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2.xml" ContentType="application/vnd.openxmlformats-officedocument.themeOverride+xml"/>
  <Override PartName="/ppt/notesSlides/notesSlide35.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theme/themeOverride4.xml" ContentType="application/vnd.openxmlformats-officedocument.themeOverr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3648" r:id="rId1"/>
  </p:sldMasterIdLst>
  <p:notesMasterIdLst>
    <p:notesMasterId r:id="rId404"/>
  </p:notesMasterIdLst>
  <p:sldIdLst>
    <p:sldId id="257" r:id="rId2"/>
    <p:sldId id="263" r:id="rId3"/>
    <p:sldId id="911" r:id="rId4"/>
    <p:sldId id="940" r:id="rId5"/>
    <p:sldId id="962" r:id="rId6"/>
    <p:sldId id="518" r:id="rId7"/>
    <p:sldId id="1188" r:id="rId8"/>
    <p:sldId id="1189" r:id="rId9"/>
    <p:sldId id="1190" r:id="rId10"/>
    <p:sldId id="1191" r:id="rId11"/>
    <p:sldId id="1192" r:id="rId12"/>
    <p:sldId id="1179" r:id="rId13"/>
    <p:sldId id="1178" r:id="rId14"/>
    <p:sldId id="1180" r:id="rId15"/>
    <p:sldId id="1181" r:id="rId16"/>
    <p:sldId id="1182" r:id="rId17"/>
    <p:sldId id="1183" r:id="rId18"/>
    <p:sldId id="1184" r:id="rId19"/>
    <p:sldId id="1185" r:id="rId20"/>
    <p:sldId id="1186" r:id="rId21"/>
    <p:sldId id="1187" r:id="rId22"/>
    <p:sldId id="547" r:id="rId23"/>
    <p:sldId id="1193" r:id="rId24"/>
    <p:sldId id="986" r:id="rId25"/>
    <p:sldId id="1194" r:id="rId26"/>
    <p:sldId id="1195" r:id="rId27"/>
    <p:sldId id="1196" r:id="rId28"/>
    <p:sldId id="1197" r:id="rId29"/>
    <p:sldId id="1200" r:id="rId30"/>
    <p:sldId id="1201" r:id="rId31"/>
    <p:sldId id="1202" r:id="rId32"/>
    <p:sldId id="1203" r:id="rId33"/>
    <p:sldId id="1204" r:id="rId34"/>
    <p:sldId id="1205" r:id="rId35"/>
    <p:sldId id="1207" r:id="rId36"/>
    <p:sldId id="1208" r:id="rId37"/>
    <p:sldId id="1210" r:id="rId38"/>
    <p:sldId id="1209" r:id="rId39"/>
    <p:sldId id="1211" r:id="rId40"/>
    <p:sldId id="1212" r:id="rId41"/>
    <p:sldId id="1213" r:id="rId42"/>
    <p:sldId id="1214" r:id="rId43"/>
    <p:sldId id="1216" r:id="rId44"/>
    <p:sldId id="1219" r:id="rId45"/>
    <p:sldId id="1218" r:id="rId46"/>
    <p:sldId id="1220" r:id="rId47"/>
    <p:sldId id="1221" r:id="rId48"/>
    <p:sldId id="1222" r:id="rId49"/>
    <p:sldId id="1223" r:id="rId50"/>
    <p:sldId id="1224" r:id="rId51"/>
    <p:sldId id="549" r:id="rId52"/>
    <p:sldId id="1225" r:id="rId53"/>
    <p:sldId id="1226" r:id="rId54"/>
    <p:sldId id="1227" r:id="rId55"/>
    <p:sldId id="1228" r:id="rId56"/>
    <p:sldId id="1229" r:id="rId57"/>
    <p:sldId id="1230" r:id="rId58"/>
    <p:sldId id="1231" r:id="rId59"/>
    <p:sldId id="1232" r:id="rId60"/>
    <p:sldId id="1233" r:id="rId61"/>
    <p:sldId id="1234" r:id="rId62"/>
    <p:sldId id="1235" r:id="rId63"/>
    <p:sldId id="1236" r:id="rId64"/>
    <p:sldId id="1237" r:id="rId65"/>
    <p:sldId id="1238" r:id="rId66"/>
    <p:sldId id="1239" r:id="rId67"/>
    <p:sldId id="1240" r:id="rId68"/>
    <p:sldId id="1241" r:id="rId69"/>
    <p:sldId id="1244" r:id="rId70"/>
    <p:sldId id="1246" r:id="rId71"/>
    <p:sldId id="1247" r:id="rId72"/>
    <p:sldId id="1248" r:id="rId73"/>
    <p:sldId id="1249" r:id="rId74"/>
    <p:sldId id="1250" r:id="rId75"/>
    <p:sldId id="1251" r:id="rId76"/>
    <p:sldId id="1252" r:id="rId77"/>
    <p:sldId id="1254" r:id="rId78"/>
    <p:sldId id="1257" r:id="rId79"/>
    <p:sldId id="1256" r:id="rId80"/>
    <p:sldId id="1258" r:id="rId81"/>
    <p:sldId id="1259" r:id="rId82"/>
    <p:sldId id="1528" r:id="rId83"/>
    <p:sldId id="1529" r:id="rId84"/>
    <p:sldId id="1530" r:id="rId85"/>
    <p:sldId id="1592" r:id="rId86"/>
    <p:sldId id="1532" r:id="rId87"/>
    <p:sldId id="1533" r:id="rId88"/>
    <p:sldId id="1534" r:id="rId89"/>
    <p:sldId id="1536" r:id="rId90"/>
    <p:sldId id="1537" r:id="rId91"/>
    <p:sldId id="1538" r:id="rId92"/>
    <p:sldId id="1539" r:id="rId93"/>
    <p:sldId id="1540" r:id="rId94"/>
    <p:sldId id="1541" r:id="rId95"/>
    <p:sldId id="1542" r:id="rId96"/>
    <p:sldId id="1543" r:id="rId97"/>
    <p:sldId id="1544" r:id="rId98"/>
    <p:sldId id="1545" r:id="rId99"/>
    <p:sldId id="1546" r:id="rId100"/>
    <p:sldId id="1547" r:id="rId101"/>
    <p:sldId id="1548" r:id="rId102"/>
    <p:sldId id="1549" r:id="rId103"/>
    <p:sldId id="1550" r:id="rId104"/>
    <p:sldId id="1551" r:id="rId105"/>
    <p:sldId id="1552" r:id="rId106"/>
    <p:sldId id="1553" r:id="rId107"/>
    <p:sldId id="1554" r:id="rId108"/>
    <p:sldId id="1555" r:id="rId109"/>
    <p:sldId id="1556" r:id="rId110"/>
    <p:sldId id="1557" r:id="rId111"/>
    <p:sldId id="1558" r:id="rId112"/>
    <p:sldId id="1559" r:id="rId113"/>
    <p:sldId id="1560" r:id="rId114"/>
    <p:sldId id="1561" r:id="rId115"/>
    <p:sldId id="1562" r:id="rId116"/>
    <p:sldId id="1564" r:id="rId117"/>
    <p:sldId id="1565" r:id="rId118"/>
    <p:sldId id="1566" r:id="rId119"/>
    <p:sldId id="1567" r:id="rId120"/>
    <p:sldId id="1568" r:id="rId121"/>
    <p:sldId id="1569" r:id="rId122"/>
    <p:sldId id="1570" r:id="rId123"/>
    <p:sldId id="1571" r:id="rId124"/>
    <p:sldId id="1572" r:id="rId125"/>
    <p:sldId id="1260" r:id="rId126"/>
    <p:sldId id="1261" r:id="rId127"/>
    <p:sldId id="1263" r:id="rId128"/>
    <p:sldId id="1264" r:id="rId129"/>
    <p:sldId id="1265" r:id="rId130"/>
    <p:sldId id="1266" r:id="rId131"/>
    <p:sldId id="1267" r:id="rId132"/>
    <p:sldId id="1268" r:id="rId133"/>
    <p:sldId id="1269" r:id="rId134"/>
    <p:sldId id="1270" r:id="rId135"/>
    <p:sldId id="1272" r:id="rId136"/>
    <p:sldId id="1273" r:id="rId137"/>
    <p:sldId id="1274" r:id="rId138"/>
    <p:sldId id="1275" r:id="rId139"/>
    <p:sldId id="1276" r:id="rId140"/>
    <p:sldId id="1277" r:id="rId141"/>
    <p:sldId id="1271" r:id="rId142"/>
    <p:sldId id="1278" r:id="rId143"/>
    <p:sldId id="1279" r:id="rId144"/>
    <p:sldId id="1280" r:id="rId145"/>
    <p:sldId id="1282" r:id="rId146"/>
    <p:sldId id="1283" r:id="rId147"/>
    <p:sldId id="1573" r:id="rId148"/>
    <p:sldId id="1574" r:id="rId149"/>
    <p:sldId id="1575" r:id="rId150"/>
    <p:sldId id="1576" r:id="rId151"/>
    <p:sldId id="1577" r:id="rId152"/>
    <p:sldId id="1578" r:id="rId153"/>
    <p:sldId id="1579" r:id="rId154"/>
    <p:sldId id="1580" r:id="rId155"/>
    <p:sldId id="1581" r:id="rId156"/>
    <p:sldId id="1582" r:id="rId157"/>
    <p:sldId id="1583" r:id="rId158"/>
    <p:sldId id="1584" r:id="rId159"/>
    <p:sldId id="1585" r:id="rId160"/>
    <p:sldId id="1586" r:id="rId161"/>
    <p:sldId id="1587" r:id="rId162"/>
    <p:sldId id="1588" r:id="rId163"/>
    <p:sldId id="1589" r:id="rId164"/>
    <p:sldId id="1590" r:id="rId165"/>
    <p:sldId id="1591" r:id="rId166"/>
    <p:sldId id="1593" r:id="rId167"/>
    <p:sldId id="1594" r:id="rId168"/>
    <p:sldId id="1595" r:id="rId169"/>
    <p:sldId id="1596" r:id="rId170"/>
    <p:sldId id="1597" r:id="rId171"/>
    <p:sldId id="1598" r:id="rId172"/>
    <p:sldId id="1599" r:id="rId173"/>
    <p:sldId id="1600" r:id="rId174"/>
    <p:sldId id="1601" r:id="rId175"/>
    <p:sldId id="1602" r:id="rId176"/>
    <p:sldId id="1284" r:id="rId177"/>
    <p:sldId id="1285" r:id="rId178"/>
    <p:sldId id="1286" r:id="rId179"/>
    <p:sldId id="1287" r:id="rId180"/>
    <p:sldId id="1288" r:id="rId181"/>
    <p:sldId id="1289" r:id="rId182"/>
    <p:sldId id="1290" r:id="rId183"/>
    <p:sldId id="1291" r:id="rId184"/>
    <p:sldId id="1292" r:id="rId185"/>
    <p:sldId id="1293" r:id="rId186"/>
    <p:sldId id="1294" r:id="rId187"/>
    <p:sldId id="1295" r:id="rId188"/>
    <p:sldId id="1296" r:id="rId189"/>
    <p:sldId id="1298" r:id="rId190"/>
    <p:sldId id="1299" r:id="rId191"/>
    <p:sldId id="1300" r:id="rId192"/>
    <p:sldId id="1301" r:id="rId193"/>
    <p:sldId id="1302" r:id="rId194"/>
    <p:sldId id="1303" r:id="rId195"/>
    <p:sldId id="1305" r:id="rId196"/>
    <p:sldId id="1304" r:id="rId197"/>
    <p:sldId id="1306" r:id="rId198"/>
    <p:sldId id="1307" r:id="rId199"/>
    <p:sldId id="1308" r:id="rId200"/>
    <p:sldId id="1309" r:id="rId201"/>
    <p:sldId id="1310" r:id="rId202"/>
    <p:sldId id="1489" r:id="rId203"/>
    <p:sldId id="1488" r:id="rId204"/>
    <p:sldId id="1490" r:id="rId205"/>
    <p:sldId id="1491" r:id="rId206"/>
    <p:sldId id="1492" r:id="rId207"/>
    <p:sldId id="1493" r:id="rId208"/>
    <p:sldId id="1494" r:id="rId209"/>
    <p:sldId id="1495" r:id="rId210"/>
    <p:sldId id="1496" r:id="rId211"/>
    <p:sldId id="1497" r:id="rId212"/>
    <p:sldId id="1498" r:id="rId213"/>
    <p:sldId id="1499" r:id="rId214"/>
    <p:sldId id="1500" r:id="rId215"/>
    <p:sldId id="1501" r:id="rId216"/>
    <p:sldId id="1503" r:id="rId217"/>
    <p:sldId id="1502" r:id="rId218"/>
    <p:sldId id="1504" r:id="rId219"/>
    <p:sldId id="1505" r:id="rId220"/>
    <p:sldId id="1506" r:id="rId221"/>
    <p:sldId id="1507" r:id="rId222"/>
    <p:sldId id="1508" r:id="rId223"/>
    <p:sldId id="1509" r:id="rId224"/>
    <p:sldId id="1510" r:id="rId225"/>
    <p:sldId id="1511" r:id="rId226"/>
    <p:sldId id="1512" r:id="rId227"/>
    <p:sldId id="1513" r:id="rId228"/>
    <p:sldId id="1514" r:id="rId229"/>
    <p:sldId id="1515" r:id="rId230"/>
    <p:sldId id="1516" r:id="rId231"/>
    <p:sldId id="1518" r:id="rId232"/>
    <p:sldId id="1519" r:id="rId233"/>
    <p:sldId id="1521" r:id="rId234"/>
    <p:sldId id="1520" r:id="rId235"/>
    <p:sldId id="1522" r:id="rId236"/>
    <p:sldId id="1523" r:id="rId237"/>
    <p:sldId id="1524" r:id="rId238"/>
    <p:sldId id="1525" r:id="rId239"/>
    <p:sldId id="1526" r:id="rId240"/>
    <p:sldId id="1527" r:id="rId241"/>
    <p:sldId id="1446" r:id="rId242"/>
    <p:sldId id="1448" r:id="rId243"/>
    <p:sldId id="1449" r:id="rId244"/>
    <p:sldId id="1450" r:id="rId245"/>
    <p:sldId id="1451" r:id="rId246"/>
    <p:sldId id="1452" r:id="rId247"/>
    <p:sldId id="1454" r:id="rId248"/>
    <p:sldId id="1455" r:id="rId249"/>
    <p:sldId id="1456" r:id="rId250"/>
    <p:sldId id="1458" r:id="rId251"/>
    <p:sldId id="1459" r:id="rId252"/>
    <p:sldId id="1460" r:id="rId253"/>
    <p:sldId id="1461" r:id="rId254"/>
    <p:sldId id="1462" r:id="rId255"/>
    <p:sldId id="1463" r:id="rId256"/>
    <p:sldId id="1464" r:id="rId257"/>
    <p:sldId id="1465" r:id="rId258"/>
    <p:sldId id="1466" r:id="rId259"/>
    <p:sldId id="1467" r:id="rId260"/>
    <p:sldId id="1468" r:id="rId261"/>
    <p:sldId id="1469" r:id="rId262"/>
    <p:sldId id="1470" r:id="rId263"/>
    <p:sldId id="1471" r:id="rId264"/>
    <p:sldId id="1472" r:id="rId265"/>
    <p:sldId id="1473" r:id="rId266"/>
    <p:sldId id="1474" r:id="rId267"/>
    <p:sldId id="1475" r:id="rId268"/>
    <p:sldId id="1476" r:id="rId269"/>
    <p:sldId id="1477" r:id="rId270"/>
    <p:sldId id="1478" r:id="rId271"/>
    <p:sldId id="1479" r:id="rId272"/>
    <p:sldId id="1480" r:id="rId273"/>
    <p:sldId id="1481" r:id="rId274"/>
    <p:sldId id="1482" r:id="rId275"/>
    <p:sldId id="1483" r:id="rId276"/>
    <p:sldId id="1484" r:id="rId277"/>
    <p:sldId id="1485" r:id="rId278"/>
    <p:sldId id="1487" r:id="rId279"/>
    <p:sldId id="1311" r:id="rId280"/>
    <p:sldId id="1312" r:id="rId281"/>
    <p:sldId id="1313" r:id="rId282"/>
    <p:sldId id="1315" r:id="rId283"/>
    <p:sldId id="1316" r:id="rId284"/>
    <p:sldId id="1322" r:id="rId285"/>
    <p:sldId id="1323" r:id="rId286"/>
    <p:sldId id="1324" r:id="rId287"/>
    <p:sldId id="1325" r:id="rId288"/>
    <p:sldId id="1326" r:id="rId289"/>
    <p:sldId id="1327" r:id="rId290"/>
    <p:sldId id="1328" r:id="rId291"/>
    <p:sldId id="1329" r:id="rId292"/>
    <p:sldId id="1330" r:id="rId293"/>
    <p:sldId id="1331" r:id="rId294"/>
    <p:sldId id="1332" r:id="rId295"/>
    <p:sldId id="1333" r:id="rId296"/>
    <p:sldId id="1334" r:id="rId297"/>
    <p:sldId id="1335" r:id="rId298"/>
    <p:sldId id="1336" r:id="rId299"/>
    <p:sldId id="1337" r:id="rId300"/>
    <p:sldId id="1339" r:id="rId301"/>
    <p:sldId id="1340" r:id="rId302"/>
    <p:sldId id="1342" r:id="rId303"/>
    <p:sldId id="1344" r:id="rId304"/>
    <p:sldId id="1345" r:id="rId305"/>
    <p:sldId id="1346" r:id="rId306"/>
    <p:sldId id="1347" r:id="rId307"/>
    <p:sldId id="1348" r:id="rId308"/>
    <p:sldId id="1350" r:id="rId309"/>
    <p:sldId id="1349" r:id="rId310"/>
    <p:sldId id="1351" r:id="rId311"/>
    <p:sldId id="1352" r:id="rId312"/>
    <p:sldId id="1353" r:id="rId313"/>
    <p:sldId id="1354" r:id="rId314"/>
    <p:sldId id="1356" r:id="rId315"/>
    <p:sldId id="1355" r:id="rId316"/>
    <p:sldId id="1357" r:id="rId317"/>
    <p:sldId id="1358" r:id="rId318"/>
    <p:sldId id="1359" r:id="rId319"/>
    <p:sldId id="1360" r:id="rId320"/>
    <p:sldId id="1362" r:id="rId321"/>
    <p:sldId id="1363" r:id="rId322"/>
    <p:sldId id="1364" r:id="rId323"/>
    <p:sldId id="1365" r:id="rId324"/>
    <p:sldId id="1366" r:id="rId325"/>
    <p:sldId id="1367" r:id="rId326"/>
    <p:sldId id="1368" r:id="rId327"/>
    <p:sldId id="1369" r:id="rId328"/>
    <p:sldId id="1370" r:id="rId329"/>
    <p:sldId id="1371" r:id="rId330"/>
    <p:sldId id="1372" r:id="rId331"/>
    <p:sldId id="1373" r:id="rId332"/>
    <p:sldId id="1374" r:id="rId333"/>
    <p:sldId id="1375" r:id="rId334"/>
    <p:sldId id="1376" r:id="rId335"/>
    <p:sldId id="1377" r:id="rId336"/>
    <p:sldId id="1378" r:id="rId337"/>
    <p:sldId id="1379" r:id="rId338"/>
    <p:sldId id="1380" r:id="rId339"/>
    <p:sldId id="1423" r:id="rId340"/>
    <p:sldId id="1445" r:id="rId341"/>
    <p:sldId id="1424" r:id="rId342"/>
    <p:sldId id="1425" r:id="rId343"/>
    <p:sldId id="1426" r:id="rId344"/>
    <p:sldId id="1427" r:id="rId345"/>
    <p:sldId id="1428" r:id="rId346"/>
    <p:sldId id="1429" r:id="rId347"/>
    <p:sldId id="1430" r:id="rId348"/>
    <p:sldId id="1431" r:id="rId349"/>
    <p:sldId id="1432" r:id="rId350"/>
    <p:sldId id="1433" r:id="rId351"/>
    <p:sldId id="1434" r:id="rId352"/>
    <p:sldId id="1435" r:id="rId353"/>
    <p:sldId id="1436" r:id="rId354"/>
    <p:sldId id="1437" r:id="rId355"/>
    <p:sldId id="1438" r:id="rId356"/>
    <p:sldId id="1439" r:id="rId357"/>
    <p:sldId id="1440" r:id="rId358"/>
    <p:sldId id="1441" r:id="rId359"/>
    <p:sldId id="1442" r:id="rId360"/>
    <p:sldId id="1443" r:id="rId361"/>
    <p:sldId id="1444" r:id="rId362"/>
    <p:sldId id="1381" r:id="rId363"/>
    <p:sldId id="1382" r:id="rId364"/>
    <p:sldId id="1384" r:id="rId365"/>
    <p:sldId id="1385" r:id="rId366"/>
    <p:sldId id="1386" r:id="rId367"/>
    <p:sldId id="1387" r:id="rId368"/>
    <p:sldId id="1388" r:id="rId369"/>
    <p:sldId id="1389" r:id="rId370"/>
    <p:sldId id="1390" r:id="rId371"/>
    <p:sldId id="1391" r:id="rId372"/>
    <p:sldId id="1392" r:id="rId373"/>
    <p:sldId id="1393" r:id="rId374"/>
    <p:sldId id="1394" r:id="rId375"/>
    <p:sldId id="1395" r:id="rId376"/>
    <p:sldId id="1396" r:id="rId377"/>
    <p:sldId id="1397" r:id="rId378"/>
    <p:sldId id="1398" r:id="rId379"/>
    <p:sldId id="1399" r:id="rId380"/>
    <p:sldId id="1400" r:id="rId381"/>
    <p:sldId id="1401" r:id="rId382"/>
    <p:sldId id="1402" r:id="rId383"/>
    <p:sldId id="1403" r:id="rId384"/>
    <p:sldId id="1404" r:id="rId385"/>
    <p:sldId id="1406" r:id="rId386"/>
    <p:sldId id="1407" r:id="rId387"/>
    <p:sldId id="1408" r:id="rId388"/>
    <p:sldId id="1409" r:id="rId389"/>
    <p:sldId id="1410" r:id="rId390"/>
    <p:sldId id="1411" r:id="rId391"/>
    <p:sldId id="1412" r:id="rId392"/>
    <p:sldId id="1413" r:id="rId393"/>
    <p:sldId id="1414" r:id="rId394"/>
    <p:sldId id="1415" r:id="rId395"/>
    <p:sldId id="1416" r:id="rId396"/>
    <p:sldId id="1417" r:id="rId397"/>
    <p:sldId id="1418" r:id="rId398"/>
    <p:sldId id="1419" r:id="rId399"/>
    <p:sldId id="1420" r:id="rId400"/>
    <p:sldId id="1421" r:id="rId401"/>
    <p:sldId id="1422" r:id="rId402"/>
    <p:sldId id="262" r:id="rId403"/>
  </p:sldIdLst>
  <p:sldSz cx="9144000" cy="6858000" type="screen4x3"/>
  <p:notesSz cx="6858000" cy="9144000"/>
  <p:defaultTex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521415D9-36F7-43E2-AB2F-B90AF26B5E84}">
      <p14:sectionLst xmlns:p14="http://schemas.microsoft.com/office/powerpoint/2010/main">
        <p14:section name="默认节" id="{F274AD9D-3DA8-4E68-9643-FA980553F1B0}">
          <p14:sldIdLst>
            <p14:sldId id="257"/>
          </p14:sldIdLst>
        </p14:section>
        <p14:section name="第一章" id="{3A3B8D9E-C52C-45B5-9D97-37812322545E}">
          <p14:sldIdLst>
            <p14:sldId id="263"/>
            <p14:sldId id="911"/>
            <p14:sldId id="940"/>
            <p14:sldId id="962"/>
            <p14:sldId id="518"/>
            <p14:sldId id="1188"/>
            <p14:sldId id="1189"/>
            <p14:sldId id="1190"/>
            <p14:sldId id="1191"/>
            <p14:sldId id="1192"/>
            <p14:sldId id="1179"/>
            <p14:sldId id="1178"/>
            <p14:sldId id="1180"/>
            <p14:sldId id="1181"/>
            <p14:sldId id="1182"/>
            <p14:sldId id="1183"/>
            <p14:sldId id="1184"/>
            <p14:sldId id="1185"/>
            <p14:sldId id="1186"/>
            <p14:sldId id="1187"/>
          </p14:sldIdLst>
        </p14:section>
        <p14:section name="第二章" id="{978C7FC5-C96F-4820-A08B-1484660A3CCD}">
          <p14:sldIdLst>
            <p14:sldId id="547"/>
            <p14:sldId id="1193"/>
            <p14:sldId id="986"/>
            <p14:sldId id="1194"/>
            <p14:sldId id="1195"/>
            <p14:sldId id="1196"/>
            <p14:sldId id="1197"/>
            <p14:sldId id="1200"/>
            <p14:sldId id="1201"/>
            <p14:sldId id="1202"/>
            <p14:sldId id="1203"/>
            <p14:sldId id="1204"/>
            <p14:sldId id="1205"/>
            <p14:sldId id="1207"/>
            <p14:sldId id="1208"/>
            <p14:sldId id="1210"/>
            <p14:sldId id="1209"/>
            <p14:sldId id="1211"/>
            <p14:sldId id="1212"/>
            <p14:sldId id="1213"/>
            <p14:sldId id="1214"/>
            <p14:sldId id="1216"/>
            <p14:sldId id="1219"/>
            <p14:sldId id="1218"/>
            <p14:sldId id="1220"/>
            <p14:sldId id="1221"/>
            <p14:sldId id="1222"/>
            <p14:sldId id="1223"/>
            <p14:sldId id="1224"/>
          </p14:sldIdLst>
        </p14:section>
        <p14:section name="第三章" id="{320A4799-56BA-4BF3-9739-F3FC1E9115E6}">
          <p14:sldIdLst>
            <p14:sldId id="549"/>
            <p14:sldId id="1225"/>
            <p14:sldId id="1226"/>
            <p14:sldId id="1227"/>
            <p14:sldId id="1228"/>
            <p14:sldId id="1229"/>
            <p14:sldId id="1230"/>
            <p14:sldId id="1231"/>
            <p14:sldId id="1232"/>
            <p14:sldId id="1233"/>
            <p14:sldId id="1234"/>
            <p14:sldId id="1235"/>
            <p14:sldId id="1236"/>
            <p14:sldId id="1237"/>
            <p14:sldId id="1238"/>
            <p14:sldId id="1239"/>
            <p14:sldId id="1240"/>
            <p14:sldId id="1241"/>
            <p14:sldId id="1244"/>
            <p14:sldId id="1246"/>
            <p14:sldId id="1247"/>
            <p14:sldId id="1248"/>
            <p14:sldId id="1249"/>
            <p14:sldId id="1250"/>
            <p14:sldId id="1251"/>
            <p14:sldId id="1252"/>
            <p14:sldId id="1254"/>
            <p14:sldId id="1257"/>
            <p14:sldId id="1256"/>
          </p14:sldIdLst>
        </p14:section>
        <p14:section name="第四章" id="{8AAA8BD1-E1CA-4DD1-8002-A09E72B318B6}">
          <p14:sldIdLst>
            <p14:sldId id="1258"/>
            <p14:sldId id="1259"/>
            <p14:sldId id="1528"/>
            <p14:sldId id="1529"/>
            <p14:sldId id="1530"/>
            <p14:sldId id="1592"/>
            <p14:sldId id="1532"/>
            <p14:sldId id="1533"/>
            <p14:sldId id="1534"/>
            <p14:sldId id="1536"/>
            <p14:sldId id="1537"/>
            <p14:sldId id="1538"/>
            <p14:sldId id="1539"/>
            <p14:sldId id="1540"/>
            <p14:sldId id="1541"/>
            <p14:sldId id="1542"/>
            <p14:sldId id="1543"/>
            <p14:sldId id="1544"/>
            <p14:sldId id="1545"/>
            <p14:sldId id="1546"/>
            <p14:sldId id="1547"/>
            <p14:sldId id="1548"/>
            <p14:sldId id="1549"/>
            <p14:sldId id="1550"/>
            <p14:sldId id="1551"/>
            <p14:sldId id="1552"/>
            <p14:sldId id="1553"/>
            <p14:sldId id="1554"/>
            <p14:sldId id="1555"/>
            <p14:sldId id="1556"/>
            <p14:sldId id="1557"/>
            <p14:sldId id="1558"/>
            <p14:sldId id="1559"/>
            <p14:sldId id="1560"/>
            <p14:sldId id="1561"/>
            <p14:sldId id="1562"/>
            <p14:sldId id="1564"/>
            <p14:sldId id="1565"/>
            <p14:sldId id="1566"/>
            <p14:sldId id="1567"/>
            <p14:sldId id="1568"/>
            <p14:sldId id="1569"/>
            <p14:sldId id="1570"/>
            <p14:sldId id="1571"/>
            <p14:sldId id="1572"/>
          </p14:sldIdLst>
        </p14:section>
        <p14:section name="第五章" id="{935ACAE4-DCA8-4937-8943-981C7264DF9B}">
          <p14:sldIdLst>
            <p14:sldId id="1260"/>
            <p14:sldId id="1261"/>
            <p14:sldId id="1263"/>
            <p14:sldId id="1264"/>
            <p14:sldId id="1265"/>
            <p14:sldId id="1266"/>
            <p14:sldId id="1267"/>
            <p14:sldId id="1268"/>
            <p14:sldId id="1269"/>
            <p14:sldId id="1270"/>
            <p14:sldId id="1272"/>
            <p14:sldId id="1273"/>
            <p14:sldId id="1274"/>
            <p14:sldId id="1275"/>
            <p14:sldId id="1276"/>
            <p14:sldId id="1277"/>
            <p14:sldId id="1271"/>
            <p14:sldId id="1278"/>
            <p14:sldId id="1279"/>
            <p14:sldId id="1280"/>
          </p14:sldIdLst>
        </p14:section>
        <p14:section name="第六章" id="{13B2D84B-21C2-4482-B5F9-31748DC7FDD8}">
          <p14:sldIdLst>
            <p14:sldId id="1282"/>
            <p14:sldId id="1283"/>
            <p14:sldId id="1573"/>
            <p14:sldId id="1574"/>
            <p14:sldId id="1575"/>
            <p14:sldId id="1576"/>
            <p14:sldId id="1577"/>
            <p14:sldId id="1578"/>
            <p14:sldId id="1579"/>
            <p14:sldId id="1580"/>
            <p14:sldId id="1581"/>
            <p14:sldId id="1582"/>
            <p14:sldId id="1583"/>
            <p14:sldId id="1584"/>
            <p14:sldId id="1585"/>
            <p14:sldId id="1586"/>
            <p14:sldId id="1587"/>
            <p14:sldId id="1588"/>
            <p14:sldId id="1589"/>
            <p14:sldId id="1590"/>
            <p14:sldId id="1591"/>
            <p14:sldId id="1593"/>
            <p14:sldId id="1594"/>
            <p14:sldId id="1595"/>
            <p14:sldId id="1596"/>
            <p14:sldId id="1597"/>
            <p14:sldId id="1598"/>
            <p14:sldId id="1599"/>
            <p14:sldId id="1600"/>
            <p14:sldId id="1601"/>
            <p14:sldId id="1602"/>
          </p14:sldIdLst>
        </p14:section>
        <p14:section name="第七章" id="{935AAC23-A907-41D2-BF16-D6438E73BB4C}">
          <p14:sldIdLst>
            <p14:sldId id="1284"/>
            <p14:sldId id="1285"/>
            <p14:sldId id="1286"/>
            <p14:sldId id="1287"/>
            <p14:sldId id="1288"/>
            <p14:sldId id="1289"/>
            <p14:sldId id="1290"/>
            <p14:sldId id="1291"/>
            <p14:sldId id="1292"/>
            <p14:sldId id="1293"/>
            <p14:sldId id="1294"/>
            <p14:sldId id="1295"/>
            <p14:sldId id="1296"/>
            <p14:sldId id="1298"/>
            <p14:sldId id="1299"/>
            <p14:sldId id="1300"/>
            <p14:sldId id="1301"/>
            <p14:sldId id="1302"/>
            <p14:sldId id="1303"/>
            <p14:sldId id="1305"/>
            <p14:sldId id="1304"/>
            <p14:sldId id="1306"/>
            <p14:sldId id="1307"/>
            <p14:sldId id="1308"/>
            <p14:sldId id="1309"/>
            <p14:sldId id="1310"/>
          </p14:sldIdLst>
        </p14:section>
        <p14:section name="第八章" id="{1967F481-3CF6-4CDD-AC6F-C8A902F18810}">
          <p14:sldIdLst>
            <p14:sldId id="1489"/>
            <p14:sldId id="1488"/>
            <p14:sldId id="1490"/>
            <p14:sldId id="1491"/>
            <p14:sldId id="1492"/>
            <p14:sldId id="1493"/>
            <p14:sldId id="1494"/>
            <p14:sldId id="1495"/>
            <p14:sldId id="1496"/>
            <p14:sldId id="1497"/>
            <p14:sldId id="1498"/>
            <p14:sldId id="1499"/>
            <p14:sldId id="1500"/>
            <p14:sldId id="1501"/>
            <p14:sldId id="1503"/>
            <p14:sldId id="1502"/>
            <p14:sldId id="1504"/>
            <p14:sldId id="1505"/>
            <p14:sldId id="1506"/>
            <p14:sldId id="1507"/>
            <p14:sldId id="1508"/>
            <p14:sldId id="1509"/>
            <p14:sldId id="1510"/>
            <p14:sldId id="1511"/>
            <p14:sldId id="1512"/>
            <p14:sldId id="1513"/>
            <p14:sldId id="1514"/>
            <p14:sldId id="1515"/>
            <p14:sldId id="1516"/>
            <p14:sldId id="1518"/>
            <p14:sldId id="1519"/>
            <p14:sldId id="1521"/>
            <p14:sldId id="1520"/>
            <p14:sldId id="1522"/>
            <p14:sldId id="1523"/>
            <p14:sldId id="1524"/>
            <p14:sldId id="1525"/>
            <p14:sldId id="1526"/>
            <p14:sldId id="1527"/>
          </p14:sldIdLst>
        </p14:section>
        <p14:section name="第九章" id="{46A6863D-D984-4C03-B3A2-5CB32100D499}">
          <p14:sldIdLst>
            <p14:sldId id="1446"/>
            <p14:sldId id="1448"/>
            <p14:sldId id="1449"/>
            <p14:sldId id="1450"/>
            <p14:sldId id="1451"/>
            <p14:sldId id="1452"/>
            <p14:sldId id="1454"/>
            <p14:sldId id="1455"/>
            <p14:sldId id="1456"/>
            <p14:sldId id="1458"/>
            <p14:sldId id="1459"/>
            <p14:sldId id="1460"/>
            <p14:sldId id="1461"/>
            <p14:sldId id="1462"/>
            <p14:sldId id="1463"/>
            <p14:sldId id="1464"/>
            <p14:sldId id="1465"/>
            <p14:sldId id="1466"/>
            <p14:sldId id="1467"/>
            <p14:sldId id="1468"/>
            <p14:sldId id="1469"/>
            <p14:sldId id="1470"/>
            <p14:sldId id="1471"/>
            <p14:sldId id="1472"/>
            <p14:sldId id="1473"/>
            <p14:sldId id="1474"/>
            <p14:sldId id="1475"/>
            <p14:sldId id="1476"/>
            <p14:sldId id="1477"/>
            <p14:sldId id="1478"/>
            <p14:sldId id="1479"/>
            <p14:sldId id="1480"/>
            <p14:sldId id="1481"/>
            <p14:sldId id="1482"/>
            <p14:sldId id="1483"/>
            <p14:sldId id="1484"/>
            <p14:sldId id="1485"/>
            <p14:sldId id="1487"/>
          </p14:sldIdLst>
        </p14:section>
        <p14:section name="第十章" id="{105BB874-AC70-4855-A64A-4465CB81FDA1}">
          <p14:sldIdLst>
            <p14:sldId id="1311"/>
            <p14:sldId id="1312"/>
            <p14:sldId id="1313"/>
            <p14:sldId id="1315"/>
            <p14:sldId id="1316"/>
            <p14:sldId id="1322"/>
            <p14:sldId id="1323"/>
            <p14:sldId id="1324"/>
            <p14:sldId id="1325"/>
            <p14:sldId id="1326"/>
            <p14:sldId id="1327"/>
            <p14:sldId id="1328"/>
            <p14:sldId id="1329"/>
            <p14:sldId id="1330"/>
            <p14:sldId id="1331"/>
            <p14:sldId id="1332"/>
            <p14:sldId id="1333"/>
            <p14:sldId id="1334"/>
            <p14:sldId id="1335"/>
            <p14:sldId id="1336"/>
            <p14:sldId id="1337"/>
            <p14:sldId id="1339"/>
            <p14:sldId id="1340"/>
            <p14:sldId id="1342"/>
            <p14:sldId id="1344"/>
            <p14:sldId id="1345"/>
            <p14:sldId id="1346"/>
            <p14:sldId id="1347"/>
            <p14:sldId id="1348"/>
            <p14:sldId id="1350"/>
            <p14:sldId id="1349"/>
            <p14:sldId id="1351"/>
            <p14:sldId id="1352"/>
            <p14:sldId id="1353"/>
            <p14:sldId id="1354"/>
            <p14:sldId id="1356"/>
            <p14:sldId id="1355"/>
            <p14:sldId id="1357"/>
          </p14:sldIdLst>
        </p14:section>
        <p14:section name="第十一章" id="{39B24889-A822-4E70-A776-D8702F7F4459}">
          <p14:sldIdLst>
            <p14:sldId id="1358"/>
            <p14:sldId id="1359"/>
            <p14:sldId id="1360"/>
            <p14:sldId id="1362"/>
            <p14:sldId id="1363"/>
            <p14:sldId id="1364"/>
            <p14:sldId id="1365"/>
            <p14:sldId id="1366"/>
            <p14:sldId id="1367"/>
            <p14:sldId id="1368"/>
            <p14:sldId id="1369"/>
            <p14:sldId id="1370"/>
            <p14:sldId id="1371"/>
            <p14:sldId id="1372"/>
            <p14:sldId id="1373"/>
            <p14:sldId id="1374"/>
            <p14:sldId id="1375"/>
            <p14:sldId id="1376"/>
            <p14:sldId id="1377"/>
            <p14:sldId id="1378"/>
            <p14:sldId id="1379"/>
            <p14:sldId id="1380"/>
          </p14:sldIdLst>
        </p14:section>
        <p14:section name="第十二章" id="{58D3F283-A71D-4E56-B51A-97F99E8CB08D}">
          <p14:sldIdLst>
            <p14:sldId id="1423"/>
            <p14:sldId id="1445"/>
            <p14:sldId id="1424"/>
            <p14:sldId id="1425"/>
            <p14:sldId id="1426"/>
            <p14:sldId id="1427"/>
            <p14:sldId id="1428"/>
            <p14:sldId id="1429"/>
            <p14:sldId id="1430"/>
            <p14:sldId id="1431"/>
            <p14:sldId id="1432"/>
            <p14:sldId id="1433"/>
            <p14:sldId id="1434"/>
            <p14:sldId id="1435"/>
            <p14:sldId id="1436"/>
            <p14:sldId id="1437"/>
            <p14:sldId id="1438"/>
            <p14:sldId id="1439"/>
            <p14:sldId id="1440"/>
            <p14:sldId id="1441"/>
            <p14:sldId id="1442"/>
            <p14:sldId id="1443"/>
            <p14:sldId id="1444"/>
          </p14:sldIdLst>
        </p14:section>
        <p14:section name="第十三章" id="{7AE2B249-2768-412C-ACD2-4283959C3A2F}">
          <p14:sldIdLst>
            <p14:sldId id="1381"/>
            <p14:sldId id="1382"/>
            <p14:sldId id="1384"/>
            <p14:sldId id="1385"/>
            <p14:sldId id="1386"/>
            <p14:sldId id="1387"/>
            <p14:sldId id="1388"/>
            <p14:sldId id="1389"/>
            <p14:sldId id="1390"/>
            <p14:sldId id="1391"/>
            <p14:sldId id="1392"/>
            <p14:sldId id="1393"/>
            <p14:sldId id="1394"/>
            <p14:sldId id="1395"/>
            <p14:sldId id="1396"/>
            <p14:sldId id="1397"/>
            <p14:sldId id="1398"/>
            <p14:sldId id="1399"/>
            <p14:sldId id="1400"/>
          </p14:sldIdLst>
        </p14:section>
        <p14:section name="第十四章" id="{0F4EF245-BB56-416D-A1A0-46ACC96CEFE9}">
          <p14:sldIdLst>
            <p14:sldId id="1401"/>
            <p14:sldId id="1402"/>
            <p14:sldId id="1403"/>
            <p14:sldId id="1404"/>
            <p14:sldId id="1406"/>
            <p14:sldId id="1407"/>
            <p14:sldId id="1408"/>
            <p14:sldId id="1409"/>
            <p14:sldId id="1410"/>
            <p14:sldId id="1411"/>
            <p14:sldId id="1412"/>
            <p14:sldId id="1413"/>
            <p14:sldId id="1414"/>
            <p14:sldId id="1415"/>
            <p14:sldId id="1416"/>
            <p14:sldId id="1417"/>
            <p14:sldId id="1418"/>
            <p14:sldId id="1419"/>
            <p14:sldId id="1420"/>
            <p14:sldId id="1421"/>
            <p14:sldId id="1422"/>
            <p14:sldId id="262"/>
          </p14:sldIdLst>
        </p14:section>
      </p14:sectionLst>
    </p:ext>
    <p:ext uri="{EFAFB233-063F-42B5-8137-9DF3F51BA10A}">
      <p15:sldGuideLst xmlns:p15="http://schemas.microsoft.com/office/powerpoint/2012/main">
        <p15:guide id="1" orient="horz" pos="2115">
          <p15:clr>
            <a:srgbClr val="A4A3A4"/>
          </p15:clr>
        </p15:guide>
        <p15:guide id="2" pos="292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LL" initials="D" lastIdx="44"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3333FF"/>
    <a:srgbClr val="3366FF"/>
    <a:srgbClr val="CC3300"/>
    <a:srgbClr val="9900CC"/>
    <a:srgbClr val="FFFF00"/>
    <a:srgbClr val="FF0066"/>
    <a:srgbClr val="99FF99"/>
    <a:srgbClr val="9B37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10" autoAdjust="0"/>
    <p:restoredTop sz="85661" autoAdjust="0"/>
  </p:normalViewPr>
  <p:slideViewPr>
    <p:cSldViewPr>
      <p:cViewPr varScale="1">
        <p:scale>
          <a:sx n="77" d="100"/>
          <a:sy n="77" d="100"/>
        </p:scale>
        <p:origin x="492" y="90"/>
      </p:cViewPr>
      <p:guideLst>
        <p:guide orient="horz" pos="2115"/>
        <p:guide pos="2926"/>
      </p:guideLst>
    </p:cSldViewPr>
  </p:slideViewPr>
  <p:notesTextViewPr>
    <p:cViewPr>
      <p:scale>
        <a:sx n="100" d="100"/>
        <a:sy n="100" d="100"/>
      </p:scale>
      <p:origin x="0" y="0"/>
    </p:cViewPr>
  </p:notesTextViewPr>
  <p:gridSpacing cx="72005" cy="72005"/>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notesMaster" Target="notesMasters/notesMaster1.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presProps" Target="presProps.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tableStyles" Target="tableStyle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commentAuthors" Target="commentAuthors.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viewProps" Target="viewProps.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70503597122302"/>
          <c:y val="6.043956043956044E-2"/>
          <c:w val="0.58273381294964033"/>
          <c:h val="0.89010989010989006"/>
        </c:manualLayout>
      </c:layout>
      <c:pieChart>
        <c:varyColors val="1"/>
        <c:ser>
          <c:idx val="0"/>
          <c:order val="0"/>
          <c:tx>
            <c:strRef>
              <c:f>Sheet1!$A$2</c:f>
              <c:strCache>
                <c:ptCount val="1"/>
                <c:pt idx="0">
                  <c:v>东部</c:v>
                </c:pt>
              </c:strCache>
            </c:strRef>
          </c:tx>
          <c:spPr>
            <a:solidFill>
              <a:srgbClr val="FFFFFF"/>
            </a:solidFill>
            <a:ln w="12700">
              <a:solidFill>
                <a:srgbClr val="000000"/>
              </a:solidFill>
              <a:prstDash val="solid"/>
            </a:ln>
          </c:spPr>
          <c:dPt>
            <c:idx val="0"/>
            <c:bubble3D val="0"/>
          </c:dPt>
          <c:dPt>
            <c:idx val="1"/>
            <c:bubble3D val="0"/>
          </c:dPt>
          <c:dPt>
            <c:idx val="2"/>
            <c:bubble3D val="0"/>
          </c:dPt>
          <c:dPt>
            <c:idx val="3"/>
            <c:bubble3D val="0"/>
          </c:dPt>
          <c:dPt>
            <c:idx val="4"/>
            <c:bubble3D val="0"/>
          </c:dPt>
          <c:dPt>
            <c:idx val="5"/>
            <c:bubble3D val="0"/>
          </c:dPt>
          <c:cat>
            <c:strRef>
              <c:f>Sheet1!$B$1:$G$1</c:f>
              <c:strCache>
                <c:ptCount val="6"/>
                <c:pt idx="0">
                  <c:v>客房</c:v>
                </c:pt>
                <c:pt idx="1">
                  <c:v>食品</c:v>
                </c:pt>
                <c:pt idx="2">
                  <c:v>饮料</c:v>
                </c:pt>
                <c:pt idx="3">
                  <c:v>电讯</c:v>
                </c:pt>
                <c:pt idx="4">
                  <c:v>租金</c:v>
                </c:pt>
                <c:pt idx="5">
                  <c:v>其它</c:v>
                </c:pt>
              </c:strCache>
            </c:strRef>
          </c:cat>
          <c:val>
            <c:numRef>
              <c:f>Sheet1!$B$2:$G$2</c:f>
              <c:numCache>
                <c:formatCode>0.00%</c:formatCode>
                <c:ptCount val="6"/>
                <c:pt idx="0">
                  <c:v>0.67400000000000004</c:v>
                </c:pt>
                <c:pt idx="1">
                  <c:v>0.19600000000000001</c:v>
                </c:pt>
                <c:pt idx="2" formatCode="0%">
                  <c:v>0.05</c:v>
                </c:pt>
                <c:pt idx="3">
                  <c:v>2.7E-2</c:v>
                </c:pt>
                <c:pt idx="4">
                  <c:v>1.9E-2</c:v>
                </c:pt>
                <c:pt idx="5">
                  <c:v>3.3000000000000002E-2</c:v>
                </c:pt>
              </c:numCache>
            </c:numRef>
          </c:val>
        </c:ser>
        <c:ser>
          <c:idx val="1"/>
          <c:order val="1"/>
          <c:tx>
            <c:strRef>
              <c:f>Sheet1!$A$3</c:f>
              <c:strCache>
                <c:ptCount val="1"/>
              </c:strCache>
            </c:strRef>
          </c:tx>
          <c:spPr>
            <a:solidFill>
              <a:srgbClr val="802060"/>
            </a:solidFill>
            <a:ln w="12700">
              <a:solidFill>
                <a:srgbClr val="000000"/>
              </a:solidFill>
              <a:prstDash val="solid"/>
            </a:ln>
          </c:spPr>
          <c:dPt>
            <c:idx val="0"/>
            <c:bubble3D val="0"/>
            <c:spPr>
              <a:solidFill>
                <a:srgbClr val="8080FF"/>
              </a:solidFill>
              <a:ln w="12700">
                <a:solidFill>
                  <a:srgbClr val="000000"/>
                </a:solidFill>
                <a:prstDash val="solid"/>
              </a:ln>
            </c:spPr>
          </c:dPt>
          <c:dPt>
            <c:idx val="1"/>
            <c:bubble3D val="0"/>
          </c:dPt>
          <c:dPt>
            <c:idx val="2"/>
            <c:bubble3D val="0"/>
            <c:spPr>
              <a:solidFill>
                <a:srgbClr val="FFFFC0"/>
              </a:solidFill>
              <a:ln w="12700">
                <a:solidFill>
                  <a:srgbClr val="000000"/>
                </a:solidFill>
                <a:prstDash val="solid"/>
              </a:ln>
            </c:spPr>
          </c:dPt>
          <c:dPt>
            <c:idx val="3"/>
            <c:bubble3D val="0"/>
            <c:spPr>
              <a:solidFill>
                <a:srgbClr val="A0E0E0"/>
              </a:solidFill>
              <a:ln w="12700">
                <a:solidFill>
                  <a:srgbClr val="000000"/>
                </a:solidFill>
                <a:prstDash val="solid"/>
              </a:ln>
            </c:spPr>
          </c:dPt>
          <c:dPt>
            <c:idx val="4"/>
            <c:bubble3D val="0"/>
            <c:spPr>
              <a:solidFill>
                <a:srgbClr val="600080"/>
              </a:solidFill>
              <a:ln w="12700">
                <a:solidFill>
                  <a:srgbClr val="000000"/>
                </a:solidFill>
                <a:prstDash val="solid"/>
              </a:ln>
            </c:spPr>
          </c:dPt>
          <c:dPt>
            <c:idx val="5"/>
            <c:bubble3D val="0"/>
            <c:spPr>
              <a:solidFill>
                <a:srgbClr val="FF8080"/>
              </a:solidFill>
              <a:ln w="12700">
                <a:solidFill>
                  <a:srgbClr val="000000"/>
                </a:solidFill>
                <a:prstDash val="solid"/>
              </a:ln>
            </c:spPr>
          </c:dPt>
          <c:cat>
            <c:strRef>
              <c:f>Sheet1!$B$1:$G$1</c:f>
              <c:strCache>
                <c:ptCount val="6"/>
                <c:pt idx="0">
                  <c:v>客房</c:v>
                </c:pt>
                <c:pt idx="1">
                  <c:v>食品</c:v>
                </c:pt>
                <c:pt idx="2">
                  <c:v>饮料</c:v>
                </c:pt>
                <c:pt idx="3">
                  <c:v>电讯</c:v>
                </c:pt>
                <c:pt idx="4">
                  <c:v>租金</c:v>
                </c:pt>
                <c:pt idx="5">
                  <c:v>其它</c:v>
                </c:pt>
              </c:strCache>
            </c:strRef>
          </c:cat>
          <c:val>
            <c:numRef>
              <c:f>Sheet1!$B$3:$G$3</c:f>
              <c:numCache>
                <c:formatCode>General</c:formatCode>
                <c:ptCount val="6"/>
              </c:numCache>
            </c:numRef>
          </c:val>
        </c:ser>
        <c:ser>
          <c:idx val="2"/>
          <c:order val="2"/>
          <c:tx>
            <c:strRef>
              <c:f>Sheet1!$A$4</c:f>
              <c:strCache>
                <c:ptCount val="1"/>
              </c:strCache>
            </c:strRef>
          </c:tx>
          <c:spPr>
            <a:solidFill>
              <a:srgbClr val="FFFFC0"/>
            </a:solidFill>
            <a:ln w="12700">
              <a:solidFill>
                <a:srgbClr val="000000"/>
              </a:solidFill>
              <a:prstDash val="solid"/>
            </a:ln>
          </c:spPr>
          <c:dPt>
            <c:idx val="0"/>
            <c:bubble3D val="0"/>
            <c:spPr>
              <a:solidFill>
                <a:srgbClr val="8080FF"/>
              </a:solidFill>
              <a:ln w="12700">
                <a:solidFill>
                  <a:srgbClr val="000000"/>
                </a:solidFill>
                <a:prstDash val="solid"/>
              </a:ln>
            </c:spPr>
          </c:dPt>
          <c:dPt>
            <c:idx val="1"/>
            <c:bubble3D val="0"/>
            <c:spPr>
              <a:solidFill>
                <a:srgbClr val="802060"/>
              </a:solidFill>
              <a:ln w="12700">
                <a:solidFill>
                  <a:srgbClr val="000000"/>
                </a:solidFill>
                <a:prstDash val="solid"/>
              </a:ln>
            </c:spPr>
          </c:dPt>
          <c:dPt>
            <c:idx val="2"/>
            <c:bubble3D val="0"/>
          </c:dPt>
          <c:dPt>
            <c:idx val="3"/>
            <c:bubble3D val="0"/>
            <c:spPr>
              <a:solidFill>
                <a:srgbClr val="A0E0E0"/>
              </a:solidFill>
              <a:ln w="12700">
                <a:solidFill>
                  <a:srgbClr val="000000"/>
                </a:solidFill>
                <a:prstDash val="solid"/>
              </a:ln>
            </c:spPr>
          </c:dPt>
          <c:dPt>
            <c:idx val="4"/>
            <c:bubble3D val="0"/>
            <c:spPr>
              <a:solidFill>
                <a:srgbClr val="600080"/>
              </a:solidFill>
              <a:ln w="12700">
                <a:solidFill>
                  <a:srgbClr val="000000"/>
                </a:solidFill>
                <a:prstDash val="solid"/>
              </a:ln>
            </c:spPr>
          </c:dPt>
          <c:dPt>
            <c:idx val="5"/>
            <c:bubble3D val="0"/>
            <c:spPr>
              <a:solidFill>
                <a:srgbClr val="FF8080"/>
              </a:solidFill>
              <a:ln w="12700">
                <a:solidFill>
                  <a:srgbClr val="000000"/>
                </a:solidFill>
                <a:prstDash val="solid"/>
              </a:ln>
            </c:spPr>
          </c:dPt>
          <c:cat>
            <c:strRef>
              <c:f>Sheet1!$B$1:$G$1</c:f>
              <c:strCache>
                <c:ptCount val="6"/>
                <c:pt idx="0">
                  <c:v>客房</c:v>
                </c:pt>
                <c:pt idx="1">
                  <c:v>食品</c:v>
                </c:pt>
                <c:pt idx="2">
                  <c:v>饮料</c:v>
                </c:pt>
                <c:pt idx="3">
                  <c:v>电讯</c:v>
                </c:pt>
                <c:pt idx="4">
                  <c:v>租金</c:v>
                </c:pt>
                <c:pt idx="5">
                  <c:v>其它</c:v>
                </c:pt>
              </c:strCache>
            </c:strRef>
          </c:cat>
          <c:val>
            <c:numRef>
              <c:f>Sheet1!$B$4:$G$4</c:f>
              <c:numCache>
                <c:formatCode>General</c:formatCode>
                <c:ptCount val="6"/>
              </c:numCache>
            </c:numRef>
          </c:val>
        </c:ser>
        <c:dLbls>
          <c:showLegendKey val="0"/>
          <c:showVal val="0"/>
          <c:showCatName val="0"/>
          <c:showSerName val="0"/>
          <c:showPercent val="0"/>
          <c:showBubbleSize val="0"/>
          <c:showLeaderLines val="1"/>
        </c:dLbls>
        <c:firstSliceAng val="45"/>
      </c:pieChart>
      <c:spPr>
        <a:noFill/>
        <a:ln w="25400">
          <a:noFill/>
        </a:ln>
      </c:spPr>
    </c:plotArea>
    <c:plotVisOnly val="1"/>
    <c:dispBlanksAs val="zero"/>
    <c:showDLblsOverMax val="0"/>
  </c:chart>
  <c:spPr>
    <a:solidFill>
      <a:srgbClr val="FFFFFF"/>
    </a:solidFill>
    <a:ln>
      <a:noFill/>
    </a:ln>
  </c:spPr>
  <c:txPr>
    <a:bodyPr/>
    <a:lstStyle/>
    <a:p>
      <a:pPr>
        <a:defRPr sz="900" b="0" i="0" u="none" strike="noStrike" baseline="0">
          <a:solidFill>
            <a:srgbClr val="000000"/>
          </a:solidFill>
          <a:latin typeface="Times New Roman"/>
          <a:ea typeface="Times New Roman"/>
          <a:cs typeface="Times New Roman"/>
        </a:defRPr>
      </a:pPr>
      <a:endParaRPr lang="zh-CN"/>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C51972-07CA-4230-8298-0887FD1A605B}" type="doc">
      <dgm:prSet loTypeId="urn:microsoft.com/office/officeart/2005/8/layout/StepDownProcess" loCatId="process" qsTypeId="urn:microsoft.com/office/officeart/2005/8/quickstyle/simple3" qsCatId="simple" csTypeId="urn:microsoft.com/office/officeart/2005/8/colors/accent1_2" csCatId="accent1" phldr="1"/>
      <dgm:spPr/>
      <dgm:t>
        <a:bodyPr/>
        <a:lstStyle/>
        <a:p>
          <a:endParaRPr lang="zh-CN" altLang="en-US"/>
        </a:p>
      </dgm:t>
    </dgm:pt>
    <dgm:pt modelId="{27F7A727-F5C6-4696-8628-4EF410701AE3}">
      <dgm:prSet phldrT="[文本]"/>
      <dgm:spPr/>
      <dgm:t>
        <a:bodyPr/>
        <a:lstStyle/>
        <a:p>
          <a:r>
            <a:rPr lang="zh-CN" altLang="en-US" dirty="0" smtClean="0"/>
            <a:t>第一步</a:t>
          </a:r>
          <a:endParaRPr lang="zh-CN" altLang="en-US" dirty="0"/>
        </a:p>
      </dgm:t>
    </dgm:pt>
    <dgm:pt modelId="{708629C9-9F11-4C04-BBC2-2B6D4DC2B1CD}" type="parTrans" cxnId="{478B8DD6-1CE6-4195-A0FF-AA93B469C829}">
      <dgm:prSet/>
      <dgm:spPr/>
      <dgm:t>
        <a:bodyPr/>
        <a:lstStyle/>
        <a:p>
          <a:endParaRPr lang="zh-CN" altLang="en-US"/>
        </a:p>
      </dgm:t>
    </dgm:pt>
    <dgm:pt modelId="{FF3E35EB-611F-47AA-AD46-FF1DC80A6CAC}" type="sibTrans" cxnId="{478B8DD6-1CE6-4195-A0FF-AA93B469C829}">
      <dgm:prSet/>
      <dgm:spPr/>
      <dgm:t>
        <a:bodyPr/>
        <a:lstStyle/>
        <a:p>
          <a:endParaRPr lang="zh-CN" altLang="en-US"/>
        </a:p>
      </dgm:t>
    </dgm:pt>
    <dgm:pt modelId="{D509BB5B-98D4-40CA-8D03-D483235195EC}">
      <dgm:prSet phldrT="[文本]" custT="1"/>
      <dgm:spPr/>
      <dgm:t>
        <a:bodyPr/>
        <a:lstStyle/>
        <a:p>
          <a:r>
            <a:rPr lang="zh-CN" altLang="en-US" sz="2400" dirty="0" smtClean="0"/>
            <a:t>根据客房部的工作范围将各职能区域分开</a:t>
          </a:r>
          <a:endParaRPr lang="zh-CN" altLang="en-US" sz="2400" dirty="0"/>
        </a:p>
      </dgm:t>
    </dgm:pt>
    <dgm:pt modelId="{A61C392D-D130-477F-892B-4D0B0CDD44FE}" type="parTrans" cxnId="{EF0915ED-957E-4424-9EFF-4B7A921F7034}">
      <dgm:prSet/>
      <dgm:spPr/>
      <dgm:t>
        <a:bodyPr/>
        <a:lstStyle/>
        <a:p>
          <a:endParaRPr lang="zh-CN" altLang="en-US"/>
        </a:p>
      </dgm:t>
    </dgm:pt>
    <dgm:pt modelId="{600B2504-2DAE-47A2-BEBF-63EE12CECED9}" type="sibTrans" cxnId="{EF0915ED-957E-4424-9EFF-4B7A921F7034}">
      <dgm:prSet/>
      <dgm:spPr/>
      <dgm:t>
        <a:bodyPr/>
        <a:lstStyle/>
        <a:p>
          <a:endParaRPr lang="zh-CN" altLang="en-US"/>
        </a:p>
      </dgm:t>
    </dgm:pt>
    <dgm:pt modelId="{CF27FEDA-0036-4A4D-B5A0-D79CE489293D}">
      <dgm:prSet phldrT="[文本]"/>
      <dgm:spPr/>
      <dgm:t>
        <a:bodyPr/>
        <a:lstStyle/>
        <a:p>
          <a:r>
            <a:rPr lang="zh-CN" altLang="en-US" dirty="0" smtClean="0"/>
            <a:t>第二步</a:t>
          </a:r>
          <a:endParaRPr lang="zh-CN" altLang="en-US" dirty="0"/>
        </a:p>
      </dgm:t>
    </dgm:pt>
    <dgm:pt modelId="{91314865-CB79-48BF-AA8C-8548196D435E}" type="parTrans" cxnId="{EB272783-E987-438A-A19F-51DD819F6CE9}">
      <dgm:prSet/>
      <dgm:spPr/>
      <dgm:t>
        <a:bodyPr/>
        <a:lstStyle/>
        <a:p>
          <a:endParaRPr lang="zh-CN" altLang="en-US"/>
        </a:p>
      </dgm:t>
    </dgm:pt>
    <dgm:pt modelId="{2387C523-AAD6-4AE0-9448-3CA65C199E82}" type="sibTrans" cxnId="{EB272783-E987-438A-A19F-51DD819F6CE9}">
      <dgm:prSet/>
      <dgm:spPr/>
      <dgm:t>
        <a:bodyPr/>
        <a:lstStyle/>
        <a:p>
          <a:endParaRPr lang="zh-CN" altLang="en-US"/>
        </a:p>
      </dgm:t>
    </dgm:pt>
    <dgm:pt modelId="{2FF17AAE-1B5D-4EB3-A4C6-395373C5C8C8}">
      <dgm:prSet phldrT="[文本]" custT="1"/>
      <dgm:spPr/>
      <dgm:t>
        <a:bodyPr/>
        <a:lstStyle/>
        <a:p>
          <a:r>
            <a:rPr lang="zh-CN" altLang="en-US" sz="2400" dirty="0" smtClean="0"/>
            <a:t>确定本工作区域所有岗位或工种设置</a:t>
          </a:r>
          <a:endParaRPr lang="zh-CN" altLang="en-US" sz="2400" dirty="0"/>
        </a:p>
      </dgm:t>
    </dgm:pt>
    <dgm:pt modelId="{17AF8855-A045-43F0-B96B-8E8FB69BDAB0}" type="parTrans" cxnId="{22954DB7-7E5E-4DB6-B070-B2B47903B942}">
      <dgm:prSet/>
      <dgm:spPr/>
      <dgm:t>
        <a:bodyPr/>
        <a:lstStyle/>
        <a:p>
          <a:endParaRPr lang="zh-CN" altLang="en-US"/>
        </a:p>
      </dgm:t>
    </dgm:pt>
    <dgm:pt modelId="{7D8F21F7-F74B-47F7-A42D-88E77E677EE4}" type="sibTrans" cxnId="{22954DB7-7E5E-4DB6-B070-B2B47903B942}">
      <dgm:prSet/>
      <dgm:spPr/>
      <dgm:t>
        <a:bodyPr/>
        <a:lstStyle/>
        <a:p>
          <a:endParaRPr lang="zh-CN" altLang="en-US"/>
        </a:p>
      </dgm:t>
    </dgm:pt>
    <dgm:pt modelId="{2190D20F-1093-4D64-B240-22FDE5BC9FF9}">
      <dgm:prSet phldrT="[文本]"/>
      <dgm:spPr/>
      <dgm:t>
        <a:bodyPr/>
        <a:lstStyle/>
        <a:p>
          <a:r>
            <a:rPr lang="zh-CN" altLang="en-US" dirty="0" smtClean="0"/>
            <a:t>第三步</a:t>
          </a:r>
          <a:endParaRPr lang="zh-CN" altLang="en-US" dirty="0"/>
        </a:p>
      </dgm:t>
    </dgm:pt>
    <dgm:pt modelId="{D9D46455-3A95-412B-BE8F-FAAF4924CF81}" type="parTrans" cxnId="{F1DEEB9A-627B-4A5B-9729-C9BAC60C1A64}">
      <dgm:prSet/>
      <dgm:spPr/>
      <dgm:t>
        <a:bodyPr/>
        <a:lstStyle/>
        <a:p>
          <a:endParaRPr lang="zh-CN" altLang="en-US"/>
        </a:p>
      </dgm:t>
    </dgm:pt>
    <dgm:pt modelId="{6C871E12-BC01-4640-9334-BDDE916636EC}" type="sibTrans" cxnId="{F1DEEB9A-627B-4A5B-9729-C9BAC60C1A64}">
      <dgm:prSet/>
      <dgm:spPr/>
      <dgm:t>
        <a:bodyPr/>
        <a:lstStyle/>
        <a:p>
          <a:endParaRPr lang="zh-CN" altLang="en-US"/>
        </a:p>
      </dgm:t>
    </dgm:pt>
    <dgm:pt modelId="{AF48419B-CEAA-4669-9AE8-EA4E94D6702D}">
      <dgm:prSet phldrT="[文本]"/>
      <dgm:spPr/>
      <dgm:t>
        <a:bodyPr/>
        <a:lstStyle/>
        <a:p>
          <a:r>
            <a:rPr lang="zh-CN" dirty="0" smtClean="0"/>
            <a:t>明确各工作岗位的班次划分</a:t>
          </a:r>
          <a:endParaRPr lang="zh-CN" altLang="en-US" dirty="0"/>
        </a:p>
      </dgm:t>
    </dgm:pt>
    <dgm:pt modelId="{D7709D68-102D-4F57-847E-BD2F4DC134D4}" type="parTrans" cxnId="{128391F3-5B21-49F8-8808-6C37253D0B44}">
      <dgm:prSet/>
      <dgm:spPr/>
      <dgm:t>
        <a:bodyPr/>
        <a:lstStyle/>
        <a:p>
          <a:endParaRPr lang="zh-CN" altLang="en-US"/>
        </a:p>
      </dgm:t>
    </dgm:pt>
    <dgm:pt modelId="{65AF0E8F-69AD-487F-8E4E-16C3AA6BA6D3}" type="sibTrans" cxnId="{128391F3-5B21-49F8-8808-6C37253D0B44}">
      <dgm:prSet/>
      <dgm:spPr/>
      <dgm:t>
        <a:bodyPr/>
        <a:lstStyle/>
        <a:p>
          <a:endParaRPr lang="zh-CN" altLang="en-US"/>
        </a:p>
      </dgm:t>
    </dgm:pt>
    <dgm:pt modelId="{EC8693BF-D426-44D5-A466-B4B5051C4422}" type="pres">
      <dgm:prSet presAssocID="{8CC51972-07CA-4230-8298-0887FD1A605B}" presName="rootnode" presStyleCnt="0">
        <dgm:presLayoutVars>
          <dgm:chMax/>
          <dgm:chPref/>
          <dgm:dir/>
          <dgm:animLvl val="lvl"/>
        </dgm:presLayoutVars>
      </dgm:prSet>
      <dgm:spPr/>
      <dgm:t>
        <a:bodyPr/>
        <a:lstStyle/>
        <a:p>
          <a:endParaRPr lang="zh-CN" altLang="en-US"/>
        </a:p>
      </dgm:t>
    </dgm:pt>
    <dgm:pt modelId="{4FC47963-2CAF-4D7E-A635-B3AC78607F89}" type="pres">
      <dgm:prSet presAssocID="{27F7A727-F5C6-4696-8628-4EF410701AE3}" presName="composite" presStyleCnt="0"/>
      <dgm:spPr/>
    </dgm:pt>
    <dgm:pt modelId="{A5E85C25-9489-4AE4-A271-D341EA8940DA}" type="pres">
      <dgm:prSet presAssocID="{27F7A727-F5C6-4696-8628-4EF410701AE3}" presName="bentUpArrow1" presStyleLbl="alignImgPlace1" presStyleIdx="0" presStyleCnt="2" custLinFactNeighborX="5095" custLinFactNeighborY="-5970"/>
      <dgm:spPr/>
    </dgm:pt>
    <dgm:pt modelId="{83B3BC42-2186-4C50-B4E4-34601B24BD60}" type="pres">
      <dgm:prSet presAssocID="{27F7A727-F5C6-4696-8628-4EF410701AE3}" presName="ParentText" presStyleLbl="node1" presStyleIdx="0" presStyleCnt="3">
        <dgm:presLayoutVars>
          <dgm:chMax val="1"/>
          <dgm:chPref val="1"/>
          <dgm:bulletEnabled val="1"/>
        </dgm:presLayoutVars>
      </dgm:prSet>
      <dgm:spPr/>
      <dgm:t>
        <a:bodyPr/>
        <a:lstStyle/>
        <a:p>
          <a:endParaRPr lang="zh-CN" altLang="en-US"/>
        </a:p>
      </dgm:t>
    </dgm:pt>
    <dgm:pt modelId="{48E7DA89-F128-41B3-A13A-288307BC525E}" type="pres">
      <dgm:prSet presAssocID="{27F7A727-F5C6-4696-8628-4EF410701AE3}" presName="ChildText" presStyleLbl="revTx" presStyleIdx="0" presStyleCnt="3" custScaleX="446011" custLinFactX="85834" custLinFactNeighborX="100000" custLinFactNeighborY="-575">
        <dgm:presLayoutVars>
          <dgm:chMax val="0"/>
          <dgm:chPref val="0"/>
          <dgm:bulletEnabled val="1"/>
        </dgm:presLayoutVars>
      </dgm:prSet>
      <dgm:spPr/>
      <dgm:t>
        <a:bodyPr/>
        <a:lstStyle/>
        <a:p>
          <a:endParaRPr lang="zh-CN" altLang="en-US"/>
        </a:p>
      </dgm:t>
    </dgm:pt>
    <dgm:pt modelId="{D175825D-4ACC-4570-A97B-E852116A5578}" type="pres">
      <dgm:prSet presAssocID="{FF3E35EB-611F-47AA-AD46-FF1DC80A6CAC}" presName="sibTrans" presStyleCnt="0"/>
      <dgm:spPr/>
    </dgm:pt>
    <dgm:pt modelId="{13E9EE80-3248-4607-A641-23F95177BA34}" type="pres">
      <dgm:prSet presAssocID="{CF27FEDA-0036-4A4D-B5A0-D79CE489293D}" presName="composite" presStyleCnt="0"/>
      <dgm:spPr/>
    </dgm:pt>
    <dgm:pt modelId="{911EF9D8-811C-49BF-B780-2F152D43D2D3}" type="pres">
      <dgm:prSet presAssocID="{CF27FEDA-0036-4A4D-B5A0-D79CE489293D}" presName="bentUpArrow1" presStyleLbl="alignImgPlace1" presStyleIdx="1" presStyleCnt="2" custLinFactNeighborX="-57937" custLinFactNeighborY="-2766"/>
      <dgm:spPr/>
      <dgm:t>
        <a:bodyPr/>
        <a:lstStyle/>
        <a:p>
          <a:endParaRPr lang="zh-CN" altLang="en-US"/>
        </a:p>
      </dgm:t>
    </dgm:pt>
    <dgm:pt modelId="{589E0D1B-913E-4A2C-9DA0-C31D34126568}" type="pres">
      <dgm:prSet presAssocID="{CF27FEDA-0036-4A4D-B5A0-D79CE489293D}" presName="ParentText" presStyleLbl="node1" presStyleIdx="1" presStyleCnt="3" custLinFactNeighborX="-41857" custLinFactNeighborY="-6416">
        <dgm:presLayoutVars>
          <dgm:chMax val="1"/>
          <dgm:chPref val="1"/>
          <dgm:bulletEnabled val="1"/>
        </dgm:presLayoutVars>
      </dgm:prSet>
      <dgm:spPr/>
      <dgm:t>
        <a:bodyPr/>
        <a:lstStyle/>
        <a:p>
          <a:endParaRPr lang="zh-CN" altLang="en-US"/>
        </a:p>
      </dgm:t>
    </dgm:pt>
    <dgm:pt modelId="{2418EC95-98C2-4F3A-8062-A41A02CD6D52}" type="pres">
      <dgm:prSet presAssocID="{CF27FEDA-0036-4A4D-B5A0-D79CE489293D}" presName="ChildText" presStyleLbl="revTx" presStyleIdx="1" presStyleCnt="3" custScaleX="326735" custLinFactNeighborX="65822" custLinFactNeighborY="-7875">
        <dgm:presLayoutVars>
          <dgm:chMax val="0"/>
          <dgm:chPref val="0"/>
          <dgm:bulletEnabled val="1"/>
        </dgm:presLayoutVars>
      </dgm:prSet>
      <dgm:spPr/>
      <dgm:t>
        <a:bodyPr/>
        <a:lstStyle/>
        <a:p>
          <a:endParaRPr lang="zh-CN" altLang="en-US"/>
        </a:p>
      </dgm:t>
    </dgm:pt>
    <dgm:pt modelId="{0504747C-8555-440B-819B-31406054D7C5}" type="pres">
      <dgm:prSet presAssocID="{2387C523-AAD6-4AE0-9448-3CA65C199E82}" presName="sibTrans" presStyleCnt="0"/>
      <dgm:spPr/>
    </dgm:pt>
    <dgm:pt modelId="{362AB8E9-B132-4C3B-96A2-86771A9AE1DE}" type="pres">
      <dgm:prSet presAssocID="{2190D20F-1093-4D64-B240-22FDE5BC9FF9}" presName="composite" presStyleCnt="0"/>
      <dgm:spPr/>
    </dgm:pt>
    <dgm:pt modelId="{07109842-9D0B-483E-92F1-6DEA102C0CB4}" type="pres">
      <dgm:prSet presAssocID="{2190D20F-1093-4D64-B240-22FDE5BC9FF9}" presName="ParentText" presStyleLbl="node1" presStyleIdx="2" presStyleCnt="3" custLinFactX="-19545" custLinFactNeighborX="-100000" custLinFactNeighborY="-9023">
        <dgm:presLayoutVars>
          <dgm:chMax val="1"/>
          <dgm:chPref val="1"/>
          <dgm:bulletEnabled val="1"/>
        </dgm:presLayoutVars>
      </dgm:prSet>
      <dgm:spPr/>
      <dgm:t>
        <a:bodyPr/>
        <a:lstStyle/>
        <a:p>
          <a:endParaRPr lang="zh-CN" altLang="en-US"/>
        </a:p>
      </dgm:t>
    </dgm:pt>
    <dgm:pt modelId="{6F5FB99F-318A-430D-BE68-B736FAD153A7}" type="pres">
      <dgm:prSet presAssocID="{2190D20F-1093-4D64-B240-22FDE5BC9FF9}" presName="FinalChildText" presStyleLbl="revTx" presStyleIdx="2" presStyleCnt="3" custScaleX="393736" custLinFactNeighborX="-9078" custLinFactNeighborY="-533">
        <dgm:presLayoutVars>
          <dgm:chMax val="0"/>
          <dgm:chPref val="0"/>
          <dgm:bulletEnabled val="1"/>
        </dgm:presLayoutVars>
      </dgm:prSet>
      <dgm:spPr/>
      <dgm:t>
        <a:bodyPr/>
        <a:lstStyle/>
        <a:p>
          <a:endParaRPr lang="zh-CN" altLang="en-US"/>
        </a:p>
      </dgm:t>
    </dgm:pt>
  </dgm:ptLst>
  <dgm:cxnLst>
    <dgm:cxn modelId="{9342FA7E-92B5-434A-9DF8-9C769D5D7B79}" type="presOf" srcId="{8CC51972-07CA-4230-8298-0887FD1A605B}" destId="{EC8693BF-D426-44D5-A466-B4B5051C4422}" srcOrd="0" destOrd="0" presId="urn:microsoft.com/office/officeart/2005/8/layout/StepDownProcess"/>
    <dgm:cxn modelId="{EB272783-E987-438A-A19F-51DD819F6CE9}" srcId="{8CC51972-07CA-4230-8298-0887FD1A605B}" destId="{CF27FEDA-0036-4A4D-B5A0-D79CE489293D}" srcOrd="1" destOrd="0" parTransId="{91314865-CB79-48BF-AA8C-8548196D435E}" sibTransId="{2387C523-AAD6-4AE0-9448-3CA65C199E82}"/>
    <dgm:cxn modelId="{478B8DD6-1CE6-4195-A0FF-AA93B469C829}" srcId="{8CC51972-07CA-4230-8298-0887FD1A605B}" destId="{27F7A727-F5C6-4696-8628-4EF410701AE3}" srcOrd="0" destOrd="0" parTransId="{708629C9-9F11-4C04-BBC2-2B6D4DC2B1CD}" sibTransId="{FF3E35EB-611F-47AA-AD46-FF1DC80A6CAC}"/>
    <dgm:cxn modelId="{22954DB7-7E5E-4DB6-B070-B2B47903B942}" srcId="{CF27FEDA-0036-4A4D-B5A0-D79CE489293D}" destId="{2FF17AAE-1B5D-4EB3-A4C6-395373C5C8C8}" srcOrd="0" destOrd="0" parTransId="{17AF8855-A045-43F0-B96B-8E8FB69BDAB0}" sibTransId="{7D8F21F7-F74B-47F7-A42D-88E77E677EE4}"/>
    <dgm:cxn modelId="{C646854C-A23B-48AD-8BBC-DD0DF5CC36A1}" type="presOf" srcId="{2190D20F-1093-4D64-B240-22FDE5BC9FF9}" destId="{07109842-9D0B-483E-92F1-6DEA102C0CB4}" srcOrd="0" destOrd="0" presId="urn:microsoft.com/office/officeart/2005/8/layout/StepDownProcess"/>
    <dgm:cxn modelId="{D1DE8B55-A28D-4CD6-9D39-36982D451E78}" type="presOf" srcId="{2FF17AAE-1B5D-4EB3-A4C6-395373C5C8C8}" destId="{2418EC95-98C2-4F3A-8062-A41A02CD6D52}" srcOrd="0" destOrd="0" presId="urn:microsoft.com/office/officeart/2005/8/layout/StepDownProcess"/>
    <dgm:cxn modelId="{45019EEC-C146-48F8-9A38-E60E0C3D93AC}" type="presOf" srcId="{27F7A727-F5C6-4696-8628-4EF410701AE3}" destId="{83B3BC42-2186-4C50-B4E4-34601B24BD60}" srcOrd="0" destOrd="0" presId="urn:microsoft.com/office/officeart/2005/8/layout/StepDownProcess"/>
    <dgm:cxn modelId="{F1DEEB9A-627B-4A5B-9729-C9BAC60C1A64}" srcId="{8CC51972-07CA-4230-8298-0887FD1A605B}" destId="{2190D20F-1093-4D64-B240-22FDE5BC9FF9}" srcOrd="2" destOrd="0" parTransId="{D9D46455-3A95-412B-BE8F-FAAF4924CF81}" sibTransId="{6C871E12-BC01-4640-9334-BDDE916636EC}"/>
    <dgm:cxn modelId="{5857F610-6C0E-4E9C-88BC-E50872ED7665}" type="presOf" srcId="{AF48419B-CEAA-4669-9AE8-EA4E94D6702D}" destId="{6F5FB99F-318A-430D-BE68-B736FAD153A7}" srcOrd="0" destOrd="0" presId="urn:microsoft.com/office/officeart/2005/8/layout/StepDownProcess"/>
    <dgm:cxn modelId="{128391F3-5B21-49F8-8808-6C37253D0B44}" srcId="{2190D20F-1093-4D64-B240-22FDE5BC9FF9}" destId="{AF48419B-CEAA-4669-9AE8-EA4E94D6702D}" srcOrd="0" destOrd="0" parTransId="{D7709D68-102D-4F57-847E-BD2F4DC134D4}" sibTransId="{65AF0E8F-69AD-487F-8E4E-16C3AA6BA6D3}"/>
    <dgm:cxn modelId="{126F5CB3-9263-4AF8-A3DF-9468E98DE5AA}" type="presOf" srcId="{CF27FEDA-0036-4A4D-B5A0-D79CE489293D}" destId="{589E0D1B-913E-4A2C-9DA0-C31D34126568}" srcOrd="0" destOrd="0" presId="urn:microsoft.com/office/officeart/2005/8/layout/StepDownProcess"/>
    <dgm:cxn modelId="{F2874920-F309-49DA-A227-A51A3CE43CDB}" type="presOf" srcId="{D509BB5B-98D4-40CA-8D03-D483235195EC}" destId="{48E7DA89-F128-41B3-A13A-288307BC525E}" srcOrd="0" destOrd="0" presId="urn:microsoft.com/office/officeart/2005/8/layout/StepDownProcess"/>
    <dgm:cxn modelId="{EF0915ED-957E-4424-9EFF-4B7A921F7034}" srcId="{27F7A727-F5C6-4696-8628-4EF410701AE3}" destId="{D509BB5B-98D4-40CA-8D03-D483235195EC}" srcOrd="0" destOrd="0" parTransId="{A61C392D-D130-477F-892B-4D0B0CDD44FE}" sibTransId="{600B2504-2DAE-47A2-BEBF-63EE12CECED9}"/>
    <dgm:cxn modelId="{EB37B4BC-1451-4276-A3C9-FCF6CB8A5EE4}" type="presParOf" srcId="{EC8693BF-D426-44D5-A466-B4B5051C4422}" destId="{4FC47963-2CAF-4D7E-A635-B3AC78607F89}" srcOrd="0" destOrd="0" presId="urn:microsoft.com/office/officeart/2005/8/layout/StepDownProcess"/>
    <dgm:cxn modelId="{998B3775-246E-4967-B414-70F3C7270A73}" type="presParOf" srcId="{4FC47963-2CAF-4D7E-A635-B3AC78607F89}" destId="{A5E85C25-9489-4AE4-A271-D341EA8940DA}" srcOrd="0" destOrd="0" presId="urn:microsoft.com/office/officeart/2005/8/layout/StepDownProcess"/>
    <dgm:cxn modelId="{C48B5647-4040-40C1-AA9B-3A25720BA2E0}" type="presParOf" srcId="{4FC47963-2CAF-4D7E-A635-B3AC78607F89}" destId="{83B3BC42-2186-4C50-B4E4-34601B24BD60}" srcOrd="1" destOrd="0" presId="urn:microsoft.com/office/officeart/2005/8/layout/StepDownProcess"/>
    <dgm:cxn modelId="{6BA0A07D-5DA8-4A51-87F3-FDAF9576C398}" type="presParOf" srcId="{4FC47963-2CAF-4D7E-A635-B3AC78607F89}" destId="{48E7DA89-F128-41B3-A13A-288307BC525E}" srcOrd="2" destOrd="0" presId="urn:microsoft.com/office/officeart/2005/8/layout/StepDownProcess"/>
    <dgm:cxn modelId="{68817074-EDBC-4525-AD31-7F0160578718}" type="presParOf" srcId="{EC8693BF-D426-44D5-A466-B4B5051C4422}" destId="{D175825D-4ACC-4570-A97B-E852116A5578}" srcOrd="1" destOrd="0" presId="urn:microsoft.com/office/officeart/2005/8/layout/StepDownProcess"/>
    <dgm:cxn modelId="{E0FD0859-9FCA-4A8E-A49C-6F24272C50CE}" type="presParOf" srcId="{EC8693BF-D426-44D5-A466-B4B5051C4422}" destId="{13E9EE80-3248-4607-A641-23F95177BA34}" srcOrd="2" destOrd="0" presId="urn:microsoft.com/office/officeart/2005/8/layout/StepDownProcess"/>
    <dgm:cxn modelId="{D62F4797-B4FB-4AA2-A1CB-6B9424D21302}" type="presParOf" srcId="{13E9EE80-3248-4607-A641-23F95177BA34}" destId="{911EF9D8-811C-49BF-B780-2F152D43D2D3}" srcOrd="0" destOrd="0" presId="urn:microsoft.com/office/officeart/2005/8/layout/StepDownProcess"/>
    <dgm:cxn modelId="{39AA3EB9-F6D5-495C-9355-62963D236AC8}" type="presParOf" srcId="{13E9EE80-3248-4607-A641-23F95177BA34}" destId="{589E0D1B-913E-4A2C-9DA0-C31D34126568}" srcOrd="1" destOrd="0" presId="urn:microsoft.com/office/officeart/2005/8/layout/StepDownProcess"/>
    <dgm:cxn modelId="{48EACDBB-F82D-49DB-977D-E5323F3C3443}" type="presParOf" srcId="{13E9EE80-3248-4607-A641-23F95177BA34}" destId="{2418EC95-98C2-4F3A-8062-A41A02CD6D52}" srcOrd="2" destOrd="0" presId="urn:microsoft.com/office/officeart/2005/8/layout/StepDownProcess"/>
    <dgm:cxn modelId="{0E8C61B5-9BCC-4587-B419-155A1C2B2043}" type="presParOf" srcId="{EC8693BF-D426-44D5-A466-B4B5051C4422}" destId="{0504747C-8555-440B-819B-31406054D7C5}" srcOrd="3" destOrd="0" presId="urn:microsoft.com/office/officeart/2005/8/layout/StepDownProcess"/>
    <dgm:cxn modelId="{54827941-AFEB-4F0D-B739-E2612D81BD99}" type="presParOf" srcId="{EC8693BF-D426-44D5-A466-B4B5051C4422}" destId="{362AB8E9-B132-4C3B-96A2-86771A9AE1DE}" srcOrd="4" destOrd="0" presId="urn:microsoft.com/office/officeart/2005/8/layout/StepDownProcess"/>
    <dgm:cxn modelId="{6526311C-0677-4D4F-98C4-27F1E51200D7}" type="presParOf" srcId="{362AB8E9-B132-4C3B-96A2-86771A9AE1DE}" destId="{07109842-9D0B-483E-92F1-6DEA102C0CB4}" srcOrd="0" destOrd="0" presId="urn:microsoft.com/office/officeart/2005/8/layout/StepDownProcess"/>
    <dgm:cxn modelId="{113F58BC-4497-4F9A-967E-1C6367FE3D87}" type="presParOf" srcId="{362AB8E9-B132-4C3B-96A2-86771A9AE1DE}" destId="{6F5FB99F-318A-430D-BE68-B736FAD153A7}"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54E060-9872-41FE-B623-FCF69D33F703}" type="doc">
      <dgm:prSet loTypeId="urn:microsoft.com/office/officeart/2005/8/layout/radial4" loCatId="relationship" qsTypeId="urn:microsoft.com/office/officeart/2005/8/quickstyle/simple3" qsCatId="simple" csTypeId="urn:microsoft.com/office/officeart/2005/8/colors/accent1_2" csCatId="accent1" phldr="1"/>
      <dgm:spPr/>
      <dgm:t>
        <a:bodyPr/>
        <a:lstStyle/>
        <a:p>
          <a:endParaRPr lang="zh-CN" altLang="en-US"/>
        </a:p>
      </dgm:t>
    </dgm:pt>
    <dgm:pt modelId="{2A1B3756-A816-475C-8989-79E3BC4E8DFF}">
      <dgm:prSet phldrT="[文本]"/>
      <dgm:spPr/>
      <dgm:t>
        <a:bodyPr/>
        <a:lstStyle/>
        <a:p>
          <a:r>
            <a:rPr lang="zh-CN" altLang="en-US" dirty="0" smtClean="0">
              <a:solidFill>
                <a:srgbClr val="FF0000"/>
              </a:solidFill>
            </a:rPr>
            <a:t>优秀的客房部经理</a:t>
          </a:r>
          <a:endParaRPr lang="zh-CN" altLang="en-US" dirty="0">
            <a:solidFill>
              <a:srgbClr val="FF0000"/>
            </a:solidFill>
          </a:endParaRPr>
        </a:p>
      </dgm:t>
    </dgm:pt>
    <dgm:pt modelId="{E8CA69B2-274E-4CDC-9C1D-79FABBA358AD}" type="parTrans" cxnId="{45C4FA79-7EB7-44DF-8D2D-556D620D5911}">
      <dgm:prSet/>
      <dgm:spPr/>
      <dgm:t>
        <a:bodyPr/>
        <a:lstStyle/>
        <a:p>
          <a:endParaRPr lang="zh-CN" altLang="en-US"/>
        </a:p>
      </dgm:t>
    </dgm:pt>
    <dgm:pt modelId="{508D79C7-5FFC-44DF-8316-2B2E8BC63701}" type="sibTrans" cxnId="{45C4FA79-7EB7-44DF-8D2D-556D620D5911}">
      <dgm:prSet/>
      <dgm:spPr/>
      <dgm:t>
        <a:bodyPr/>
        <a:lstStyle/>
        <a:p>
          <a:endParaRPr lang="zh-CN" altLang="en-US"/>
        </a:p>
      </dgm:t>
    </dgm:pt>
    <dgm:pt modelId="{00571A26-3CC4-466F-A583-286D71C525FF}">
      <dgm:prSet phldrT="[文本]"/>
      <dgm:spPr/>
      <dgm:t>
        <a:bodyPr/>
        <a:lstStyle/>
        <a:p>
          <a:r>
            <a:rPr lang="zh-CN" altLang="en-US" dirty="0" smtClean="0"/>
            <a:t>创新意识</a:t>
          </a:r>
          <a:endParaRPr lang="zh-CN" altLang="en-US" dirty="0"/>
        </a:p>
      </dgm:t>
    </dgm:pt>
    <dgm:pt modelId="{0BE08CF2-D1F8-4FA7-A769-E2091EC489A6}" type="parTrans" cxnId="{DD057BC1-B8C1-485F-9580-95971042CAB9}">
      <dgm:prSet/>
      <dgm:spPr/>
      <dgm:t>
        <a:bodyPr/>
        <a:lstStyle/>
        <a:p>
          <a:endParaRPr lang="zh-CN" altLang="en-US"/>
        </a:p>
      </dgm:t>
    </dgm:pt>
    <dgm:pt modelId="{F38F8FEE-37F7-4310-80B8-ED5EC52ED58C}" type="sibTrans" cxnId="{DD057BC1-B8C1-485F-9580-95971042CAB9}">
      <dgm:prSet/>
      <dgm:spPr/>
      <dgm:t>
        <a:bodyPr/>
        <a:lstStyle/>
        <a:p>
          <a:endParaRPr lang="zh-CN" altLang="en-US"/>
        </a:p>
      </dgm:t>
    </dgm:pt>
    <dgm:pt modelId="{790026E0-5A15-4478-98EF-675B3A59ED3D}">
      <dgm:prSet phldrT="[文本]"/>
      <dgm:spPr/>
      <dgm:t>
        <a:bodyPr/>
        <a:lstStyle/>
        <a:p>
          <a:r>
            <a:rPr lang="zh-CN" altLang="en-US" dirty="0" smtClean="0"/>
            <a:t>市场竞争意识</a:t>
          </a:r>
          <a:endParaRPr lang="zh-CN" altLang="en-US" dirty="0"/>
        </a:p>
      </dgm:t>
    </dgm:pt>
    <dgm:pt modelId="{0A908574-F0AD-4108-8BAA-2B9B90342687}" type="parTrans" cxnId="{FCEBC27D-0A7E-4DF6-B06C-7AE0DF8808B2}">
      <dgm:prSet/>
      <dgm:spPr/>
      <dgm:t>
        <a:bodyPr/>
        <a:lstStyle/>
        <a:p>
          <a:endParaRPr lang="zh-CN" altLang="en-US"/>
        </a:p>
      </dgm:t>
    </dgm:pt>
    <dgm:pt modelId="{E996F329-BE9F-47C1-AB45-84406556B8BB}" type="sibTrans" cxnId="{FCEBC27D-0A7E-4DF6-B06C-7AE0DF8808B2}">
      <dgm:prSet/>
      <dgm:spPr/>
      <dgm:t>
        <a:bodyPr/>
        <a:lstStyle/>
        <a:p>
          <a:endParaRPr lang="zh-CN" altLang="en-US"/>
        </a:p>
      </dgm:t>
    </dgm:pt>
    <dgm:pt modelId="{70475237-DB35-43C3-968D-563ED6F123B9}">
      <dgm:prSet phldrT="[文本]"/>
      <dgm:spPr/>
      <dgm:t>
        <a:bodyPr/>
        <a:lstStyle/>
        <a:p>
          <a:r>
            <a:rPr lang="zh-CN" altLang="en-US" dirty="0" smtClean="0"/>
            <a:t>公关销售意识</a:t>
          </a:r>
          <a:endParaRPr lang="zh-CN" altLang="en-US" dirty="0"/>
        </a:p>
      </dgm:t>
    </dgm:pt>
    <dgm:pt modelId="{A78D0241-3BF4-4ADC-9442-03B3B15CF7E8}" type="parTrans" cxnId="{C9B23787-DC83-49DE-AC5D-E70A13A51ED9}">
      <dgm:prSet/>
      <dgm:spPr/>
      <dgm:t>
        <a:bodyPr/>
        <a:lstStyle/>
        <a:p>
          <a:endParaRPr lang="zh-CN" altLang="en-US"/>
        </a:p>
      </dgm:t>
    </dgm:pt>
    <dgm:pt modelId="{2FA2BD70-739E-450B-BA1D-D37E3B0217AC}" type="sibTrans" cxnId="{C9B23787-DC83-49DE-AC5D-E70A13A51ED9}">
      <dgm:prSet/>
      <dgm:spPr/>
      <dgm:t>
        <a:bodyPr/>
        <a:lstStyle/>
        <a:p>
          <a:endParaRPr lang="zh-CN" altLang="en-US"/>
        </a:p>
      </dgm:t>
    </dgm:pt>
    <dgm:pt modelId="{554EC2F4-D5BD-4A93-810F-ADABA9C0965B}">
      <dgm:prSet/>
      <dgm:spPr/>
      <dgm:t>
        <a:bodyPr/>
        <a:lstStyle/>
        <a:p>
          <a:r>
            <a:rPr lang="zh-CN" altLang="en-US" dirty="0" smtClean="0"/>
            <a:t>全面质量管理意识</a:t>
          </a:r>
          <a:endParaRPr lang="zh-CN" altLang="en-US" dirty="0"/>
        </a:p>
      </dgm:t>
    </dgm:pt>
    <dgm:pt modelId="{360A9DF5-DE89-4311-8206-949A318F9AC5}" type="parTrans" cxnId="{5BA33F69-FFCE-4123-844D-A9E7EDB75283}">
      <dgm:prSet/>
      <dgm:spPr/>
      <dgm:t>
        <a:bodyPr/>
        <a:lstStyle/>
        <a:p>
          <a:endParaRPr lang="zh-CN" altLang="en-US"/>
        </a:p>
      </dgm:t>
    </dgm:pt>
    <dgm:pt modelId="{0064C459-B861-4D1A-A597-5CF56382439E}" type="sibTrans" cxnId="{5BA33F69-FFCE-4123-844D-A9E7EDB75283}">
      <dgm:prSet/>
      <dgm:spPr/>
      <dgm:t>
        <a:bodyPr/>
        <a:lstStyle/>
        <a:p>
          <a:endParaRPr lang="zh-CN" altLang="en-US"/>
        </a:p>
      </dgm:t>
    </dgm:pt>
    <dgm:pt modelId="{D3C6F60C-5250-4325-8106-7780F1EA9BB0}">
      <dgm:prSet/>
      <dgm:spPr/>
      <dgm:t>
        <a:bodyPr/>
        <a:lstStyle/>
        <a:p>
          <a:r>
            <a:rPr lang="zh-CN" altLang="en-US" dirty="0" smtClean="0"/>
            <a:t>员工激励意识</a:t>
          </a:r>
          <a:endParaRPr lang="zh-CN" altLang="en-US" dirty="0"/>
        </a:p>
      </dgm:t>
    </dgm:pt>
    <dgm:pt modelId="{353C942F-0153-4377-8F94-667E264F59EA}" type="parTrans" cxnId="{0E0048F6-C26F-410F-B0B6-DE532D4DE3EB}">
      <dgm:prSet/>
      <dgm:spPr/>
      <dgm:t>
        <a:bodyPr/>
        <a:lstStyle/>
        <a:p>
          <a:endParaRPr lang="zh-CN" altLang="en-US"/>
        </a:p>
      </dgm:t>
    </dgm:pt>
    <dgm:pt modelId="{8BDAA48C-9690-425F-B3C2-E38A68A66470}" type="sibTrans" cxnId="{0E0048F6-C26F-410F-B0B6-DE532D4DE3EB}">
      <dgm:prSet/>
      <dgm:spPr/>
      <dgm:t>
        <a:bodyPr/>
        <a:lstStyle/>
        <a:p>
          <a:endParaRPr lang="zh-CN" altLang="en-US"/>
        </a:p>
      </dgm:t>
    </dgm:pt>
    <dgm:pt modelId="{5068B2B6-FA26-4679-B331-0DE2DDB435CF}" type="pres">
      <dgm:prSet presAssocID="{6D54E060-9872-41FE-B623-FCF69D33F703}" presName="cycle" presStyleCnt="0">
        <dgm:presLayoutVars>
          <dgm:chMax val="1"/>
          <dgm:dir/>
          <dgm:animLvl val="ctr"/>
          <dgm:resizeHandles val="exact"/>
        </dgm:presLayoutVars>
      </dgm:prSet>
      <dgm:spPr/>
      <dgm:t>
        <a:bodyPr/>
        <a:lstStyle/>
        <a:p>
          <a:endParaRPr lang="zh-CN" altLang="en-US"/>
        </a:p>
      </dgm:t>
    </dgm:pt>
    <dgm:pt modelId="{88CA817D-A8F5-4A5B-92F8-93036F6B0482}" type="pres">
      <dgm:prSet presAssocID="{2A1B3756-A816-475C-8989-79E3BC4E8DFF}" presName="centerShape" presStyleLbl="node0" presStyleIdx="0" presStyleCnt="1"/>
      <dgm:spPr/>
      <dgm:t>
        <a:bodyPr/>
        <a:lstStyle/>
        <a:p>
          <a:endParaRPr lang="zh-CN" altLang="en-US"/>
        </a:p>
      </dgm:t>
    </dgm:pt>
    <dgm:pt modelId="{5CE2B982-D093-4692-BDD9-85B1C1CCA6F7}" type="pres">
      <dgm:prSet presAssocID="{0BE08CF2-D1F8-4FA7-A769-E2091EC489A6}" presName="parTrans" presStyleLbl="bgSibTrans2D1" presStyleIdx="0" presStyleCnt="5"/>
      <dgm:spPr/>
      <dgm:t>
        <a:bodyPr/>
        <a:lstStyle/>
        <a:p>
          <a:endParaRPr lang="zh-CN" altLang="en-US"/>
        </a:p>
      </dgm:t>
    </dgm:pt>
    <dgm:pt modelId="{5DE2EA84-4D7D-46E1-9EA6-D3B9A72BA9DC}" type="pres">
      <dgm:prSet presAssocID="{00571A26-3CC4-466F-A583-286D71C525FF}" presName="node" presStyleLbl="node1" presStyleIdx="0" presStyleCnt="5">
        <dgm:presLayoutVars>
          <dgm:bulletEnabled val="1"/>
        </dgm:presLayoutVars>
      </dgm:prSet>
      <dgm:spPr/>
      <dgm:t>
        <a:bodyPr/>
        <a:lstStyle/>
        <a:p>
          <a:endParaRPr lang="zh-CN" altLang="en-US"/>
        </a:p>
      </dgm:t>
    </dgm:pt>
    <dgm:pt modelId="{B3074F49-5617-4A71-B208-B2E9800C603A}" type="pres">
      <dgm:prSet presAssocID="{0A908574-F0AD-4108-8BAA-2B9B90342687}" presName="parTrans" presStyleLbl="bgSibTrans2D1" presStyleIdx="1" presStyleCnt="5"/>
      <dgm:spPr/>
      <dgm:t>
        <a:bodyPr/>
        <a:lstStyle/>
        <a:p>
          <a:endParaRPr lang="zh-CN" altLang="en-US"/>
        </a:p>
      </dgm:t>
    </dgm:pt>
    <dgm:pt modelId="{7EA71BB4-9C83-4524-96E5-08B604622695}" type="pres">
      <dgm:prSet presAssocID="{790026E0-5A15-4478-98EF-675B3A59ED3D}" presName="node" presStyleLbl="node1" presStyleIdx="1" presStyleCnt="5">
        <dgm:presLayoutVars>
          <dgm:bulletEnabled val="1"/>
        </dgm:presLayoutVars>
      </dgm:prSet>
      <dgm:spPr/>
      <dgm:t>
        <a:bodyPr/>
        <a:lstStyle/>
        <a:p>
          <a:endParaRPr lang="zh-CN" altLang="en-US"/>
        </a:p>
      </dgm:t>
    </dgm:pt>
    <dgm:pt modelId="{1222EEC9-2FEF-416C-917F-29140A9DB71B}" type="pres">
      <dgm:prSet presAssocID="{A78D0241-3BF4-4ADC-9442-03B3B15CF7E8}" presName="parTrans" presStyleLbl="bgSibTrans2D1" presStyleIdx="2" presStyleCnt="5"/>
      <dgm:spPr/>
      <dgm:t>
        <a:bodyPr/>
        <a:lstStyle/>
        <a:p>
          <a:endParaRPr lang="zh-CN" altLang="en-US"/>
        </a:p>
      </dgm:t>
    </dgm:pt>
    <dgm:pt modelId="{07DABE20-5F90-43BE-A8FE-BAEF53208A46}" type="pres">
      <dgm:prSet presAssocID="{70475237-DB35-43C3-968D-563ED6F123B9}" presName="node" presStyleLbl="node1" presStyleIdx="2" presStyleCnt="5">
        <dgm:presLayoutVars>
          <dgm:bulletEnabled val="1"/>
        </dgm:presLayoutVars>
      </dgm:prSet>
      <dgm:spPr/>
      <dgm:t>
        <a:bodyPr/>
        <a:lstStyle/>
        <a:p>
          <a:endParaRPr lang="zh-CN" altLang="en-US"/>
        </a:p>
      </dgm:t>
    </dgm:pt>
    <dgm:pt modelId="{AE25A539-826B-47EF-B1B0-23342D52B5E0}" type="pres">
      <dgm:prSet presAssocID="{360A9DF5-DE89-4311-8206-949A318F9AC5}" presName="parTrans" presStyleLbl="bgSibTrans2D1" presStyleIdx="3" presStyleCnt="5"/>
      <dgm:spPr/>
      <dgm:t>
        <a:bodyPr/>
        <a:lstStyle/>
        <a:p>
          <a:endParaRPr lang="zh-CN" altLang="en-US"/>
        </a:p>
      </dgm:t>
    </dgm:pt>
    <dgm:pt modelId="{FA5D722C-DF66-42E5-9E66-F79D08FB47D5}" type="pres">
      <dgm:prSet presAssocID="{554EC2F4-D5BD-4A93-810F-ADABA9C0965B}" presName="node" presStyleLbl="node1" presStyleIdx="3" presStyleCnt="5">
        <dgm:presLayoutVars>
          <dgm:bulletEnabled val="1"/>
        </dgm:presLayoutVars>
      </dgm:prSet>
      <dgm:spPr/>
      <dgm:t>
        <a:bodyPr/>
        <a:lstStyle/>
        <a:p>
          <a:endParaRPr lang="zh-CN" altLang="en-US"/>
        </a:p>
      </dgm:t>
    </dgm:pt>
    <dgm:pt modelId="{2D69757C-A730-405E-819B-BA7D75C0C015}" type="pres">
      <dgm:prSet presAssocID="{353C942F-0153-4377-8F94-667E264F59EA}" presName="parTrans" presStyleLbl="bgSibTrans2D1" presStyleIdx="4" presStyleCnt="5"/>
      <dgm:spPr/>
      <dgm:t>
        <a:bodyPr/>
        <a:lstStyle/>
        <a:p>
          <a:endParaRPr lang="zh-CN" altLang="en-US"/>
        </a:p>
      </dgm:t>
    </dgm:pt>
    <dgm:pt modelId="{A737CE8B-2F2C-4E22-AF7E-EA0FAFABB999}" type="pres">
      <dgm:prSet presAssocID="{D3C6F60C-5250-4325-8106-7780F1EA9BB0}" presName="node" presStyleLbl="node1" presStyleIdx="4" presStyleCnt="5">
        <dgm:presLayoutVars>
          <dgm:bulletEnabled val="1"/>
        </dgm:presLayoutVars>
      </dgm:prSet>
      <dgm:spPr/>
      <dgm:t>
        <a:bodyPr/>
        <a:lstStyle/>
        <a:p>
          <a:endParaRPr lang="zh-CN" altLang="en-US"/>
        </a:p>
      </dgm:t>
    </dgm:pt>
  </dgm:ptLst>
  <dgm:cxnLst>
    <dgm:cxn modelId="{BF2365D8-706A-48E5-AA0F-EDC376ECE561}" type="presOf" srcId="{0A908574-F0AD-4108-8BAA-2B9B90342687}" destId="{B3074F49-5617-4A71-B208-B2E9800C603A}" srcOrd="0" destOrd="0" presId="urn:microsoft.com/office/officeart/2005/8/layout/radial4"/>
    <dgm:cxn modelId="{00F372F8-9476-4D26-B571-256DA63463F9}" type="presOf" srcId="{554EC2F4-D5BD-4A93-810F-ADABA9C0965B}" destId="{FA5D722C-DF66-42E5-9E66-F79D08FB47D5}" srcOrd="0" destOrd="0" presId="urn:microsoft.com/office/officeart/2005/8/layout/radial4"/>
    <dgm:cxn modelId="{DD057BC1-B8C1-485F-9580-95971042CAB9}" srcId="{2A1B3756-A816-475C-8989-79E3BC4E8DFF}" destId="{00571A26-3CC4-466F-A583-286D71C525FF}" srcOrd="0" destOrd="0" parTransId="{0BE08CF2-D1F8-4FA7-A769-E2091EC489A6}" sibTransId="{F38F8FEE-37F7-4310-80B8-ED5EC52ED58C}"/>
    <dgm:cxn modelId="{51E3C28B-7828-4822-8319-AD012EEF5CB1}" type="presOf" srcId="{2A1B3756-A816-475C-8989-79E3BC4E8DFF}" destId="{88CA817D-A8F5-4A5B-92F8-93036F6B0482}" srcOrd="0" destOrd="0" presId="urn:microsoft.com/office/officeart/2005/8/layout/radial4"/>
    <dgm:cxn modelId="{D19D3201-70E7-4FE2-8DDF-751C7C1311F9}" type="presOf" srcId="{0BE08CF2-D1F8-4FA7-A769-E2091EC489A6}" destId="{5CE2B982-D093-4692-BDD9-85B1C1CCA6F7}" srcOrd="0" destOrd="0" presId="urn:microsoft.com/office/officeart/2005/8/layout/radial4"/>
    <dgm:cxn modelId="{1BFB7ED8-8E06-4C67-B130-C6ACE8E57CC2}" type="presOf" srcId="{353C942F-0153-4377-8F94-667E264F59EA}" destId="{2D69757C-A730-405E-819B-BA7D75C0C015}" srcOrd="0" destOrd="0" presId="urn:microsoft.com/office/officeart/2005/8/layout/radial4"/>
    <dgm:cxn modelId="{8BEF3194-C8CB-44B6-A094-DC859F1E8F1D}" type="presOf" srcId="{70475237-DB35-43C3-968D-563ED6F123B9}" destId="{07DABE20-5F90-43BE-A8FE-BAEF53208A46}" srcOrd="0" destOrd="0" presId="urn:microsoft.com/office/officeart/2005/8/layout/radial4"/>
    <dgm:cxn modelId="{45C4FA79-7EB7-44DF-8D2D-556D620D5911}" srcId="{6D54E060-9872-41FE-B623-FCF69D33F703}" destId="{2A1B3756-A816-475C-8989-79E3BC4E8DFF}" srcOrd="0" destOrd="0" parTransId="{E8CA69B2-274E-4CDC-9C1D-79FABBA358AD}" sibTransId="{508D79C7-5FFC-44DF-8316-2B2E8BC63701}"/>
    <dgm:cxn modelId="{E6FEF5DE-7B3E-4109-A524-EB3C3542156B}" type="presOf" srcId="{790026E0-5A15-4478-98EF-675B3A59ED3D}" destId="{7EA71BB4-9C83-4524-96E5-08B604622695}" srcOrd="0" destOrd="0" presId="urn:microsoft.com/office/officeart/2005/8/layout/radial4"/>
    <dgm:cxn modelId="{A3913A31-58B8-4E76-B259-F277E5F17A44}" type="presOf" srcId="{00571A26-3CC4-466F-A583-286D71C525FF}" destId="{5DE2EA84-4D7D-46E1-9EA6-D3B9A72BA9DC}" srcOrd="0" destOrd="0" presId="urn:microsoft.com/office/officeart/2005/8/layout/radial4"/>
    <dgm:cxn modelId="{FE81F48F-60D5-47F5-A512-EAE5B14DB09F}" type="presOf" srcId="{360A9DF5-DE89-4311-8206-949A318F9AC5}" destId="{AE25A539-826B-47EF-B1B0-23342D52B5E0}" srcOrd="0" destOrd="0" presId="urn:microsoft.com/office/officeart/2005/8/layout/radial4"/>
    <dgm:cxn modelId="{5BA33F69-FFCE-4123-844D-A9E7EDB75283}" srcId="{2A1B3756-A816-475C-8989-79E3BC4E8DFF}" destId="{554EC2F4-D5BD-4A93-810F-ADABA9C0965B}" srcOrd="3" destOrd="0" parTransId="{360A9DF5-DE89-4311-8206-949A318F9AC5}" sibTransId="{0064C459-B861-4D1A-A597-5CF56382439E}"/>
    <dgm:cxn modelId="{35FE1AB4-20AA-438E-AECE-D90F2C8E1AB2}" type="presOf" srcId="{A78D0241-3BF4-4ADC-9442-03B3B15CF7E8}" destId="{1222EEC9-2FEF-416C-917F-29140A9DB71B}" srcOrd="0" destOrd="0" presId="urn:microsoft.com/office/officeart/2005/8/layout/radial4"/>
    <dgm:cxn modelId="{C9B23787-DC83-49DE-AC5D-E70A13A51ED9}" srcId="{2A1B3756-A816-475C-8989-79E3BC4E8DFF}" destId="{70475237-DB35-43C3-968D-563ED6F123B9}" srcOrd="2" destOrd="0" parTransId="{A78D0241-3BF4-4ADC-9442-03B3B15CF7E8}" sibTransId="{2FA2BD70-739E-450B-BA1D-D37E3B0217AC}"/>
    <dgm:cxn modelId="{0E0048F6-C26F-410F-B0B6-DE532D4DE3EB}" srcId="{2A1B3756-A816-475C-8989-79E3BC4E8DFF}" destId="{D3C6F60C-5250-4325-8106-7780F1EA9BB0}" srcOrd="4" destOrd="0" parTransId="{353C942F-0153-4377-8F94-667E264F59EA}" sibTransId="{8BDAA48C-9690-425F-B3C2-E38A68A66470}"/>
    <dgm:cxn modelId="{918285FD-36E6-4D8D-BF89-2D10B8E634C7}" type="presOf" srcId="{6D54E060-9872-41FE-B623-FCF69D33F703}" destId="{5068B2B6-FA26-4679-B331-0DE2DDB435CF}" srcOrd="0" destOrd="0" presId="urn:microsoft.com/office/officeart/2005/8/layout/radial4"/>
    <dgm:cxn modelId="{FCEBC27D-0A7E-4DF6-B06C-7AE0DF8808B2}" srcId="{2A1B3756-A816-475C-8989-79E3BC4E8DFF}" destId="{790026E0-5A15-4478-98EF-675B3A59ED3D}" srcOrd="1" destOrd="0" parTransId="{0A908574-F0AD-4108-8BAA-2B9B90342687}" sibTransId="{E996F329-BE9F-47C1-AB45-84406556B8BB}"/>
    <dgm:cxn modelId="{57BC8E34-4159-4646-893F-365841C3292F}" type="presOf" srcId="{D3C6F60C-5250-4325-8106-7780F1EA9BB0}" destId="{A737CE8B-2F2C-4E22-AF7E-EA0FAFABB999}" srcOrd="0" destOrd="0" presId="urn:microsoft.com/office/officeart/2005/8/layout/radial4"/>
    <dgm:cxn modelId="{86081EC4-8CC4-45EE-981B-5B8BA21C27DA}" type="presParOf" srcId="{5068B2B6-FA26-4679-B331-0DE2DDB435CF}" destId="{88CA817D-A8F5-4A5B-92F8-93036F6B0482}" srcOrd="0" destOrd="0" presId="urn:microsoft.com/office/officeart/2005/8/layout/radial4"/>
    <dgm:cxn modelId="{8AD4D17D-BE17-418F-AE0B-AA7FC7225F91}" type="presParOf" srcId="{5068B2B6-FA26-4679-B331-0DE2DDB435CF}" destId="{5CE2B982-D093-4692-BDD9-85B1C1CCA6F7}" srcOrd="1" destOrd="0" presId="urn:microsoft.com/office/officeart/2005/8/layout/radial4"/>
    <dgm:cxn modelId="{83D71859-C0FD-420A-B699-44E369294D3E}" type="presParOf" srcId="{5068B2B6-FA26-4679-B331-0DE2DDB435CF}" destId="{5DE2EA84-4D7D-46E1-9EA6-D3B9A72BA9DC}" srcOrd="2" destOrd="0" presId="urn:microsoft.com/office/officeart/2005/8/layout/radial4"/>
    <dgm:cxn modelId="{DEB5465A-95C3-4CB4-9EB3-AF1845571E4D}" type="presParOf" srcId="{5068B2B6-FA26-4679-B331-0DE2DDB435CF}" destId="{B3074F49-5617-4A71-B208-B2E9800C603A}" srcOrd="3" destOrd="0" presId="urn:microsoft.com/office/officeart/2005/8/layout/radial4"/>
    <dgm:cxn modelId="{F60FDC98-BAA9-478C-8AFC-9E63EA769378}" type="presParOf" srcId="{5068B2B6-FA26-4679-B331-0DE2DDB435CF}" destId="{7EA71BB4-9C83-4524-96E5-08B604622695}" srcOrd="4" destOrd="0" presId="urn:microsoft.com/office/officeart/2005/8/layout/radial4"/>
    <dgm:cxn modelId="{81BEA800-A91D-4299-AFFF-D82B6B685FA3}" type="presParOf" srcId="{5068B2B6-FA26-4679-B331-0DE2DDB435CF}" destId="{1222EEC9-2FEF-416C-917F-29140A9DB71B}" srcOrd="5" destOrd="0" presId="urn:microsoft.com/office/officeart/2005/8/layout/radial4"/>
    <dgm:cxn modelId="{48CB4143-0FB8-4896-BCCB-52E336EA12DD}" type="presParOf" srcId="{5068B2B6-FA26-4679-B331-0DE2DDB435CF}" destId="{07DABE20-5F90-43BE-A8FE-BAEF53208A46}" srcOrd="6" destOrd="0" presId="urn:microsoft.com/office/officeart/2005/8/layout/radial4"/>
    <dgm:cxn modelId="{D3683BC1-2B14-4682-B9E3-65CBD25D8C75}" type="presParOf" srcId="{5068B2B6-FA26-4679-B331-0DE2DDB435CF}" destId="{AE25A539-826B-47EF-B1B0-23342D52B5E0}" srcOrd="7" destOrd="0" presId="urn:microsoft.com/office/officeart/2005/8/layout/radial4"/>
    <dgm:cxn modelId="{BBA70621-CB41-4E6F-843A-481AB6A232F1}" type="presParOf" srcId="{5068B2B6-FA26-4679-B331-0DE2DDB435CF}" destId="{FA5D722C-DF66-42E5-9E66-F79D08FB47D5}" srcOrd="8" destOrd="0" presId="urn:microsoft.com/office/officeart/2005/8/layout/radial4"/>
    <dgm:cxn modelId="{6B9BFBA4-A372-4011-8C01-3035D70D968B}" type="presParOf" srcId="{5068B2B6-FA26-4679-B331-0DE2DDB435CF}" destId="{2D69757C-A730-405E-819B-BA7D75C0C015}" srcOrd="9" destOrd="0" presId="urn:microsoft.com/office/officeart/2005/8/layout/radial4"/>
    <dgm:cxn modelId="{70AFEFB0-6ED9-4385-99C4-E9901D71BA43}" type="presParOf" srcId="{5068B2B6-FA26-4679-B331-0DE2DDB435CF}" destId="{A737CE8B-2F2C-4E22-AF7E-EA0FAFABB999}"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B7564E-1F5B-4C7F-9211-DBBB5FC315DB}" type="doc">
      <dgm:prSet loTypeId="urn:microsoft.com/office/officeart/2008/layout/HorizontalMultiLevelHierarchy" loCatId="hierarchy" qsTypeId="urn:microsoft.com/office/officeart/2005/8/quickstyle/simple3" qsCatId="simple" csTypeId="urn:microsoft.com/office/officeart/2005/8/colors/accent1_5" csCatId="accent1" phldr="1"/>
      <dgm:spPr/>
      <dgm:t>
        <a:bodyPr/>
        <a:lstStyle/>
        <a:p>
          <a:endParaRPr lang="zh-CN" altLang="en-US"/>
        </a:p>
      </dgm:t>
    </dgm:pt>
    <dgm:pt modelId="{4CCFFEAA-BC0E-44D9-80F0-C684F70B96D6}">
      <dgm:prSet phldrT="[文本]"/>
      <dgm:spPr/>
      <dgm:t>
        <a:bodyPr/>
        <a:lstStyle/>
        <a:p>
          <a:r>
            <a:rPr lang="zh-CN" dirty="0" smtClean="0"/>
            <a:t>对待工作</a:t>
          </a:r>
          <a:endParaRPr lang="zh-CN" altLang="en-US" dirty="0"/>
        </a:p>
      </dgm:t>
    </dgm:pt>
    <dgm:pt modelId="{F49A72A7-9029-46B7-92C3-2CE941825CE6}" type="parTrans" cxnId="{1687083E-2F40-458F-9963-BA593B78DEB1}">
      <dgm:prSet/>
      <dgm:spPr/>
      <dgm:t>
        <a:bodyPr/>
        <a:lstStyle/>
        <a:p>
          <a:endParaRPr lang="zh-CN" altLang="en-US"/>
        </a:p>
      </dgm:t>
    </dgm:pt>
    <dgm:pt modelId="{4F114EB8-646D-4DB2-8414-C78FB0ACBDFF}" type="sibTrans" cxnId="{1687083E-2F40-458F-9963-BA593B78DEB1}">
      <dgm:prSet/>
      <dgm:spPr/>
      <dgm:t>
        <a:bodyPr/>
        <a:lstStyle/>
        <a:p>
          <a:endParaRPr lang="zh-CN" altLang="en-US"/>
        </a:p>
      </dgm:t>
    </dgm:pt>
    <dgm:pt modelId="{FAF9D8F2-39A0-4688-AFE4-DFCCF12DAF8F}">
      <dgm:prSet phldrT="[文本]"/>
      <dgm:spPr/>
      <dgm:t>
        <a:bodyPr/>
        <a:lstStyle/>
        <a:p>
          <a:r>
            <a:rPr lang="zh-CN" dirty="0" smtClean="0"/>
            <a:t>热爱本职工作</a:t>
          </a:r>
          <a:endParaRPr lang="zh-CN" altLang="en-US" dirty="0"/>
        </a:p>
      </dgm:t>
    </dgm:pt>
    <dgm:pt modelId="{D773275E-65D8-49E6-A366-E72C4BAD4510}" type="parTrans" cxnId="{92A5203B-5B82-4C04-A3E7-69329D0FB243}">
      <dgm:prSet/>
      <dgm:spPr/>
      <dgm:t>
        <a:bodyPr/>
        <a:lstStyle/>
        <a:p>
          <a:endParaRPr lang="zh-CN" altLang="en-US"/>
        </a:p>
      </dgm:t>
    </dgm:pt>
    <dgm:pt modelId="{16B1C6DE-10DC-40F7-9EDD-3C8261DA3BCA}" type="sibTrans" cxnId="{92A5203B-5B82-4C04-A3E7-69329D0FB243}">
      <dgm:prSet/>
      <dgm:spPr/>
      <dgm:t>
        <a:bodyPr/>
        <a:lstStyle/>
        <a:p>
          <a:endParaRPr lang="zh-CN" altLang="en-US"/>
        </a:p>
      </dgm:t>
    </dgm:pt>
    <dgm:pt modelId="{EB7AF0BE-DE83-4519-80DC-74C25F20E68F}">
      <dgm:prSet phldrT="[文本]"/>
      <dgm:spPr/>
      <dgm:t>
        <a:bodyPr/>
        <a:lstStyle/>
        <a:p>
          <a:r>
            <a:rPr lang="zh-CN" dirty="0" smtClean="0"/>
            <a:t>遵守劳动纪律</a:t>
          </a:r>
          <a:endParaRPr lang="zh-CN" altLang="en-US" dirty="0"/>
        </a:p>
      </dgm:t>
    </dgm:pt>
    <dgm:pt modelId="{45240155-C746-4EF6-974C-C89276D0D615}" type="parTrans" cxnId="{E9F8A2FB-FE67-4856-96AC-EDAED1F5A7DF}">
      <dgm:prSet/>
      <dgm:spPr/>
      <dgm:t>
        <a:bodyPr/>
        <a:lstStyle/>
        <a:p>
          <a:endParaRPr lang="zh-CN" altLang="en-US"/>
        </a:p>
      </dgm:t>
    </dgm:pt>
    <dgm:pt modelId="{B90CE772-A723-4594-9B8F-65A783620FCE}" type="sibTrans" cxnId="{E9F8A2FB-FE67-4856-96AC-EDAED1F5A7DF}">
      <dgm:prSet/>
      <dgm:spPr/>
      <dgm:t>
        <a:bodyPr/>
        <a:lstStyle/>
        <a:p>
          <a:endParaRPr lang="zh-CN" altLang="en-US"/>
        </a:p>
      </dgm:t>
    </dgm:pt>
    <dgm:pt modelId="{93147F8C-14E3-4787-A124-978019CDFE1B}">
      <dgm:prSet phldrT="[文本]"/>
      <dgm:spPr/>
      <dgm:t>
        <a:bodyPr/>
        <a:lstStyle/>
        <a:p>
          <a:r>
            <a:rPr lang="zh-CN" dirty="0" smtClean="0"/>
            <a:t>对待集体</a:t>
          </a:r>
          <a:endParaRPr lang="zh-CN" altLang="en-US" dirty="0"/>
        </a:p>
      </dgm:t>
    </dgm:pt>
    <dgm:pt modelId="{FD6240B8-0483-47EC-87ED-E85394222EDD}" type="parTrans" cxnId="{CEC7202A-4117-4C58-BAC2-62F13AD6E666}">
      <dgm:prSet/>
      <dgm:spPr/>
      <dgm:t>
        <a:bodyPr/>
        <a:lstStyle/>
        <a:p>
          <a:endParaRPr lang="zh-CN" altLang="en-US"/>
        </a:p>
      </dgm:t>
    </dgm:pt>
    <dgm:pt modelId="{2DB23542-E2ED-435F-A4F0-6967EFE8085F}" type="sibTrans" cxnId="{CEC7202A-4117-4C58-BAC2-62F13AD6E666}">
      <dgm:prSet/>
      <dgm:spPr/>
      <dgm:t>
        <a:bodyPr/>
        <a:lstStyle/>
        <a:p>
          <a:endParaRPr lang="zh-CN" altLang="en-US"/>
        </a:p>
      </dgm:t>
    </dgm:pt>
    <dgm:pt modelId="{DCBDD20E-FDC1-48DA-9CA3-CBA76A08BE5B}">
      <dgm:prSet phldrT="[文本]"/>
      <dgm:spPr/>
      <dgm:t>
        <a:bodyPr/>
        <a:lstStyle/>
        <a:p>
          <a:r>
            <a:rPr lang="zh-CN" dirty="0" smtClean="0"/>
            <a:t>坚持集体主义</a:t>
          </a:r>
          <a:endParaRPr lang="zh-CN" altLang="en-US" dirty="0"/>
        </a:p>
      </dgm:t>
    </dgm:pt>
    <dgm:pt modelId="{216CCCF7-0379-422B-8CC4-141DBC048CAD}" type="parTrans" cxnId="{8C285495-AEE9-44C7-AFBF-3A5B3EB212D7}">
      <dgm:prSet/>
      <dgm:spPr/>
      <dgm:t>
        <a:bodyPr/>
        <a:lstStyle/>
        <a:p>
          <a:endParaRPr lang="zh-CN" altLang="en-US"/>
        </a:p>
      </dgm:t>
    </dgm:pt>
    <dgm:pt modelId="{8632C2B1-2084-49FC-B14E-1DC860A900CC}" type="sibTrans" cxnId="{8C285495-AEE9-44C7-AFBF-3A5B3EB212D7}">
      <dgm:prSet/>
      <dgm:spPr/>
      <dgm:t>
        <a:bodyPr/>
        <a:lstStyle/>
        <a:p>
          <a:endParaRPr lang="zh-CN" altLang="en-US"/>
        </a:p>
      </dgm:t>
    </dgm:pt>
    <dgm:pt modelId="{CF208BC4-ACAD-402F-B5A1-27E205EA1BB6}">
      <dgm:prSet/>
      <dgm:spPr/>
      <dgm:t>
        <a:bodyPr/>
        <a:lstStyle/>
        <a:p>
          <a:r>
            <a:rPr lang="zh-CN" smtClean="0"/>
            <a:t>自洁自律</a:t>
          </a:r>
          <a:endParaRPr lang="zh-CN" altLang="en-US"/>
        </a:p>
      </dgm:t>
    </dgm:pt>
    <dgm:pt modelId="{4A6FC89F-ED03-41C3-A1F1-DECCB3CE2B53}" type="parTrans" cxnId="{218DA13B-9105-4667-9EDC-68E742AEFCB2}">
      <dgm:prSet/>
      <dgm:spPr/>
      <dgm:t>
        <a:bodyPr/>
        <a:lstStyle/>
        <a:p>
          <a:endParaRPr lang="zh-CN" altLang="en-US"/>
        </a:p>
      </dgm:t>
    </dgm:pt>
    <dgm:pt modelId="{6301757E-F6BA-4194-9A51-857EC58F6486}" type="sibTrans" cxnId="{218DA13B-9105-4667-9EDC-68E742AEFCB2}">
      <dgm:prSet/>
      <dgm:spPr/>
      <dgm:t>
        <a:bodyPr/>
        <a:lstStyle/>
        <a:p>
          <a:endParaRPr lang="zh-CN" altLang="en-US"/>
        </a:p>
      </dgm:t>
    </dgm:pt>
    <dgm:pt modelId="{3D5BF7B0-EBA0-4C8A-B857-C6260EA4F59E}">
      <dgm:prSet/>
      <dgm:spPr/>
      <dgm:t>
        <a:bodyPr/>
        <a:lstStyle/>
        <a:p>
          <a:r>
            <a:rPr lang="zh-CN" dirty="0" smtClean="0"/>
            <a:t>严格的组织纪律观念</a:t>
          </a:r>
          <a:endParaRPr lang="zh-CN" dirty="0"/>
        </a:p>
      </dgm:t>
    </dgm:pt>
    <dgm:pt modelId="{278F205B-2E9C-4E1C-8874-68EC37B382D2}" type="parTrans" cxnId="{5B7CFF2A-E75F-486A-AAAB-0C7D147C0FD2}">
      <dgm:prSet/>
      <dgm:spPr/>
      <dgm:t>
        <a:bodyPr/>
        <a:lstStyle/>
        <a:p>
          <a:endParaRPr lang="zh-CN" altLang="en-US"/>
        </a:p>
      </dgm:t>
    </dgm:pt>
    <dgm:pt modelId="{9CD4AF43-EAFA-45AF-94C0-9829229A0CBF}" type="sibTrans" cxnId="{5B7CFF2A-E75F-486A-AAAB-0C7D147C0FD2}">
      <dgm:prSet/>
      <dgm:spPr/>
      <dgm:t>
        <a:bodyPr/>
        <a:lstStyle/>
        <a:p>
          <a:endParaRPr lang="zh-CN" altLang="en-US"/>
        </a:p>
      </dgm:t>
    </dgm:pt>
    <dgm:pt modelId="{EFE91515-B609-4025-9017-586BA7C8FB7C}">
      <dgm:prSet/>
      <dgm:spPr/>
      <dgm:t>
        <a:bodyPr/>
        <a:lstStyle/>
        <a:p>
          <a:r>
            <a:rPr lang="zh-CN" smtClean="0"/>
            <a:t>团结协作精神</a:t>
          </a:r>
          <a:endParaRPr lang="zh-CN" altLang="en-US"/>
        </a:p>
      </dgm:t>
    </dgm:pt>
    <dgm:pt modelId="{45E71EAC-1E8F-4A1F-8BAA-6B503A2F5AAE}" type="parTrans" cxnId="{CE74BDF2-B398-4991-9AC8-33A131CF9C67}">
      <dgm:prSet/>
      <dgm:spPr/>
      <dgm:t>
        <a:bodyPr/>
        <a:lstStyle/>
        <a:p>
          <a:endParaRPr lang="zh-CN" altLang="en-US"/>
        </a:p>
      </dgm:t>
    </dgm:pt>
    <dgm:pt modelId="{8A5C3876-953E-4C8A-BF3B-BCA809844EE4}" type="sibTrans" cxnId="{CE74BDF2-B398-4991-9AC8-33A131CF9C67}">
      <dgm:prSet/>
      <dgm:spPr/>
      <dgm:t>
        <a:bodyPr/>
        <a:lstStyle/>
        <a:p>
          <a:endParaRPr lang="zh-CN" altLang="en-US"/>
        </a:p>
      </dgm:t>
    </dgm:pt>
    <dgm:pt modelId="{6080E3F6-61B7-46C0-AE2F-7FA317C4E288}">
      <dgm:prSet/>
      <dgm:spPr/>
      <dgm:t>
        <a:bodyPr/>
        <a:lstStyle/>
        <a:p>
          <a:r>
            <a:rPr lang="zh-CN" smtClean="0"/>
            <a:t>爱护公共财物</a:t>
          </a:r>
          <a:endParaRPr lang="zh-CN" altLang="en-US"/>
        </a:p>
      </dgm:t>
    </dgm:pt>
    <dgm:pt modelId="{778515D4-0DB9-4F01-8A9F-671B5C880853}" type="parTrans" cxnId="{EBD118EB-90A0-45C5-B0D0-A8F0195545EE}">
      <dgm:prSet/>
      <dgm:spPr/>
      <dgm:t>
        <a:bodyPr/>
        <a:lstStyle/>
        <a:p>
          <a:endParaRPr lang="zh-CN" altLang="en-US"/>
        </a:p>
      </dgm:t>
    </dgm:pt>
    <dgm:pt modelId="{D562E764-6E0E-48C2-A6AD-16B5D86F5858}" type="sibTrans" cxnId="{EBD118EB-90A0-45C5-B0D0-A8F0195545EE}">
      <dgm:prSet/>
      <dgm:spPr/>
      <dgm:t>
        <a:bodyPr/>
        <a:lstStyle/>
        <a:p>
          <a:endParaRPr lang="zh-CN" altLang="en-US"/>
        </a:p>
      </dgm:t>
    </dgm:pt>
    <dgm:pt modelId="{4622113A-DB30-47ED-B2A3-EFA8D77DECD9}">
      <dgm:prSet/>
      <dgm:spPr/>
      <dgm:t>
        <a:bodyPr/>
        <a:lstStyle/>
        <a:p>
          <a:r>
            <a:rPr lang="zh-CN" smtClean="0"/>
            <a:t>对待客人</a:t>
          </a:r>
          <a:endParaRPr lang="zh-CN"/>
        </a:p>
      </dgm:t>
    </dgm:pt>
    <dgm:pt modelId="{CF9DD30E-983F-45A8-A829-CFE1D075359F}" type="parTrans" cxnId="{AE75E890-E1C3-44B3-8202-704C81F074FF}">
      <dgm:prSet/>
      <dgm:spPr/>
      <dgm:t>
        <a:bodyPr/>
        <a:lstStyle/>
        <a:p>
          <a:endParaRPr lang="zh-CN" altLang="en-US"/>
        </a:p>
      </dgm:t>
    </dgm:pt>
    <dgm:pt modelId="{38766C9B-3121-43A1-B5BA-9FA6FD1B1052}" type="sibTrans" cxnId="{AE75E890-E1C3-44B3-8202-704C81F074FF}">
      <dgm:prSet/>
      <dgm:spPr/>
      <dgm:t>
        <a:bodyPr/>
        <a:lstStyle/>
        <a:p>
          <a:endParaRPr lang="zh-CN" altLang="en-US"/>
        </a:p>
      </dgm:t>
    </dgm:pt>
    <dgm:pt modelId="{DE43F713-C4DE-480D-AFD7-18D5D5646976}">
      <dgm:prSet/>
      <dgm:spPr/>
      <dgm:t>
        <a:bodyPr/>
        <a:lstStyle/>
        <a:p>
          <a:r>
            <a:rPr lang="zh-CN" smtClean="0"/>
            <a:t>全心全意为客人服务</a:t>
          </a:r>
          <a:endParaRPr lang="zh-CN"/>
        </a:p>
      </dgm:t>
    </dgm:pt>
    <dgm:pt modelId="{9192851E-E8B9-4313-B0B2-AEC1E066198F}" type="parTrans" cxnId="{DF7AFBD6-450D-4AFD-A7A5-4E463AA703D8}">
      <dgm:prSet/>
      <dgm:spPr/>
      <dgm:t>
        <a:bodyPr/>
        <a:lstStyle/>
        <a:p>
          <a:endParaRPr lang="zh-CN" altLang="en-US"/>
        </a:p>
      </dgm:t>
    </dgm:pt>
    <dgm:pt modelId="{C825EEC6-7AF1-402A-AF37-A06F32914CA7}" type="sibTrans" cxnId="{DF7AFBD6-450D-4AFD-A7A5-4E463AA703D8}">
      <dgm:prSet/>
      <dgm:spPr/>
      <dgm:t>
        <a:bodyPr/>
        <a:lstStyle/>
        <a:p>
          <a:endParaRPr lang="zh-CN" altLang="en-US"/>
        </a:p>
      </dgm:t>
    </dgm:pt>
    <dgm:pt modelId="{85D3D9C3-09EC-4134-BEDD-A94DF4783956}">
      <dgm:prSet/>
      <dgm:spPr/>
      <dgm:t>
        <a:bodyPr/>
        <a:lstStyle/>
        <a:p>
          <a:r>
            <a:rPr lang="zh-CN" smtClean="0"/>
            <a:t>诚挚待客，知错就改</a:t>
          </a:r>
          <a:endParaRPr lang="zh-CN"/>
        </a:p>
      </dgm:t>
    </dgm:pt>
    <dgm:pt modelId="{5E2B958D-BDC2-4303-A6FC-A23303F1374E}" type="parTrans" cxnId="{67748A67-B239-4628-A2E3-F6686E7883D2}">
      <dgm:prSet/>
      <dgm:spPr/>
      <dgm:t>
        <a:bodyPr/>
        <a:lstStyle/>
        <a:p>
          <a:endParaRPr lang="zh-CN" altLang="en-US"/>
        </a:p>
      </dgm:t>
    </dgm:pt>
    <dgm:pt modelId="{2B202B2F-4237-40AF-8BC4-C68B10FA3654}" type="sibTrans" cxnId="{67748A67-B239-4628-A2E3-F6686E7883D2}">
      <dgm:prSet/>
      <dgm:spPr/>
      <dgm:t>
        <a:bodyPr/>
        <a:lstStyle/>
        <a:p>
          <a:endParaRPr lang="zh-CN" altLang="en-US"/>
        </a:p>
      </dgm:t>
    </dgm:pt>
    <dgm:pt modelId="{8A054834-D8AA-401A-9F09-B7CCD88CEFFC}">
      <dgm:prSet phldrT="[文本]"/>
      <dgm:spPr/>
      <dgm:t>
        <a:bodyPr/>
        <a:lstStyle/>
        <a:p>
          <a:r>
            <a:rPr lang="zh-CN" altLang="en-US" dirty="0" smtClean="0"/>
            <a:t>职业道德教育</a:t>
          </a:r>
          <a:endParaRPr lang="zh-CN" altLang="en-US" dirty="0"/>
        </a:p>
      </dgm:t>
    </dgm:pt>
    <dgm:pt modelId="{6B65941E-6D3D-4F12-9759-968672F30C84}" type="sibTrans" cxnId="{A6BE87C3-BAC8-46FF-9E68-882E9AC4B7A8}">
      <dgm:prSet/>
      <dgm:spPr/>
      <dgm:t>
        <a:bodyPr/>
        <a:lstStyle/>
        <a:p>
          <a:endParaRPr lang="zh-CN" altLang="en-US"/>
        </a:p>
      </dgm:t>
    </dgm:pt>
    <dgm:pt modelId="{D934CF90-3FE3-4B60-8522-9CB678C2210F}" type="parTrans" cxnId="{A6BE87C3-BAC8-46FF-9E68-882E9AC4B7A8}">
      <dgm:prSet/>
      <dgm:spPr/>
      <dgm:t>
        <a:bodyPr/>
        <a:lstStyle/>
        <a:p>
          <a:endParaRPr lang="zh-CN" altLang="en-US"/>
        </a:p>
      </dgm:t>
    </dgm:pt>
    <dgm:pt modelId="{6943C409-2DE3-480D-B6CB-0DC4B95284CE}" type="pres">
      <dgm:prSet presAssocID="{DDB7564E-1F5B-4C7F-9211-DBBB5FC315DB}" presName="Name0" presStyleCnt="0">
        <dgm:presLayoutVars>
          <dgm:chPref val="1"/>
          <dgm:dir/>
          <dgm:animOne val="branch"/>
          <dgm:animLvl val="lvl"/>
          <dgm:resizeHandles val="exact"/>
        </dgm:presLayoutVars>
      </dgm:prSet>
      <dgm:spPr/>
      <dgm:t>
        <a:bodyPr/>
        <a:lstStyle/>
        <a:p>
          <a:endParaRPr lang="zh-CN" altLang="en-US"/>
        </a:p>
      </dgm:t>
    </dgm:pt>
    <dgm:pt modelId="{FFF77189-AFB3-4949-9B28-BF07BBD1CEFF}" type="pres">
      <dgm:prSet presAssocID="{8A054834-D8AA-401A-9F09-B7CCD88CEFFC}" presName="root1" presStyleCnt="0"/>
      <dgm:spPr/>
    </dgm:pt>
    <dgm:pt modelId="{7E0F6CAB-504B-440B-97A3-F6E3314E7055}" type="pres">
      <dgm:prSet presAssocID="{8A054834-D8AA-401A-9F09-B7CCD88CEFFC}" presName="LevelOneTextNode" presStyleLbl="node0" presStyleIdx="0" presStyleCnt="1">
        <dgm:presLayoutVars>
          <dgm:chPref val="3"/>
        </dgm:presLayoutVars>
      </dgm:prSet>
      <dgm:spPr/>
      <dgm:t>
        <a:bodyPr/>
        <a:lstStyle/>
        <a:p>
          <a:endParaRPr lang="zh-CN" altLang="en-US"/>
        </a:p>
      </dgm:t>
    </dgm:pt>
    <dgm:pt modelId="{6AEEBBBE-D1EC-4E72-94DA-C34C3EA17FAF}" type="pres">
      <dgm:prSet presAssocID="{8A054834-D8AA-401A-9F09-B7CCD88CEFFC}" presName="level2hierChild" presStyleCnt="0"/>
      <dgm:spPr/>
    </dgm:pt>
    <dgm:pt modelId="{AAD30039-339D-42A9-94C1-D6D710FE1A17}" type="pres">
      <dgm:prSet presAssocID="{F49A72A7-9029-46B7-92C3-2CE941825CE6}" presName="conn2-1" presStyleLbl="parChTrans1D2" presStyleIdx="0" presStyleCnt="3"/>
      <dgm:spPr/>
      <dgm:t>
        <a:bodyPr/>
        <a:lstStyle/>
        <a:p>
          <a:endParaRPr lang="zh-CN" altLang="en-US"/>
        </a:p>
      </dgm:t>
    </dgm:pt>
    <dgm:pt modelId="{6054A419-AB78-4FA7-8BE7-0931B8C41993}" type="pres">
      <dgm:prSet presAssocID="{F49A72A7-9029-46B7-92C3-2CE941825CE6}" presName="connTx" presStyleLbl="parChTrans1D2" presStyleIdx="0" presStyleCnt="3"/>
      <dgm:spPr/>
      <dgm:t>
        <a:bodyPr/>
        <a:lstStyle/>
        <a:p>
          <a:endParaRPr lang="zh-CN" altLang="en-US"/>
        </a:p>
      </dgm:t>
    </dgm:pt>
    <dgm:pt modelId="{4D1CF80E-6832-4FC9-A729-34CAB31B4B42}" type="pres">
      <dgm:prSet presAssocID="{4CCFFEAA-BC0E-44D9-80F0-C684F70B96D6}" presName="root2" presStyleCnt="0"/>
      <dgm:spPr/>
    </dgm:pt>
    <dgm:pt modelId="{D4F2D35E-B942-4879-B6D0-BA2B7FDE8220}" type="pres">
      <dgm:prSet presAssocID="{4CCFFEAA-BC0E-44D9-80F0-C684F70B96D6}" presName="LevelTwoTextNode" presStyleLbl="node2" presStyleIdx="0" presStyleCnt="3">
        <dgm:presLayoutVars>
          <dgm:chPref val="3"/>
        </dgm:presLayoutVars>
      </dgm:prSet>
      <dgm:spPr/>
      <dgm:t>
        <a:bodyPr/>
        <a:lstStyle/>
        <a:p>
          <a:endParaRPr lang="zh-CN" altLang="en-US"/>
        </a:p>
      </dgm:t>
    </dgm:pt>
    <dgm:pt modelId="{A7B15AE9-D60F-4082-8A5D-2628F06C766A}" type="pres">
      <dgm:prSet presAssocID="{4CCFFEAA-BC0E-44D9-80F0-C684F70B96D6}" presName="level3hierChild" presStyleCnt="0"/>
      <dgm:spPr/>
    </dgm:pt>
    <dgm:pt modelId="{13BA942A-2E40-439B-9C46-317EDBD86CBE}" type="pres">
      <dgm:prSet presAssocID="{D773275E-65D8-49E6-A366-E72C4BAD4510}" presName="conn2-1" presStyleLbl="parChTrans1D3" presStyleIdx="0" presStyleCnt="9"/>
      <dgm:spPr/>
      <dgm:t>
        <a:bodyPr/>
        <a:lstStyle/>
        <a:p>
          <a:endParaRPr lang="zh-CN" altLang="en-US"/>
        </a:p>
      </dgm:t>
    </dgm:pt>
    <dgm:pt modelId="{94437FBB-F95F-4EBB-AD68-9B80929F26D5}" type="pres">
      <dgm:prSet presAssocID="{D773275E-65D8-49E6-A366-E72C4BAD4510}" presName="connTx" presStyleLbl="parChTrans1D3" presStyleIdx="0" presStyleCnt="9"/>
      <dgm:spPr/>
      <dgm:t>
        <a:bodyPr/>
        <a:lstStyle/>
        <a:p>
          <a:endParaRPr lang="zh-CN" altLang="en-US"/>
        </a:p>
      </dgm:t>
    </dgm:pt>
    <dgm:pt modelId="{F325446F-0302-40AC-98A7-E3FFF77E9160}" type="pres">
      <dgm:prSet presAssocID="{FAF9D8F2-39A0-4688-AFE4-DFCCF12DAF8F}" presName="root2" presStyleCnt="0"/>
      <dgm:spPr/>
    </dgm:pt>
    <dgm:pt modelId="{8BFC2EA9-576F-44DE-90CA-70E694BDCE73}" type="pres">
      <dgm:prSet presAssocID="{FAF9D8F2-39A0-4688-AFE4-DFCCF12DAF8F}" presName="LevelTwoTextNode" presStyleLbl="node3" presStyleIdx="0" presStyleCnt="9">
        <dgm:presLayoutVars>
          <dgm:chPref val="3"/>
        </dgm:presLayoutVars>
      </dgm:prSet>
      <dgm:spPr/>
      <dgm:t>
        <a:bodyPr/>
        <a:lstStyle/>
        <a:p>
          <a:endParaRPr lang="zh-CN" altLang="en-US"/>
        </a:p>
      </dgm:t>
    </dgm:pt>
    <dgm:pt modelId="{E9D41241-77B1-4B29-991C-313B02F8FC50}" type="pres">
      <dgm:prSet presAssocID="{FAF9D8F2-39A0-4688-AFE4-DFCCF12DAF8F}" presName="level3hierChild" presStyleCnt="0"/>
      <dgm:spPr/>
    </dgm:pt>
    <dgm:pt modelId="{71B404E7-034D-4F36-8EF5-05697E2278BF}" type="pres">
      <dgm:prSet presAssocID="{45240155-C746-4EF6-974C-C89276D0D615}" presName="conn2-1" presStyleLbl="parChTrans1D3" presStyleIdx="1" presStyleCnt="9"/>
      <dgm:spPr/>
      <dgm:t>
        <a:bodyPr/>
        <a:lstStyle/>
        <a:p>
          <a:endParaRPr lang="zh-CN" altLang="en-US"/>
        </a:p>
      </dgm:t>
    </dgm:pt>
    <dgm:pt modelId="{11D26333-5754-401F-8B58-29551BCBA0F0}" type="pres">
      <dgm:prSet presAssocID="{45240155-C746-4EF6-974C-C89276D0D615}" presName="connTx" presStyleLbl="parChTrans1D3" presStyleIdx="1" presStyleCnt="9"/>
      <dgm:spPr/>
      <dgm:t>
        <a:bodyPr/>
        <a:lstStyle/>
        <a:p>
          <a:endParaRPr lang="zh-CN" altLang="en-US"/>
        </a:p>
      </dgm:t>
    </dgm:pt>
    <dgm:pt modelId="{9B6696AE-1A8A-4C2F-969D-58F2C7D81EA2}" type="pres">
      <dgm:prSet presAssocID="{EB7AF0BE-DE83-4519-80DC-74C25F20E68F}" presName="root2" presStyleCnt="0"/>
      <dgm:spPr/>
    </dgm:pt>
    <dgm:pt modelId="{AB9257F0-9111-4920-B0DF-D2EECEBDD13C}" type="pres">
      <dgm:prSet presAssocID="{EB7AF0BE-DE83-4519-80DC-74C25F20E68F}" presName="LevelTwoTextNode" presStyleLbl="node3" presStyleIdx="1" presStyleCnt="9">
        <dgm:presLayoutVars>
          <dgm:chPref val="3"/>
        </dgm:presLayoutVars>
      </dgm:prSet>
      <dgm:spPr/>
      <dgm:t>
        <a:bodyPr/>
        <a:lstStyle/>
        <a:p>
          <a:endParaRPr lang="zh-CN" altLang="en-US"/>
        </a:p>
      </dgm:t>
    </dgm:pt>
    <dgm:pt modelId="{0D9C1F82-45B9-45C5-A071-145C4D72E1A4}" type="pres">
      <dgm:prSet presAssocID="{EB7AF0BE-DE83-4519-80DC-74C25F20E68F}" presName="level3hierChild" presStyleCnt="0"/>
      <dgm:spPr/>
    </dgm:pt>
    <dgm:pt modelId="{A8576842-C14E-4750-8655-0B11ACDE9526}" type="pres">
      <dgm:prSet presAssocID="{4A6FC89F-ED03-41C3-A1F1-DECCB3CE2B53}" presName="conn2-1" presStyleLbl="parChTrans1D3" presStyleIdx="2" presStyleCnt="9"/>
      <dgm:spPr/>
      <dgm:t>
        <a:bodyPr/>
        <a:lstStyle/>
        <a:p>
          <a:endParaRPr lang="zh-CN" altLang="en-US"/>
        </a:p>
      </dgm:t>
    </dgm:pt>
    <dgm:pt modelId="{98A68EA1-3A9E-48A0-BA64-4BAA4A99AEE5}" type="pres">
      <dgm:prSet presAssocID="{4A6FC89F-ED03-41C3-A1F1-DECCB3CE2B53}" presName="connTx" presStyleLbl="parChTrans1D3" presStyleIdx="2" presStyleCnt="9"/>
      <dgm:spPr/>
      <dgm:t>
        <a:bodyPr/>
        <a:lstStyle/>
        <a:p>
          <a:endParaRPr lang="zh-CN" altLang="en-US"/>
        </a:p>
      </dgm:t>
    </dgm:pt>
    <dgm:pt modelId="{5B98AC26-698D-4226-9A8E-F7ECD1FB6E0E}" type="pres">
      <dgm:prSet presAssocID="{CF208BC4-ACAD-402F-B5A1-27E205EA1BB6}" presName="root2" presStyleCnt="0"/>
      <dgm:spPr/>
    </dgm:pt>
    <dgm:pt modelId="{1E5B1EAF-593C-4BDF-B018-55B3BF460D85}" type="pres">
      <dgm:prSet presAssocID="{CF208BC4-ACAD-402F-B5A1-27E205EA1BB6}" presName="LevelTwoTextNode" presStyleLbl="node3" presStyleIdx="2" presStyleCnt="9">
        <dgm:presLayoutVars>
          <dgm:chPref val="3"/>
        </dgm:presLayoutVars>
      </dgm:prSet>
      <dgm:spPr/>
      <dgm:t>
        <a:bodyPr/>
        <a:lstStyle/>
        <a:p>
          <a:endParaRPr lang="zh-CN" altLang="en-US"/>
        </a:p>
      </dgm:t>
    </dgm:pt>
    <dgm:pt modelId="{219C9605-7A4D-4985-9448-80CB176922DE}" type="pres">
      <dgm:prSet presAssocID="{CF208BC4-ACAD-402F-B5A1-27E205EA1BB6}" presName="level3hierChild" presStyleCnt="0"/>
      <dgm:spPr/>
    </dgm:pt>
    <dgm:pt modelId="{98575CCD-4FDE-4D3C-A9FA-35F9AF5CDFB9}" type="pres">
      <dgm:prSet presAssocID="{FD6240B8-0483-47EC-87ED-E85394222EDD}" presName="conn2-1" presStyleLbl="parChTrans1D2" presStyleIdx="1" presStyleCnt="3"/>
      <dgm:spPr/>
      <dgm:t>
        <a:bodyPr/>
        <a:lstStyle/>
        <a:p>
          <a:endParaRPr lang="zh-CN" altLang="en-US"/>
        </a:p>
      </dgm:t>
    </dgm:pt>
    <dgm:pt modelId="{FC58875B-74AC-4B1A-9A3F-3E014CEB7523}" type="pres">
      <dgm:prSet presAssocID="{FD6240B8-0483-47EC-87ED-E85394222EDD}" presName="connTx" presStyleLbl="parChTrans1D2" presStyleIdx="1" presStyleCnt="3"/>
      <dgm:spPr/>
      <dgm:t>
        <a:bodyPr/>
        <a:lstStyle/>
        <a:p>
          <a:endParaRPr lang="zh-CN" altLang="en-US"/>
        </a:p>
      </dgm:t>
    </dgm:pt>
    <dgm:pt modelId="{67D3A8B0-7F54-42BF-98DE-48B20AFC0B85}" type="pres">
      <dgm:prSet presAssocID="{93147F8C-14E3-4787-A124-978019CDFE1B}" presName="root2" presStyleCnt="0"/>
      <dgm:spPr/>
    </dgm:pt>
    <dgm:pt modelId="{2CD6ED47-6985-4294-9F67-31685543C9DC}" type="pres">
      <dgm:prSet presAssocID="{93147F8C-14E3-4787-A124-978019CDFE1B}" presName="LevelTwoTextNode" presStyleLbl="node2" presStyleIdx="1" presStyleCnt="3">
        <dgm:presLayoutVars>
          <dgm:chPref val="3"/>
        </dgm:presLayoutVars>
      </dgm:prSet>
      <dgm:spPr/>
      <dgm:t>
        <a:bodyPr/>
        <a:lstStyle/>
        <a:p>
          <a:endParaRPr lang="zh-CN" altLang="en-US"/>
        </a:p>
      </dgm:t>
    </dgm:pt>
    <dgm:pt modelId="{501822CD-C4FF-4900-8087-AFB672A5E96C}" type="pres">
      <dgm:prSet presAssocID="{93147F8C-14E3-4787-A124-978019CDFE1B}" presName="level3hierChild" presStyleCnt="0"/>
      <dgm:spPr/>
    </dgm:pt>
    <dgm:pt modelId="{76B2761D-9EA1-4C83-B15C-27562065720F}" type="pres">
      <dgm:prSet presAssocID="{216CCCF7-0379-422B-8CC4-141DBC048CAD}" presName="conn2-1" presStyleLbl="parChTrans1D3" presStyleIdx="3" presStyleCnt="9"/>
      <dgm:spPr/>
      <dgm:t>
        <a:bodyPr/>
        <a:lstStyle/>
        <a:p>
          <a:endParaRPr lang="zh-CN" altLang="en-US"/>
        </a:p>
      </dgm:t>
    </dgm:pt>
    <dgm:pt modelId="{4862742D-F876-439A-B229-5C93A3F57223}" type="pres">
      <dgm:prSet presAssocID="{216CCCF7-0379-422B-8CC4-141DBC048CAD}" presName="connTx" presStyleLbl="parChTrans1D3" presStyleIdx="3" presStyleCnt="9"/>
      <dgm:spPr/>
      <dgm:t>
        <a:bodyPr/>
        <a:lstStyle/>
        <a:p>
          <a:endParaRPr lang="zh-CN" altLang="en-US"/>
        </a:p>
      </dgm:t>
    </dgm:pt>
    <dgm:pt modelId="{C9D52C3E-D7F3-43B3-91FB-6751625F769A}" type="pres">
      <dgm:prSet presAssocID="{DCBDD20E-FDC1-48DA-9CA3-CBA76A08BE5B}" presName="root2" presStyleCnt="0"/>
      <dgm:spPr/>
    </dgm:pt>
    <dgm:pt modelId="{245469E9-8AC8-43C5-8B5F-B33C85C84B83}" type="pres">
      <dgm:prSet presAssocID="{DCBDD20E-FDC1-48DA-9CA3-CBA76A08BE5B}" presName="LevelTwoTextNode" presStyleLbl="node3" presStyleIdx="3" presStyleCnt="9">
        <dgm:presLayoutVars>
          <dgm:chPref val="3"/>
        </dgm:presLayoutVars>
      </dgm:prSet>
      <dgm:spPr/>
      <dgm:t>
        <a:bodyPr/>
        <a:lstStyle/>
        <a:p>
          <a:endParaRPr lang="zh-CN" altLang="en-US"/>
        </a:p>
      </dgm:t>
    </dgm:pt>
    <dgm:pt modelId="{B35C38EB-7EF0-41C5-BA45-2207CE0EF3C9}" type="pres">
      <dgm:prSet presAssocID="{DCBDD20E-FDC1-48DA-9CA3-CBA76A08BE5B}" presName="level3hierChild" presStyleCnt="0"/>
      <dgm:spPr/>
    </dgm:pt>
    <dgm:pt modelId="{1EDB1AE5-2114-4D8B-BC92-469936B97FBB}" type="pres">
      <dgm:prSet presAssocID="{278F205B-2E9C-4E1C-8874-68EC37B382D2}" presName="conn2-1" presStyleLbl="parChTrans1D3" presStyleIdx="4" presStyleCnt="9"/>
      <dgm:spPr/>
      <dgm:t>
        <a:bodyPr/>
        <a:lstStyle/>
        <a:p>
          <a:endParaRPr lang="zh-CN" altLang="en-US"/>
        </a:p>
      </dgm:t>
    </dgm:pt>
    <dgm:pt modelId="{A3208D1E-36AD-480D-8AD1-B9ACDB89CF98}" type="pres">
      <dgm:prSet presAssocID="{278F205B-2E9C-4E1C-8874-68EC37B382D2}" presName="connTx" presStyleLbl="parChTrans1D3" presStyleIdx="4" presStyleCnt="9"/>
      <dgm:spPr/>
      <dgm:t>
        <a:bodyPr/>
        <a:lstStyle/>
        <a:p>
          <a:endParaRPr lang="zh-CN" altLang="en-US"/>
        </a:p>
      </dgm:t>
    </dgm:pt>
    <dgm:pt modelId="{D324CE83-766F-43AD-A56B-28CF44D534AD}" type="pres">
      <dgm:prSet presAssocID="{3D5BF7B0-EBA0-4C8A-B857-C6260EA4F59E}" presName="root2" presStyleCnt="0"/>
      <dgm:spPr/>
    </dgm:pt>
    <dgm:pt modelId="{71078D8B-AFFB-4C24-8571-D3344D05EA56}" type="pres">
      <dgm:prSet presAssocID="{3D5BF7B0-EBA0-4C8A-B857-C6260EA4F59E}" presName="LevelTwoTextNode" presStyleLbl="node3" presStyleIdx="4" presStyleCnt="9" custScaleX="146330">
        <dgm:presLayoutVars>
          <dgm:chPref val="3"/>
        </dgm:presLayoutVars>
      </dgm:prSet>
      <dgm:spPr/>
      <dgm:t>
        <a:bodyPr/>
        <a:lstStyle/>
        <a:p>
          <a:endParaRPr lang="zh-CN" altLang="en-US"/>
        </a:p>
      </dgm:t>
    </dgm:pt>
    <dgm:pt modelId="{2C95B396-67A7-416C-8B69-A0C3DEBC9B04}" type="pres">
      <dgm:prSet presAssocID="{3D5BF7B0-EBA0-4C8A-B857-C6260EA4F59E}" presName="level3hierChild" presStyleCnt="0"/>
      <dgm:spPr/>
    </dgm:pt>
    <dgm:pt modelId="{2DA3BFF9-582A-4CC6-B36D-0D8E386C867C}" type="pres">
      <dgm:prSet presAssocID="{45E71EAC-1E8F-4A1F-8BAA-6B503A2F5AAE}" presName="conn2-1" presStyleLbl="parChTrans1D3" presStyleIdx="5" presStyleCnt="9"/>
      <dgm:spPr/>
      <dgm:t>
        <a:bodyPr/>
        <a:lstStyle/>
        <a:p>
          <a:endParaRPr lang="zh-CN" altLang="en-US"/>
        </a:p>
      </dgm:t>
    </dgm:pt>
    <dgm:pt modelId="{5A3AC993-A7BE-4CA6-B10E-4B56121FF5B5}" type="pres">
      <dgm:prSet presAssocID="{45E71EAC-1E8F-4A1F-8BAA-6B503A2F5AAE}" presName="connTx" presStyleLbl="parChTrans1D3" presStyleIdx="5" presStyleCnt="9"/>
      <dgm:spPr/>
      <dgm:t>
        <a:bodyPr/>
        <a:lstStyle/>
        <a:p>
          <a:endParaRPr lang="zh-CN" altLang="en-US"/>
        </a:p>
      </dgm:t>
    </dgm:pt>
    <dgm:pt modelId="{F9D64EF5-AAE3-4D19-8EBE-A3D0D551DF05}" type="pres">
      <dgm:prSet presAssocID="{EFE91515-B609-4025-9017-586BA7C8FB7C}" presName="root2" presStyleCnt="0"/>
      <dgm:spPr/>
    </dgm:pt>
    <dgm:pt modelId="{DC31549E-2A5A-4A79-8FEC-D808C9D35B96}" type="pres">
      <dgm:prSet presAssocID="{EFE91515-B609-4025-9017-586BA7C8FB7C}" presName="LevelTwoTextNode" presStyleLbl="node3" presStyleIdx="5" presStyleCnt="9">
        <dgm:presLayoutVars>
          <dgm:chPref val="3"/>
        </dgm:presLayoutVars>
      </dgm:prSet>
      <dgm:spPr/>
      <dgm:t>
        <a:bodyPr/>
        <a:lstStyle/>
        <a:p>
          <a:endParaRPr lang="zh-CN" altLang="en-US"/>
        </a:p>
      </dgm:t>
    </dgm:pt>
    <dgm:pt modelId="{A55E13C8-0C81-4A41-A5C8-905C1DE209E7}" type="pres">
      <dgm:prSet presAssocID="{EFE91515-B609-4025-9017-586BA7C8FB7C}" presName="level3hierChild" presStyleCnt="0"/>
      <dgm:spPr/>
    </dgm:pt>
    <dgm:pt modelId="{A5C57237-630B-47B5-9A74-36D4E7962D06}" type="pres">
      <dgm:prSet presAssocID="{778515D4-0DB9-4F01-8A9F-671B5C880853}" presName="conn2-1" presStyleLbl="parChTrans1D3" presStyleIdx="6" presStyleCnt="9"/>
      <dgm:spPr/>
      <dgm:t>
        <a:bodyPr/>
        <a:lstStyle/>
        <a:p>
          <a:endParaRPr lang="zh-CN" altLang="en-US"/>
        </a:p>
      </dgm:t>
    </dgm:pt>
    <dgm:pt modelId="{1FA7148F-5336-480B-A30E-C0A0D377E68A}" type="pres">
      <dgm:prSet presAssocID="{778515D4-0DB9-4F01-8A9F-671B5C880853}" presName="connTx" presStyleLbl="parChTrans1D3" presStyleIdx="6" presStyleCnt="9"/>
      <dgm:spPr/>
      <dgm:t>
        <a:bodyPr/>
        <a:lstStyle/>
        <a:p>
          <a:endParaRPr lang="zh-CN" altLang="en-US"/>
        </a:p>
      </dgm:t>
    </dgm:pt>
    <dgm:pt modelId="{389A1611-4E5D-4BDC-973D-9143F7DAD5FE}" type="pres">
      <dgm:prSet presAssocID="{6080E3F6-61B7-46C0-AE2F-7FA317C4E288}" presName="root2" presStyleCnt="0"/>
      <dgm:spPr/>
    </dgm:pt>
    <dgm:pt modelId="{9EBD62B0-1D0E-4407-8DBC-8890A8B3E603}" type="pres">
      <dgm:prSet presAssocID="{6080E3F6-61B7-46C0-AE2F-7FA317C4E288}" presName="LevelTwoTextNode" presStyleLbl="node3" presStyleIdx="6" presStyleCnt="9">
        <dgm:presLayoutVars>
          <dgm:chPref val="3"/>
        </dgm:presLayoutVars>
      </dgm:prSet>
      <dgm:spPr/>
      <dgm:t>
        <a:bodyPr/>
        <a:lstStyle/>
        <a:p>
          <a:endParaRPr lang="zh-CN" altLang="en-US"/>
        </a:p>
      </dgm:t>
    </dgm:pt>
    <dgm:pt modelId="{9DBA2828-C585-4ADD-AF4F-A0B19648F9C9}" type="pres">
      <dgm:prSet presAssocID="{6080E3F6-61B7-46C0-AE2F-7FA317C4E288}" presName="level3hierChild" presStyleCnt="0"/>
      <dgm:spPr/>
    </dgm:pt>
    <dgm:pt modelId="{CE32477A-DC3C-4072-8DA7-3DA405DAD62D}" type="pres">
      <dgm:prSet presAssocID="{CF9DD30E-983F-45A8-A829-CFE1D075359F}" presName="conn2-1" presStyleLbl="parChTrans1D2" presStyleIdx="2" presStyleCnt="3"/>
      <dgm:spPr/>
      <dgm:t>
        <a:bodyPr/>
        <a:lstStyle/>
        <a:p>
          <a:endParaRPr lang="zh-CN" altLang="en-US"/>
        </a:p>
      </dgm:t>
    </dgm:pt>
    <dgm:pt modelId="{DC064C97-3A3F-4174-A145-B20655265617}" type="pres">
      <dgm:prSet presAssocID="{CF9DD30E-983F-45A8-A829-CFE1D075359F}" presName="connTx" presStyleLbl="parChTrans1D2" presStyleIdx="2" presStyleCnt="3"/>
      <dgm:spPr/>
      <dgm:t>
        <a:bodyPr/>
        <a:lstStyle/>
        <a:p>
          <a:endParaRPr lang="zh-CN" altLang="en-US"/>
        </a:p>
      </dgm:t>
    </dgm:pt>
    <dgm:pt modelId="{04B87C34-FFCC-4B00-AF6D-11EE7FACDCBC}" type="pres">
      <dgm:prSet presAssocID="{4622113A-DB30-47ED-B2A3-EFA8D77DECD9}" presName="root2" presStyleCnt="0"/>
      <dgm:spPr/>
    </dgm:pt>
    <dgm:pt modelId="{AE510CBD-7512-4A41-8605-5408F97D83FD}" type="pres">
      <dgm:prSet presAssocID="{4622113A-DB30-47ED-B2A3-EFA8D77DECD9}" presName="LevelTwoTextNode" presStyleLbl="node2" presStyleIdx="2" presStyleCnt="3">
        <dgm:presLayoutVars>
          <dgm:chPref val="3"/>
        </dgm:presLayoutVars>
      </dgm:prSet>
      <dgm:spPr/>
      <dgm:t>
        <a:bodyPr/>
        <a:lstStyle/>
        <a:p>
          <a:endParaRPr lang="zh-CN" altLang="en-US"/>
        </a:p>
      </dgm:t>
    </dgm:pt>
    <dgm:pt modelId="{CF449276-D2F0-4EFB-A15D-58110F4E665A}" type="pres">
      <dgm:prSet presAssocID="{4622113A-DB30-47ED-B2A3-EFA8D77DECD9}" presName="level3hierChild" presStyleCnt="0"/>
      <dgm:spPr/>
    </dgm:pt>
    <dgm:pt modelId="{6B64385D-9C3B-4B04-BC5B-3C9709EACC90}" type="pres">
      <dgm:prSet presAssocID="{9192851E-E8B9-4313-B0B2-AEC1E066198F}" presName="conn2-1" presStyleLbl="parChTrans1D3" presStyleIdx="7" presStyleCnt="9"/>
      <dgm:spPr/>
      <dgm:t>
        <a:bodyPr/>
        <a:lstStyle/>
        <a:p>
          <a:endParaRPr lang="zh-CN" altLang="en-US"/>
        </a:p>
      </dgm:t>
    </dgm:pt>
    <dgm:pt modelId="{9AC198F0-91D3-4371-A03F-090DBB29A9B2}" type="pres">
      <dgm:prSet presAssocID="{9192851E-E8B9-4313-B0B2-AEC1E066198F}" presName="connTx" presStyleLbl="parChTrans1D3" presStyleIdx="7" presStyleCnt="9"/>
      <dgm:spPr/>
      <dgm:t>
        <a:bodyPr/>
        <a:lstStyle/>
        <a:p>
          <a:endParaRPr lang="zh-CN" altLang="en-US"/>
        </a:p>
      </dgm:t>
    </dgm:pt>
    <dgm:pt modelId="{D45B22D2-B159-45F4-A9C5-96E5BE60F396}" type="pres">
      <dgm:prSet presAssocID="{DE43F713-C4DE-480D-AFD7-18D5D5646976}" presName="root2" presStyleCnt="0"/>
      <dgm:spPr/>
    </dgm:pt>
    <dgm:pt modelId="{CA4A0A0F-53F2-4544-832F-853C22A3392A}" type="pres">
      <dgm:prSet presAssocID="{DE43F713-C4DE-480D-AFD7-18D5D5646976}" presName="LevelTwoTextNode" presStyleLbl="node3" presStyleIdx="7" presStyleCnt="9" custScaleX="162487">
        <dgm:presLayoutVars>
          <dgm:chPref val="3"/>
        </dgm:presLayoutVars>
      </dgm:prSet>
      <dgm:spPr/>
      <dgm:t>
        <a:bodyPr/>
        <a:lstStyle/>
        <a:p>
          <a:endParaRPr lang="zh-CN" altLang="en-US"/>
        </a:p>
      </dgm:t>
    </dgm:pt>
    <dgm:pt modelId="{63E50307-0279-44ED-9D5C-49A06AE3074A}" type="pres">
      <dgm:prSet presAssocID="{DE43F713-C4DE-480D-AFD7-18D5D5646976}" presName="level3hierChild" presStyleCnt="0"/>
      <dgm:spPr/>
    </dgm:pt>
    <dgm:pt modelId="{A892B927-E499-421B-9212-F42F9169CE38}" type="pres">
      <dgm:prSet presAssocID="{5E2B958D-BDC2-4303-A6FC-A23303F1374E}" presName="conn2-1" presStyleLbl="parChTrans1D3" presStyleIdx="8" presStyleCnt="9"/>
      <dgm:spPr/>
      <dgm:t>
        <a:bodyPr/>
        <a:lstStyle/>
        <a:p>
          <a:endParaRPr lang="zh-CN" altLang="en-US"/>
        </a:p>
      </dgm:t>
    </dgm:pt>
    <dgm:pt modelId="{6AF7121A-A422-41CC-9898-D53D8CC178A4}" type="pres">
      <dgm:prSet presAssocID="{5E2B958D-BDC2-4303-A6FC-A23303F1374E}" presName="connTx" presStyleLbl="parChTrans1D3" presStyleIdx="8" presStyleCnt="9"/>
      <dgm:spPr/>
      <dgm:t>
        <a:bodyPr/>
        <a:lstStyle/>
        <a:p>
          <a:endParaRPr lang="zh-CN" altLang="en-US"/>
        </a:p>
      </dgm:t>
    </dgm:pt>
    <dgm:pt modelId="{F205128F-8C78-44B7-8F2B-CC2DC8AAE590}" type="pres">
      <dgm:prSet presAssocID="{85D3D9C3-09EC-4134-BEDD-A94DF4783956}" presName="root2" presStyleCnt="0"/>
      <dgm:spPr/>
    </dgm:pt>
    <dgm:pt modelId="{A391BB0E-D399-4215-9C08-56FE84F81494}" type="pres">
      <dgm:prSet presAssocID="{85D3D9C3-09EC-4134-BEDD-A94DF4783956}" presName="LevelTwoTextNode" presStyleLbl="node3" presStyleIdx="8" presStyleCnt="9" custScaleX="168960">
        <dgm:presLayoutVars>
          <dgm:chPref val="3"/>
        </dgm:presLayoutVars>
      </dgm:prSet>
      <dgm:spPr/>
      <dgm:t>
        <a:bodyPr/>
        <a:lstStyle/>
        <a:p>
          <a:endParaRPr lang="zh-CN" altLang="en-US"/>
        </a:p>
      </dgm:t>
    </dgm:pt>
    <dgm:pt modelId="{AC9EDDED-D634-49D9-88AB-9913BC5AA9FB}" type="pres">
      <dgm:prSet presAssocID="{85D3D9C3-09EC-4134-BEDD-A94DF4783956}" presName="level3hierChild" presStyleCnt="0"/>
      <dgm:spPr/>
    </dgm:pt>
  </dgm:ptLst>
  <dgm:cxnLst>
    <dgm:cxn modelId="{B152D854-BE93-40A6-9AEA-9A1DB9EB00E9}" type="presOf" srcId="{216CCCF7-0379-422B-8CC4-141DBC048CAD}" destId="{76B2761D-9EA1-4C83-B15C-27562065720F}" srcOrd="0" destOrd="0" presId="urn:microsoft.com/office/officeart/2008/layout/HorizontalMultiLevelHierarchy"/>
    <dgm:cxn modelId="{08437724-EE2D-4543-B8B5-618F8F8DBF4E}" type="presOf" srcId="{778515D4-0DB9-4F01-8A9F-671B5C880853}" destId="{A5C57237-630B-47B5-9A74-36D4E7962D06}" srcOrd="0" destOrd="0" presId="urn:microsoft.com/office/officeart/2008/layout/HorizontalMultiLevelHierarchy"/>
    <dgm:cxn modelId="{C40A7F95-CB5F-491F-8106-38CA67FD800B}" type="presOf" srcId="{EB7AF0BE-DE83-4519-80DC-74C25F20E68F}" destId="{AB9257F0-9111-4920-B0DF-D2EECEBDD13C}" srcOrd="0" destOrd="0" presId="urn:microsoft.com/office/officeart/2008/layout/HorizontalMultiLevelHierarchy"/>
    <dgm:cxn modelId="{AFB1DC32-BCE2-47FE-A941-08C288508111}" type="presOf" srcId="{5E2B958D-BDC2-4303-A6FC-A23303F1374E}" destId="{6AF7121A-A422-41CC-9898-D53D8CC178A4}" srcOrd="1" destOrd="0" presId="urn:microsoft.com/office/officeart/2008/layout/HorizontalMultiLevelHierarchy"/>
    <dgm:cxn modelId="{A11689EF-DAC9-4BC2-97B4-21630EE2F2E4}" type="presOf" srcId="{45240155-C746-4EF6-974C-C89276D0D615}" destId="{71B404E7-034D-4F36-8EF5-05697E2278BF}" srcOrd="0" destOrd="0" presId="urn:microsoft.com/office/officeart/2008/layout/HorizontalMultiLevelHierarchy"/>
    <dgm:cxn modelId="{CE74BDF2-B398-4991-9AC8-33A131CF9C67}" srcId="{93147F8C-14E3-4787-A124-978019CDFE1B}" destId="{EFE91515-B609-4025-9017-586BA7C8FB7C}" srcOrd="2" destOrd="0" parTransId="{45E71EAC-1E8F-4A1F-8BAA-6B503A2F5AAE}" sibTransId="{8A5C3876-953E-4C8A-BF3B-BCA809844EE4}"/>
    <dgm:cxn modelId="{929108EB-04C1-4B60-867E-4159E874A08F}" type="presOf" srcId="{4A6FC89F-ED03-41C3-A1F1-DECCB3CE2B53}" destId="{98A68EA1-3A9E-48A0-BA64-4BAA4A99AEE5}" srcOrd="1" destOrd="0" presId="urn:microsoft.com/office/officeart/2008/layout/HorizontalMultiLevelHierarchy"/>
    <dgm:cxn modelId="{90F0C272-58D0-4643-918E-7180751714B9}" type="presOf" srcId="{DE43F713-C4DE-480D-AFD7-18D5D5646976}" destId="{CA4A0A0F-53F2-4544-832F-853C22A3392A}" srcOrd="0" destOrd="0" presId="urn:microsoft.com/office/officeart/2008/layout/HorizontalMultiLevelHierarchy"/>
    <dgm:cxn modelId="{50BD407F-6A41-4AC2-98E7-9E35AF37B959}" type="presOf" srcId="{216CCCF7-0379-422B-8CC4-141DBC048CAD}" destId="{4862742D-F876-439A-B229-5C93A3F57223}" srcOrd="1" destOrd="0" presId="urn:microsoft.com/office/officeart/2008/layout/HorizontalMultiLevelHierarchy"/>
    <dgm:cxn modelId="{218DA13B-9105-4667-9EDC-68E742AEFCB2}" srcId="{4CCFFEAA-BC0E-44D9-80F0-C684F70B96D6}" destId="{CF208BC4-ACAD-402F-B5A1-27E205EA1BB6}" srcOrd="2" destOrd="0" parTransId="{4A6FC89F-ED03-41C3-A1F1-DECCB3CE2B53}" sibTransId="{6301757E-F6BA-4194-9A51-857EC58F6486}"/>
    <dgm:cxn modelId="{81D61F2F-D645-42EF-91E4-53557E10E4F2}" type="presOf" srcId="{D773275E-65D8-49E6-A366-E72C4BAD4510}" destId="{94437FBB-F95F-4EBB-AD68-9B80929F26D5}" srcOrd="1" destOrd="0" presId="urn:microsoft.com/office/officeart/2008/layout/HorizontalMultiLevelHierarchy"/>
    <dgm:cxn modelId="{A840E084-64D3-4A27-8DDD-BAD93323BBEE}" type="presOf" srcId="{F49A72A7-9029-46B7-92C3-2CE941825CE6}" destId="{6054A419-AB78-4FA7-8BE7-0931B8C41993}" srcOrd="1" destOrd="0" presId="urn:microsoft.com/office/officeart/2008/layout/HorizontalMultiLevelHierarchy"/>
    <dgm:cxn modelId="{521A905D-D3C6-439E-BA55-DF4E4461F115}" type="presOf" srcId="{85D3D9C3-09EC-4134-BEDD-A94DF4783956}" destId="{A391BB0E-D399-4215-9C08-56FE84F81494}" srcOrd="0" destOrd="0" presId="urn:microsoft.com/office/officeart/2008/layout/HorizontalMultiLevelHierarchy"/>
    <dgm:cxn modelId="{F8DB9F7F-A5B6-48CF-B709-09347BB91615}" type="presOf" srcId="{CF208BC4-ACAD-402F-B5A1-27E205EA1BB6}" destId="{1E5B1EAF-593C-4BDF-B018-55B3BF460D85}" srcOrd="0" destOrd="0" presId="urn:microsoft.com/office/officeart/2008/layout/HorizontalMultiLevelHierarchy"/>
    <dgm:cxn modelId="{7F685FAF-6CEB-49D7-A5CA-100E153A6DCA}" type="presOf" srcId="{45E71EAC-1E8F-4A1F-8BAA-6B503A2F5AAE}" destId="{5A3AC993-A7BE-4CA6-B10E-4B56121FF5B5}" srcOrd="1" destOrd="0" presId="urn:microsoft.com/office/officeart/2008/layout/HorizontalMultiLevelHierarchy"/>
    <dgm:cxn modelId="{28D702D1-5ACE-41BA-B0AF-04679A6E00C8}" type="presOf" srcId="{8A054834-D8AA-401A-9F09-B7CCD88CEFFC}" destId="{7E0F6CAB-504B-440B-97A3-F6E3314E7055}" srcOrd="0" destOrd="0" presId="urn:microsoft.com/office/officeart/2008/layout/HorizontalMultiLevelHierarchy"/>
    <dgm:cxn modelId="{B8EB87D9-F8A4-4025-B1C9-0BF1E2567B0B}" type="presOf" srcId="{9192851E-E8B9-4313-B0B2-AEC1E066198F}" destId="{6B64385D-9C3B-4B04-BC5B-3C9709EACC90}" srcOrd="0" destOrd="0" presId="urn:microsoft.com/office/officeart/2008/layout/HorizontalMultiLevelHierarchy"/>
    <dgm:cxn modelId="{1687083E-2F40-458F-9963-BA593B78DEB1}" srcId="{8A054834-D8AA-401A-9F09-B7CCD88CEFFC}" destId="{4CCFFEAA-BC0E-44D9-80F0-C684F70B96D6}" srcOrd="0" destOrd="0" parTransId="{F49A72A7-9029-46B7-92C3-2CE941825CE6}" sibTransId="{4F114EB8-646D-4DB2-8414-C78FB0ACBDFF}"/>
    <dgm:cxn modelId="{402D2341-3FF1-4B1D-B657-3E6A95036599}" type="presOf" srcId="{4CCFFEAA-BC0E-44D9-80F0-C684F70B96D6}" destId="{D4F2D35E-B942-4879-B6D0-BA2B7FDE8220}" srcOrd="0" destOrd="0" presId="urn:microsoft.com/office/officeart/2008/layout/HorizontalMultiLevelHierarchy"/>
    <dgm:cxn modelId="{2E5AED3E-7E5A-4E5A-91B7-8E36348E9DF2}" type="presOf" srcId="{F49A72A7-9029-46B7-92C3-2CE941825CE6}" destId="{AAD30039-339D-42A9-94C1-D6D710FE1A17}" srcOrd="0" destOrd="0" presId="urn:microsoft.com/office/officeart/2008/layout/HorizontalMultiLevelHierarchy"/>
    <dgm:cxn modelId="{073F6264-0FC0-4FF6-BEB2-C9BF283E337A}" type="presOf" srcId="{9192851E-E8B9-4313-B0B2-AEC1E066198F}" destId="{9AC198F0-91D3-4371-A03F-090DBB29A9B2}" srcOrd="1" destOrd="0" presId="urn:microsoft.com/office/officeart/2008/layout/HorizontalMultiLevelHierarchy"/>
    <dgm:cxn modelId="{4B650821-3F37-4F9A-B911-7703020EE9E3}" type="presOf" srcId="{93147F8C-14E3-4787-A124-978019CDFE1B}" destId="{2CD6ED47-6985-4294-9F67-31685543C9DC}" srcOrd="0" destOrd="0" presId="urn:microsoft.com/office/officeart/2008/layout/HorizontalMultiLevelHierarchy"/>
    <dgm:cxn modelId="{67748A67-B239-4628-A2E3-F6686E7883D2}" srcId="{4622113A-DB30-47ED-B2A3-EFA8D77DECD9}" destId="{85D3D9C3-09EC-4134-BEDD-A94DF4783956}" srcOrd="1" destOrd="0" parTransId="{5E2B958D-BDC2-4303-A6FC-A23303F1374E}" sibTransId="{2B202B2F-4237-40AF-8BC4-C68B10FA3654}"/>
    <dgm:cxn modelId="{2390919A-E2D6-487B-B169-ADB148D170E7}" type="presOf" srcId="{FD6240B8-0483-47EC-87ED-E85394222EDD}" destId="{98575CCD-4FDE-4D3C-A9FA-35F9AF5CDFB9}" srcOrd="0" destOrd="0" presId="urn:microsoft.com/office/officeart/2008/layout/HorizontalMultiLevelHierarchy"/>
    <dgm:cxn modelId="{4D34C696-28D5-4F00-8656-1EC530CC75F4}" type="presOf" srcId="{278F205B-2E9C-4E1C-8874-68EC37B382D2}" destId="{1EDB1AE5-2114-4D8B-BC92-469936B97FBB}" srcOrd="0" destOrd="0" presId="urn:microsoft.com/office/officeart/2008/layout/HorizontalMultiLevelHierarchy"/>
    <dgm:cxn modelId="{E31C7D49-64DA-4EC8-BB2A-E1187B553241}" type="presOf" srcId="{45E71EAC-1E8F-4A1F-8BAA-6B503A2F5AAE}" destId="{2DA3BFF9-582A-4CC6-B36D-0D8E386C867C}" srcOrd="0" destOrd="0" presId="urn:microsoft.com/office/officeart/2008/layout/HorizontalMultiLevelHierarchy"/>
    <dgm:cxn modelId="{EA2054B7-343F-4953-8B88-3C2DD285CF85}" type="presOf" srcId="{FD6240B8-0483-47EC-87ED-E85394222EDD}" destId="{FC58875B-74AC-4B1A-9A3F-3E014CEB7523}" srcOrd="1" destOrd="0" presId="urn:microsoft.com/office/officeart/2008/layout/HorizontalMultiLevelHierarchy"/>
    <dgm:cxn modelId="{25083511-BC49-4243-B3C6-9A1F1F131B23}" type="presOf" srcId="{4A6FC89F-ED03-41C3-A1F1-DECCB3CE2B53}" destId="{A8576842-C14E-4750-8655-0B11ACDE9526}" srcOrd="0" destOrd="0" presId="urn:microsoft.com/office/officeart/2008/layout/HorizontalMultiLevelHierarchy"/>
    <dgm:cxn modelId="{A6BE87C3-BAC8-46FF-9E68-882E9AC4B7A8}" srcId="{DDB7564E-1F5B-4C7F-9211-DBBB5FC315DB}" destId="{8A054834-D8AA-401A-9F09-B7CCD88CEFFC}" srcOrd="0" destOrd="0" parTransId="{D934CF90-3FE3-4B60-8522-9CB678C2210F}" sibTransId="{6B65941E-6D3D-4F12-9759-968672F30C84}"/>
    <dgm:cxn modelId="{F89286E8-3D2A-49D7-83E8-CFD17F74E635}" type="presOf" srcId="{6080E3F6-61B7-46C0-AE2F-7FA317C4E288}" destId="{9EBD62B0-1D0E-4407-8DBC-8890A8B3E603}" srcOrd="0" destOrd="0" presId="urn:microsoft.com/office/officeart/2008/layout/HorizontalMultiLevelHierarchy"/>
    <dgm:cxn modelId="{D1E475E7-8EF8-401D-8A3C-4D1F3012C6B9}" type="presOf" srcId="{EFE91515-B609-4025-9017-586BA7C8FB7C}" destId="{DC31549E-2A5A-4A79-8FEC-D808C9D35B96}" srcOrd="0" destOrd="0" presId="urn:microsoft.com/office/officeart/2008/layout/HorizontalMultiLevelHierarchy"/>
    <dgm:cxn modelId="{E3EFD00C-C431-440A-9BA0-46F19D2B3DA5}" type="presOf" srcId="{4622113A-DB30-47ED-B2A3-EFA8D77DECD9}" destId="{AE510CBD-7512-4A41-8605-5408F97D83FD}" srcOrd="0" destOrd="0" presId="urn:microsoft.com/office/officeart/2008/layout/HorizontalMultiLevelHierarchy"/>
    <dgm:cxn modelId="{8D250F58-0FA2-4234-9E50-35B087676916}" type="presOf" srcId="{3D5BF7B0-EBA0-4C8A-B857-C6260EA4F59E}" destId="{71078D8B-AFFB-4C24-8571-D3344D05EA56}" srcOrd="0" destOrd="0" presId="urn:microsoft.com/office/officeart/2008/layout/HorizontalMultiLevelHierarchy"/>
    <dgm:cxn modelId="{55C33043-05DB-4428-B0C5-91653A3D0527}" type="presOf" srcId="{CF9DD30E-983F-45A8-A829-CFE1D075359F}" destId="{CE32477A-DC3C-4072-8DA7-3DA405DAD62D}" srcOrd="0" destOrd="0" presId="urn:microsoft.com/office/officeart/2008/layout/HorizontalMultiLevelHierarchy"/>
    <dgm:cxn modelId="{8C22DFD3-FD7A-4828-93E3-48D90CCB80CA}" type="presOf" srcId="{5E2B958D-BDC2-4303-A6FC-A23303F1374E}" destId="{A892B927-E499-421B-9212-F42F9169CE38}" srcOrd="0" destOrd="0" presId="urn:microsoft.com/office/officeart/2008/layout/HorizontalMultiLevelHierarchy"/>
    <dgm:cxn modelId="{8C285495-AEE9-44C7-AFBF-3A5B3EB212D7}" srcId="{93147F8C-14E3-4787-A124-978019CDFE1B}" destId="{DCBDD20E-FDC1-48DA-9CA3-CBA76A08BE5B}" srcOrd="0" destOrd="0" parTransId="{216CCCF7-0379-422B-8CC4-141DBC048CAD}" sibTransId="{8632C2B1-2084-49FC-B14E-1DC860A900CC}"/>
    <dgm:cxn modelId="{E9F8A2FB-FE67-4856-96AC-EDAED1F5A7DF}" srcId="{4CCFFEAA-BC0E-44D9-80F0-C684F70B96D6}" destId="{EB7AF0BE-DE83-4519-80DC-74C25F20E68F}" srcOrd="1" destOrd="0" parTransId="{45240155-C746-4EF6-974C-C89276D0D615}" sibTransId="{B90CE772-A723-4594-9B8F-65A783620FCE}"/>
    <dgm:cxn modelId="{CEC7202A-4117-4C58-BAC2-62F13AD6E666}" srcId="{8A054834-D8AA-401A-9F09-B7CCD88CEFFC}" destId="{93147F8C-14E3-4787-A124-978019CDFE1B}" srcOrd="1" destOrd="0" parTransId="{FD6240B8-0483-47EC-87ED-E85394222EDD}" sibTransId="{2DB23542-E2ED-435F-A4F0-6967EFE8085F}"/>
    <dgm:cxn modelId="{0874210C-BF0A-4D57-BEFB-E0586BF9C448}" type="presOf" srcId="{DCBDD20E-FDC1-48DA-9CA3-CBA76A08BE5B}" destId="{245469E9-8AC8-43C5-8B5F-B33C85C84B83}" srcOrd="0" destOrd="0" presId="urn:microsoft.com/office/officeart/2008/layout/HorizontalMultiLevelHierarchy"/>
    <dgm:cxn modelId="{DF7AFBD6-450D-4AFD-A7A5-4E463AA703D8}" srcId="{4622113A-DB30-47ED-B2A3-EFA8D77DECD9}" destId="{DE43F713-C4DE-480D-AFD7-18D5D5646976}" srcOrd="0" destOrd="0" parTransId="{9192851E-E8B9-4313-B0B2-AEC1E066198F}" sibTransId="{C825EEC6-7AF1-402A-AF37-A06F32914CA7}"/>
    <dgm:cxn modelId="{BE7A8CEC-8B32-4A39-B628-662A96A7B27E}" type="presOf" srcId="{D773275E-65D8-49E6-A366-E72C4BAD4510}" destId="{13BA942A-2E40-439B-9C46-317EDBD86CBE}" srcOrd="0" destOrd="0" presId="urn:microsoft.com/office/officeart/2008/layout/HorizontalMultiLevelHierarchy"/>
    <dgm:cxn modelId="{1EC28500-FA04-4BE3-8340-3420EC3E1FDA}" type="presOf" srcId="{FAF9D8F2-39A0-4688-AFE4-DFCCF12DAF8F}" destId="{8BFC2EA9-576F-44DE-90CA-70E694BDCE73}" srcOrd="0" destOrd="0" presId="urn:microsoft.com/office/officeart/2008/layout/HorizontalMultiLevelHierarchy"/>
    <dgm:cxn modelId="{5B7CFF2A-E75F-486A-AAAB-0C7D147C0FD2}" srcId="{93147F8C-14E3-4787-A124-978019CDFE1B}" destId="{3D5BF7B0-EBA0-4C8A-B857-C6260EA4F59E}" srcOrd="1" destOrd="0" parTransId="{278F205B-2E9C-4E1C-8874-68EC37B382D2}" sibTransId="{9CD4AF43-EAFA-45AF-94C0-9829229A0CBF}"/>
    <dgm:cxn modelId="{AE75E890-E1C3-44B3-8202-704C81F074FF}" srcId="{8A054834-D8AA-401A-9F09-B7CCD88CEFFC}" destId="{4622113A-DB30-47ED-B2A3-EFA8D77DECD9}" srcOrd="2" destOrd="0" parTransId="{CF9DD30E-983F-45A8-A829-CFE1D075359F}" sibTransId="{38766C9B-3121-43A1-B5BA-9FA6FD1B1052}"/>
    <dgm:cxn modelId="{EBD118EB-90A0-45C5-B0D0-A8F0195545EE}" srcId="{93147F8C-14E3-4787-A124-978019CDFE1B}" destId="{6080E3F6-61B7-46C0-AE2F-7FA317C4E288}" srcOrd="3" destOrd="0" parTransId="{778515D4-0DB9-4F01-8A9F-671B5C880853}" sibTransId="{D562E764-6E0E-48C2-A6AD-16B5D86F5858}"/>
    <dgm:cxn modelId="{9C357D2A-CC6D-490B-91BD-773C234D33E5}" type="presOf" srcId="{278F205B-2E9C-4E1C-8874-68EC37B382D2}" destId="{A3208D1E-36AD-480D-8AD1-B9ACDB89CF98}" srcOrd="1" destOrd="0" presId="urn:microsoft.com/office/officeart/2008/layout/HorizontalMultiLevelHierarchy"/>
    <dgm:cxn modelId="{92A5203B-5B82-4C04-A3E7-69329D0FB243}" srcId="{4CCFFEAA-BC0E-44D9-80F0-C684F70B96D6}" destId="{FAF9D8F2-39A0-4688-AFE4-DFCCF12DAF8F}" srcOrd="0" destOrd="0" parTransId="{D773275E-65D8-49E6-A366-E72C4BAD4510}" sibTransId="{16B1C6DE-10DC-40F7-9EDD-3C8261DA3BCA}"/>
    <dgm:cxn modelId="{7BD1701B-00AB-447A-AB6B-1B6088589F5D}" type="presOf" srcId="{CF9DD30E-983F-45A8-A829-CFE1D075359F}" destId="{DC064C97-3A3F-4174-A145-B20655265617}" srcOrd="1" destOrd="0" presId="urn:microsoft.com/office/officeart/2008/layout/HorizontalMultiLevelHierarchy"/>
    <dgm:cxn modelId="{D0DA30D4-F6D4-4640-AD24-3A3D77AE392F}" type="presOf" srcId="{778515D4-0DB9-4F01-8A9F-671B5C880853}" destId="{1FA7148F-5336-480B-A30E-C0A0D377E68A}" srcOrd="1" destOrd="0" presId="urn:microsoft.com/office/officeart/2008/layout/HorizontalMultiLevelHierarchy"/>
    <dgm:cxn modelId="{2CB83CF4-7AEC-4255-8F61-690EA723FC33}" type="presOf" srcId="{45240155-C746-4EF6-974C-C89276D0D615}" destId="{11D26333-5754-401F-8B58-29551BCBA0F0}" srcOrd="1" destOrd="0" presId="urn:microsoft.com/office/officeart/2008/layout/HorizontalMultiLevelHierarchy"/>
    <dgm:cxn modelId="{143D7596-50A2-49B8-AAD2-99383AF38755}" type="presOf" srcId="{DDB7564E-1F5B-4C7F-9211-DBBB5FC315DB}" destId="{6943C409-2DE3-480D-B6CB-0DC4B95284CE}" srcOrd="0" destOrd="0" presId="urn:microsoft.com/office/officeart/2008/layout/HorizontalMultiLevelHierarchy"/>
    <dgm:cxn modelId="{9ABD7976-B459-498B-952D-40C9B5E2F896}" type="presParOf" srcId="{6943C409-2DE3-480D-B6CB-0DC4B95284CE}" destId="{FFF77189-AFB3-4949-9B28-BF07BBD1CEFF}" srcOrd="0" destOrd="0" presId="urn:microsoft.com/office/officeart/2008/layout/HorizontalMultiLevelHierarchy"/>
    <dgm:cxn modelId="{CB75BA6B-92EE-471A-981D-80A393EBAC6C}" type="presParOf" srcId="{FFF77189-AFB3-4949-9B28-BF07BBD1CEFF}" destId="{7E0F6CAB-504B-440B-97A3-F6E3314E7055}" srcOrd="0" destOrd="0" presId="urn:microsoft.com/office/officeart/2008/layout/HorizontalMultiLevelHierarchy"/>
    <dgm:cxn modelId="{90B1A167-C901-4D4B-BF66-4A971F8D0AD5}" type="presParOf" srcId="{FFF77189-AFB3-4949-9B28-BF07BBD1CEFF}" destId="{6AEEBBBE-D1EC-4E72-94DA-C34C3EA17FAF}" srcOrd="1" destOrd="0" presId="urn:microsoft.com/office/officeart/2008/layout/HorizontalMultiLevelHierarchy"/>
    <dgm:cxn modelId="{61B74196-AD5B-45D5-965C-17032A5E454B}" type="presParOf" srcId="{6AEEBBBE-D1EC-4E72-94DA-C34C3EA17FAF}" destId="{AAD30039-339D-42A9-94C1-D6D710FE1A17}" srcOrd="0" destOrd="0" presId="urn:microsoft.com/office/officeart/2008/layout/HorizontalMultiLevelHierarchy"/>
    <dgm:cxn modelId="{14A88484-ECDB-4B44-8FF3-0DECD54B4106}" type="presParOf" srcId="{AAD30039-339D-42A9-94C1-D6D710FE1A17}" destId="{6054A419-AB78-4FA7-8BE7-0931B8C41993}" srcOrd="0" destOrd="0" presId="urn:microsoft.com/office/officeart/2008/layout/HorizontalMultiLevelHierarchy"/>
    <dgm:cxn modelId="{AE00A258-8D0D-41C6-A27E-658E92ACF82A}" type="presParOf" srcId="{6AEEBBBE-D1EC-4E72-94DA-C34C3EA17FAF}" destId="{4D1CF80E-6832-4FC9-A729-34CAB31B4B42}" srcOrd="1" destOrd="0" presId="urn:microsoft.com/office/officeart/2008/layout/HorizontalMultiLevelHierarchy"/>
    <dgm:cxn modelId="{88950A46-ECCD-467E-8F4F-169E370DE094}" type="presParOf" srcId="{4D1CF80E-6832-4FC9-A729-34CAB31B4B42}" destId="{D4F2D35E-B942-4879-B6D0-BA2B7FDE8220}" srcOrd="0" destOrd="0" presId="urn:microsoft.com/office/officeart/2008/layout/HorizontalMultiLevelHierarchy"/>
    <dgm:cxn modelId="{947552BF-17A9-4075-9E49-DFBDD27FF846}" type="presParOf" srcId="{4D1CF80E-6832-4FC9-A729-34CAB31B4B42}" destId="{A7B15AE9-D60F-4082-8A5D-2628F06C766A}" srcOrd="1" destOrd="0" presId="urn:microsoft.com/office/officeart/2008/layout/HorizontalMultiLevelHierarchy"/>
    <dgm:cxn modelId="{C9F591C1-7703-4E38-A1AC-1F97830D91F2}" type="presParOf" srcId="{A7B15AE9-D60F-4082-8A5D-2628F06C766A}" destId="{13BA942A-2E40-439B-9C46-317EDBD86CBE}" srcOrd="0" destOrd="0" presId="urn:microsoft.com/office/officeart/2008/layout/HorizontalMultiLevelHierarchy"/>
    <dgm:cxn modelId="{9D74A1A9-5128-4105-BF11-F5C9C988CCBD}" type="presParOf" srcId="{13BA942A-2E40-439B-9C46-317EDBD86CBE}" destId="{94437FBB-F95F-4EBB-AD68-9B80929F26D5}" srcOrd="0" destOrd="0" presId="urn:microsoft.com/office/officeart/2008/layout/HorizontalMultiLevelHierarchy"/>
    <dgm:cxn modelId="{6E9798C1-E549-465E-B06F-3B5503BD631B}" type="presParOf" srcId="{A7B15AE9-D60F-4082-8A5D-2628F06C766A}" destId="{F325446F-0302-40AC-98A7-E3FFF77E9160}" srcOrd="1" destOrd="0" presId="urn:microsoft.com/office/officeart/2008/layout/HorizontalMultiLevelHierarchy"/>
    <dgm:cxn modelId="{434303F7-CD77-4852-97B1-28856948D5AD}" type="presParOf" srcId="{F325446F-0302-40AC-98A7-E3FFF77E9160}" destId="{8BFC2EA9-576F-44DE-90CA-70E694BDCE73}" srcOrd="0" destOrd="0" presId="urn:microsoft.com/office/officeart/2008/layout/HorizontalMultiLevelHierarchy"/>
    <dgm:cxn modelId="{E96B1EDB-17F4-4CDF-9B49-7EFE50AFFFF8}" type="presParOf" srcId="{F325446F-0302-40AC-98A7-E3FFF77E9160}" destId="{E9D41241-77B1-4B29-991C-313B02F8FC50}" srcOrd="1" destOrd="0" presId="urn:microsoft.com/office/officeart/2008/layout/HorizontalMultiLevelHierarchy"/>
    <dgm:cxn modelId="{BF5216E8-26CF-4E83-873A-7D2BBC26E261}" type="presParOf" srcId="{A7B15AE9-D60F-4082-8A5D-2628F06C766A}" destId="{71B404E7-034D-4F36-8EF5-05697E2278BF}" srcOrd="2" destOrd="0" presId="urn:microsoft.com/office/officeart/2008/layout/HorizontalMultiLevelHierarchy"/>
    <dgm:cxn modelId="{4EA35CB8-219A-46A3-9473-A6741AA1080B}" type="presParOf" srcId="{71B404E7-034D-4F36-8EF5-05697E2278BF}" destId="{11D26333-5754-401F-8B58-29551BCBA0F0}" srcOrd="0" destOrd="0" presId="urn:microsoft.com/office/officeart/2008/layout/HorizontalMultiLevelHierarchy"/>
    <dgm:cxn modelId="{DFC5B467-AFA2-43C4-93C5-1EF0E93EDFF9}" type="presParOf" srcId="{A7B15AE9-D60F-4082-8A5D-2628F06C766A}" destId="{9B6696AE-1A8A-4C2F-969D-58F2C7D81EA2}" srcOrd="3" destOrd="0" presId="urn:microsoft.com/office/officeart/2008/layout/HorizontalMultiLevelHierarchy"/>
    <dgm:cxn modelId="{E45E5E05-DB6B-49B8-A0C9-6F5CE10B5D07}" type="presParOf" srcId="{9B6696AE-1A8A-4C2F-969D-58F2C7D81EA2}" destId="{AB9257F0-9111-4920-B0DF-D2EECEBDD13C}" srcOrd="0" destOrd="0" presId="urn:microsoft.com/office/officeart/2008/layout/HorizontalMultiLevelHierarchy"/>
    <dgm:cxn modelId="{D6869569-43D2-47F0-8767-38F8BA696B1F}" type="presParOf" srcId="{9B6696AE-1A8A-4C2F-969D-58F2C7D81EA2}" destId="{0D9C1F82-45B9-45C5-A071-145C4D72E1A4}" srcOrd="1" destOrd="0" presId="urn:microsoft.com/office/officeart/2008/layout/HorizontalMultiLevelHierarchy"/>
    <dgm:cxn modelId="{6026D6A3-3D3D-4BC2-9A4E-03F51E5BCED9}" type="presParOf" srcId="{A7B15AE9-D60F-4082-8A5D-2628F06C766A}" destId="{A8576842-C14E-4750-8655-0B11ACDE9526}" srcOrd="4" destOrd="0" presId="urn:microsoft.com/office/officeart/2008/layout/HorizontalMultiLevelHierarchy"/>
    <dgm:cxn modelId="{C084FAD6-BE09-4F0D-84FC-AE29C7605C08}" type="presParOf" srcId="{A8576842-C14E-4750-8655-0B11ACDE9526}" destId="{98A68EA1-3A9E-48A0-BA64-4BAA4A99AEE5}" srcOrd="0" destOrd="0" presId="urn:microsoft.com/office/officeart/2008/layout/HorizontalMultiLevelHierarchy"/>
    <dgm:cxn modelId="{069B5280-6D8D-4A81-917F-1BA61DABFEA5}" type="presParOf" srcId="{A7B15AE9-D60F-4082-8A5D-2628F06C766A}" destId="{5B98AC26-698D-4226-9A8E-F7ECD1FB6E0E}" srcOrd="5" destOrd="0" presId="urn:microsoft.com/office/officeart/2008/layout/HorizontalMultiLevelHierarchy"/>
    <dgm:cxn modelId="{3A335BFD-5E60-44AF-A8B1-053F06FADD59}" type="presParOf" srcId="{5B98AC26-698D-4226-9A8E-F7ECD1FB6E0E}" destId="{1E5B1EAF-593C-4BDF-B018-55B3BF460D85}" srcOrd="0" destOrd="0" presId="urn:microsoft.com/office/officeart/2008/layout/HorizontalMultiLevelHierarchy"/>
    <dgm:cxn modelId="{45654510-AFA1-4DA4-A03A-640EDB256A6A}" type="presParOf" srcId="{5B98AC26-698D-4226-9A8E-F7ECD1FB6E0E}" destId="{219C9605-7A4D-4985-9448-80CB176922DE}" srcOrd="1" destOrd="0" presId="urn:microsoft.com/office/officeart/2008/layout/HorizontalMultiLevelHierarchy"/>
    <dgm:cxn modelId="{B37B2E0F-77FA-4192-828D-2D6BD86F6654}" type="presParOf" srcId="{6AEEBBBE-D1EC-4E72-94DA-C34C3EA17FAF}" destId="{98575CCD-4FDE-4D3C-A9FA-35F9AF5CDFB9}" srcOrd="2" destOrd="0" presId="urn:microsoft.com/office/officeart/2008/layout/HorizontalMultiLevelHierarchy"/>
    <dgm:cxn modelId="{1D44EA2F-8A40-46C2-9072-1978E6B6209A}" type="presParOf" srcId="{98575CCD-4FDE-4D3C-A9FA-35F9AF5CDFB9}" destId="{FC58875B-74AC-4B1A-9A3F-3E014CEB7523}" srcOrd="0" destOrd="0" presId="urn:microsoft.com/office/officeart/2008/layout/HorizontalMultiLevelHierarchy"/>
    <dgm:cxn modelId="{B2DAE09C-CAC9-4228-958A-E96293AF9F18}" type="presParOf" srcId="{6AEEBBBE-D1EC-4E72-94DA-C34C3EA17FAF}" destId="{67D3A8B0-7F54-42BF-98DE-48B20AFC0B85}" srcOrd="3" destOrd="0" presId="urn:microsoft.com/office/officeart/2008/layout/HorizontalMultiLevelHierarchy"/>
    <dgm:cxn modelId="{C6847042-E05F-4176-914B-2FB655085806}" type="presParOf" srcId="{67D3A8B0-7F54-42BF-98DE-48B20AFC0B85}" destId="{2CD6ED47-6985-4294-9F67-31685543C9DC}" srcOrd="0" destOrd="0" presId="urn:microsoft.com/office/officeart/2008/layout/HorizontalMultiLevelHierarchy"/>
    <dgm:cxn modelId="{D82BF10A-87D0-42F9-B5E4-35D370CEC74A}" type="presParOf" srcId="{67D3A8B0-7F54-42BF-98DE-48B20AFC0B85}" destId="{501822CD-C4FF-4900-8087-AFB672A5E96C}" srcOrd="1" destOrd="0" presId="urn:microsoft.com/office/officeart/2008/layout/HorizontalMultiLevelHierarchy"/>
    <dgm:cxn modelId="{564F235B-7CE6-49DA-A02F-B11808A7831A}" type="presParOf" srcId="{501822CD-C4FF-4900-8087-AFB672A5E96C}" destId="{76B2761D-9EA1-4C83-B15C-27562065720F}" srcOrd="0" destOrd="0" presId="urn:microsoft.com/office/officeart/2008/layout/HorizontalMultiLevelHierarchy"/>
    <dgm:cxn modelId="{74B484CB-1515-42DD-B620-AB6998ADE5E1}" type="presParOf" srcId="{76B2761D-9EA1-4C83-B15C-27562065720F}" destId="{4862742D-F876-439A-B229-5C93A3F57223}" srcOrd="0" destOrd="0" presId="urn:microsoft.com/office/officeart/2008/layout/HorizontalMultiLevelHierarchy"/>
    <dgm:cxn modelId="{07D02992-1CC9-4B91-859D-72C2CCA2BB7E}" type="presParOf" srcId="{501822CD-C4FF-4900-8087-AFB672A5E96C}" destId="{C9D52C3E-D7F3-43B3-91FB-6751625F769A}" srcOrd="1" destOrd="0" presId="urn:microsoft.com/office/officeart/2008/layout/HorizontalMultiLevelHierarchy"/>
    <dgm:cxn modelId="{ACE99D4E-6E43-4762-941D-3EB8B0F90947}" type="presParOf" srcId="{C9D52C3E-D7F3-43B3-91FB-6751625F769A}" destId="{245469E9-8AC8-43C5-8B5F-B33C85C84B83}" srcOrd="0" destOrd="0" presId="urn:microsoft.com/office/officeart/2008/layout/HorizontalMultiLevelHierarchy"/>
    <dgm:cxn modelId="{AE8238D5-EB40-4A35-8187-D0B0DA12ACF0}" type="presParOf" srcId="{C9D52C3E-D7F3-43B3-91FB-6751625F769A}" destId="{B35C38EB-7EF0-41C5-BA45-2207CE0EF3C9}" srcOrd="1" destOrd="0" presId="urn:microsoft.com/office/officeart/2008/layout/HorizontalMultiLevelHierarchy"/>
    <dgm:cxn modelId="{41B71A14-7730-414A-8B5C-F08A6CCEABFD}" type="presParOf" srcId="{501822CD-C4FF-4900-8087-AFB672A5E96C}" destId="{1EDB1AE5-2114-4D8B-BC92-469936B97FBB}" srcOrd="2" destOrd="0" presId="urn:microsoft.com/office/officeart/2008/layout/HorizontalMultiLevelHierarchy"/>
    <dgm:cxn modelId="{EDB167FA-D5C4-46DA-946E-8E283FBFCF25}" type="presParOf" srcId="{1EDB1AE5-2114-4D8B-BC92-469936B97FBB}" destId="{A3208D1E-36AD-480D-8AD1-B9ACDB89CF98}" srcOrd="0" destOrd="0" presId="urn:microsoft.com/office/officeart/2008/layout/HorizontalMultiLevelHierarchy"/>
    <dgm:cxn modelId="{21A7F7F1-F34D-4258-B3D3-C6878FD4F351}" type="presParOf" srcId="{501822CD-C4FF-4900-8087-AFB672A5E96C}" destId="{D324CE83-766F-43AD-A56B-28CF44D534AD}" srcOrd="3" destOrd="0" presId="urn:microsoft.com/office/officeart/2008/layout/HorizontalMultiLevelHierarchy"/>
    <dgm:cxn modelId="{AAFD4C86-A6A7-47D9-B6FE-A0D917040B12}" type="presParOf" srcId="{D324CE83-766F-43AD-A56B-28CF44D534AD}" destId="{71078D8B-AFFB-4C24-8571-D3344D05EA56}" srcOrd="0" destOrd="0" presId="urn:microsoft.com/office/officeart/2008/layout/HorizontalMultiLevelHierarchy"/>
    <dgm:cxn modelId="{50AB3988-FA13-4C39-8E66-B86793ABF73D}" type="presParOf" srcId="{D324CE83-766F-43AD-A56B-28CF44D534AD}" destId="{2C95B396-67A7-416C-8B69-A0C3DEBC9B04}" srcOrd="1" destOrd="0" presId="urn:microsoft.com/office/officeart/2008/layout/HorizontalMultiLevelHierarchy"/>
    <dgm:cxn modelId="{784067DB-D493-48AF-8283-98D010611C20}" type="presParOf" srcId="{501822CD-C4FF-4900-8087-AFB672A5E96C}" destId="{2DA3BFF9-582A-4CC6-B36D-0D8E386C867C}" srcOrd="4" destOrd="0" presId="urn:microsoft.com/office/officeart/2008/layout/HorizontalMultiLevelHierarchy"/>
    <dgm:cxn modelId="{2CB51A0A-7BAD-48D6-902C-F812D73FF6D4}" type="presParOf" srcId="{2DA3BFF9-582A-4CC6-B36D-0D8E386C867C}" destId="{5A3AC993-A7BE-4CA6-B10E-4B56121FF5B5}" srcOrd="0" destOrd="0" presId="urn:microsoft.com/office/officeart/2008/layout/HorizontalMultiLevelHierarchy"/>
    <dgm:cxn modelId="{673F86EA-0994-4EAF-916B-4A0BC6A3FE7E}" type="presParOf" srcId="{501822CD-C4FF-4900-8087-AFB672A5E96C}" destId="{F9D64EF5-AAE3-4D19-8EBE-A3D0D551DF05}" srcOrd="5" destOrd="0" presId="urn:microsoft.com/office/officeart/2008/layout/HorizontalMultiLevelHierarchy"/>
    <dgm:cxn modelId="{7E1E4B66-0824-48B0-874A-9111FA222A8A}" type="presParOf" srcId="{F9D64EF5-AAE3-4D19-8EBE-A3D0D551DF05}" destId="{DC31549E-2A5A-4A79-8FEC-D808C9D35B96}" srcOrd="0" destOrd="0" presId="urn:microsoft.com/office/officeart/2008/layout/HorizontalMultiLevelHierarchy"/>
    <dgm:cxn modelId="{6E662C28-E6DB-46C6-806E-C3CB7D8A0B13}" type="presParOf" srcId="{F9D64EF5-AAE3-4D19-8EBE-A3D0D551DF05}" destId="{A55E13C8-0C81-4A41-A5C8-905C1DE209E7}" srcOrd="1" destOrd="0" presId="urn:microsoft.com/office/officeart/2008/layout/HorizontalMultiLevelHierarchy"/>
    <dgm:cxn modelId="{EDC3210D-2C6A-49F2-A6FD-6BDB7C1A8372}" type="presParOf" srcId="{501822CD-C4FF-4900-8087-AFB672A5E96C}" destId="{A5C57237-630B-47B5-9A74-36D4E7962D06}" srcOrd="6" destOrd="0" presId="urn:microsoft.com/office/officeart/2008/layout/HorizontalMultiLevelHierarchy"/>
    <dgm:cxn modelId="{F7CF3C7C-0ECB-400C-B874-382B2238D1FD}" type="presParOf" srcId="{A5C57237-630B-47B5-9A74-36D4E7962D06}" destId="{1FA7148F-5336-480B-A30E-C0A0D377E68A}" srcOrd="0" destOrd="0" presId="urn:microsoft.com/office/officeart/2008/layout/HorizontalMultiLevelHierarchy"/>
    <dgm:cxn modelId="{77000CED-9DDB-41CE-A116-0AF5F9531087}" type="presParOf" srcId="{501822CD-C4FF-4900-8087-AFB672A5E96C}" destId="{389A1611-4E5D-4BDC-973D-9143F7DAD5FE}" srcOrd="7" destOrd="0" presId="urn:microsoft.com/office/officeart/2008/layout/HorizontalMultiLevelHierarchy"/>
    <dgm:cxn modelId="{517207E8-2656-4BEF-9D85-113F767CBA78}" type="presParOf" srcId="{389A1611-4E5D-4BDC-973D-9143F7DAD5FE}" destId="{9EBD62B0-1D0E-4407-8DBC-8890A8B3E603}" srcOrd="0" destOrd="0" presId="urn:microsoft.com/office/officeart/2008/layout/HorizontalMultiLevelHierarchy"/>
    <dgm:cxn modelId="{93093102-672F-4349-8038-4AB180087F0D}" type="presParOf" srcId="{389A1611-4E5D-4BDC-973D-9143F7DAD5FE}" destId="{9DBA2828-C585-4ADD-AF4F-A0B19648F9C9}" srcOrd="1" destOrd="0" presId="urn:microsoft.com/office/officeart/2008/layout/HorizontalMultiLevelHierarchy"/>
    <dgm:cxn modelId="{0441205E-431A-42A5-A861-4F6483053F6A}" type="presParOf" srcId="{6AEEBBBE-D1EC-4E72-94DA-C34C3EA17FAF}" destId="{CE32477A-DC3C-4072-8DA7-3DA405DAD62D}" srcOrd="4" destOrd="0" presId="urn:microsoft.com/office/officeart/2008/layout/HorizontalMultiLevelHierarchy"/>
    <dgm:cxn modelId="{B6AE4E08-C1E9-46EA-A83A-BE0C096B6469}" type="presParOf" srcId="{CE32477A-DC3C-4072-8DA7-3DA405DAD62D}" destId="{DC064C97-3A3F-4174-A145-B20655265617}" srcOrd="0" destOrd="0" presId="urn:microsoft.com/office/officeart/2008/layout/HorizontalMultiLevelHierarchy"/>
    <dgm:cxn modelId="{8C8BDEDA-05CD-45B0-A752-CD1B16A95233}" type="presParOf" srcId="{6AEEBBBE-D1EC-4E72-94DA-C34C3EA17FAF}" destId="{04B87C34-FFCC-4B00-AF6D-11EE7FACDCBC}" srcOrd="5" destOrd="0" presId="urn:microsoft.com/office/officeart/2008/layout/HorizontalMultiLevelHierarchy"/>
    <dgm:cxn modelId="{0A5478D3-38A5-433C-B09B-C11A889EBCB0}" type="presParOf" srcId="{04B87C34-FFCC-4B00-AF6D-11EE7FACDCBC}" destId="{AE510CBD-7512-4A41-8605-5408F97D83FD}" srcOrd="0" destOrd="0" presId="urn:microsoft.com/office/officeart/2008/layout/HorizontalMultiLevelHierarchy"/>
    <dgm:cxn modelId="{F56D1037-A12D-4C96-8910-959BD71572AF}" type="presParOf" srcId="{04B87C34-FFCC-4B00-AF6D-11EE7FACDCBC}" destId="{CF449276-D2F0-4EFB-A15D-58110F4E665A}" srcOrd="1" destOrd="0" presId="urn:microsoft.com/office/officeart/2008/layout/HorizontalMultiLevelHierarchy"/>
    <dgm:cxn modelId="{5F907E98-5F8F-4EAB-B22B-CF3C64EBABDB}" type="presParOf" srcId="{CF449276-D2F0-4EFB-A15D-58110F4E665A}" destId="{6B64385D-9C3B-4B04-BC5B-3C9709EACC90}" srcOrd="0" destOrd="0" presId="urn:microsoft.com/office/officeart/2008/layout/HorizontalMultiLevelHierarchy"/>
    <dgm:cxn modelId="{9D14E85A-944C-4026-BC86-07FEFE685726}" type="presParOf" srcId="{6B64385D-9C3B-4B04-BC5B-3C9709EACC90}" destId="{9AC198F0-91D3-4371-A03F-090DBB29A9B2}" srcOrd="0" destOrd="0" presId="urn:microsoft.com/office/officeart/2008/layout/HorizontalMultiLevelHierarchy"/>
    <dgm:cxn modelId="{FC619CA2-E02C-482B-B00C-EE21AE847592}" type="presParOf" srcId="{CF449276-D2F0-4EFB-A15D-58110F4E665A}" destId="{D45B22D2-B159-45F4-A9C5-96E5BE60F396}" srcOrd="1" destOrd="0" presId="urn:microsoft.com/office/officeart/2008/layout/HorizontalMultiLevelHierarchy"/>
    <dgm:cxn modelId="{14761E53-7AB9-46A7-970C-7DA909859207}" type="presParOf" srcId="{D45B22D2-B159-45F4-A9C5-96E5BE60F396}" destId="{CA4A0A0F-53F2-4544-832F-853C22A3392A}" srcOrd="0" destOrd="0" presId="urn:microsoft.com/office/officeart/2008/layout/HorizontalMultiLevelHierarchy"/>
    <dgm:cxn modelId="{F6E8C235-4846-41EC-8C90-6F583D9388F3}" type="presParOf" srcId="{D45B22D2-B159-45F4-A9C5-96E5BE60F396}" destId="{63E50307-0279-44ED-9D5C-49A06AE3074A}" srcOrd="1" destOrd="0" presId="urn:microsoft.com/office/officeart/2008/layout/HorizontalMultiLevelHierarchy"/>
    <dgm:cxn modelId="{989BE06B-7EED-48E1-B684-253F2D064AB0}" type="presParOf" srcId="{CF449276-D2F0-4EFB-A15D-58110F4E665A}" destId="{A892B927-E499-421B-9212-F42F9169CE38}" srcOrd="2" destOrd="0" presId="urn:microsoft.com/office/officeart/2008/layout/HorizontalMultiLevelHierarchy"/>
    <dgm:cxn modelId="{235E9A6C-7BEC-4E5C-8766-1555A34D9909}" type="presParOf" srcId="{A892B927-E499-421B-9212-F42F9169CE38}" destId="{6AF7121A-A422-41CC-9898-D53D8CC178A4}" srcOrd="0" destOrd="0" presId="urn:microsoft.com/office/officeart/2008/layout/HorizontalMultiLevelHierarchy"/>
    <dgm:cxn modelId="{F026A1C2-10CF-46EC-A070-6A10EF0478F2}" type="presParOf" srcId="{CF449276-D2F0-4EFB-A15D-58110F4E665A}" destId="{F205128F-8C78-44B7-8F2B-CC2DC8AAE590}" srcOrd="3" destOrd="0" presId="urn:microsoft.com/office/officeart/2008/layout/HorizontalMultiLevelHierarchy"/>
    <dgm:cxn modelId="{448287BD-25A2-4E87-9DE8-C5EC13EA1D80}" type="presParOf" srcId="{F205128F-8C78-44B7-8F2B-CC2DC8AAE590}" destId="{A391BB0E-D399-4215-9C08-56FE84F81494}" srcOrd="0" destOrd="0" presId="urn:microsoft.com/office/officeart/2008/layout/HorizontalMultiLevelHierarchy"/>
    <dgm:cxn modelId="{EE856A3F-04EA-43B8-8C08-63C285E60947}" type="presParOf" srcId="{F205128F-8C78-44B7-8F2B-CC2DC8AAE590}" destId="{AC9EDDED-D634-49D9-88AB-9913BC5AA9FB}"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8A665D-99E3-4CA6-B474-4A8098C77269}" type="doc">
      <dgm:prSet loTypeId="urn:microsoft.com/office/officeart/2008/layout/PictureStrips" loCatId="list" qsTypeId="urn:microsoft.com/office/officeart/2005/8/quickstyle/simple3" qsCatId="simple" csTypeId="urn:microsoft.com/office/officeart/2005/8/colors/accent1_2" csCatId="accent1" phldr="1"/>
      <dgm:spPr/>
      <dgm:t>
        <a:bodyPr/>
        <a:lstStyle/>
        <a:p>
          <a:endParaRPr lang="zh-CN" altLang="en-US"/>
        </a:p>
      </dgm:t>
    </dgm:pt>
    <dgm:pt modelId="{E364331F-B0B9-4E01-A1CC-69E483E08E06}">
      <dgm:prSet phldrT="[文本]"/>
      <dgm:spPr/>
      <dgm:t>
        <a:bodyPr/>
        <a:lstStyle/>
        <a:p>
          <a:r>
            <a:rPr lang="zh-CN" dirty="0" smtClean="0"/>
            <a:t>能够提高员工的个人素质</a:t>
          </a:r>
          <a:endParaRPr lang="zh-CN" altLang="en-US" dirty="0"/>
        </a:p>
      </dgm:t>
    </dgm:pt>
    <dgm:pt modelId="{8A62EB00-3397-44F0-A698-4C6C9C652329}" type="parTrans" cxnId="{7B2C3FF4-D51E-4E3F-BDEA-7A51B0E3B8E5}">
      <dgm:prSet/>
      <dgm:spPr/>
      <dgm:t>
        <a:bodyPr/>
        <a:lstStyle/>
        <a:p>
          <a:endParaRPr lang="zh-CN" altLang="en-US"/>
        </a:p>
      </dgm:t>
    </dgm:pt>
    <dgm:pt modelId="{7AEB3F22-35AC-47AC-9916-B3E4A9693C36}" type="sibTrans" cxnId="{7B2C3FF4-D51E-4E3F-BDEA-7A51B0E3B8E5}">
      <dgm:prSet/>
      <dgm:spPr/>
      <dgm:t>
        <a:bodyPr/>
        <a:lstStyle/>
        <a:p>
          <a:endParaRPr lang="zh-CN" altLang="en-US"/>
        </a:p>
      </dgm:t>
    </dgm:pt>
    <dgm:pt modelId="{3F197180-511B-426B-BFD5-26DE271D9A3E}">
      <dgm:prSet phldrT="[文本]"/>
      <dgm:spPr/>
      <dgm:t>
        <a:bodyPr/>
        <a:lstStyle/>
        <a:p>
          <a:r>
            <a:rPr lang="zh-CN" dirty="0" smtClean="0"/>
            <a:t>提高服务质量，减少出错率</a:t>
          </a:r>
          <a:endParaRPr lang="zh-CN" altLang="en-US" dirty="0"/>
        </a:p>
      </dgm:t>
    </dgm:pt>
    <dgm:pt modelId="{B30B2EC7-C696-46FF-A41C-E1EFA360C364}" type="parTrans" cxnId="{47A03505-738C-47DE-B9B1-BBDC0B60E27B}">
      <dgm:prSet/>
      <dgm:spPr/>
      <dgm:t>
        <a:bodyPr/>
        <a:lstStyle/>
        <a:p>
          <a:endParaRPr lang="zh-CN" altLang="en-US"/>
        </a:p>
      </dgm:t>
    </dgm:pt>
    <dgm:pt modelId="{499E38E0-DD10-4E3D-B1FB-9072326B570D}" type="sibTrans" cxnId="{47A03505-738C-47DE-B9B1-BBDC0B60E27B}">
      <dgm:prSet/>
      <dgm:spPr/>
      <dgm:t>
        <a:bodyPr/>
        <a:lstStyle/>
        <a:p>
          <a:endParaRPr lang="zh-CN" altLang="en-US"/>
        </a:p>
      </dgm:t>
    </dgm:pt>
    <dgm:pt modelId="{82EBE338-5324-45BF-9A98-2673CADBB011}">
      <dgm:prSet phldrT="[文本]"/>
      <dgm:spPr/>
      <dgm:t>
        <a:bodyPr/>
        <a:lstStyle/>
        <a:p>
          <a:r>
            <a:rPr lang="zh-CN" dirty="0" smtClean="0"/>
            <a:t>提高工作效率</a:t>
          </a:r>
          <a:endParaRPr lang="zh-CN" altLang="en-US" dirty="0"/>
        </a:p>
      </dgm:t>
    </dgm:pt>
    <dgm:pt modelId="{F70A74C6-5F7D-450A-8F77-A297DA7BD97C}" type="parTrans" cxnId="{3C860C3D-1BDC-4F65-A7D2-7FBD870F76F5}">
      <dgm:prSet/>
      <dgm:spPr/>
      <dgm:t>
        <a:bodyPr/>
        <a:lstStyle/>
        <a:p>
          <a:endParaRPr lang="zh-CN" altLang="en-US"/>
        </a:p>
      </dgm:t>
    </dgm:pt>
    <dgm:pt modelId="{B3CDDE34-F9CA-4B59-8CED-FD595426E8EE}" type="sibTrans" cxnId="{3C860C3D-1BDC-4F65-A7D2-7FBD870F76F5}">
      <dgm:prSet/>
      <dgm:spPr/>
      <dgm:t>
        <a:bodyPr/>
        <a:lstStyle/>
        <a:p>
          <a:endParaRPr lang="zh-CN" altLang="en-US"/>
        </a:p>
      </dgm:t>
    </dgm:pt>
    <dgm:pt modelId="{E496DF16-E692-49B4-96B6-F3406208CCAA}">
      <dgm:prSet/>
      <dgm:spPr/>
      <dgm:t>
        <a:bodyPr/>
        <a:lstStyle/>
        <a:p>
          <a:r>
            <a:rPr lang="zh-CN" smtClean="0"/>
            <a:t>降低营业成本</a:t>
          </a:r>
          <a:endParaRPr lang="zh-CN" altLang="en-US"/>
        </a:p>
      </dgm:t>
    </dgm:pt>
    <dgm:pt modelId="{6386E0FC-2289-435C-ACCA-717909BF82DF}" type="parTrans" cxnId="{77F15BEC-5E47-4403-BD6D-685627E3CF1F}">
      <dgm:prSet/>
      <dgm:spPr/>
      <dgm:t>
        <a:bodyPr/>
        <a:lstStyle/>
        <a:p>
          <a:endParaRPr lang="zh-CN" altLang="en-US"/>
        </a:p>
      </dgm:t>
    </dgm:pt>
    <dgm:pt modelId="{712780D2-01B2-4F8E-AAD8-4C3F42AE5A3C}" type="sibTrans" cxnId="{77F15BEC-5E47-4403-BD6D-685627E3CF1F}">
      <dgm:prSet/>
      <dgm:spPr/>
      <dgm:t>
        <a:bodyPr/>
        <a:lstStyle/>
        <a:p>
          <a:endParaRPr lang="zh-CN" altLang="en-US"/>
        </a:p>
      </dgm:t>
    </dgm:pt>
    <dgm:pt modelId="{46887916-3016-42E7-B691-7C3906CFD15E}">
      <dgm:prSet/>
      <dgm:spPr/>
      <dgm:t>
        <a:bodyPr/>
        <a:lstStyle/>
        <a:p>
          <a:r>
            <a:rPr lang="zh-CN" smtClean="0"/>
            <a:t>提供安全保障</a:t>
          </a:r>
          <a:endParaRPr lang="zh-CN"/>
        </a:p>
      </dgm:t>
    </dgm:pt>
    <dgm:pt modelId="{FC64F9D9-C85F-4BBF-B212-57C93D561BC3}" type="parTrans" cxnId="{9E14B30D-2D35-4BDF-A106-320856768C30}">
      <dgm:prSet/>
      <dgm:spPr/>
      <dgm:t>
        <a:bodyPr/>
        <a:lstStyle/>
        <a:p>
          <a:endParaRPr lang="zh-CN" altLang="en-US"/>
        </a:p>
      </dgm:t>
    </dgm:pt>
    <dgm:pt modelId="{369DB2EA-1E1D-4237-94A6-73ADCFEA356A}" type="sibTrans" cxnId="{9E14B30D-2D35-4BDF-A106-320856768C30}">
      <dgm:prSet/>
      <dgm:spPr/>
      <dgm:t>
        <a:bodyPr/>
        <a:lstStyle/>
        <a:p>
          <a:endParaRPr lang="zh-CN" altLang="en-US"/>
        </a:p>
      </dgm:t>
    </dgm:pt>
    <dgm:pt modelId="{2CD4353A-DBBD-4044-B046-B6873C77A575}">
      <dgm:prSet/>
      <dgm:spPr/>
      <dgm:t>
        <a:bodyPr/>
        <a:lstStyle/>
        <a:p>
          <a:r>
            <a:rPr lang="zh-CN" smtClean="0"/>
            <a:t>减少管理人员的工作量</a:t>
          </a:r>
          <a:endParaRPr lang="zh-CN" altLang="en-US"/>
        </a:p>
      </dgm:t>
    </dgm:pt>
    <dgm:pt modelId="{ED42E203-E036-4CF7-B10F-29963AAC4D09}" type="parTrans" cxnId="{04DDF805-C5D2-4AF7-B7D6-DBFFF64BC9D0}">
      <dgm:prSet/>
      <dgm:spPr/>
      <dgm:t>
        <a:bodyPr/>
        <a:lstStyle/>
        <a:p>
          <a:endParaRPr lang="zh-CN" altLang="en-US"/>
        </a:p>
      </dgm:t>
    </dgm:pt>
    <dgm:pt modelId="{5A92D935-D9E0-4C2E-A6AB-F15B6418D4DA}" type="sibTrans" cxnId="{04DDF805-C5D2-4AF7-B7D6-DBFFF64BC9D0}">
      <dgm:prSet/>
      <dgm:spPr/>
      <dgm:t>
        <a:bodyPr/>
        <a:lstStyle/>
        <a:p>
          <a:endParaRPr lang="zh-CN" altLang="en-US"/>
        </a:p>
      </dgm:t>
    </dgm:pt>
    <dgm:pt modelId="{6CF62E0E-3874-4649-AF71-38CED416EBC4}">
      <dgm:prSet/>
      <dgm:spPr/>
      <dgm:t>
        <a:bodyPr/>
        <a:lstStyle/>
        <a:p>
          <a:r>
            <a:rPr lang="zh-CN" smtClean="0"/>
            <a:t>改善人际关系</a:t>
          </a:r>
          <a:endParaRPr lang="zh-CN" altLang="en-US"/>
        </a:p>
      </dgm:t>
    </dgm:pt>
    <dgm:pt modelId="{BE84ED86-BA26-499A-9304-A5FB24D0B615}" type="parTrans" cxnId="{783EF6A5-8A5A-482E-B69C-30C1E3B370C0}">
      <dgm:prSet/>
      <dgm:spPr/>
      <dgm:t>
        <a:bodyPr/>
        <a:lstStyle/>
        <a:p>
          <a:endParaRPr lang="zh-CN" altLang="en-US"/>
        </a:p>
      </dgm:t>
    </dgm:pt>
    <dgm:pt modelId="{071B55F8-31B6-4248-BB12-C33F8ECE7A14}" type="sibTrans" cxnId="{783EF6A5-8A5A-482E-B69C-30C1E3B370C0}">
      <dgm:prSet/>
      <dgm:spPr/>
      <dgm:t>
        <a:bodyPr/>
        <a:lstStyle/>
        <a:p>
          <a:endParaRPr lang="zh-CN" altLang="en-US"/>
        </a:p>
      </dgm:t>
    </dgm:pt>
    <dgm:pt modelId="{E5C93750-140C-4235-832D-09F643DD7F74}">
      <dgm:prSet/>
      <dgm:spPr/>
      <dgm:t>
        <a:bodyPr/>
        <a:lstStyle/>
        <a:p>
          <a:r>
            <a:rPr lang="zh-CN" smtClean="0"/>
            <a:t>使酒店管理工作走向正规化</a:t>
          </a:r>
          <a:endParaRPr lang="zh-CN"/>
        </a:p>
      </dgm:t>
    </dgm:pt>
    <dgm:pt modelId="{DF01195C-5808-4FAE-BA93-658A8714DEE2}" type="parTrans" cxnId="{134118C4-5C1B-4F81-99B7-E010DAE78843}">
      <dgm:prSet/>
      <dgm:spPr/>
      <dgm:t>
        <a:bodyPr/>
        <a:lstStyle/>
        <a:p>
          <a:endParaRPr lang="zh-CN" altLang="en-US"/>
        </a:p>
      </dgm:t>
    </dgm:pt>
    <dgm:pt modelId="{F0A3996D-D3B8-441E-8E69-E17EB3BD1C74}" type="sibTrans" cxnId="{134118C4-5C1B-4F81-99B7-E010DAE78843}">
      <dgm:prSet/>
      <dgm:spPr/>
      <dgm:t>
        <a:bodyPr/>
        <a:lstStyle/>
        <a:p>
          <a:endParaRPr lang="zh-CN" altLang="en-US"/>
        </a:p>
      </dgm:t>
    </dgm:pt>
    <dgm:pt modelId="{37C1E110-4D10-4519-8CA2-8BCE03A880D7}" type="pres">
      <dgm:prSet presAssocID="{C18A665D-99E3-4CA6-B474-4A8098C77269}" presName="Name0" presStyleCnt="0">
        <dgm:presLayoutVars>
          <dgm:dir/>
          <dgm:resizeHandles val="exact"/>
        </dgm:presLayoutVars>
      </dgm:prSet>
      <dgm:spPr/>
      <dgm:t>
        <a:bodyPr/>
        <a:lstStyle/>
        <a:p>
          <a:endParaRPr lang="zh-CN" altLang="en-US"/>
        </a:p>
      </dgm:t>
    </dgm:pt>
    <dgm:pt modelId="{B5C8A810-89A7-4EF6-8C25-2A8955555710}" type="pres">
      <dgm:prSet presAssocID="{E364331F-B0B9-4E01-A1CC-69E483E08E06}" presName="composite" presStyleCnt="0"/>
      <dgm:spPr/>
    </dgm:pt>
    <dgm:pt modelId="{9B516FD4-375F-4B21-85A8-B89359BCE46D}" type="pres">
      <dgm:prSet presAssocID="{E364331F-B0B9-4E01-A1CC-69E483E08E06}" presName="rect1" presStyleLbl="trAlignAcc1" presStyleIdx="0" presStyleCnt="8">
        <dgm:presLayoutVars>
          <dgm:bulletEnabled val="1"/>
        </dgm:presLayoutVars>
      </dgm:prSet>
      <dgm:spPr/>
      <dgm:t>
        <a:bodyPr/>
        <a:lstStyle/>
        <a:p>
          <a:endParaRPr lang="zh-CN" altLang="en-US"/>
        </a:p>
      </dgm:t>
    </dgm:pt>
    <dgm:pt modelId="{7D9F30D6-57CD-4866-962A-CB308B22BBA1}" type="pres">
      <dgm:prSet presAssocID="{E364331F-B0B9-4E01-A1CC-69E483E08E06}" presName="rect2" presStyleLbl="fgImgPlace1" presStyleIdx="0" presStyleCnt="8"/>
      <dgm:spPr/>
    </dgm:pt>
    <dgm:pt modelId="{3DD81443-EAD2-4EFA-9345-EBFD5E659EF4}" type="pres">
      <dgm:prSet presAssocID="{7AEB3F22-35AC-47AC-9916-B3E4A9693C36}" presName="sibTrans" presStyleCnt="0"/>
      <dgm:spPr/>
    </dgm:pt>
    <dgm:pt modelId="{4FF691A8-AAD6-4388-9BEB-ECE08F83339E}" type="pres">
      <dgm:prSet presAssocID="{3F197180-511B-426B-BFD5-26DE271D9A3E}" presName="composite" presStyleCnt="0"/>
      <dgm:spPr/>
    </dgm:pt>
    <dgm:pt modelId="{68FEB912-06B6-45EA-B083-00E8FC00B455}" type="pres">
      <dgm:prSet presAssocID="{3F197180-511B-426B-BFD5-26DE271D9A3E}" presName="rect1" presStyleLbl="trAlignAcc1" presStyleIdx="1" presStyleCnt="8">
        <dgm:presLayoutVars>
          <dgm:bulletEnabled val="1"/>
        </dgm:presLayoutVars>
      </dgm:prSet>
      <dgm:spPr/>
      <dgm:t>
        <a:bodyPr/>
        <a:lstStyle/>
        <a:p>
          <a:endParaRPr lang="zh-CN" altLang="en-US"/>
        </a:p>
      </dgm:t>
    </dgm:pt>
    <dgm:pt modelId="{6AED92A6-433E-472D-BF7C-500CCD9B3184}" type="pres">
      <dgm:prSet presAssocID="{3F197180-511B-426B-BFD5-26DE271D9A3E}" presName="rect2" presStyleLbl="fgImgPlace1" presStyleIdx="1" presStyleCnt="8"/>
      <dgm:spPr/>
    </dgm:pt>
    <dgm:pt modelId="{26F83EDB-F2BA-4B80-9F14-908D8A6FEC37}" type="pres">
      <dgm:prSet presAssocID="{499E38E0-DD10-4E3D-B1FB-9072326B570D}" presName="sibTrans" presStyleCnt="0"/>
      <dgm:spPr/>
    </dgm:pt>
    <dgm:pt modelId="{842E2B56-BD8F-48CA-9BE1-3CC617ABD7EF}" type="pres">
      <dgm:prSet presAssocID="{82EBE338-5324-45BF-9A98-2673CADBB011}" presName="composite" presStyleCnt="0"/>
      <dgm:spPr/>
    </dgm:pt>
    <dgm:pt modelId="{5C713565-499F-447E-BCF9-6C199276BFE7}" type="pres">
      <dgm:prSet presAssocID="{82EBE338-5324-45BF-9A98-2673CADBB011}" presName="rect1" presStyleLbl="trAlignAcc1" presStyleIdx="2" presStyleCnt="8">
        <dgm:presLayoutVars>
          <dgm:bulletEnabled val="1"/>
        </dgm:presLayoutVars>
      </dgm:prSet>
      <dgm:spPr/>
      <dgm:t>
        <a:bodyPr/>
        <a:lstStyle/>
        <a:p>
          <a:endParaRPr lang="zh-CN" altLang="en-US"/>
        </a:p>
      </dgm:t>
    </dgm:pt>
    <dgm:pt modelId="{53194790-2EAA-4D21-B2B1-252F18B8B3B7}" type="pres">
      <dgm:prSet presAssocID="{82EBE338-5324-45BF-9A98-2673CADBB011}" presName="rect2" presStyleLbl="fgImgPlace1" presStyleIdx="2" presStyleCnt="8"/>
      <dgm:spPr/>
    </dgm:pt>
    <dgm:pt modelId="{F0D46843-FC3D-48F9-AA96-A029F8F0D9C2}" type="pres">
      <dgm:prSet presAssocID="{B3CDDE34-F9CA-4B59-8CED-FD595426E8EE}" presName="sibTrans" presStyleCnt="0"/>
      <dgm:spPr/>
    </dgm:pt>
    <dgm:pt modelId="{3062DB0C-D0BB-4D66-8B57-D6482C987720}" type="pres">
      <dgm:prSet presAssocID="{E496DF16-E692-49B4-96B6-F3406208CCAA}" presName="composite" presStyleCnt="0"/>
      <dgm:spPr/>
    </dgm:pt>
    <dgm:pt modelId="{CFF28CF9-8185-4A73-9A2B-0D3D22E529B3}" type="pres">
      <dgm:prSet presAssocID="{E496DF16-E692-49B4-96B6-F3406208CCAA}" presName="rect1" presStyleLbl="trAlignAcc1" presStyleIdx="3" presStyleCnt="8">
        <dgm:presLayoutVars>
          <dgm:bulletEnabled val="1"/>
        </dgm:presLayoutVars>
      </dgm:prSet>
      <dgm:spPr/>
      <dgm:t>
        <a:bodyPr/>
        <a:lstStyle/>
        <a:p>
          <a:endParaRPr lang="zh-CN" altLang="en-US"/>
        </a:p>
      </dgm:t>
    </dgm:pt>
    <dgm:pt modelId="{FA0CDC4C-8521-4A60-B423-D227CA851F76}" type="pres">
      <dgm:prSet presAssocID="{E496DF16-E692-49B4-96B6-F3406208CCAA}" presName="rect2" presStyleLbl="fgImgPlace1" presStyleIdx="3" presStyleCnt="8"/>
      <dgm:spPr/>
    </dgm:pt>
    <dgm:pt modelId="{2028CD5E-C74B-4EFA-A50E-E7700AF78032}" type="pres">
      <dgm:prSet presAssocID="{712780D2-01B2-4F8E-AAD8-4C3F42AE5A3C}" presName="sibTrans" presStyleCnt="0"/>
      <dgm:spPr/>
    </dgm:pt>
    <dgm:pt modelId="{01AD6B8C-B574-4E89-BAC3-417C067C50F6}" type="pres">
      <dgm:prSet presAssocID="{46887916-3016-42E7-B691-7C3906CFD15E}" presName="composite" presStyleCnt="0"/>
      <dgm:spPr/>
    </dgm:pt>
    <dgm:pt modelId="{63F032EB-A557-4F9A-82F5-E72047C43516}" type="pres">
      <dgm:prSet presAssocID="{46887916-3016-42E7-B691-7C3906CFD15E}" presName="rect1" presStyleLbl="trAlignAcc1" presStyleIdx="4" presStyleCnt="8">
        <dgm:presLayoutVars>
          <dgm:bulletEnabled val="1"/>
        </dgm:presLayoutVars>
      </dgm:prSet>
      <dgm:spPr/>
      <dgm:t>
        <a:bodyPr/>
        <a:lstStyle/>
        <a:p>
          <a:endParaRPr lang="zh-CN" altLang="en-US"/>
        </a:p>
      </dgm:t>
    </dgm:pt>
    <dgm:pt modelId="{945C0C54-B12A-453A-B0F0-95EDC2CF7F67}" type="pres">
      <dgm:prSet presAssocID="{46887916-3016-42E7-B691-7C3906CFD15E}" presName="rect2" presStyleLbl="fgImgPlace1" presStyleIdx="4" presStyleCnt="8"/>
      <dgm:spPr/>
    </dgm:pt>
    <dgm:pt modelId="{2EB6DFC9-4219-44FF-8DE3-798707C6D6B9}" type="pres">
      <dgm:prSet presAssocID="{369DB2EA-1E1D-4237-94A6-73ADCFEA356A}" presName="sibTrans" presStyleCnt="0"/>
      <dgm:spPr/>
    </dgm:pt>
    <dgm:pt modelId="{843BC106-8BCD-453F-AC50-E7ED1C9A0C50}" type="pres">
      <dgm:prSet presAssocID="{2CD4353A-DBBD-4044-B046-B6873C77A575}" presName="composite" presStyleCnt="0"/>
      <dgm:spPr/>
    </dgm:pt>
    <dgm:pt modelId="{6903A1CB-CD91-4830-A640-CC0C2D88DCAA}" type="pres">
      <dgm:prSet presAssocID="{2CD4353A-DBBD-4044-B046-B6873C77A575}" presName="rect1" presStyleLbl="trAlignAcc1" presStyleIdx="5" presStyleCnt="8">
        <dgm:presLayoutVars>
          <dgm:bulletEnabled val="1"/>
        </dgm:presLayoutVars>
      </dgm:prSet>
      <dgm:spPr/>
      <dgm:t>
        <a:bodyPr/>
        <a:lstStyle/>
        <a:p>
          <a:endParaRPr lang="zh-CN" altLang="en-US"/>
        </a:p>
      </dgm:t>
    </dgm:pt>
    <dgm:pt modelId="{8F4707D1-7182-4B76-9BE9-E4B43B1CDC74}" type="pres">
      <dgm:prSet presAssocID="{2CD4353A-DBBD-4044-B046-B6873C77A575}" presName="rect2" presStyleLbl="fgImgPlace1" presStyleIdx="5" presStyleCnt="8"/>
      <dgm:spPr/>
    </dgm:pt>
    <dgm:pt modelId="{FCDC2BBA-84FE-482B-A123-FE43966DF2E9}" type="pres">
      <dgm:prSet presAssocID="{5A92D935-D9E0-4C2E-A6AB-F15B6418D4DA}" presName="sibTrans" presStyleCnt="0"/>
      <dgm:spPr/>
    </dgm:pt>
    <dgm:pt modelId="{698DFBE2-56AE-4CFA-8E59-D108A1E829DF}" type="pres">
      <dgm:prSet presAssocID="{6CF62E0E-3874-4649-AF71-38CED416EBC4}" presName="composite" presStyleCnt="0"/>
      <dgm:spPr/>
    </dgm:pt>
    <dgm:pt modelId="{AE743C0D-C6A6-4D5E-A1D1-80CE03CF0387}" type="pres">
      <dgm:prSet presAssocID="{6CF62E0E-3874-4649-AF71-38CED416EBC4}" presName="rect1" presStyleLbl="trAlignAcc1" presStyleIdx="6" presStyleCnt="8">
        <dgm:presLayoutVars>
          <dgm:bulletEnabled val="1"/>
        </dgm:presLayoutVars>
      </dgm:prSet>
      <dgm:spPr/>
      <dgm:t>
        <a:bodyPr/>
        <a:lstStyle/>
        <a:p>
          <a:endParaRPr lang="zh-CN" altLang="en-US"/>
        </a:p>
      </dgm:t>
    </dgm:pt>
    <dgm:pt modelId="{BB6EFB5F-3588-4DD4-A7E2-08A2773D9011}" type="pres">
      <dgm:prSet presAssocID="{6CF62E0E-3874-4649-AF71-38CED416EBC4}" presName="rect2" presStyleLbl="fgImgPlace1" presStyleIdx="6" presStyleCnt="8"/>
      <dgm:spPr/>
    </dgm:pt>
    <dgm:pt modelId="{D8F92140-1745-4AFB-B4BF-24C1B4925900}" type="pres">
      <dgm:prSet presAssocID="{071B55F8-31B6-4248-BB12-C33F8ECE7A14}" presName="sibTrans" presStyleCnt="0"/>
      <dgm:spPr/>
    </dgm:pt>
    <dgm:pt modelId="{AEB5984A-4D84-41E7-AAC3-7F21FFB48F04}" type="pres">
      <dgm:prSet presAssocID="{E5C93750-140C-4235-832D-09F643DD7F74}" presName="composite" presStyleCnt="0"/>
      <dgm:spPr/>
    </dgm:pt>
    <dgm:pt modelId="{840334A6-0666-4FCD-9D90-48D22811CF0B}" type="pres">
      <dgm:prSet presAssocID="{E5C93750-140C-4235-832D-09F643DD7F74}" presName="rect1" presStyleLbl="trAlignAcc1" presStyleIdx="7" presStyleCnt="8">
        <dgm:presLayoutVars>
          <dgm:bulletEnabled val="1"/>
        </dgm:presLayoutVars>
      </dgm:prSet>
      <dgm:spPr/>
      <dgm:t>
        <a:bodyPr/>
        <a:lstStyle/>
        <a:p>
          <a:endParaRPr lang="zh-CN" altLang="en-US"/>
        </a:p>
      </dgm:t>
    </dgm:pt>
    <dgm:pt modelId="{5D2CB499-A392-4630-945C-6BEB85F75302}" type="pres">
      <dgm:prSet presAssocID="{E5C93750-140C-4235-832D-09F643DD7F74}" presName="rect2" presStyleLbl="fgImgPlace1" presStyleIdx="7" presStyleCnt="8"/>
      <dgm:spPr/>
    </dgm:pt>
  </dgm:ptLst>
  <dgm:cxnLst>
    <dgm:cxn modelId="{3B4CB7CD-4786-431E-AD15-5105C443F04D}" type="presOf" srcId="{C18A665D-99E3-4CA6-B474-4A8098C77269}" destId="{37C1E110-4D10-4519-8CA2-8BCE03A880D7}" srcOrd="0" destOrd="0" presId="urn:microsoft.com/office/officeart/2008/layout/PictureStrips"/>
    <dgm:cxn modelId="{F3B1AD2A-D2F2-465F-9B54-534EC9A3E7DE}" type="presOf" srcId="{2CD4353A-DBBD-4044-B046-B6873C77A575}" destId="{6903A1CB-CD91-4830-A640-CC0C2D88DCAA}" srcOrd="0" destOrd="0" presId="urn:microsoft.com/office/officeart/2008/layout/PictureStrips"/>
    <dgm:cxn modelId="{9E14B30D-2D35-4BDF-A106-320856768C30}" srcId="{C18A665D-99E3-4CA6-B474-4A8098C77269}" destId="{46887916-3016-42E7-B691-7C3906CFD15E}" srcOrd="4" destOrd="0" parTransId="{FC64F9D9-C85F-4BBF-B212-57C93D561BC3}" sibTransId="{369DB2EA-1E1D-4237-94A6-73ADCFEA356A}"/>
    <dgm:cxn modelId="{4FA4D359-B5E8-4CAB-B481-594CAFABF718}" type="presOf" srcId="{E496DF16-E692-49B4-96B6-F3406208CCAA}" destId="{CFF28CF9-8185-4A73-9A2B-0D3D22E529B3}" srcOrd="0" destOrd="0" presId="urn:microsoft.com/office/officeart/2008/layout/PictureStrips"/>
    <dgm:cxn modelId="{B73C4F76-2034-4BB0-9101-CCC4AD9CFCA0}" type="presOf" srcId="{82EBE338-5324-45BF-9A98-2673CADBB011}" destId="{5C713565-499F-447E-BCF9-6C199276BFE7}" srcOrd="0" destOrd="0" presId="urn:microsoft.com/office/officeart/2008/layout/PictureStrips"/>
    <dgm:cxn modelId="{134118C4-5C1B-4F81-99B7-E010DAE78843}" srcId="{C18A665D-99E3-4CA6-B474-4A8098C77269}" destId="{E5C93750-140C-4235-832D-09F643DD7F74}" srcOrd="7" destOrd="0" parTransId="{DF01195C-5808-4FAE-BA93-658A8714DEE2}" sibTransId="{F0A3996D-D3B8-441E-8E69-E17EB3BD1C74}"/>
    <dgm:cxn modelId="{60114ABF-018B-44A2-82DC-CCB198067909}" type="presOf" srcId="{3F197180-511B-426B-BFD5-26DE271D9A3E}" destId="{68FEB912-06B6-45EA-B083-00E8FC00B455}" srcOrd="0" destOrd="0" presId="urn:microsoft.com/office/officeart/2008/layout/PictureStrips"/>
    <dgm:cxn modelId="{848563EA-1066-40F5-AE2B-3BDDAD8956F4}" type="presOf" srcId="{6CF62E0E-3874-4649-AF71-38CED416EBC4}" destId="{AE743C0D-C6A6-4D5E-A1D1-80CE03CF0387}" srcOrd="0" destOrd="0" presId="urn:microsoft.com/office/officeart/2008/layout/PictureStrips"/>
    <dgm:cxn modelId="{2CFBD12C-1179-44C2-A147-2B2CD927EAEB}" type="presOf" srcId="{E364331F-B0B9-4E01-A1CC-69E483E08E06}" destId="{9B516FD4-375F-4B21-85A8-B89359BCE46D}" srcOrd="0" destOrd="0" presId="urn:microsoft.com/office/officeart/2008/layout/PictureStrips"/>
    <dgm:cxn modelId="{3C860C3D-1BDC-4F65-A7D2-7FBD870F76F5}" srcId="{C18A665D-99E3-4CA6-B474-4A8098C77269}" destId="{82EBE338-5324-45BF-9A98-2673CADBB011}" srcOrd="2" destOrd="0" parTransId="{F70A74C6-5F7D-450A-8F77-A297DA7BD97C}" sibTransId="{B3CDDE34-F9CA-4B59-8CED-FD595426E8EE}"/>
    <dgm:cxn modelId="{E04F5E6E-4051-4871-A0BC-47BFBC071407}" type="presOf" srcId="{46887916-3016-42E7-B691-7C3906CFD15E}" destId="{63F032EB-A557-4F9A-82F5-E72047C43516}" srcOrd="0" destOrd="0" presId="urn:microsoft.com/office/officeart/2008/layout/PictureStrips"/>
    <dgm:cxn modelId="{77F15BEC-5E47-4403-BD6D-685627E3CF1F}" srcId="{C18A665D-99E3-4CA6-B474-4A8098C77269}" destId="{E496DF16-E692-49B4-96B6-F3406208CCAA}" srcOrd="3" destOrd="0" parTransId="{6386E0FC-2289-435C-ACCA-717909BF82DF}" sibTransId="{712780D2-01B2-4F8E-AAD8-4C3F42AE5A3C}"/>
    <dgm:cxn modelId="{04DDF805-C5D2-4AF7-B7D6-DBFFF64BC9D0}" srcId="{C18A665D-99E3-4CA6-B474-4A8098C77269}" destId="{2CD4353A-DBBD-4044-B046-B6873C77A575}" srcOrd="5" destOrd="0" parTransId="{ED42E203-E036-4CF7-B10F-29963AAC4D09}" sibTransId="{5A92D935-D9E0-4C2E-A6AB-F15B6418D4DA}"/>
    <dgm:cxn modelId="{47A03505-738C-47DE-B9B1-BBDC0B60E27B}" srcId="{C18A665D-99E3-4CA6-B474-4A8098C77269}" destId="{3F197180-511B-426B-BFD5-26DE271D9A3E}" srcOrd="1" destOrd="0" parTransId="{B30B2EC7-C696-46FF-A41C-E1EFA360C364}" sibTransId="{499E38E0-DD10-4E3D-B1FB-9072326B570D}"/>
    <dgm:cxn modelId="{7B2C3FF4-D51E-4E3F-BDEA-7A51B0E3B8E5}" srcId="{C18A665D-99E3-4CA6-B474-4A8098C77269}" destId="{E364331F-B0B9-4E01-A1CC-69E483E08E06}" srcOrd="0" destOrd="0" parTransId="{8A62EB00-3397-44F0-A698-4C6C9C652329}" sibTransId="{7AEB3F22-35AC-47AC-9916-B3E4A9693C36}"/>
    <dgm:cxn modelId="{1E802D7F-2C6F-42F1-BB64-7452B471533C}" type="presOf" srcId="{E5C93750-140C-4235-832D-09F643DD7F74}" destId="{840334A6-0666-4FCD-9D90-48D22811CF0B}" srcOrd="0" destOrd="0" presId="urn:microsoft.com/office/officeart/2008/layout/PictureStrips"/>
    <dgm:cxn modelId="{783EF6A5-8A5A-482E-B69C-30C1E3B370C0}" srcId="{C18A665D-99E3-4CA6-B474-4A8098C77269}" destId="{6CF62E0E-3874-4649-AF71-38CED416EBC4}" srcOrd="6" destOrd="0" parTransId="{BE84ED86-BA26-499A-9304-A5FB24D0B615}" sibTransId="{071B55F8-31B6-4248-BB12-C33F8ECE7A14}"/>
    <dgm:cxn modelId="{C11916FF-0B3B-40BF-B12D-B8C6AEE2ED77}" type="presParOf" srcId="{37C1E110-4D10-4519-8CA2-8BCE03A880D7}" destId="{B5C8A810-89A7-4EF6-8C25-2A8955555710}" srcOrd="0" destOrd="0" presId="urn:microsoft.com/office/officeart/2008/layout/PictureStrips"/>
    <dgm:cxn modelId="{F3E95277-E23A-4A94-9D9D-752AAD29A2C7}" type="presParOf" srcId="{B5C8A810-89A7-4EF6-8C25-2A8955555710}" destId="{9B516FD4-375F-4B21-85A8-B89359BCE46D}" srcOrd="0" destOrd="0" presId="urn:microsoft.com/office/officeart/2008/layout/PictureStrips"/>
    <dgm:cxn modelId="{F16E3FFA-7ACB-484A-9DDE-974C143D1C25}" type="presParOf" srcId="{B5C8A810-89A7-4EF6-8C25-2A8955555710}" destId="{7D9F30D6-57CD-4866-962A-CB308B22BBA1}" srcOrd="1" destOrd="0" presId="urn:microsoft.com/office/officeart/2008/layout/PictureStrips"/>
    <dgm:cxn modelId="{F23F3DA2-83F3-402F-B5E7-77D9EB7B68E4}" type="presParOf" srcId="{37C1E110-4D10-4519-8CA2-8BCE03A880D7}" destId="{3DD81443-EAD2-4EFA-9345-EBFD5E659EF4}" srcOrd="1" destOrd="0" presId="urn:microsoft.com/office/officeart/2008/layout/PictureStrips"/>
    <dgm:cxn modelId="{EF5A94A2-3CD0-404A-B640-FA41216E8C38}" type="presParOf" srcId="{37C1E110-4D10-4519-8CA2-8BCE03A880D7}" destId="{4FF691A8-AAD6-4388-9BEB-ECE08F83339E}" srcOrd="2" destOrd="0" presId="urn:microsoft.com/office/officeart/2008/layout/PictureStrips"/>
    <dgm:cxn modelId="{2D72AB02-C9D7-4908-8004-F4737AC1DDF2}" type="presParOf" srcId="{4FF691A8-AAD6-4388-9BEB-ECE08F83339E}" destId="{68FEB912-06B6-45EA-B083-00E8FC00B455}" srcOrd="0" destOrd="0" presId="urn:microsoft.com/office/officeart/2008/layout/PictureStrips"/>
    <dgm:cxn modelId="{A2596149-CF1D-40F0-923C-66122B3E89AB}" type="presParOf" srcId="{4FF691A8-AAD6-4388-9BEB-ECE08F83339E}" destId="{6AED92A6-433E-472D-BF7C-500CCD9B3184}" srcOrd="1" destOrd="0" presId="urn:microsoft.com/office/officeart/2008/layout/PictureStrips"/>
    <dgm:cxn modelId="{209DDE8C-3188-413E-A6C7-596BBA82B15E}" type="presParOf" srcId="{37C1E110-4D10-4519-8CA2-8BCE03A880D7}" destId="{26F83EDB-F2BA-4B80-9F14-908D8A6FEC37}" srcOrd="3" destOrd="0" presId="urn:microsoft.com/office/officeart/2008/layout/PictureStrips"/>
    <dgm:cxn modelId="{A0D4ADDD-C9BA-4E04-A343-82AD0278EC27}" type="presParOf" srcId="{37C1E110-4D10-4519-8CA2-8BCE03A880D7}" destId="{842E2B56-BD8F-48CA-9BE1-3CC617ABD7EF}" srcOrd="4" destOrd="0" presId="urn:microsoft.com/office/officeart/2008/layout/PictureStrips"/>
    <dgm:cxn modelId="{586E3501-4D65-4FB8-BCB9-ECE730BA270F}" type="presParOf" srcId="{842E2B56-BD8F-48CA-9BE1-3CC617ABD7EF}" destId="{5C713565-499F-447E-BCF9-6C199276BFE7}" srcOrd="0" destOrd="0" presId="urn:microsoft.com/office/officeart/2008/layout/PictureStrips"/>
    <dgm:cxn modelId="{17738E0C-E8A8-4A2F-BC68-91D87FF1A041}" type="presParOf" srcId="{842E2B56-BD8F-48CA-9BE1-3CC617ABD7EF}" destId="{53194790-2EAA-4D21-B2B1-252F18B8B3B7}" srcOrd="1" destOrd="0" presId="urn:microsoft.com/office/officeart/2008/layout/PictureStrips"/>
    <dgm:cxn modelId="{0F6E4E9C-57B4-4DA7-A6B2-32E64369A31E}" type="presParOf" srcId="{37C1E110-4D10-4519-8CA2-8BCE03A880D7}" destId="{F0D46843-FC3D-48F9-AA96-A029F8F0D9C2}" srcOrd="5" destOrd="0" presId="urn:microsoft.com/office/officeart/2008/layout/PictureStrips"/>
    <dgm:cxn modelId="{BFD209B0-4D5B-464D-B7F1-BC371DE71B86}" type="presParOf" srcId="{37C1E110-4D10-4519-8CA2-8BCE03A880D7}" destId="{3062DB0C-D0BB-4D66-8B57-D6482C987720}" srcOrd="6" destOrd="0" presId="urn:microsoft.com/office/officeart/2008/layout/PictureStrips"/>
    <dgm:cxn modelId="{7FDCD4C2-2D35-49DB-AAD3-2048DDBA982E}" type="presParOf" srcId="{3062DB0C-D0BB-4D66-8B57-D6482C987720}" destId="{CFF28CF9-8185-4A73-9A2B-0D3D22E529B3}" srcOrd="0" destOrd="0" presId="urn:microsoft.com/office/officeart/2008/layout/PictureStrips"/>
    <dgm:cxn modelId="{38B47937-F1AE-4B97-8A81-AC2C96A7C2B5}" type="presParOf" srcId="{3062DB0C-D0BB-4D66-8B57-D6482C987720}" destId="{FA0CDC4C-8521-4A60-B423-D227CA851F76}" srcOrd="1" destOrd="0" presId="urn:microsoft.com/office/officeart/2008/layout/PictureStrips"/>
    <dgm:cxn modelId="{4298D4BE-012E-461F-A2EC-89DFF871D90F}" type="presParOf" srcId="{37C1E110-4D10-4519-8CA2-8BCE03A880D7}" destId="{2028CD5E-C74B-4EFA-A50E-E7700AF78032}" srcOrd="7" destOrd="0" presId="urn:microsoft.com/office/officeart/2008/layout/PictureStrips"/>
    <dgm:cxn modelId="{FDC7F663-7EAF-4EA5-87A1-EDC161A13A09}" type="presParOf" srcId="{37C1E110-4D10-4519-8CA2-8BCE03A880D7}" destId="{01AD6B8C-B574-4E89-BAC3-417C067C50F6}" srcOrd="8" destOrd="0" presId="urn:microsoft.com/office/officeart/2008/layout/PictureStrips"/>
    <dgm:cxn modelId="{001199BA-3613-43E8-A1E5-A8F701FC6ACB}" type="presParOf" srcId="{01AD6B8C-B574-4E89-BAC3-417C067C50F6}" destId="{63F032EB-A557-4F9A-82F5-E72047C43516}" srcOrd="0" destOrd="0" presId="urn:microsoft.com/office/officeart/2008/layout/PictureStrips"/>
    <dgm:cxn modelId="{CF65511D-8704-46D9-9306-528BC496685A}" type="presParOf" srcId="{01AD6B8C-B574-4E89-BAC3-417C067C50F6}" destId="{945C0C54-B12A-453A-B0F0-95EDC2CF7F67}" srcOrd="1" destOrd="0" presId="urn:microsoft.com/office/officeart/2008/layout/PictureStrips"/>
    <dgm:cxn modelId="{C1C0265E-1E20-4AA7-B272-F1A188559DC0}" type="presParOf" srcId="{37C1E110-4D10-4519-8CA2-8BCE03A880D7}" destId="{2EB6DFC9-4219-44FF-8DE3-798707C6D6B9}" srcOrd="9" destOrd="0" presId="urn:microsoft.com/office/officeart/2008/layout/PictureStrips"/>
    <dgm:cxn modelId="{053DF531-55A7-4D46-9EDB-A72FF796CA9B}" type="presParOf" srcId="{37C1E110-4D10-4519-8CA2-8BCE03A880D7}" destId="{843BC106-8BCD-453F-AC50-E7ED1C9A0C50}" srcOrd="10" destOrd="0" presId="urn:microsoft.com/office/officeart/2008/layout/PictureStrips"/>
    <dgm:cxn modelId="{84400E48-8672-43FE-9CD4-106477D3C5F2}" type="presParOf" srcId="{843BC106-8BCD-453F-AC50-E7ED1C9A0C50}" destId="{6903A1CB-CD91-4830-A640-CC0C2D88DCAA}" srcOrd="0" destOrd="0" presId="urn:microsoft.com/office/officeart/2008/layout/PictureStrips"/>
    <dgm:cxn modelId="{83C8EA57-160E-43F2-A691-0B729F5093AF}" type="presParOf" srcId="{843BC106-8BCD-453F-AC50-E7ED1C9A0C50}" destId="{8F4707D1-7182-4B76-9BE9-E4B43B1CDC74}" srcOrd="1" destOrd="0" presId="urn:microsoft.com/office/officeart/2008/layout/PictureStrips"/>
    <dgm:cxn modelId="{7490242C-9637-4669-B515-8917F4ED0A74}" type="presParOf" srcId="{37C1E110-4D10-4519-8CA2-8BCE03A880D7}" destId="{FCDC2BBA-84FE-482B-A123-FE43966DF2E9}" srcOrd="11" destOrd="0" presId="urn:microsoft.com/office/officeart/2008/layout/PictureStrips"/>
    <dgm:cxn modelId="{E507CA2F-D7CE-4C73-BC98-FFA62BC20827}" type="presParOf" srcId="{37C1E110-4D10-4519-8CA2-8BCE03A880D7}" destId="{698DFBE2-56AE-4CFA-8E59-D108A1E829DF}" srcOrd="12" destOrd="0" presId="urn:microsoft.com/office/officeart/2008/layout/PictureStrips"/>
    <dgm:cxn modelId="{B6DC17AA-82CA-42E6-90FD-27CF6A234856}" type="presParOf" srcId="{698DFBE2-56AE-4CFA-8E59-D108A1E829DF}" destId="{AE743C0D-C6A6-4D5E-A1D1-80CE03CF0387}" srcOrd="0" destOrd="0" presId="urn:microsoft.com/office/officeart/2008/layout/PictureStrips"/>
    <dgm:cxn modelId="{84F56A71-2F0C-49D3-9F03-3D06B3494F87}" type="presParOf" srcId="{698DFBE2-56AE-4CFA-8E59-D108A1E829DF}" destId="{BB6EFB5F-3588-4DD4-A7E2-08A2773D9011}" srcOrd="1" destOrd="0" presId="urn:microsoft.com/office/officeart/2008/layout/PictureStrips"/>
    <dgm:cxn modelId="{7D86C26D-593F-44A9-9E94-ABC409C82FD6}" type="presParOf" srcId="{37C1E110-4D10-4519-8CA2-8BCE03A880D7}" destId="{D8F92140-1745-4AFB-B4BF-24C1B4925900}" srcOrd="13" destOrd="0" presId="urn:microsoft.com/office/officeart/2008/layout/PictureStrips"/>
    <dgm:cxn modelId="{EC13B9C1-1816-4647-B5C1-DA3E429BCD3C}" type="presParOf" srcId="{37C1E110-4D10-4519-8CA2-8BCE03A880D7}" destId="{AEB5984A-4D84-41E7-AAC3-7F21FFB48F04}" srcOrd="14" destOrd="0" presId="urn:microsoft.com/office/officeart/2008/layout/PictureStrips"/>
    <dgm:cxn modelId="{E2E47B17-2710-416A-9269-704295F0E38D}" type="presParOf" srcId="{AEB5984A-4D84-41E7-AAC3-7F21FFB48F04}" destId="{840334A6-0666-4FCD-9D90-48D22811CF0B}" srcOrd="0" destOrd="0" presId="urn:microsoft.com/office/officeart/2008/layout/PictureStrips"/>
    <dgm:cxn modelId="{5DC5F81C-B7B0-4B25-B1C2-42E455214CEF}" type="presParOf" srcId="{AEB5984A-4D84-41E7-AAC3-7F21FFB48F04}" destId="{5D2CB499-A392-4630-945C-6BEB85F75302}"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8A665D-99E3-4CA6-B474-4A8098C77269}" type="doc">
      <dgm:prSet loTypeId="urn:microsoft.com/office/officeart/2008/layout/PictureStrips" loCatId="list" qsTypeId="urn:microsoft.com/office/officeart/2005/8/quickstyle/simple3" qsCatId="simple" csTypeId="urn:microsoft.com/office/officeart/2005/8/colors/accent1_2" csCatId="accent1" phldr="1"/>
      <dgm:spPr/>
      <dgm:t>
        <a:bodyPr/>
        <a:lstStyle/>
        <a:p>
          <a:endParaRPr lang="zh-CN" altLang="en-US"/>
        </a:p>
      </dgm:t>
    </dgm:pt>
    <dgm:pt modelId="{E364331F-B0B9-4E01-A1CC-69E483E08E06}">
      <dgm:prSet phldrT="[文本]"/>
      <dgm:spPr/>
      <dgm:t>
        <a:bodyPr/>
        <a:lstStyle/>
        <a:p>
          <a:r>
            <a:rPr lang="zh-CN" dirty="0" smtClean="0"/>
            <a:t>酒店及部门规章制度</a:t>
          </a:r>
          <a:endParaRPr lang="zh-CN" altLang="en-US" dirty="0"/>
        </a:p>
      </dgm:t>
    </dgm:pt>
    <dgm:pt modelId="{8A62EB00-3397-44F0-A698-4C6C9C652329}" type="parTrans" cxnId="{7B2C3FF4-D51E-4E3F-BDEA-7A51B0E3B8E5}">
      <dgm:prSet/>
      <dgm:spPr/>
      <dgm:t>
        <a:bodyPr/>
        <a:lstStyle/>
        <a:p>
          <a:endParaRPr lang="zh-CN" altLang="en-US"/>
        </a:p>
      </dgm:t>
    </dgm:pt>
    <dgm:pt modelId="{7AEB3F22-35AC-47AC-9916-B3E4A9693C36}" type="sibTrans" cxnId="{7B2C3FF4-D51E-4E3F-BDEA-7A51B0E3B8E5}">
      <dgm:prSet/>
      <dgm:spPr/>
      <dgm:t>
        <a:bodyPr/>
        <a:lstStyle/>
        <a:p>
          <a:endParaRPr lang="zh-CN" altLang="en-US"/>
        </a:p>
      </dgm:t>
    </dgm:pt>
    <dgm:pt modelId="{3F197180-511B-426B-BFD5-26DE271D9A3E}">
      <dgm:prSet phldrT="[文本]"/>
      <dgm:spPr/>
      <dgm:t>
        <a:bodyPr/>
        <a:lstStyle/>
        <a:p>
          <a:r>
            <a:rPr lang="zh-CN" dirty="0" smtClean="0"/>
            <a:t>服务意识</a:t>
          </a:r>
          <a:endParaRPr lang="zh-CN" altLang="en-US" dirty="0"/>
        </a:p>
      </dgm:t>
    </dgm:pt>
    <dgm:pt modelId="{B30B2EC7-C696-46FF-A41C-E1EFA360C364}" type="parTrans" cxnId="{47A03505-738C-47DE-B9B1-BBDC0B60E27B}">
      <dgm:prSet/>
      <dgm:spPr/>
      <dgm:t>
        <a:bodyPr/>
        <a:lstStyle/>
        <a:p>
          <a:endParaRPr lang="zh-CN" altLang="en-US"/>
        </a:p>
      </dgm:t>
    </dgm:pt>
    <dgm:pt modelId="{499E38E0-DD10-4E3D-B1FB-9072326B570D}" type="sibTrans" cxnId="{47A03505-738C-47DE-B9B1-BBDC0B60E27B}">
      <dgm:prSet/>
      <dgm:spPr/>
      <dgm:t>
        <a:bodyPr/>
        <a:lstStyle/>
        <a:p>
          <a:endParaRPr lang="zh-CN" altLang="en-US"/>
        </a:p>
      </dgm:t>
    </dgm:pt>
    <dgm:pt modelId="{82EBE338-5324-45BF-9A98-2673CADBB011}">
      <dgm:prSet phldrT="[文本]"/>
      <dgm:spPr/>
      <dgm:t>
        <a:bodyPr/>
        <a:lstStyle/>
        <a:p>
          <a:r>
            <a:rPr lang="zh-CN" dirty="0" smtClean="0"/>
            <a:t>职业道德</a:t>
          </a:r>
          <a:endParaRPr lang="zh-CN" altLang="en-US" dirty="0"/>
        </a:p>
      </dgm:t>
    </dgm:pt>
    <dgm:pt modelId="{F70A74C6-5F7D-450A-8F77-A297DA7BD97C}" type="parTrans" cxnId="{3C860C3D-1BDC-4F65-A7D2-7FBD870F76F5}">
      <dgm:prSet/>
      <dgm:spPr/>
      <dgm:t>
        <a:bodyPr/>
        <a:lstStyle/>
        <a:p>
          <a:endParaRPr lang="zh-CN" altLang="en-US"/>
        </a:p>
      </dgm:t>
    </dgm:pt>
    <dgm:pt modelId="{B3CDDE34-F9CA-4B59-8CED-FD595426E8EE}" type="sibTrans" cxnId="{3C860C3D-1BDC-4F65-A7D2-7FBD870F76F5}">
      <dgm:prSet/>
      <dgm:spPr/>
      <dgm:t>
        <a:bodyPr/>
        <a:lstStyle/>
        <a:p>
          <a:endParaRPr lang="zh-CN" altLang="en-US"/>
        </a:p>
      </dgm:t>
    </dgm:pt>
    <dgm:pt modelId="{E496DF16-E692-49B4-96B6-F3406208CCAA}">
      <dgm:prSet/>
      <dgm:spPr/>
      <dgm:t>
        <a:bodyPr/>
        <a:lstStyle/>
        <a:p>
          <a:r>
            <a:rPr lang="zh-CN" dirty="0" smtClean="0"/>
            <a:t>仪表仪容与礼貌礼节</a:t>
          </a:r>
          <a:endParaRPr lang="zh-CN" altLang="en-US" dirty="0"/>
        </a:p>
      </dgm:t>
    </dgm:pt>
    <dgm:pt modelId="{6386E0FC-2289-435C-ACCA-717909BF82DF}" type="parTrans" cxnId="{77F15BEC-5E47-4403-BD6D-685627E3CF1F}">
      <dgm:prSet/>
      <dgm:spPr/>
      <dgm:t>
        <a:bodyPr/>
        <a:lstStyle/>
        <a:p>
          <a:endParaRPr lang="zh-CN" altLang="en-US"/>
        </a:p>
      </dgm:t>
    </dgm:pt>
    <dgm:pt modelId="{712780D2-01B2-4F8E-AAD8-4C3F42AE5A3C}" type="sibTrans" cxnId="{77F15BEC-5E47-4403-BD6D-685627E3CF1F}">
      <dgm:prSet/>
      <dgm:spPr/>
      <dgm:t>
        <a:bodyPr/>
        <a:lstStyle/>
        <a:p>
          <a:endParaRPr lang="zh-CN" altLang="en-US"/>
        </a:p>
      </dgm:t>
    </dgm:pt>
    <dgm:pt modelId="{46887916-3016-42E7-B691-7C3906CFD15E}">
      <dgm:prSet/>
      <dgm:spPr/>
      <dgm:t>
        <a:bodyPr/>
        <a:lstStyle/>
        <a:p>
          <a:r>
            <a:rPr lang="zh-CN" dirty="0" smtClean="0"/>
            <a:t>服务程序、规范与技能技巧</a:t>
          </a:r>
          <a:endParaRPr lang="zh-CN" dirty="0"/>
        </a:p>
      </dgm:t>
    </dgm:pt>
    <dgm:pt modelId="{FC64F9D9-C85F-4BBF-B212-57C93D561BC3}" type="parTrans" cxnId="{9E14B30D-2D35-4BDF-A106-320856768C30}">
      <dgm:prSet/>
      <dgm:spPr/>
      <dgm:t>
        <a:bodyPr/>
        <a:lstStyle/>
        <a:p>
          <a:endParaRPr lang="zh-CN" altLang="en-US"/>
        </a:p>
      </dgm:t>
    </dgm:pt>
    <dgm:pt modelId="{369DB2EA-1E1D-4237-94A6-73ADCFEA356A}" type="sibTrans" cxnId="{9E14B30D-2D35-4BDF-A106-320856768C30}">
      <dgm:prSet/>
      <dgm:spPr/>
      <dgm:t>
        <a:bodyPr/>
        <a:lstStyle/>
        <a:p>
          <a:endParaRPr lang="zh-CN" altLang="en-US"/>
        </a:p>
      </dgm:t>
    </dgm:pt>
    <dgm:pt modelId="{2CD4353A-DBBD-4044-B046-B6873C77A575}">
      <dgm:prSet/>
      <dgm:spPr/>
      <dgm:t>
        <a:bodyPr/>
        <a:lstStyle/>
        <a:p>
          <a:r>
            <a:rPr lang="zh-CN" dirty="0" smtClean="0"/>
            <a:t>英语</a:t>
          </a:r>
          <a:endParaRPr lang="zh-CN" altLang="en-US" dirty="0"/>
        </a:p>
      </dgm:t>
    </dgm:pt>
    <dgm:pt modelId="{ED42E203-E036-4CF7-B10F-29963AAC4D09}" type="parTrans" cxnId="{04DDF805-C5D2-4AF7-B7D6-DBFFF64BC9D0}">
      <dgm:prSet/>
      <dgm:spPr/>
      <dgm:t>
        <a:bodyPr/>
        <a:lstStyle/>
        <a:p>
          <a:endParaRPr lang="zh-CN" altLang="en-US"/>
        </a:p>
      </dgm:t>
    </dgm:pt>
    <dgm:pt modelId="{5A92D935-D9E0-4C2E-A6AB-F15B6418D4DA}" type="sibTrans" cxnId="{04DDF805-C5D2-4AF7-B7D6-DBFFF64BC9D0}">
      <dgm:prSet/>
      <dgm:spPr/>
      <dgm:t>
        <a:bodyPr/>
        <a:lstStyle/>
        <a:p>
          <a:endParaRPr lang="zh-CN" altLang="en-US"/>
        </a:p>
      </dgm:t>
    </dgm:pt>
    <dgm:pt modelId="{6CF62E0E-3874-4649-AF71-38CED416EBC4}">
      <dgm:prSet/>
      <dgm:spPr/>
      <dgm:t>
        <a:bodyPr/>
        <a:lstStyle/>
        <a:p>
          <a:r>
            <a:rPr lang="zh-CN" dirty="0" smtClean="0"/>
            <a:t>安全知识</a:t>
          </a:r>
          <a:endParaRPr lang="zh-CN" altLang="en-US" dirty="0"/>
        </a:p>
      </dgm:t>
    </dgm:pt>
    <dgm:pt modelId="{BE84ED86-BA26-499A-9304-A5FB24D0B615}" type="parTrans" cxnId="{783EF6A5-8A5A-482E-B69C-30C1E3B370C0}">
      <dgm:prSet/>
      <dgm:spPr/>
      <dgm:t>
        <a:bodyPr/>
        <a:lstStyle/>
        <a:p>
          <a:endParaRPr lang="zh-CN" altLang="en-US"/>
        </a:p>
      </dgm:t>
    </dgm:pt>
    <dgm:pt modelId="{071B55F8-31B6-4248-BB12-C33F8ECE7A14}" type="sibTrans" cxnId="{783EF6A5-8A5A-482E-B69C-30C1E3B370C0}">
      <dgm:prSet/>
      <dgm:spPr/>
      <dgm:t>
        <a:bodyPr/>
        <a:lstStyle/>
        <a:p>
          <a:endParaRPr lang="zh-CN" altLang="en-US"/>
        </a:p>
      </dgm:t>
    </dgm:pt>
    <dgm:pt modelId="{E5C93750-140C-4235-832D-09F643DD7F74}">
      <dgm:prSet/>
      <dgm:spPr/>
      <dgm:t>
        <a:bodyPr/>
        <a:lstStyle/>
        <a:p>
          <a:r>
            <a:rPr lang="zh-CN" dirty="0" smtClean="0"/>
            <a:t>管理人员的管理技能</a:t>
          </a:r>
          <a:endParaRPr lang="zh-CN" dirty="0"/>
        </a:p>
      </dgm:t>
    </dgm:pt>
    <dgm:pt modelId="{DF01195C-5808-4FAE-BA93-658A8714DEE2}" type="parTrans" cxnId="{134118C4-5C1B-4F81-99B7-E010DAE78843}">
      <dgm:prSet/>
      <dgm:spPr/>
      <dgm:t>
        <a:bodyPr/>
        <a:lstStyle/>
        <a:p>
          <a:endParaRPr lang="zh-CN" altLang="en-US"/>
        </a:p>
      </dgm:t>
    </dgm:pt>
    <dgm:pt modelId="{F0A3996D-D3B8-441E-8E69-E17EB3BD1C74}" type="sibTrans" cxnId="{134118C4-5C1B-4F81-99B7-E010DAE78843}">
      <dgm:prSet/>
      <dgm:spPr/>
      <dgm:t>
        <a:bodyPr/>
        <a:lstStyle/>
        <a:p>
          <a:endParaRPr lang="zh-CN" altLang="en-US"/>
        </a:p>
      </dgm:t>
    </dgm:pt>
    <dgm:pt modelId="{37C1E110-4D10-4519-8CA2-8BCE03A880D7}" type="pres">
      <dgm:prSet presAssocID="{C18A665D-99E3-4CA6-B474-4A8098C77269}" presName="Name0" presStyleCnt="0">
        <dgm:presLayoutVars>
          <dgm:dir/>
          <dgm:resizeHandles val="exact"/>
        </dgm:presLayoutVars>
      </dgm:prSet>
      <dgm:spPr/>
      <dgm:t>
        <a:bodyPr/>
        <a:lstStyle/>
        <a:p>
          <a:endParaRPr lang="zh-CN" altLang="en-US"/>
        </a:p>
      </dgm:t>
    </dgm:pt>
    <dgm:pt modelId="{B5C8A810-89A7-4EF6-8C25-2A8955555710}" type="pres">
      <dgm:prSet presAssocID="{E364331F-B0B9-4E01-A1CC-69E483E08E06}" presName="composite" presStyleCnt="0"/>
      <dgm:spPr/>
    </dgm:pt>
    <dgm:pt modelId="{9B516FD4-375F-4B21-85A8-B89359BCE46D}" type="pres">
      <dgm:prSet presAssocID="{E364331F-B0B9-4E01-A1CC-69E483E08E06}" presName="rect1" presStyleLbl="trAlignAcc1" presStyleIdx="0" presStyleCnt="8">
        <dgm:presLayoutVars>
          <dgm:bulletEnabled val="1"/>
        </dgm:presLayoutVars>
      </dgm:prSet>
      <dgm:spPr/>
      <dgm:t>
        <a:bodyPr/>
        <a:lstStyle/>
        <a:p>
          <a:endParaRPr lang="zh-CN" altLang="en-US"/>
        </a:p>
      </dgm:t>
    </dgm:pt>
    <dgm:pt modelId="{7D9F30D6-57CD-4866-962A-CB308B22BBA1}" type="pres">
      <dgm:prSet presAssocID="{E364331F-B0B9-4E01-A1CC-69E483E08E06}" presName="rect2" presStyleLbl="fgImgPlace1" presStyleIdx="0" presStyleCnt="8"/>
      <dgm:spPr/>
    </dgm:pt>
    <dgm:pt modelId="{3DD81443-EAD2-4EFA-9345-EBFD5E659EF4}" type="pres">
      <dgm:prSet presAssocID="{7AEB3F22-35AC-47AC-9916-B3E4A9693C36}" presName="sibTrans" presStyleCnt="0"/>
      <dgm:spPr/>
    </dgm:pt>
    <dgm:pt modelId="{4FF691A8-AAD6-4388-9BEB-ECE08F83339E}" type="pres">
      <dgm:prSet presAssocID="{3F197180-511B-426B-BFD5-26DE271D9A3E}" presName="composite" presStyleCnt="0"/>
      <dgm:spPr/>
    </dgm:pt>
    <dgm:pt modelId="{68FEB912-06B6-45EA-B083-00E8FC00B455}" type="pres">
      <dgm:prSet presAssocID="{3F197180-511B-426B-BFD5-26DE271D9A3E}" presName="rect1" presStyleLbl="trAlignAcc1" presStyleIdx="1" presStyleCnt="8">
        <dgm:presLayoutVars>
          <dgm:bulletEnabled val="1"/>
        </dgm:presLayoutVars>
      </dgm:prSet>
      <dgm:spPr/>
      <dgm:t>
        <a:bodyPr/>
        <a:lstStyle/>
        <a:p>
          <a:endParaRPr lang="zh-CN" altLang="en-US"/>
        </a:p>
      </dgm:t>
    </dgm:pt>
    <dgm:pt modelId="{6AED92A6-433E-472D-BF7C-500CCD9B3184}" type="pres">
      <dgm:prSet presAssocID="{3F197180-511B-426B-BFD5-26DE271D9A3E}" presName="rect2" presStyleLbl="fgImgPlace1" presStyleIdx="1" presStyleCnt="8"/>
      <dgm:spPr/>
    </dgm:pt>
    <dgm:pt modelId="{26F83EDB-F2BA-4B80-9F14-908D8A6FEC37}" type="pres">
      <dgm:prSet presAssocID="{499E38E0-DD10-4E3D-B1FB-9072326B570D}" presName="sibTrans" presStyleCnt="0"/>
      <dgm:spPr/>
    </dgm:pt>
    <dgm:pt modelId="{842E2B56-BD8F-48CA-9BE1-3CC617ABD7EF}" type="pres">
      <dgm:prSet presAssocID="{82EBE338-5324-45BF-9A98-2673CADBB011}" presName="composite" presStyleCnt="0"/>
      <dgm:spPr/>
    </dgm:pt>
    <dgm:pt modelId="{5C713565-499F-447E-BCF9-6C199276BFE7}" type="pres">
      <dgm:prSet presAssocID="{82EBE338-5324-45BF-9A98-2673CADBB011}" presName="rect1" presStyleLbl="trAlignAcc1" presStyleIdx="2" presStyleCnt="8">
        <dgm:presLayoutVars>
          <dgm:bulletEnabled val="1"/>
        </dgm:presLayoutVars>
      </dgm:prSet>
      <dgm:spPr/>
      <dgm:t>
        <a:bodyPr/>
        <a:lstStyle/>
        <a:p>
          <a:endParaRPr lang="zh-CN" altLang="en-US"/>
        </a:p>
      </dgm:t>
    </dgm:pt>
    <dgm:pt modelId="{53194790-2EAA-4D21-B2B1-252F18B8B3B7}" type="pres">
      <dgm:prSet presAssocID="{82EBE338-5324-45BF-9A98-2673CADBB011}" presName="rect2" presStyleLbl="fgImgPlace1" presStyleIdx="2" presStyleCnt="8"/>
      <dgm:spPr/>
    </dgm:pt>
    <dgm:pt modelId="{F0D46843-FC3D-48F9-AA96-A029F8F0D9C2}" type="pres">
      <dgm:prSet presAssocID="{B3CDDE34-F9CA-4B59-8CED-FD595426E8EE}" presName="sibTrans" presStyleCnt="0"/>
      <dgm:spPr/>
    </dgm:pt>
    <dgm:pt modelId="{3062DB0C-D0BB-4D66-8B57-D6482C987720}" type="pres">
      <dgm:prSet presAssocID="{E496DF16-E692-49B4-96B6-F3406208CCAA}" presName="composite" presStyleCnt="0"/>
      <dgm:spPr/>
    </dgm:pt>
    <dgm:pt modelId="{CFF28CF9-8185-4A73-9A2B-0D3D22E529B3}" type="pres">
      <dgm:prSet presAssocID="{E496DF16-E692-49B4-96B6-F3406208CCAA}" presName="rect1" presStyleLbl="trAlignAcc1" presStyleIdx="3" presStyleCnt="8">
        <dgm:presLayoutVars>
          <dgm:bulletEnabled val="1"/>
        </dgm:presLayoutVars>
      </dgm:prSet>
      <dgm:spPr/>
      <dgm:t>
        <a:bodyPr/>
        <a:lstStyle/>
        <a:p>
          <a:endParaRPr lang="zh-CN" altLang="en-US"/>
        </a:p>
      </dgm:t>
    </dgm:pt>
    <dgm:pt modelId="{FA0CDC4C-8521-4A60-B423-D227CA851F76}" type="pres">
      <dgm:prSet presAssocID="{E496DF16-E692-49B4-96B6-F3406208CCAA}" presName="rect2" presStyleLbl="fgImgPlace1" presStyleIdx="3" presStyleCnt="8"/>
      <dgm:spPr/>
    </dgm:pt>
    <dgm:pt modelId="{2028CD5E-C74B-4EFA-A50E-E7700AF78032}" type="pres">
      <dgm:prSet presAssocID="{712780D2-01B2-4F8E-AAD8-4C3F42AE5A3C}" presName="sibTrans" presStyleCnt="0"/>
      <dgm:spPr/>
    </dgm:pt>
    <dgm:pt modelId="{01AD6B8C-B574-4E89-BAC3-417C067C50F6}" type="pres">
      <dgm:prSet presAssocID="{46887916-3016-42E7-B691-7C3906CFD15E}" presName="composite" presStyleCnt="0"/>
      <dgm:spPr/>
    </dgm:pt>
    <dgm:pt modelId="{63F032EB-A557-4F9A-82F5-E72047C43516}" type="pres">
      <dgm:prSet presAssocID="{46887916-3016-42E7-B691-7C3906CFD15E}" presName="rect1" presStyleLbl="trAlignAcc1" presStyleIdx="4" presStyleCnt="8">
        <dgm:presLayoutVars>
          <dgm:bulletEnabled val="1"/>
        </dgm:presLayoutVars>
      </dgm:prSet>
      <dgm:spPr/>
      <dgm:t>
        <a:bodyPr/>
        <a:lstStyle/>
        <a:p>
          <a:endParaRPr lang="zh-CN" altLang="en-US"/>
        </a:p>
      </dgm:t>
    </dgm:pt>
    <dgm:pt modelId="{945C0C54-B12A-453A-B0F0-95EDC2CF7F67}" type="pres">
      <dgm:prSet presAssocID="{46887916-3016-42E7-B691-7C3906CFD15E}" presName="rect2" presStyleLbl="fgImgPlace1" presStyleIdx="4" presStyleCnt="8"/>
      <dgm:spPr/>
    </dgm:pt>
    <dgm:pt modelId="{2EB6DFC9-4219-44FF-8DE3-798707C6D6B9}" type="pres">
      <dgm:prSet presAssocID="{369DB2EA-1E1D-4237-94A6-73ADCFEA356A}" presName="sibTrans" presStyleCnt="0"/>
      <dgm:spPr/>
    </dgm:pt>
    <dgm:pt modelId="{843BC106-8BCD-453F-AC50-E7ED1C9A0C50}" type="pres">
      <dgm:prSet presAssocID="{2CD4353A-DBBD-4044-B046-B6873C77A575}" presName="composite" presStyleCnt="0"/>
      <dgm:spPr/>
    </dgm:pt>
    <dgm:pt modelId="{6903A1CB-CD91-4830-A640-CC0C2D88DCAA}" type="pres">
      <dgm:prSet presAssocID="{2CD4353A-DBBD-4044-B046-B6873C77A575}" presName="rect1" presStyleLbl="trAlignAcc1" presStyleIdx="5" presStyleCnt="8">
        <dgm:presLayoutVars>
          <dgm:bulletEnabled val="1"/>
        </dgm:presLayoutVars>
      </dgm:prSet>
      <dgm:spPr/>
      <dgm:t>
        <a:bodyPr/>
        <a:lstStyle/>
        <a:p>
          <a:endParaRPr lang="zh-CN" altLang="en-US"/>
        </a:p>
      </dgm:t>
    </dgm:pt>
    <dgm:pt modelId="{8F4707D1-7182-4B76-9BE9-E4B43B1CDC74}" type="pres">
      <dgm:prSet presAssocID="{2CD4353A-DBBD-4044-B046-B6873C77A575}" presName="rect2" presStyleLbl="fgImgPlace1" presStyleIdx="5" presStyleCnt="8"/>
      <dgm:spPr/>
    </dgm:pt>
    <dgm:pt modelId="{FCDC2BBA-84FE-482B-A123-FE43966DF2E9}" type="pres">
      <dgm:prSet presAssocID="{5A92D935-D9E0-4C2E-A6AB-F15B6418D4DA}" presName="sibTrans" presStyleCnt="0"/>
      <dgm:spPr/>
    </dgm:pt>
    <dgm:pt modelId="{698DFBE2-56AE-4CFA-8E59-D108A1E829DF}" type="pres">
      <dgm:prSet presAssocID="{6CF62E0E-3874-4649-AF71-38CED416EBC4}" presName="composite" presStyleCnt="0"/>
      <dgm:spPr/>
    </dgm:pt>
    <dgm:pt modelId="{AE743C0D-C6A6-4D5E-A1D1-80CE03CF0387}" type="pres">
      <dgm:prSet presAssocID="{6CF62E0E-3874-4649-AF71-38CED416EBC4}" presName="rect1" presStyleLbl="trAlignAcc1" presStyleIdx="6" presStyleCnt="8">
        <dgm:presLayoutVars>
          <dgm:bulletEnabled val="1"/>
        </dgm:presLayoutVars>
      </dgm:prSet>
      <dgm:spPr/>
      <dgm:t>
        <a:bodyPr/>
        <a:lstStyle/>
        <a:p>
          <a:endParaRPr lang="zh-CN" altLang="en-US"/>
        </a:p>
      </dgm:t>
    </dgm:pt>
    <dgm:pt modelId="{BB6EFB5F-3588-4DD4-A7E2-08A2773D9011}" type="pres">
      <dgm:prSet presAssocID="{6CF62E0E-3874-4649-AF71-38CED416EBC4}" presName="rect2" presStyleLbl="fgImgPlace1" presStyleIdx="6" presStyleCnt="8"/>
      <dgm:spPr/>
    </dgm:pt>
    <dgm:pt modelId="{D8F92140-1745-4AFB-B4BF-24C1B4925900}" type="pres">
      <dgm:prSet presAssocID="{071B55F8-31B6-4248-BB12-C33F8ECE7A14}" presName="sibTrans" presStyleCnt="0"/>
      <dgm:spPr/>
    </dgm:pt>
    <dgm:pt modelId="{AEB5984A-4D84-41E7-AAC3-7F21FFB48F04}" type="pres">
      <dgm:prSet presAssocID="{E5C93750-140C-4235-832D-09F643DD7F74}" presName="composite" presStyleCnt="0"/>
      <dgm:spPr/>
    </dgm:pt>
    <dgm:pt modelId="{840334A6-0666-4FCD-9D90-48D22811CF0B}" type="pres">
      <dgm:prSet presAssocID="{E5C93750-140C-4235-832D-09F643DD7F74}" presName="rect1" presStyleLbl="trAlignAcc1" presStyleIdx="7" presStyleCnt="8">
        <dgm:presLayoutVars>
          <dgm:bulletEnabled val="1"/>
        </dgm:presLayoutVars>
      </dgm:prSet>
      <dgm:spPr/>
      <dgm:t>
        <a:bodyPr/>
        <a:lstStyle/>
        <a:p>
          <a:endParaRPr lang="zh-CN" altLang="en-US"/>
        </a:p>
      </dgm:t>
    </dgm:pt>
    <dgm:pt modelId="{5D2CB499-A392-4630-945C-6BEB85F75302}" type="pres">
      <dgm:prSet presAssocID="{E5C93750-140C-4235-832D-09F643DD7F74}" presName="rect2" presStyleLbl="fgImgPlace1" presStyleIdx="7" presStyleCnt="8"/>
      <dgm:spPr/>
    </dgm:pt>
  </dgm:ptLst>
  <dgm:cxnLst>
    <dgm:cxn modelId="{4DED57F3-99D3-46F5-8CA0-66576AE536DB}" type="presOf" srcId="{2CD4353A-DBBD-4044-B046-B6873C77A575}" destId="{6903A1CB-CD91-4830-A640-CC0C2D88DCAA}" srcOrd="0" destOrd="0" presId="urn:microsoft.com/office/officeart/2008/layout/PictureStrips"/>
    <dgm:cxn modelId="{83831E67-F47A-4E18-B28F-8586A81A6626}" type="presOf" srcId="{E364331F-B0B9-4E01-A1CC-69E483E08E06}" destId="{9B516FD4-375F-4B21-85A8-B89359BCE46D}" srcOrd="0" destOrd="0" presId="urn:microsoft.com/office/officeart/2008/layout/PictureStrips"/>
    <dgm:cxn modelId="{ACAC43CA-AE03-4A61-860E-438F9BDF4C74}" type="presOf" srcId="{46887916-3016-42E7-B691-7C3906CFD15E}" destId="{63F032EB-A557-4F9A-82F5-E72047C43516}" srcOrd="0" destOrd="0" presId="urn:microsoft.com/office/officeart/2008/layout/PictureStrips"/>
    <dgm:cxn modelId="{E0F6FF1E-A084-4DB3-A87A-E3F2F69210FA}" type="presOf" srcId="{E5C93750-140C-4235-832D-09F643DD7F74}" destId="{840334A6-0666-4FCD-9D90-48D22811CF0B}" srcOrd="0" destOrd="0" presId="urn:microsoft.com/office/officeart/2008/layout/PictureStrips"/>
    <dgm:cxn modelId="{FC3F87DF-A9A7-432A-A507-206EA184292E}" type="presOf" srcId="{82EBE338-5324-45BF-9A98-2673CADBB011}" destId="{5C713565-499F-447E-BCF9-6C199276BFE7}" srcOrd="0" destOrd="0" presId="urn:microsoft.com/office/officeart/2008/layout/PictureStrips"/>
    <dgm:cxn modelId="{9E14B30D-2D35-4BDF-A106-320856768C30}" srcId="{C18A665D-99E3-4CA6-B474-4A8098C77269}" destId="{46887916-3016-42E7-B691-7C3906CFD15E}" srcOrd="4" destOrd="0" parTransId="{FC64F9D9-C85F-4BBF-B212-57C93D561BC3}" sibTransId="{369DB2EA-1E1D-4237-94A6-73ADCFEA356A}"/>
    <dgm:cxn modelId="{134118C4-5C1B-4F81-99B7-E010DAE78843}" srcId="{C18A665D-99E3-4CA6-B474-4A8098C77269}" destId="{E5C93750-140C-4235-832D-09F643DD7F74}" srcOrd="7" destOrd="0" parTransId="{DF01195C-5808-4FAE-BA93-658A8714DEE2}" sibTransId="{F0A3996D-D3B8-441E-8E69-E17EB3BD1C74}"/>
    <dgm:cxn modelId="{86B83DF8-B93C-4BD3-9A9C-D47925B4A6DA}" type="presOf" srcId="{6CF62E0E-3874-4649-AF71-38CED416EBC4}" destId="{AE743C0D-C6A6-4D5E-A1D1-80CE03CF0387}" srcOrd="0" destOrd="0" presId="urn:microsoft.com/office/officeart/2008/layout/PictureStrips"/>
    <dgm:cxn modelId="{4FD5B94F-7AB8-4326-A2D6-F9A0117338BD}" type="presOf" srcId="{C18A665D-99E3-4CA6-B474-4A8098C77269}" destId="{37C1E110-4D10-4519-8CA2-8BCE03A880D7}" srcOrd="0" destOrd="0" presId="urn:microsoft.com/office/officeart/2008/layout/PictureStrips"/>
    <dgm:cxn modelId="{77318A87-31B4-4D53-8A76-0B8B50EC8229}" type="presOf" srcId="{E496DF16-E692-49B4-96B6-F3406208CCAA}" destId="{CFF28CF9-8185-4A73-9A2B-0D3D22E529B3}" srcOrd="0" destOrd="0" presId="urn:microsoft.com/office/officeart/2008/layout/PictureStrips"/>
    <dgm:cxn modelId="{37F32F09-73EC-4274-9C8B-1D094644FEA3}" type="presOf" srcId="{3F197180-511B-426B-BFD5-26DE271D9A3E}" destId="{68FEB912-06B6-45EA-B083-00E8FC00B455}" srcOrd="0" destOrd="0" presId="urn:microsoft.com/office/officeart/2008/layout/PictureStrips"/>
    <dgm:cxn modelId="{3C860C3D-1BDC-4F65-A7D2-7FBD870F76F5}" srcId="{C18A665D-99E3-4CA6-B474-4A8098C77269}" destId="{82EBE338-5324-45BF-9A98-2673CADBB011}" srcOrd="2" destOrd="0" parTransId="{F70A74C6-5F7D-450A-8F77-A297DA7BD97C}" sibTransId="{B3CDDE34-F9CA-4B59-8CED-FD595426E8EE}"/>
    <dgm:cxn modelId="{77F15BEC-5E47-4403-BD6D-685627E3CF1F}" srcId="{C18A665D-99E3-4CA6-B474-4A8098C77269}" destId="{E496DF16-E692-49B4-96B6-F3406208CCAA}" srcOrd="3" destOrd="0" parTransId="{6386E0FC-2289-435C-ACCA-717909BF82DF}" sibTransId="{712780D2-01B2-4F8E-AAD8-4C3F42AE5A3C}"/>
    <dgm:cxn modelId="{04DDF805-C5D2-4AF7-B7D6-DBFFF64BC9D0}" srcId="{C18A665D-99E3-4CA6-B474-4A8098C77269}" destId="{2CD4353A-DBBD-4044-B046-B6873C77A575}" srcOrd="5" destOrd="0" parTransId="{ED42E203-E036-4CF7-B10F-29963AAC4D09}" sibTransId="{5A92D935-D9E0-4C2E-A6AB-F15B6418D4DA}"/>
    <dgm:cxn modelId="{47A03505-738C-47DE-B9B1-BBDC0B60E27B}" srcId="{C18A665D-99E3-4CA6-B474-4A8098C77269}" destId="{3F197180-511B-426B-BFD5-26DE271D9A3E}" srcOrd="1" destOrd="0" parTransId="{B30B2EC7-C696-46FF-A41C-E1EFA360C364}" sibTransId="{499E38E0-DD10-4E3D-B1FB-9072326B570D}"/>
    <dgm:cxn modelId="{7B2C3FF4-D51E-4E3F-BDEA-7A51B0E3B8E5}" srcId="{C18A665D-99E3-4CA6-B474-4A8098C77269}" destId="{E364331F-B0B9-4E01-A1CC-69E483E08E06}" srcOrd="0" destOrd="0" parTransId="{8A62EB00-3397-44F0-A698-4C6C9C652329}" sibTransId="{7AEB3F22-35AC-47AC-9916-B3E4A9693C36}"/>
    <dgm:cxn modelId="{783EF6A5-8A5A-482E-B69C-30C1E3B370C0}" srcId="{C18A665D-99E3-4CA6-B474-4A8098C77269}" destId="{6CF62E0E-3874-4649-AF71-38CED416EBC4}" srcOrd="6" destOrd="0" parTransId="{BE84ED86-BA26-499A-9304-A5FB24D0B615}" sibTransId="{071B55F8-31B6-4248-BB12-C33F8ECE7A14}"/>
    <dgm:cxn modelId="{47ED222C-09B6-451B-8132-4C3CBCAEA924}" type="presParOf" srcId="{37C1E110-4D10-4519-8CA2-8BCE03A880D7}" destId="{B5C8A810-89A7-4EF6-8C25-2A8955555710}" srcOrd="0" destOrd="0" presId="urn:microsoft.com/office/officeart/2008/layout/PictureStrips"/>
    <dgm:cxn modelId="{AD213856-FE4D-4D14-96BB-1E218875A24E}" type="presParOf" srcId="{B5C8A810-89A7-4EF6-8C25-2A8955555710}" destId="{9B516FD4-375F-4B21-85A8-B89359BCE46D}" srcOrd="0" destOrd="0" presId="urn:microsoft.com/office/officeart/2008/layout/PictureStrips"/>
    <dgm:cxn modelId="{33EDFA00-36EE-4547-955E-6BE415759AFB}" type="presParOf" srcId="{B5C8A810-89A7-4EF6-8C25-2A8955555710}" destId="{7D9F30D6-57CD-4866-962A-CB308B22BBA1}" srcOrd="1" destOrd="0" presId="urn:microsoft.com/office/officeart/2008/layout/PictureStrips"/>
    <dgm:cxn modelId="{F7DF5FFD-DF6E-4EB6-99C1-A63F0FFB0E4C}" type="presParOf" srcId="{37C1E110-4D10-4519-8CA2-8BCE03A880D7}" destId="{3DD81443-EAD2-4EFA-9345-EBFD5E659EF4}" srcOrd="1" destOrd="0" presId="urn:microsoft.com/office/officeart/2008/layout/PictureStrips"/>
    <dgm:cxn modelId="{7745FA8B-2D2A-4DC3-BEC8-C944070BCCE7}" type="presParOf" srcId="{37C1E110-4D10-4519-8CA2-8BCE03A880D7}" destId="{4FF691A8-AAD6-4388-9BEB-ECE08F83339E}" srcOrd="2" destOrd="0" presId="urn:microsoft.com/office/officeart/2008/layout/PictureStrips"/>
    <dgm:cxn modelId="{19F7B8FD-6814-4C95-B058-EF4153286DD1}" type="presParOf" srcId="{4FF691A8-AAD6-4388-9BEB-ECE08F83339E}" destId="{68FEB912-06B6-45EA-B083-00E8FC00B455}" srcOrd="0" destOrd="0" presId="urn:microsoft.com/office/officeart/2008/layout/PictureStrips"/>
    <dgm:cxn modelId="{AB4C2074-B003-4E81-85A7-19D9386D7E10}" type="presParOf" srcId="{4FF691A8-AAD6-4388-9BEB-ECE08F83339E}" destId="{6AED92A6-433E-472D-BF7C-500CCD9B3184}" srcOrd="1" destOrd="0" presId="urn:microsoft.com/office/officeart/2008/layout/PictureStrips"/>
    <dgm:cxn modelId="{65515144-E1EB-4704-B8D3-C06F29E42E1C}" type="presParOf" srcId="{37C1E110-4D10-4519-8CA2-8BCE03A880D7}" destId="{26F83EDB-F2BA-4B80-9F14-908D8A6FEC37}" srcOrd="3" destOrd="0" presId="urn:microsoft.com/office/officeart/2008/layout/PictureStrips"/>
    <dgm:cxn modelId="{C68DADCE-F4F3-4B99-B9E4-45EFC68D3D69}" type="presParOf" srcId="{37C1E110-4D10-4519-8CA2-8BCE03A880D7}" destId="{842E2B56-BD8F-48CA-9BE1-3CC617ABD7EF}" srcOrd="4" destOrd="0" presId="urn:microsoft.com/office/officeart/2008/layout/PictureStrips"/>
    <dgm:cxn modelId="{600ADD6B-57C1-48EF-BEDA-7202C67930C6}" type="presParOf" srcId="{842E2B56-BD8F-48CA-9BE1-3CC617ABD7EF}" destId="{5C713565-499F-447E-BCF9-6C199276BFE7}" srcOrd="0" destOrd="0" presId="urn:microsoft.com/office/officeart/2008/layout/PictureStrips"/>
    <dgm:cxn modelId="{7663DCBA-D9CA-4254-81B6-78E6C2F34FA4}" type="presParOf" srcId="{842E2B56-BD8F-48CA-9BE1-3CC617ABD7EF}" destId="{53194790-2EAA-4D21-B2B1-252F18B8B3B7}" srcOrd="1" destOrd="0" presId="urn:microsoft.com/office/officeart/2008/layout/PictureStrips"/>
    <dgm:cxn modelId="{6B25973F-3197-4997-AA9E-4849E6AF0433}" type="presParOf" srcId="{37C1E110-4D10-4519-8CA2-8BCE03A880D7}" destId="{F0D46843-FC3D-48F9-AA96-A029F8F0D9C2}" srcOrd="5" destOrd="0" presId="urn:microsoft.com/office/officeart/2008/layout/PictureStrips"/>
    <dgm:cxn modelId="{EC5A85FC-568B-4BF9-8EED-180CBA451005}" type="presParOf" srcId="{37C1E110-4D10-4519-8CA2-8BCE03A880D7}" destId="{3062DB0C-D0BB-4D66-8B57-D6482C987720}" srcOrd="6" destOrd="0" presId="urn:microsoft.com/office/officeart/2008/layout/PictureStrips"/>
    <dgm:cxn modelId="{1B5BD805-39AE-45D8-93C4-95E55E13DEDF}" type="presParOf" srcId="{3062DB0C-D0BB-4D66-8B57-D6482C987720}" destId="{CFF28CF9-8185-4A73-9A2B-0D3D22E529B3}" srcOrd="0" destOrd="0" presId="urn:microsoft.com/office/officeart/2008/layout/PictureStrips"/>
    <dgm:cxn modelId="{298CC8EB-D649-4CB0-BAA2-1B8FE4ADB0E5}" type="presParOf" srcId="{3062DB0C-D0BB-4D66-8B57-D6482C987720}" destId="{FA0CDC4C-8521-4A60-B423-D227CA851F76}" srcOrd="1" destOrd="0" presId="urn:microsoft.com/office/officeart/2008/layout/PictureStrips"/>
    <dgm:cxn modelId="{9FC9E264-B04D-4A31-AB73-6A63C956E9E6}" type="presParOf" srcId="{37C1E110-4D10-4519-8CA2-8BCE03A880D7}" destId="{2028CD5E-C74B-4EFA-A50E-E7700AF78032}" srcOrd="7" destOrd="0" presId="urn:microsoft.com/office/officeart/2008/layout/PictureStrips"/>
    <dgm:cxn modelId="{9F4FD4A9-C010-41B2-BB04-F07B846DC9D6}" type="presParOf" srcId="{37C1E110-4D10-4519-8CA2-8BCE03A880D7}" destId="{01AD6B8C-B574-4E89-BAC3-417C067C50F6}" srcOrd="8" destOrd="0" presId="urn:microsoft.com/office/officeart/2008/layout/PictureStrips"/>
    <dgm:cxn modelId="{0D00A99B-386E-4A30-BC95-FA70FF246389}" type="presParOf" srcId="{01AD6B8C-B574-4E89-BAC3-417C067C50F6}" destId="{63F032EB-A557-4F9A-82F5-E72047C43516}" srcOrd="0" destOrd="0" presId="urn:microsoft.com/office/officeart/2008/layout/PictureStrips"/>
    <dgm:cxn modelId="{50BECD95-32A0-4C4A-B327-92BD359FAFB1}" type="presParOf" srcId="{01AD6B8C-B574-4E89-BAC3-417C067C50F6}" destId="{945C0C54-B12A-453A-B0F0-95EDC2CF7F67}" srcOrd="1" destOrd="0" presId="urn:microsoft.com/office/officeart/2008/layout/PictureStrips"/>
    <dgm:cxn modelId="{EE71F446-4A97-457E-AD1E-608F4E33FD45}" type="presParOf" srcId="{37C1E110-4D10-4519-8CA2-8BCE03A880D7}" destId="{2EB6DFC9-4219-44FF-8DE3-798707C6D6B9}" srcOrd="9" destOrd="0" presId="urn:microsoft.com/office/officeart/2008/layout/PictureStrips"/>
    <dgm:cxn modelId="{2BD49999-1754-4CC9-B6D3-EE8E1FEB3882}" type="presParOf" srcId="{37C1E110-4D10-4519-8CA2-8BCE03A880D7}" destId="{843BC106-8BCD-453F-AC50-E7ED1C9A0C50}" srcOrd="10" destOrd="0" presId="urn:microsoft.com/office/officeart/2008/layout/PictureStrips"/>
    <dgm:cxn modelId="{53C57A80-5CB6-4590-B1E4-A62EACB7F2EC}" type="presParOf" srcId="{843BC106-8BCD-453F-AC50-E7ED1C9A0C50}" destId="{6903A1CB-CD91-4830-A640-CC0C2D88DCAA}" srcOrd="0" destOrd="0" presId="urn:microsoft.com/office/officeart/2008/layout/PictureStrips"/>
    <dgm:cxn modelId="{4BF6374E-E946-4897-A88E-1284A171D3E8}" type="presParOf" srcId="{843BC106-8BCD-453F-AC50-E7ED1C9A0C50}" destId="{8F4707D1-7182-4B76-9BE9-E4B43B1CDC74}" srcOrd="1" destOrd="0" presId="urn:microsoft.com/office/officeart/2008/layout/PictureStrips"/>
    <dgm:cxn modelId="{81D4606F-D648-430E-8880-E2664592A79D}" type="presParOf" srcId="{37C1E110-4D10-4519-8CA2-8BCE03A880D7}" destId="{FCDC2BBA-84FE-482B-A123-FE43966DF2E9}" srcOrd="11" destOrd="0" presId="urn:microsoft.com/office/officeart/2008/layout/PictureStrips"/>
    <dgm:cxn modelId="{A58A62EE-BA73-4405-AEB1-EEF47D9E9E1B}" type="presParOf" srcId="{37C1E110-4D10-4519-8CA2-8BCE03A880D7}" destId="{698DFBE2-56AE-4CFA-8E59-D108A1E829DF}" srcOrd="12" destOrd="0" presId="urn:microsoft.com/office/officeart/2008/layout/PictureStrips"/>
    <dgm:cxn modelId="{69D8AE71-AB28-4E81-AFE9-46D93F716F5B}" type="presParOf" srcId="{698DFBE2-56AE-4CFA-8E59-D108A1E829DF}" destId="{AE743C0D-C6A6-4D5E-A1D1-80CE03CF0387}" srcOrd="0" destOrd="0" presId="urn:microsoft.com/office/officeart/2008/layout/PictureStrips"/>
    <dgm:cxn modelId="{1B26761C-2F90-4A08-9717-4A7E75090A43}" type="presParOf" srcId="{698DFBE2-56AE-4CFA-8E59-D108A1E829DF}" destId="{BB6EFB5F-3588-4DD4-A7E2-08A2773D9011}" srcOrd="1" destOrd="0" presId="urn:microsoft.com/office/officeart/2008/layout/PictureStrips"/>
    <dgm:cxn modelId="{CC8E7A9A-74BA-4851-A3A6-73CD42637B10}" type="presParOf" srcId="{37C1E110-4D10-4519-8CA2-8BCE03A880D7}" destId="{D8F92140-1745-4AFB-B4BF-24C1B4925900}" srcOrd="13" destOrd="0" presId="urn:microsoft.com/office/officeart/2008/layout/PictureStrips"/>
    <dgm:cxn modelId="{1BD29D9E-DACB-469A-A8B8-D460A1516292}" type="presParOf" srcId="{37C1E110-4D10-4519-8CA2-8BCE03A880D7}" destId="{AEB5984A-4D84-41E7-AAC3-7F21FFB48F04}" srcOrd="14" destOrd="0" presId="urn:microsoft.com/office/officeart/2008/layout/PictureStrips"/>
    <dgm:cxn modelId="{EB3E8800-AADB-40E9-ADC9-E62ACB2E0312}" type="presParOf" srcId="{AEB5984A-4D84-41E7-AAC3-7F21FFB48F04}" destId="{840334A6-0666-4FCD-9D90-48D22811CF0B}" srcOrd="0" destOrd="0" presId="urn:microsoft.com/office/officeart/2008/layout/PictureStrips"/>
    <dgm:cxn modelId="{E61C7210-9EEF-4D2B-82C6-4E4F746B4929}" type="presParOf" srcId="{AEB5984A-4D84-41E7-AAC3-7F21FFB48F04}" destId="{5D2CB499-A392-4630-945C-6BEB85F75302}"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7ADB50-D1C1-493B-9CCE-296EF6D6F549}"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zh-CN" altLang="en-US"/>
        </a:p>
      </dgm:t>
    </dgm:pt>
    <dgm:pt modelId="{26E9650C-3C17-4136-9D05-46585C8939FE}">
      <dgm:prSet phldrT="[文本]"/>
      <dgm:spPr/>
      <dgm:t>
        <a:bodyPr/>
        <a:lstStyle/>
        <a:p>
          <a:r>
            <a:rPr lang="zh-CN" dirty="0" smtClean="0"/>
            <a:t>培训目标 </a:t>
          </a:r>
          <a:endParaRPr lang="zh-CN" altLang="en-US" dirty="0"/>
        </a:p>
      </dgm:t>
    </dgm:pt>
    <dgm:pt modelId="{5EE81741-F29E-4758-9F74-3A2B4DF2F213}" type="parTrans" cxnId="{2E16127B-6BC0-4DE8-AAC3-4DB5EEBDFB5A}">
      <dgm:prSet/>
      <dgm:spPr/>
      <dgm:t>
        <a:bodyPr/>
        <a:lstStyle/>
        <a:p>
          <a:endParaRPr lang="zh-CN" altLang="en-US"/>
        </a:p>
      </dgm:t>
    </dgm:pt>
    <dgm:pt modelId="{C03DF1E8-0B70-4A59-9B7A-2DBEF528C8F0}" type="sibTrans" cxnId="{2E16127B-6BC0-4DE8-AAC3-4DB5EEBDFB5A}">
      <dgm:prSet/>
      <dgm:spPr/>
      <dgm:t>
        <a:bodyPr/>
        <a:lstStyle/>
        <a:p>
          <a:endParaRPr lang="zh-CN" altLang="en-US"/>
        </a:p>
      </dgm:t>
    </dgm:pt>
    <dgm:pt modelId="{99E5020D-C6D9-41D5-9555-36E4578074CA}">
      <dgm:prSet phldrT="[文本]"/>
      <dgm:spPr/>
      <dgm:t>
        <a:bodyPr/>
        <a:lstStyle/>
        <a:p>
          <a:r>
            <a:rPr lang="zh-CN" dirty="0" smtClean="0"/>
            <a:t>培训时间</a:t>
          </a:r>
          <a:endParaRPr lang="zh-CN" altLang="en-US" dirty="0"/>
        </a:p>
      </dgm:t>
    </dgm:pt>
    <dgm:pt modelId="{4A3D2E1D-0E2E-4E33-86AB-AF1554FA718A}" type="parTrans" cxnId="{0591A593-4550-4C92-AEA1-7715DEBD7E11}">
      <dgm:prSet/>
      <dgm:spPr/>
      <dgm:t>
        <a:bodyPr/>
        <a:lstStyle/>
        <a:p>
          <a:endParaRPr lang="zh-CN" altLang="en-US"/>
        </a:p>
      </dgm:t>
    </dgm:pt>
    <dgm:pt modelId="{3E18B464-8D71-455A-9B41-E8F0D84779FD}" type="sibTrans" cxnId="{0591A593-4550-4C92-AEA1-7715DEBD7E11}">
      <dgm:prSet/>
      <dgm:spPr/>
      <dgm:t>
        <a:bodyPr/>
        <a:lstStyle/>
        <a:p>
          <a:endParaRPr lang="zh-CN" altLang="en-US"/>
        </a:p>
      </dgm:t>
    </dgm:pt>
    <dgm:pt modelId="{9C9B6FA2-D833-4CB7-BD53-45171737D5FF}">
      <dgm:prSet phldrT="[文本]"/>
      <dgm:spPr/>
      <dgm:t>
        <a:bodyPr/>
        <a:lstStyle/>
        <a:p>
          <a:r>
            <a:rPr lang="zh-CN" dirty="0" smtClean="0"/>
            <a:t>培训地点</a:t>
          </a:r>
          <a:endParaRPr lang="zh-CN" altLang="en-US" dirty="0"/>
        </a:p>
      </dgm:t>
    </dgm:pt>
    <dgm:pt modelId="{9061BE05-D752-4307-A597-DE1DF4CD4C32}" type="parTrans" cxnId="{8A821B13-2F03-4040-8D98-4AA08831A32E}">
      <dgm:prSet/>
      <dgm:spPr/>
      <dgm:t>
        <a:bodyPr/>
        <a:lstStyle/>
        <a:p>
          <a:endParaRPr lang="zh-CN" altLang="en-US"/>
        </a:p>
      </dgm:t>
    </dgm:pt>
    <dgm:pt modelId="{18ED1E15-D886-438B-B636-C2F7D3D73B98}" type="sibTrans" cxnId="{8A821B13-2F03-4040-8D98-4AA08831A32E}">
      <dgm:prSet/>
      <dgm:spPr/>
      <dgm:t>
        <a:bodyPr/>
        <a:lstStyle/>
        <a:p>
          <a:endParaRPr lang="zh-CN" altLang="en-US"/>
        </a:p>
      </dgm:t>
    </dgm:pt>
    <dgm:pt modelId="{2D042AF6-48A7-44FD-9BEB-FD9AA21EBE25}">
      <dgm:prSet/>
      <dgm:spPr/>
      <dgm:t>
        <a:bodyPr/>
        <a:lstStyle/>
        <a:p>
          <a:r>
            <a:rPr lang="zh-CN" smtClean="0"/>
            <a:t>培训内容</a:t>
          </a:r>
          <a:endParaRPr lang="zh-CN" altLang="en-US"/>
        </a:p>
      </dgm:t>
    </dgm:pt>
    <dgm:pt modelId="{AAB56658-D463-4E37-90EC-ADBAF49B66BA}" type="parTrans" cxnId="{694BB2AF-832F-4516-B811-39250DB2BA6F}">
      <dgm:prSet/>
      <dgm:spPr/>
      <dgm:t>
        <a:bodyPr/>
        <a:lstStyle/>
        <a:p>
          <a:endParaRPr lang="zh-CN" altLang="en-US"/>
        </a:p>
      </dgm:t>
    </dgm:pt>
    <dgm:pt modelId="{7CE6F1F6-8E97-49EC-A788-25F76732F6B3}" type="sibTrans" cxnId="{694BB2AF-832F-4516-B811-39250DB2BA6F}">
      <dgm:prSet/>
      <dgm:spPr/>
      <dgm:t>
        <a:bodyPr/>
        <a:lstStyle/>
        <a:p>
          <a:endParaRPr lang="zh-CN" altLang="en-US"/>
        </a:p>
      </dgm:t>
    </dgm:pt>
    <dgm:pt modelId="{D65AA069-67AF-452D-BB33-79C6C2A2166B}">
      <dgm:prSet/>
      <dgm:spPr/>
      <dgm:t>
        <a:bodyPr/>
        <a:lstStyle/>
        <a:p>
          <a:r>
            <a:rPr lang="zh-CN" smtClean="0"/>
            <a:t>接受培训者及对受训者的要求</a:t>
          </a:r>
          <a:endParaRPr lang="zh-CN" altLang="en-US"/>
        </a:p>
      </dgm:t>
    </dgm:pt>
    <dgm:pt modelId="{1EA16655-25B6-45CC-9306-67CC593D3566}" type="parTrans" cxnId="{0833F3C1-5A8C-4A35-A789-D069F60AD92E}">
      <dgm:prSet/>
      <dgm:spPr/>
      <dgm:t>
        <a:bodyPr/>
        <a:lstStyle/>
        <a:p>
          <a:endParaRPr lang="zh-CN" altLang="en-US"/>
        </a:p>
      </dgm:t>
    </dgm:pt>
    <dgm:pt modelId="{59259922-C48A-427E-8CE3-A610FB96F573}" type="sibTrans" cxnId="{0833F3C1-5A8C-4A35-A789-D069F60AD92E}">
      <dgm:prSet/>
      <dgm:spPr/>
      <dgm:t>
        <a:bodyPr/>
        <a:lstStyle/>
        <a:p>
          <a:endParaRPr lang="zh-CN" altLang="en-US"/>
        </a:p>
      </dgm:t>
    </dgm:pt>
    <dgm:pt modelId="{7C844467-4BE3-402C-84FA-01DA806B3776}">
      <dgm:prSet/>
      <dgm:spPr/>
      <dgm:t>
        <a:bodyPr/>
        <a:lstStyle/>
        <a:p>
          <a:r>
            <a:rPr lang="zh-CN" smtClean="0"/>
            <a:t>培训者</a:t>
          </a:r>
          <a:endParaRPr lang="zh-CN" altLang="en-US"/>
        </a:p>
      </dgm:t>
    </dgm:pt>
    <dgm:pt modelId="{01B52AEE-CD7E-4B02-96D5-A903725A78E1}" type="parTrans" cxnId="{D5C5BBEE-2AC9-443E-A82A-423C3BC6F107}">
      <dgm:prSet/>
      <dgm:spPr/>
      <dgm:t>
        <a:bodyPr/>
        <a:lstStyle/>
        <a:p>
          <a:endParaRPr lang="zh-CN" altLang="en-US"/>
        </a:p>
      </dgm:t>
    </dgm:pt>
    <dgm:pt modelId="{FAF37778-4AB7-46FA-9F43-4B2795D53EED}" type="sibTrans" cxnId="{D5C5BBEE-2AC9-443E-A82A-423C3BC6F107}">
      <dgm:prSet/>
      <dgm:spPr/>
      <dgm:t>
        <a:bodyPr/>
        <a:lstStyle/>
        <a:p>
          <a:endParaRPr lang="zh-CN" altLang="en-US"/>
        </a:p>
      </dgm:t>
    </dgm:pt>
    <dgm:pt modelId="{97A6BA6A-A415-4C36-AC04-383D630F51B4}">
      <dgm:prSet/>
      <dgm:spPr/>
      <dgm:t>
        <a:bodyPr/>
        <a:lstStyle/>
        <a:p>
          <a:r>
            <a:rPr lang="zh-CN" smtClean="0"/>
            <a:t>培训方式</a:t>
          </a:r>
          <a:endParaRPr lang="zh-CN" altLang="en-US"/>
        </a:p>
      </dgm:t>
    </dgm:pt>
    <dgm:pt modelId="{57F3739A-C598-4956-B140-6A90D5B324F3}" type="parTrans" cxnId="{3A5855C9-5A86-4CDE-A46D-5A5EF86B869A}">
      <dgm:prSet/>
      <dgm:spPr/>
      <dgm:t>
        <a:bodyPr/>
        <a:lstStyle/>
        <a:p>
          <a:endParaRPr lang="zh-CN" altLang="en-US"/>
        </a:p>
      </dgm:t>
    </dgm:pt>
    <dgm:pt modelId="{30F40357-3D49-4DF7-A3F5-80E35449285B}" type="sibTrans" cxnId="{3A5855C9-5A86-4CDE-A46D-5A5EF86B869A}">
      <dgm:prSet/>
      <dgm:spPr/>
      <dgm:t>
        <a:bodyPr/>
        <a:lstStyle/>
        <a:p>
          <a:endParaRPr lang="zh-CN" altLang="en-US"/>
        </a:p>
      </dgm:t>
    </dgm:pt>
    <dgm:pt modelId="{90154E4D-B3FF-4C95-935E-9A4E94DCCF03}">
      <dgm:prSet/>
      <dgm:spPr/>
      <dgm:t>
        <a:bodyPr/>
        <a:lstStyle/>
        <a:p>
          <a:r>
            <a:rPr lang="zh-CN" smtClean="0"/>
            <a:t>培训所需要的设备、器材</a:t>
          </a:r>
          <a:endParaRPr lang="zh-CN" altLang="en-US"/>
        </a:p>
      </dgm:t>
    </dgm:pt>
    <dgm:pt modelId="{FC957A26-FECE-455B-AF96-1B9BE3E2596A}" type="parTrans" cxnId="{49444BAD-CA0B-4C2B-9F50-78735AC4747A}">
      <dgm:prSet/>
      <dgm:spPr/>
      <dgm:t>
        <a:bodyPr/>
        <a:lstStyle/>
        <a:p>
          <a:endParaRPr lang="zh-CN" altLang="en-US"/>
        </a:p>
      </dgm:t>
    </dgm:pt>
    <dgm:pt modelId="{CBBEDC31-FBF5-45E7-8DC4-CFFA04906423}" type="sibTrans" cxnId="{49444BAD-CA0B-4C2B-9F50-78735AC4747A}">
      <dgm:prSet/>
      <dgm:spPr/>
      <dgm:t>
        <a:bodyPr/>
        <a:lstStyle/>
        <a:p>
          <a:endParaRPr lang="zh-CN" altLang="en-US"/>
        </a:p>
      </dgm:t>
    </dgm:pt>
    <dgm:pt modelId="{F4B6CFDB-6C86-42CE-97CA-B7E1739D8DBD}">
      <dgm:prSet/>
      <dgm:spPr/>
      <dgm:t>
        <a:bodyPr/>
        <a:lstStyle/>
        <a:p>
          <a:r>
            <a:rPr lang="zh-CN" smtClean="0"/>
            <a:t>培训组织</a:t>
          </a:r>
          <a:endParaRPr lang="zh-CN" altLang="en-US"/>
        </a:p>
      </dgm:t>
    </dgm:pt>
    <dgm:pt modelId="{FBCEFAE4-4B88-4C58-A386-951AF0679D6B}" type="parTrans" cxnId="{FD8BF5FF-CA43-4452-82CD-459334ABAA39}">
      <dgm:prSet/>
      <dgm:spPr/>
      <dgm:t>
        <a:bodyPr/>
        <a:lstStyle/>
        <a:p>
          <a:endParaRPr lang="zh-CN" altLang="en-US"/>
        </a:p>
      </dgm:t>
    </dgm:pt>
    <dgm:pt modelId="{D0E4BE5E-1EA0-4BF2-9D10-B5D2596B5876}" type="sibTrans" cxnId="{FD8BF5FF-CA43-4452-82CD-459334ABAA39}">
      <dgm:prSet/>
      <dgm:spPr/>
      <dgm:t>
        <a:bodyPr/>
        <a:lstStyle/>
        <a:p>
          <a:endParaRPr lang="zh-CN" altLang="en-US"/>
        </a:p>
      </dgm:t>
    </dgm:pt>
    <dgm:pt modelId="{258A7817-1FB2-4752-B590-3BD91A52F6CC}" type="pres">
      <dgm:prSet presAssocID="{D57ADB50-D1C1-493B-9CCE-296EF6D6F549}" presName="Name0" presStyleCnt="0">
        <dgm:presLayoutVars>
          <dgm:dir/>
          <dgm:resizeHandles val="exact"/>
        </dgm:presLayoutVars>
      </dgm:prSet>
      <dgm:spPr/>
      <dgm:t>
        <a:bodyPr/>
        <a:lstStyle/>
        <a:p>
          <a:endParaRPr lang="zh-CN" altLang="en-US"/>
        </a:p>
      </dgm:t>
    </dgm:pt>
    <dgm:pt modelId="{0532885B-CF81-4FA2-9F58-93A4969357C5}" type="pres">
      <dgm:prSet presAssocID="{26E9650C-3C17-4136-9D05-46585C8939FE}" presName="composite" presStyleCnt="0"/>
      <dgm:spPr/>
    </dgm:pt>
    <dgm:pt modelId="{9636CDEC-DF1F-4F93-8000-DD3EEE3F1ADA}" type="pres">
      <dgm:prSet presAssocID="{26E9650C-3C17-4136-9D05-46585C8939FE}" presName="rect1" presStyleLbl="trAlignAcc1" presStyleIdx="0" presStyleCnt="9">
        <dgm:presLayoutVars>
          <dgm:bulletEnabled val="1"/>
        </dgm:presLayoutVars>
      </dgm:prSet>
      <dgm:spPr/>
      <dgm:t>
        <a:bodyPr/>
        <a:lstStyle/>
        <a:p>
          <a:endParaRPr lang="zh-CN" altLang="en-US"/>
        </a:p>
      </dgm:t>
    </dgm:pt>
    <dgm:pt modelId="{870D5298-CC84-4DED-8E7D-E979479DDF42}" type="pres">
      <dgm:prSet presAssocID="{26E9650C-3C17-4136-9D05-46585C8939FE}" presName="rect2" presStyleLbl="fgImgPlace1" presStyleIdx="0" presStyleCnt="9"/>
      <dgm:spPr/>
    </dgm:pt>
    <dgm:pt modelId="{E6EE887A-40E7-401E-AFDB-FC46990F5EF1}" type="pres">
      <dgm:prSet presAssocID="{C03DF1E8-0B70-4A59-9B7A-2DBEF528C8F0}" presName="sibTrans" presStyleCnt="0"/>
      <dgm:spPr/>
    </dgm:pt>
    <dgm:pt modelId="{CFF3E657-B162-4289-AB06-2983FB2D32FB}" type="pres">
      <dgm:prSet presAssocID="{99E5020D-C6D9-41D5-9555-36E4578074CA}" presName="composite" presStyleCnt="0"/>
      <dgm:spPr/>
    </dgm:pt>
    <dgm:pt modelId="{DF7FE718-F703-4BB6-A261-56CD4A3E66C2}" type="pres">
      <dgm:prSet presAssocID="{99E5020D-C6D9-41D5-9555-36E4578074CA}" presName="rect1" presStyleLbl="trAlignAcc1" presStyleIdx="1" presStyleCnt="9">
        <dgm:presLayoutVars>
          <dgm:bulletEnabled val="1"/>
        </dgm:presLayoutVars>
      </dgm:prSet>
      <dgm:spPr/>
      <dgm:t>
        <a:bodyPr/>
        <a:lstStyle/>
        <a:p>
          <a:endParaRPr lang="zh-CN" altLang="en-US"/>
        </a:p>
      </dgm:t>
    </dgm:pt>
    <dgm:pt modelId="{A511B455-EFD2-4019-8403-569BB0301634}" type="pres">
      <dgm:prSet presAssocID="{99E5020D-C6D9-41D5-9555-36E4578074CA}" presName="rect2" presStyleLbl="fgImgPlace1" presStyleIdx="1" presStyleCnt="9"/>
      <dgm:spPr/>
    </dgm:pt>
    <dgm:pt modelId="{0FCB5FFE-10F6-4218-BBAA-77CA00EB5BDC}" type="pres">
      <dgm:prSet presAssocID="{3E18B464-8D71-455A-9B41-E8F0D84779FD}" presName="sibTrans" presStyleCnt="0"/>
      <dgm:spPr/>
    </dgm:pt>
    <dgm:pt modelId="{8A512FA5-4395-4AD6-B43C-17BB80469D35}" type="pres">
      <dgm:prSet presAssocID="{9C9B6FA2-D833-4CB7-BD53-45171737D5FF}" presName="composite" presStyleCnt="0"/>
      <dgm:spPr/>
    </dgm:pt>
    <dgm:pt modelId="{EEEA9777-ABF5-412B-959B-F021DCFCD39A}" type="pres">
      <dgm:prSet presAssocID="{9C9B6FA2-D833-4CB7-BD53-45171737D5FF}" presName="rect1" presStyleLbl="trAlignAcc1" presStyleIdx="2" presStyleCnt="9">
        <dgm:presLayoutVars>
          <dgm:bulletEnabled val="1"/>
        </dgm:presLayoutVars>
      </dgm:prSet>
      <dgm:spPr/>
      <dgm:t>
        <a:bodyPr/>
        <a:lstStyle/>
        <a:p>
          <a:endParaRPr lang="zh-CN" altLang="en-US"/>
        </a:p>
      </dgm:t>
    </dgm:pt>
    <dgm:pt modelId="{004BB9CA-E076-489C-8552-507F756649F7}" type="pres">
      <dgm:prSet presAssocID="{9C9B6FA2-D833-4CB7-BD53-45171737D5FF}" presName="rect2" presStyleLbl="fgImgPlace1" presStyleIdx="2" presStyleCnt="9"/>
      <dgm:spPr/>
    </dgm:pt>
    <dgm:pt modelId="{51833B99-C51F-42A5-95AA-5D35322BA8C0}" type="pres">
      <dgm:prSet presAssocID="{18ED1E15-D886-438B-B636-C2F7D3D73B98}" presName="sibTrans" presStyleCnt="0"/>
      <dgm:spPr/>
    </dgm:pt>
    <dgm:pt modelId="{08208FA7-F0ED-4F23-8C2C-CE31A5159861}" type="pres">
      <dgm:prSet presAssocID="{2D042AF6-48A7-44FD-9BEB-FD9AA21EBE25}" presName="composite" presStyleCnt="0"/>
      <dgm:spPr/>
    </dgm:pt>
    <dgm:pt modelId="{1CE0E870-2B09-4151-B124-53ACF62FA2D4}" type="pres">
      <dgm:prSet presAssocID="{2D042AF6-48A7-44FD-9BEB-FD9AA21EBE25}" presName="rect1" presStyleLbl="trAlignAcc1" presStyleIdx="3" presStyleCnt="9">
        <dgm:presLayoutVars>
          <dgm:bulletEnabled val="1"/>
        </dgm:presLayoutVars>
      </dgm:prSet>
      <dgm:spPr/>
      <dgm:t>
        <a:bodyPr/>
        <a:lstStyle/>
        <a:p>
          <a:endParaRPr lang="zh-CN" altLang="en-US"/>
        </a:p>
      </dgm:t>
    </dgm:pt>
    <dgm:pt modelId="{0B3402E6-8900-4851-B4CE-E188939B7484}" type="pres">
      <dgm:prSet presAssocID="{2D042AF6-48A7-44FD-9BEB-FD9AA21EBE25}" presName="rect2" presStyleLbl="fgImgPlace1" presStyleIdx="3" presStyleCnt="9"/>
      <dgm:spPr/>
    </dgm:pt>
    <dgm:pt modelId="{E7843882-3D06-45CC-9F8C-79434A21BDBF}" type="pres">
      <dgm:prSet presAssocID="{7CE6F1F6-8E97-49EC-A788-25F76732F6B3}" presName="sibTrans" presStyleCnt="0"/>
      <dgm:spPr/>
    </dgm:pt>
    <dgm:pt modelId="{BA0B4177-5389-4EC1-BE25-E597D48B69A3}" type="pres">
      <dgm:prSet presAssocID="{D65AA069-67AF-452D-BB33-79C6C2A2166B}" presName="composite" presStyleCnt="0"/>
      <dgm:spPr/>
    </dgm:pt>
    <dgm:pt modelId="{78752266-0EA7-4E6E-9166-D1F92692AF86}" type="pres">
      <dgm:prSet presAssocID="{D65AA069-67AF-452D-BB33-79C6C2A2166B}" presName="rect1" presStyleLbl="trAlignAcc1" presStyleIdx="4" presStyleCnt="9">
        <dgm:presLayoutVars>
          <dgm:bulletEnabled val="1"/>
        </dgm:presLayoutVars>
      </dgm:prSet>
      <dgm:spPr/>
      <dgm:t>
        <a:bodyPr/>
        <a:lstStyle/>
        <a:p>
          <a:endParaRPr lang="zh-CN" altLang="en-US"/>
        </a:p>
      </dgm:t>
    </dgm:pt>
    <dgm:pt modelId="{827C4D25-5435-4504-BA5C-985F49BE6AFB}" type="pres">
      <dgm:prSet presAssocID="{D65AA069-67AF-452D-BB33-79C6C2A2166B}" presName="rect2" presStyleLbl="fgImgPlace1" presStyleIdx="4" presStyleCnt="9"/>
      <dgm:spPr/>
    </dgm:pt>
    <dgm:pt modelId="{0A3ADAB2-5458-49A1-8235-80A7EA8BF90D}" type="pres">
      <dgm:prSet presAssocID="{59259922-C48A-427E-8CE3-A610FB96F573}" presName="sibTrans" presStyleCnt="0"/>
      <dgm:spPr/>
    </dgm:pt>
    <dgm:pt modelId="{E5096807-E258-4DCC-A516-F604B5CD7733}" type="pres">
      <dgm:prSet presAssocID="{7C844467-4BE3-402C-84FA-01DA806B3776}" presName="composite" presStyleCnt="0"/>
      <dgm:spPr/>
    </dgm:pt>
    <dgm:pt modelId="{C100B2B8-F348-4E24-A652-92C6C0DC2B1B}" type="pres">
      <dgm:prSet presAssocID="{7C844467-4BE3-402C-84FA-01DA806B3776}" presName="rect1" presStyleLbl="trAlignAcc1" presStyleIdx="5" presStyleCnt="9">
        <dgm:presLayoutVars>
          <dgm:bulletEnabled val="1"/>
        </dgm:presLayoutVars>
      </dgm:prSet>
      <dgm:spPr/>
      <dgm:t>
        <a:bodyPr/>
        <a:lstStyle/>
        <a:p>
          <a:endParaRPr lang="zh-CN" altLang="en-US"/>
        </a:p>
      </dgm:t>
    </dgm:pt>
    <dgm:pt modelId="{D6B84A2D-5D17-40BC-9AE5-2B07AA5E05D5}" type="pres">
      <dgm:prSet presAssocID="{7C844467-4BE3-402C-84FA-01DA806B3776}" presName="rect2" presStyleLbl="fgImgPlace1" presStyleIdx="5" presStyleCnt="9"/>
      <dgm:spPr/>
    </dgm:pt>
    <dgm:pt modelId="{853449FC-6B75-49E3-9607-D1E4DBC38A09}" type="pres">
      <dgm:prSet presAssocID="{FAF37778-4AB7-46FA-9F43-4B2795D53EED}" presName="sibTrans" presStyleCnt="0"/>
      <dgm:spPr/>
    </dgm:pt>
    <dgm:pt modelId="{BCAB8BD6-3830-40BF-BC48-72AA321DBB9A}" type="pres">
      <dgm:prSet presAssocID="{97A6BA6A-A415-4C36-AC04-383D630F51B4}" presName="composite" presStyleCnt="0"/>
      <dgm:spPr/>
    </dgm:pt>
    <dgm:pt modelId="{4149B416-A9D4-4B6F-8EF5-D428017889D5}" type="pres">
      <dgm:prSet presAssocID="{97A6BA6A-A415-4C36-AC04-383D630F51B4}" presName="rect1" presStyleLbl="trAlignAcc1" presStyleIdx="6" presStyleCnt="9">
        <dgm:presLayoutVars>
          <dgm:bulletEnabled val="1"/>
        </dgm:presLayoutVars>
      </dgm:prSet>
      <dgm:spPr/>
      <dgm:t>
        <a:bodyPr/>
        <a:lstStyle/>
        <a:p>
          <a:endParaRPr lang="zh-CN" altLang="en-US"/>
        </a:p>
      </dgm:t>
    </dgm:pt>
    <dgm:pt modelId="{02C4E156-08E9-45A7-B8A9-A1F027698A70}" type="pres">
      <dgm:prSet presAssocID="{97A6BA6A-A415-4C36-AC04-383D630F51B4}" presName="rect2" presStyleLbl="fgImgPlace1" presStyleIdx="6" presStyleCnt="9"/>
      <dgm:spPr/>
    </dgm:pt>
    <dgm:pt modelId="{3DAE9B56-4EBC-40BE-8F36-4E3E5D8DF9CF}" type="pres">
      <dgm:prSet presAssocID="{30F40357-3D49-4DF7-A3F5-80E35449285B}" presName="sibTrans" presStyleCnt="0"/>
      <dgm:spPr/>
    </dgm:pt>
    <dgm:pt modelId="{8E3D7158-A083-428E-AA3D-7C05B5F90870}" type="pres">
      <dgm:prSet presAssocID="{90154E4D-B3FF-4C95-935E-9A4E94DCCF03}" presName="composite" presStyleCnt="0"/>
      <dgm:spPr/>
    </dgm:pt>
    <dgm:pt modelId="{EA7559FD-F7F0-4206-AC5E-D0B08630C356}" type="pres">
      <dgm:prSet presAssocID="{90154E4D-B3FF-4C95-935E-9A4E94DCCF03}" presName="rect1" presStyleLbl="trAlignAcc1" presStyleIdx="7" presStyleCnt="9">
        <dgm:presLayoutVars>
          <dgm:bulletEnabled val="1"/>
        </dgm:presLayoutVars>
      </dgm:prSet>
      <dgm:spPr/>
      <dgm:t>
        <a:bodyPr/>
        <a:lstStyle/>
        <a:p>
          <a:endParaRPr lang="zh-CN" altLang="en-US"/>
        </a:p>
      </dgm:t>
    </dgm:pt>
    <dgm:pt modelId="{72778087-5ADE-49F0-AC77-16DFEB94AA1F}" type="pres">
      <dgm:prSet presAssocID="{90154E4D-B3FF-4C95-935E-9A4E94DCCF03}" presName="rect2" presStyleLbl="fgImgPlace1" presStyleIdx="7" presStyleCnt="9"/>
      <dgm:spPr/>
    </dgm:pt>
    <dgm:pt modelId="{33D61D03-AD52-448D-99CF-99CC9C951552}" type="pres">
      <dgm:prSet presAssocID="{CBBEDC31-FBF5-45E7-8DC4-CFFA04906423}" presName="sibTrans" presStyleCnt="0"/>
      <dgm:spPr/>
    </dgm:pt>
    <dgm:pt modelId="{B69460AE-5102-4CE0-A297-E25010A5357A}" type="pres">
      <dgm:prSet presAssocID="{F4B6CFDB-6C86-42CE-97CA-B7E1739D8DBD}" presName="composite" presStyleCnt="0"/>
      <dgm:spPr/>
    </dgm:pt>
    <dgm:pt modelId="{72192A53-3325-456C-A82E-86126903576F}" type="pres">
      <dgm:prSet presAssocID="{F4B6CFDB-6C86-42CE-97CA-B7E1739D8DBD}" presName="rect1" presStyleLbl="trAlignAcc1" presStyleIdx="8" presStyleCnt="9">
        <dgm:presLayoutVars>
          <dgm:bulletEnabled val="1"/>
        </dgm:presLayoutVars>
      </dgm:prSet>
      <dgm:spPr/>
      <dgm:t>
        <a:bodyPr/>
        <a:lstStyle/>
        <a:p>
          <a:endParaRPr lang="zh-CN" altLang="en-US"/>
        </a:p>
      </dgm:t>
    </dgm:pt>
    <dgm:pt modelId="{9FBD4259-FC86-4FDD-BCB4-B076308ABA2E}" type="pres">
      <dgm:prSet presAssocID="{F4B6CFDB-6C86-42CE-97CA-B7E1739D8DBD}" presName="rect2" presStyleLbl="fgImgPlace1" presStyleIdx="8" presStyleCnt="9"/>
      <dgm:spPr/>
    </dgm:pt>
  </dgm:ptLst>
  <dgm:cxnLst>
    <dgm:cxn modelId="{ACC3449C-8F98-4C99-8F6C-C005769A73BB}" type="presOf" srcId="{26E9650C-3C17-4136-9D05-46585C8939FE}" destId="{9636CDEC-DF1F-4F93-8000-DD3EEE3F1ADA}" srcOrd="0" destOrd="0" presId="urn:microsoft.com/office/officeart/2008/layout/PictureStrips"/>
    <dgm:cxn modelId="{2E16127B-6BC0-4DE8-AAC3-4DB5EEBDFB5A}" srcId="{D57ADB50-D1C1-493B-9CCE-296EF6D6F549}" destId="{26E9650C-3C17-4136-9D05-46585C8939FE}" srcOrd="0" destOrd="0" parTransId="{5EE81741-F29E-4758-9F74-3A2B4DF2F213}" sibTransId="{C03DF1E8-0B70-4A59-9B7A-2DBEF528C8F0}"/>
    <dgm:cxn modelId="{694BB2AF-832F-4516-B811-39250DB2BA6F}" srcId="{D57ADB50-D1C1-493B-9CCE-296EF6D6F549}" destId="{2D042AF6-48A7-44FD-9BEB-FD9AA21EBE25}" srcOrd="3" destOrd="0" parTransId="{AAB56658-D463-4E37-90EC-ADBAF49B66BA}" sibTransId="{7CE6F1F6-8E97-49EC-A788-25F76732F6B3}"/>
    <dgm:cxn modelId="{C10D2E0A-9545-42EE-BCD9-8C575B150140}" type="presOf" srcId="{90154E4D-B3FF-4C95-935E-9A4E94DCCF03}" destId="{EA7559FD-F7F0-4206-AC5E-D0B08630C356}" srcOrd="0" destOrd="0" presId="urn:microsoft.com/office/officeart/2008/layout/PictureStrips"/>
    <dgm:cxn modelId="{0591A593-4550-4C92-AEA1-7715DEBD7E11}" srcId="{D57ADB50-D1C1-493B-9CCE-296EF6D6F549}" destId="{99E5020D-C6D9-41D5-9555-36E4578074CA}" srcOrd="1" destOrd="0" parTransId="{4A3D2E1D-0E2E-4E33-86AB-AF1554FA718A}" sibTransId="{3E18B464-8D71-455A-9B41-E8F0D84779FD}"/>
    <dgm:cxn modelId="{07091950-793E-4EB1-B047-A85199F026D6}" type="presOf" srcId="{F4B6CFDB-6C86-42CE-97CA-B7E1739D8DBD}" destId="{72192A53-3325-456C-A82E-86126903576F}" srcOrd="0" destOrd="0" presId="urn:microsoft.com/office/officeart/2008/layout/PictureStrips"/>
    <dgm:cxn modelId="{49444BAD-CA0B-4C2B-9F50-78735AC4747A}" srcId="{D57ADB50-D1C1-493B-9CCE-296EF6D6F549}" destId="{90154E4D-B3FF-4C95-935E-9A4E94DCCF03}" srcOrd="7" destOrd="0" parTransId="{FC957A26-FECE-455B-AF96-1B9BE3E2596A}" sibTransId="{CBBEDC31-FBF5-45E7-8DC4-CFFA04906423}"/>
    <dgm:cxn modelId="{3A5855C9-5A86-4CDE-A46D-5A5EF86B869A}" srcId="{D57ADB50-D1C1-493B-9CCE-296EF6D6F549}" destId="{97A6BA6A-A415-4C36-AC04-383D630F51B4}" srcOrd="6" destOrd="0" parTransId="{57F3739A-C598-4956-B140-6A90D5B324F3}" sibTransId="{30F40357-3D49-4DF7-A3F5-80E35449285B}"/>
    <dgm:cxn modelId="{F594C9A6-8F4B-42A0-9424-A18BC19C95DE}" type="presOf" srcId="{7C844467-4BE3-402C-84FA-01DA806B3776}" destId="{C100B2B8-F348-4E24-A652-92C6C0DC2B1B}" srcOrd="0" destOrd="0" presId="urn:microsoft.com/office/officeart/2008/layout/PictureStrips"/>
    <dgm:cxn modelId="{FD8BF5FF-CA43-4452-82CD-459334ABAA39}" srcId="{D57ADB50-D1C1-493B-9CCE-296EF6D6F549}" destId="{F4B6CFDB-6C86-42CE-97CA-B7E1739D8DBD}" srcOrd="8" destOrd="0" parTransId="{FBCEFAE4-4B88-4C58-A386-951AF0679D6B}" sibTransId="{D0E4BE5E-1EA0-4BF2-9D10-B5D2596B5876}"/>
    <dgm:cxn modelId="{71B5438F-7764-4C9D-9407-71EE019A1B3B}" type="presOf" srcId="{D65AA069-67AF-452D-BB33-79C6C2A2166B}" destId="{78752266-0EA7-4E6E-9166-D1F92692AF86}" srcOrd="0" destOrd="0" presId="urn:microsoft.com/office/officeart/2008/layout/PictureStrips"/>
    <dgm:cxn modelId="{0833F3C1-5A8C-4A35-A789-D069F60AD92E}" srcId="{D57ADB50-D1C1-493B-9CCE-296EF6D6F549}" destId="{D65AA069-67AF-452D-BB33-79C6C2A2166B}" srcOrd="4" destOrd="0" parTransId="{1EA16655-25B6-45CC-9306-67CC593D3566}" sibTransId="{59259922-C48A-427E-8CE3-A610FB96F573}"/>
    <dgm:cxn modelId="{21426F77-B49E-4F65-8981-7B0B3D32ECFA}" type="presOf" srcId="{2D042AF6-48A7-44FD-9BEB-FD9AA21EBE25}" destId="{1CE0E870-2B09-4151-B124-53ACF62FA2D4}" srcOrd="0" destOrd="0" presId="urn:microsoft.com/office/officeart/2008/layout/PictureStrips"/>
    <dgm:cxn modelId="{8A821B13-2F03-4040-8D98-4AA08831A32E}" srcId="{D57ADB50-D1C1-493B-9CCE-296EF6D6F549}" destId="{9C9B6FA2-D833-4CB7-BD53-45171737D5FF}" srcOrd="2" destOrd="0" parTransId="{9061BE05-D752-4307-A597-DE1DF4CD4C32}" sibTransId="{18ED1E15-D886-438B-B636-C2F7D3D73B98}"/>
    <dgm:cxn modelId="{23DFFD73-4DFD-4B33-B6C3-038E9C34D2F9}" type="presOf" srcId="{D57ADB50-D1C1-493B-9CCE-296EF6D6F549}" destId="{258A7817-1FB2-4752-B590-3BD91A52F6CC}" srcOrd="0" destOrd="0" presId="urn:microsoft.com/office/officeart/2008/layout/PictureStrips"/>
    <dgm:cxn modelId="{A8E5ADE1-51BC-478A-8048-5AA10676FB86}" type="presOf" srcId="{99E5020D-C6D9-41D5-9555-36E4578074CA}" destId="{DF7FE718-F703-4BB6-A261-56CD4A3E66C2}" srcOrd="0" destOrd="0" presId="urn:microsoft.com/office/officeart/2008/layout/PictureStrips"/>
    <dgm:cxn modelId="{A0D520C8-5A3D-401B-9C65-FFFA129A7F5C}" type="presOf" srcId="{9C9B6FA2-D833-4CB7-BD53-45171737D5FF}" destId="{EEEA9777-ABF5-412B-959B-F021DCFCD39A}" srcOrd="0" destOrd="0" presId="urn:microsoft.com/office/officeart/2008/layout/PictureStrips"/>
    <dgm:cxn modelId="{75A9CD91-3BDE-4AA9-871B-59FB4D8A7829}" type="presOf" srcId="{97A6BA6A-A415-4C36-AC04-383D630F51B4}" destId="{4149B416-A9D4-4B6F-8EF5-D428017889D5}" srcOrd="0" destOrd="0" presId="urn:microsoft.com/office/officeart/2008/layout/PictureStrips"/>
    <dgm:cxn modelId="{D5C5BBEE-2AC9-443E-A82A-423C3BC6F107}" srcId="{D57ADB50-D1C1-493B-9CCE-296EF6D6F549}" destId="{7C844467-4BE3-402C-84FA-01DA806B3776}" srcOrd="5" destOrd="0" parTransId="{01B52AEE-CD7E-4B02-96D5-A903725A78E1}" sibTransId="{FAF37778-4AB7-46FA-9F43-4B2795D53EED}"/>
    <dgm:cxn modelId="{ECD82D98-3591-43FE-93CB-B0DA36AB333C}" type="presParOf" srcId="{258A7817-1FB2-4752-B590-3BD91A52F6CC}" destId="{0532885B-CF81-4FA2-9F58-93A4969357C5}" srcOrd="0" destOrd="0" presId="urn:microsoft.com/office/officeart/2008/layout/PictureStrips"/>
    <dgm:cxn modelId="{72664D27-6DD4-4AB4-BC3C-B545D870EC05}" type="presParOf" srcId="{0532885B-CF81-4FA2-9F58-93A4969357C5}" destId="{9636CDEC-DF1F-4F93-8000-DD3EEE3F1ADA}" srcOrd="0" destOrd="0" presId="urn:microsoft.com/office/officeart/2008/layout/PictureStrips"/>
    <dgm:cxn modelId="{85D2976C-8C16-4FC7-B146-AC076C66D16C}" type="presParOf" srcId="{0532885B-CF81-4FA2-9F58-93A4969357C5}" destId="{870D5298-CC84-4DED-8E7D-E979479DDF42}" srcOrd="1" destOrd="0" presId="urn:microsoft.com/office/officeart/2008/layout/PictureStrips"/>
    <dgm:cxn modelId="{235A070D-51F7-42FB-A332-6B254B47D8A0}" type="presParOf" srcId="{258A7817-1FB2-4752-B590-3BD91A52F6CC}" destId="{E6EE887A-40E7-401E-AFDB-FC46990F5EF1}" srcOrd="1" destOrd="0" presId="urn:microsoft.com/office/officeart/2008/layout/PictureStrips"/>
    <dgm:cxn modelId="{9AA59556-7F25-4A74-AF48-6BCBD4E07ED4}" type="presParOf" srcId="{258A7817-1FB2-4752-B590-3BD91A52F6CC}" destId="{CFF3E657-B162-4289-AB06-2983FB2D32FB}" srcOrd="2" destOrd="0" presId="urn:microsoft.com/office/officeart/2008/layout/PictureStrips"/>
    <dgm:cxn modelId="{3B323215-1633-4B91-B98B-551D8A7C3F7A}" type="presParOf" srcId="{CFF3E657-B162-4289-AB06-2983FB2D32FB}" destId="{DF7FE718-F703-4BB6-A261-56CD4A3E66C2}" srcOrd="0" destOrd="0" presId="urn:microsoft.com/office/officeart/2008/layout/PictureStrips"/>
    <dgm:cxn modelId="{124022C0-F1AB-41FF-9D9D-CB761675DDA4}" type="presParOf" srcId="{CFF3E657-B162-4289-AB06-2983FB2D32FB}" destId="{A511B455-EFD2-4019-8403-569BB0301634}" srcOrd="1" destOrd="0" presId="urn:microsoft.com/office/officeart/2008/layout/PictureStrips"/>
    <dgm:cxn modelId="{0FE24B3E-CC5A-49A6-BBD4-59273F7B6EB6}" type="presParOf" srcId="{258A7817-1FB2-4752-B590-3BD91A52F6CC}" destId="{0FCB5FFE-10F6-4218-BBAA-77CA00EB5BDC}" srcOrd="3" destOrd="0" presId="urn:microsoft.com/office/officeart/2008/layout/PictureStrips"/>
    <dgm:cxn modelId="{88A32BD2-BEE7-4095-B01E-B1DE11738DCC}" type="presParOf" srcId="{258A7817-1FB2-4752-B590-3BD91A52F6CC}" destId="{8A512FA5-4395-4AD6-B43C-17BB80469D35}" srcOrd="4" destOrd="0" presId="urn:microsoft.com/office/officeart/2008/layout/PictureStrips"/>
    <dgm:cxn modelId="{22CFF513-A8D3-4CF9-B691-9C3FCEC07DB6}" type="presParOf" srcId="{8A512FA5-4395-4AD6-B43C-17BB80469D35}" destId="{EEEA9777-ABF5-412B-959B-F021DCFCD39A}" srcOrd="0" destOrd="0" presId="urn:microsoft.com/office/officeart/2008/layout/PictureStrips"/>
    <dgm:cxn modelId="{E0A26709-B469-491A-8AEC-925E71049A01}" type="presParOf" srcId="{8A512FA5-4395-4AD6-B43C-17BB80469D35}" destId="{004BB9CA-E076-489C-8552-507F756649F7}" srcOrd="1" destOrd="0" presId="urn:microsoft.com/office/officeart/2008/layout/PictureStrips"/>
    <dgm:cxn modelId="{B4184D5D-DC5C-4A46-9BA3-6A254F95B5B5}" type="presParOf" srcId="{258A7817-1FB2-4752-B590-3BD91A52F6CC}" destId="{51833B99-C51F-42A5-95AA-5D35322BA8C0}" srcOrd="5" destOrd="0" presId="urn:microsoft.com/office/officeart/2008/layout/PictureStrips"/>
    <dgm:cxn modelId="{DC41EA58-44E0-495D-B668-4C5EBB0D22F4}" type="presParOf" srcId="{258A7817-1FB2-4752-B590-3BD91A52F6CC}" destId="{08208FA7-F0ED-4F23-8C2C-CE31A5159861}" srcOrd="6" destOrd="0" presId="urn:microsoft.com/office/officeart/2008/layout/PictureStrips"/>
    <dgm:cxn modelId="{B188CFE8-4680-4B0B-8AA9-80421BDBA00C}" type="presParOf" srcId="{08208FA7-F0ED-4F23-8C2C-CE31A5159861}" destId="{1CE0E870-2B09-4151-B124-53ACF62FA2D4}" srcOrd="0" destOrd="0" presId="urn:microsoft.com/office/officeart/2008/layout/PictureStrips"/>
    <dgm:cxn modelId="{D422C7C4-CFEE-4DAF-AA1A-A798A0B5154B}" type="presParOf" srcId="{08208FA7-F0ED-4F23-8C2C-CE31A5159861}" destId="{0B3402E6-8900-4851-B4CE-E188939B7484}" srcOrd="1" destOrd="0" presId="urn:microsoft.com/office/officeart/2008/layout/PictureStrips"/>
    <dgm:cxn modelId="{1B9BFFD2-C137-46F2-B0E5-4B49D8619659}" type="presParOf" srcId="{258A7817-1FB2-4752-B590-3BD91A52F6CC}" destId="{E7843882-3D06-45CC-9F8C-79434A21BDBF}" srcOrd="7" destOrd="0" presId="urn:microsoft.com/office/officeart/2008/layout/PictureStrips"/>
    <dgm:cxn modelId="{5982F0C9-9E26-4FF8-9944-C225778EF369}" type="presParOf" srcId="{258A7817-1FB2-4752-B590-3BD91A52F6CC}" destId="{BA0B4177-5389-4EC1-BE25-E597D48B69A3}" srcOrd="8" destOrd="0" presId="urn:microsoft.com/office/officeart/2008/layout/PictureStrips"/>
    <dgm:cxn modelId="{7094F295-73D9-497B-A87A-5F4A0D2FA827}" type="presParOf" srcId="{BA0B4177-5389-4EC1-BE25-E597D48B69A3}" destId="{78752266-0EA7-4E6E-9166-D1F92692AF86}" srcOrd="0" destOrd="0" presId="urn:microsoft.com/office/officeart/2008/layout/PictureStrips"/>
    <dgm:cxn modelId="{CE35ED57-3BAA-417D-8F35-962DA8E4E587}" type="presParOf" srcId="{BA0B4177-5389-4EC1-BE25-E597D48B69A3}" destId="{827C4D25-5435-4504-BA5C-985F49BE6AFB}" srcOrd="1" destOrd="0" presId="urn:microsoft.com/office/officeart/2008/layout/PictureStrips"/>
    <dgm:cxn modelId="{C803AB4D-9BEC-4D36-AA23-2F50C029D989}" type="presParOf" srcId="{258A7817-1FB2-4752-B590-3BD91A52F6CC}" destId="{0A3ADAB2-5458-49A1-8235-80A7EA8BF90D}" srcOrd="9" destOrd="0" presId="urn:microsoft.com/office/officeart/2008/layout/PictureStrips"/>
    <dgm:cxn modelId="{A04B799C-DD29-4DE2-8890-B71E96B71F30}" type="presParOf" srcId="{258A7817-1FB2-4752-B590-3BD91A52F6CC}" destId="{E5096807-E258-4DCC-A516-F604B5CD7733}" srcOrd="10" destOrd="0" presId="urn:microsoft.com/office/officeart/2008/layout/PictureStrips"/>
    <dgm:cxn modelId="{E5B0860F-43EB-4C5C-8D2A-1ED4408E170A}" type="presParOf" srcId="{E5096807-E258-4DCC-A516-F604B5CD7733}" destId="{C100B2B8-F348-4E24-A652-92C6C0DC2B1B}" srcOrd="0" destOrd="0" presId="urn:microsoft.com/office/officeart/2008/layout/PictureStrips"/>
    <dgm:cxn modelId="{45AB0847-1C05-4C60-A69E-AC2B68D8463F}" type="presParOf" srcId="{E5096807-E258-4DCC-A516-F604B5CD7733}" destId="{D6B84A2D-5D17-40BC-9AE5-2B07AA5E05D5}" srcOrd="1" destOrd="0" presId="urn:microsoft.com/office/officeart/2008/layout/PictureStrips"/>
    <dgm:cxn modelId="{7385CFAA-C1C2-4A36-A77A-EA34339BAEF1}" type="presParOf" srcId="{258A7817-1FB2-4752-B590-3BD91A52F6CC}" destId="{853449FC-6B75-49E3-9607-D1E4DBC38A09}" srcOrd="11" destOrd="0" presId="urn:microsoft.com/office/officeart/2008/layout/PictureStrips"/>
    <dgm:cxn modelId="{0CAE48C7-BB4D-475F-96D0-730BCAC0F474}" type="presParOf" srcId="{258A7817-1FB2-4752-B590-3BD91A52F6CC}" destId="{BCAB8BD6-3830-40BF-BC48-72AA321DBB9A}" srcOrd="12" destOrd="0" presId="urn:microsoft.com/office/officeart/2008/layout/PictureStrips"/>
    <dgm:cxn modelId="{A21E9319-E242-45D7-8D1F-5BDAE97E0D32}" type="presParOf" srcId="{BCAB8BD6-3830-40BF-BC48-72AA321DBB9A}" destId="{4149B416-A9D4-4B6F-8EF5-D428017889D5}" srcOrd="0" destOrd="0" presId="urn:microsoft.com/office/officeart/2008/layout/PictureStrips"/>
    <dgm:cxn modelId="{5AD13E03-59E2-4036-8540-1DFD174A6713}" type="presParOf" srcId="{BCAB8BD6-3830-40BF-BC48-72AA321DBB9A}" destId="{02C4E156-08E9-45A7-B8A9-A1F027698A70}" srcOrd="1" destOrd="0" presId="urn:microsoft.com/office/officeart/2008/layout/PictureStrips"/>
    <dgm:cxn modelId="{097AF0EC-CD2A-4175-88E2-A3D79C5064F3}" type="presParOf" srcId="{258A7817-1FB2-4752-B590-3BD91A52F6CC}" destId="{3DAE9B56-4EBC-40BE-8F36-4E3E5D8DF9CF}" srcOrd="13" destOrd="0" presId="urn:microsoft.com/office/officeart/2008/layout/PictureStrips"/>
    <dgm:cxn modelId="{20A95C11-219D-4657-9C5C-67F4A8EAAB93}" type="presParOf" srcId="{258A7817-1FB2-4752-B590-3BD91A52F6CC}" destId="{8E3D7158-A083-428E-AA3D-7C05B5F90870}" srcOrd="14" destOrd="0" presId="urn:microsoft.com/office/officeart/2008/layout/PictureStrips"/>
    <dgm:cxn modelId="{7B7F9737-2F67-45F7-94F2-12EEFDBD565B}" type="presParOf" srcId="{8E3D7158-A083-428E-AA3D-7C05B5F90870}" destId="{EA7559FD-F7F0-4206-AC5E-D0B08630C356}" srcOrd="0" destOrd="0" presId="urn:microsoft.com/office/officeart/2008/layout/PictureStrips"/>
    <dgm:cxn modelId="{B54D8BCF-3ACF-48F3-A007-857E842FC310}" type="presParOf" srcId="{8E3D7158-A083-428E-AA3D-7C05B5F90870}" destId="{72778087-5ADE-49F0-AC77-16DFEB94AA1F}" srcOrd="1" destOrd="0" presId="urn:microsoft.com/office/officeart/2008/layout/PictureStrips"/>
    <dgm:cxn modelId="{34CA8847-4F61-4617-AE64-D92BBB053F73}" type="presParOf" srcId="{258A7817-1FB2-4752-B590-3BD91A52F6CC}" destId="{33D61D03-AD52-448D-99CF-99CC9C951552}" srcOrd="15" destOrd="0" presId="urn:microsoft.com/office/officeart/2008/layout/PictureStrips"/>
    <dgm:cxn modelId="{F9303EA9-BDBF-4558-80D5-B9D91402BF6C}" type="presParOf" srcId="{258A7817-1FB2-4752-B590-3BD91A52F6CC}" destId="{B69460AE-5102-4CE0-A297-E25010A5357A}" srcOrd="16" destOrd="0" presId="urn:microsoft.com/office/officeart/2008/layout/PictureStrips"/>
    <dgm:cxn modelId="{E2704B44-6C57-461A-A41C-B7CD878A887B}" type="presParOf" srcId="{B69460AE-5102-4CE0-A297-E25010A5357A}" destId="{72192A53-3325-456C-A82E-86126903576F}" srcOrd="0" destOrd="0" presId="urn:microsoft.com/office/officeart/2008/layout/PictureStrips"/>
    <dgm:cxn modelId="{48D632F6-22F1-41AF-BFCF-378DC63405D8}" type="presParOf" srcId="{B69460AE-5102-4CE0-A297-E25010A5357A}" destId="{9FBD4259-FC86-4FDD-BCB4-B076308ABA2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9447904-7CB9-4E18-AE47-B0E51DBF5589}" type="doc">
      <dgm:prSet loTypeId="urn:microsoft.com/office/officeart/2005/8/layout/vList3" loCatId="list" qsTypeId="urn:microsoft.com/office/officeart/2005/8/quickstyle/simple3" qsCatId="simple" csTypeId="urn:microsoft.com/office/officeart/2005/8/colors/accent3_1" csCatId="accent3" phldr="1"/>
      <dgm:spPr/>
      <dgm:t>
        <a:bodyPr/>
        <a:lstStyle/>
        <a:p>
          <a:endParaRPr lang="zh-CN" altLang="en-US"/>
        </a:p>
      </dgm:t>
    </dgm:pt>
    <dgm:pt modelId="{8EEE6C77-6D9D-4DB7-A407-090A7ACC4D32}">
      <dgm:prSet custT="1"/>
      <dgm:spPr/>
      <dgm:t>
        <a:bodyPr/>
        <a:lstStyle/>
        <a:p>
          <a:pPr algn="l" rtl="0"/>
          <a:r>
            <a:rPr lang="zh-CN" altLang="en-US" sz="2000" dirty="0" smtClean="0">
              <a:latin typeface="微软雅黑" panose="020B0503020204020204" pitchFamily="34" charset="-122"/>
              <a:ea typeface="微软雅黑" panose="020B0503020204020204" pitchFamily="34" charset="-122"/>
            </a:rPr>
            <a:t>以不打扰客人为原则</a:t>
          </a:r>
          <a:endParaRPr lang="zh-CN" altLang="en-US" sz="2000" dirty="0">
            <a:latin typeface="微软雅黑" panose="020B0503020204020204" pitchFamily="34" charset="-122"/>
            <a:ea typeface="微软雅黑" panose="020B0503020204020204" pitchFamily="34" charset="-122"/>
          </a:endParaRPr>
        </a:p>
      </dgm:t>
    </dgm:pt>
    <dgm:pt modelId="{AA8A56A8-B43A-4B09-81B2-5B4243A54FD3}" type="parTrans" cxnId="{702E90C8-2FCF-41D7-87B6-4133CDFC2DF7}">
      <dgm:prSet/>
      <dgm:spPr/>
      <dgm:t>
        <a:bodyPr/>
        <a:lstStyle/>
        <a:p>
          <a:endParaRPr lang="zh-CN" altLang="en-US"/>
        </a:p>
      </dgm:t>
    </dgm:pt>
    <dgm:pt modelId="{B7C7F3A6-30D5-4AD3-BCE5-7E1B62C9AF4C}" type="sibTrans" cxnId="{702E90C8-2FCF-41D7-87B6-4133CDFC2DF7}">
      <dgm:prSet/>
      <dgm:spPr/>
      <dgm:t>
        <a:bodyPr/>
        <a:lstStyle/>
        <a:p>
          <a:endParaRPr lang="zh-CN" altLang="en-US"/>
        </a:p>
      </dgm:t>
    </dgm:pt>
    <dgm:pt modelId="{1CC0DA99-9ED2-42F9-940D-89CA6FB343D3}">
      <dgm:prSet custT="1"/>
      <dgm:spPr/>
      <dgm:t>
        <a:bodyPr/>
        <a:lstStyle/>
        <a:p>
          <a:pPr algn="l" rtl="0"/>
          <a:r>
            <a:rPr lang="zh-CN" altLang="en-US" sz="2000" dirty="0" smtClean="0">
              <a:latin typeface="微软雅黑" panose="020B0503020204020204" pitchFamily="34" charset="-122"/>
              <a:ea typeface="微软雅黑" panose="020B0503020204020204" pitchFamily="34" charset="-122"/>
            </a:rPr>
            <a:t>敲门时，应报明身份</a:t>
          </a:r>
          <a:endParaRPr lang="zh-CN" altLang="en-US" sz="2000" dirty="0">
            <a:latin typeface="微软雅黑" panose="020B0503020204020204" pitchFamily="34" charset="-122"/>
            <a:ea typeface="微软雅黑" panose="020B0503020204020204" pitchFamily="34" charset="-122"/>
          </a:endParaRPr>
        </a:p>
      </dgm:t>
    </dgm:pt>
    <dgm:pt modelId="{418DC07A-AB64-441C-B7EA-695765DE58AB}" type="parTrans" cxnId="{2846FE40-3058-4C32-9D10-4F2E9092289F}">
      <dgm:prSet/>
      <dgm:spPr/>
      <dgm:t>
        <a:bodyPr/>
        <a:lstStyle/>
        <a:p>
          <a:endParaRPr lang="zh-CN" altLang="en-US"/>
        </a:p>
      </dgm:t>
    </dgm:pt>
    <dgm:pt modelId="{13DA1F2F-6DE8-4423-BC93-FB7A84D42A40}" type="sibTrans" cxnId="{2846FE40-3058-4C32-9D10-4F2E9092289F}">
      <dgm:prSet/>
      <dgm:spPr/>
      <dgm:t>
        <a:bodyPr/>
        <a:lstStyle/>
        <a:p>
          <a:endParaRPr lang="zh-CN" altLang="en-US"/>
        </a:p>
      </dgm:t>
    </dgm:pt>
    <dgm:pt modelId="{989EB008-5BA5-419B-8FB5-0AE2D3C2F6B3}">
      <dgm:prSet custT="1"/>
      <dgm:spPr/>
      <dgm:t>
        <a:bodyPr/>
        <a:lstStyle/>
        <a:p>
          <a:pPr algn="l" rtl="0"/>
          <a:r>
            <a:rPr lang="zh-CN" altLang="en-US" sz="2000" dirty="0" smtClean="0">
              <a:latin typeface="微软雅黑" panose="020B0503020204020204" pitchFamily="34" charset="-122"/>
              <a:ea typeface="微软雅黑" panose="020B0503020204020204" pitchFamily="34" charset="-122"/>
            </a:rPr>
            <a:t>不得在客房内做清扫之外的其他事情</a:t>
          </a:r>
          <a:endParaRPr lang="zh-CN" altLang="en-US" sz="2000" dirty="0">
            <a:latin typeface="微软雅黑" panose="020B0503020204020204" pitchFamily="34" charset="-122"/>
            <a:ea typeface="微软雅黑" panose="020B0503020204020204" pitchFamily="34" charset="-122"/>
          </a:endParaRPr>
        </a:p>
      </dgm:t>
    </dgm:pt>
    <dgm:pt modelId="{F827F2DB-0289-4121-8681-D7D238E19696}" type="parTrans" cxnId="{7663287F-34E4-4382-8DF5-8D25357E4373}">
      <dgm:prSet/>
      <dgm:spPr/>
      <dgm:t>
        <a:bodyPr/>
        <a:lstStyle/>
        <a:p>
          <a:endParaRPr lang="zh-CN" altLang="en-US"/>
        </a:p>
      </dgm:t>
    </dgm:pt>
    <dgm:pt modelId="{3952A7D7-2767-4CF8-8517-E21920EE943A}" type="sibTrans" cxnId="{7663287F-34E4-4382-8DF5-8D25357E4373}">
      <dgm:prSet/>
      <dgm:spPr/>
      <dgm:t>
        <a:bodyPr/>
        <a:lstStyle/>
        <a:p>
          <a:endParaRPr lang="zh-CN" altLang="en-US"/>
        </a:p>
      </dgm:t>
    </dgm:pt>
    <dgm:pt modelId="{AAD0AD79-21E2-4FF2-8812-2BAC84FA0AD9}">
      <dgm:prSet custT="1"/>
      <dgm:spPr/>
      <dgm:t>
        <a:bodyPr/>
        <a:lstStyle/>
        <a:p>
          <a:pPr algn="l" rtl="0"/>
          <a:r>
            <a:rPr lang="zh-CN" altLang="en-US" sz="2000" dirty="0" smtClean="0">
              <a:latin typeface="微软雅黑" panose="020B0503020204020204" pitchFamily="34" charset="-122"/>
              <a:ea typeface="微软雅黑" panose="020B0503020204020204" pitchFamily="34" charset="-122"/>
            </a:rPr>
            <a:t>不得使用客房内设施</a:t>
          </a:r>
          <a:endParaRPr lang="zh-CN" altLang="en-US" sz="2000" dirty="0">
            <a:latin typeface="微软雅黑" panose="020B0503020204020204" pitchFamily="34" charset="-122"/>
            <a:ea typeface="微软雅黑" panose="020B0503020204020204" pitchFamily="34" charset="-122"/>
          </a:endParaRPr>
        </a:p>
      </dgm:t>
    </dgm:pt>
    <dgm:pt modelId="{4F1D39E6-941A-471C-87B1-6E57B76C7D5C}" type="parTrans" cxnId="{A1E09DCA-76C8-4345-A709-D589DD020057}">
      <dgm:prSet/>
      <dgm:spPr/>
      <dgm:t>
        <a:bodyPr/>
        <a:lstStyle/>
        <a:p>
          <a:endParaRPr lang="zh-CN" altLang="en-US"/>
        </a:p>
      </dgm:t>
    </dgm:pt>
    <dgm:pt modelId="{39CC5306-F859-4397-B7AF-2D1237ED1077}" type="sibTrans" cxnId="{A1E09DCA-76C8-4345-A709-D589DD020057}">
      <dgm:prSet/>
      <dgm:spPr/>
      <dgm:t>
        <a:bodyPr/>
        <a:lstStyle/>
        <a:p>
          <a:endParaRPr lang="zh-CN" altLang="en-US"/>
        </a:p>
      </dgm:t>
    </dgm:pt>
    <dgm:pt modelId="{7004713B-69B0-4A15-948B-DD9C2E0AE5C0}">
      <dgm:prSet custT="1"/>
      <dgm:spPr/>
      <dgm:t>
        <a:bodyPr/>
        <a:lstStyle/>
        <a:p>
          <a:pPr algn="l" rtl="0"/>
          <a:r>
            <a:rPr lang="zh-CN" altLang="en-US" sz="2000" dirty="0" smtClean="0">
              <a:latin typeface="微软雅黑" panose="020B0503020204020204" pitchFamily="34" charset="-122"/>
              <a:ea typeface="微软雅黑" panose="020B0503020204020204" pitchFamily="34" charset="-122"/>
            </a:rPr>
            <a:t>清理卫生间时，应专备一条脚垫</a:t>
          </a:r>
          <a:endParaRPr lang="zh-CN" altLang="en-US" sz="2000" dirty="0">
            <a:latin typeface="微软雅黑" panose="020B0503020204020204" pitchFamily="34" charset="-122"/>
            <a:ea typeface="微软雅黑" panose="020B0503020204020204" pitchFamily="34" charset="-122"/>
          </a:endParaRPr>
        </a:p>
      </dgm:t>
    </dgm:pt>
    <dgm:pt modelId="{5C1624BA-DEE3-485C-9F58-8C7FEF2B0BDB}" type="parTrans" cxnId="{B1AB2CB6-F801-43C1-AFA2-AC17F870F8E5}">
      <dgm:prSet/>
      <dgm:spPr/>
      <dgm:t>
        <a:bodyPr/>
        <a:lstStyle/>
        <a:p>
          <a:endParaRPr lang="zh-CN" altLang="en-US"/>
        </a:p>
      </dgm:t>
    </dgm:pt>
    <dgm:pt modelId="{A24168D7-5FF6-4B00-91D4-5BB248289ACF}" type="sibTrans" cxnId="{B1AB2CB6-F801-43C1-AFA2-AC17F870F8E5}">
      <dgm:prSet/>
      <dgm:spPr/>
      <dgm:t>
        <a:bodyPr/>
        <a:lstStyle/>
        <a:p>
          <a:endParaRPr lang="zh-CN" altLang="en-US"/>
        </a:p>
      </dgm:t>
    </dgm:pt>
    <dgm:pt modelId="{77240044-691F-442E-AEFC-C8B416E749D4}">
      <dgm:prSet custT="1"/>
      <dgm:spPr/>
      <dgm:t>
        <a:bodyPr/>
        <a:lstStyle/>
        <a:p>
          <a:pPr algn="l" rtl="0"/>
          <a:r>
            <a:rPr lang="zh-CN" altLang="en-US" sz="2000" dirty="0" smtClean="0">
              <a:latin typeface="微软雅黑" panose="020B0503020204020204" pitchFamily="34" charset="-122"/>
              <a:ea typeface="微软雅黑" panose="020B0503020204020204" pitchFamily="34" charset="-122"/>
            </a:rPr>
            <a:t>清洁客房用的抹布应分开使用</a:t>
          </a:r>
          <a:endParaRPr lang="zh-CN" altLang="en-US" sz="2000" dirty="0">
            <a:latin typeface="微软雅黑" panose="020B0503020204020204" pitchFamily="34" charset="-122"/>
            <a:ea typeface="微软雅黑" panose="020B0503020204020204" pitchFamily="34" charset="-122"/>
          </a:endParaRPr>
        </a:p>
      </dgm:t>
    </dgm:pt>
    <dgm:pt modelId="{C3002FEC-BEEB-4973-A35A-42320F24E35A}" type="parTrans" cxnId="{D5D0BD86-32B8-4ABD-BF36-9003B0BA25CF}">
      <dgm:prSet/>
      <dgm:spPr/>
      <dgm:t>
        <a:bodyPr/>
        <a:lstStyle/>
        <a:p>
          <a:endParaRPr lang="zh-CN" altLang="en-US"/>
        </a:p>
      </dgm:t>
    </dgm:pt>
    <dgm:pt modelId="{1D5282A4-C8D8-4F0A-AE9A-7738DC53E39B}" type="sibTrans" cxnId="{D5D0BD86-32B8-4ABD-BF36-9003B0BA25CF}">
      <dgm:prSet/>
      <dgm:spPr/>
      <dgm:t>
        <a:bodyPr/>
        <a:lstStyle/>
        <a:p>
          <a:endParaRPr lang="zh-CN" altLang="en-US"/>
        </a:p>
      </dgm:t>
    </dgm:pt>
    <dgm:pt modelId="{3C86B728-99DF-4D48-B9BC-4988840883B9}">
      <dgm:prSet custT="1"/>
      <dgm:spPr/>
      <dgm:t>
        <a:bodyPr/>
        <a:lstStyle/>
        <a:p>
          <a:pPr algn="l" rtl="0"/>
          <a:r>
            <a:rPr lang="zh-CN" altLang="en-US" sz="2000" dirty="0" smtClean="0">
              <a:latin typeface="微软雅黑" panose="020B0503020204020204" pitchFamily="34" charset="-122"/>
              <a:ea typeface="微软雅黑" panose="020B0503020204020204" pitchFamily="34" charset="-122"/>
            </a:rPr>
            <a:t>注意做好房间检查工作</a:t>
          </a:r>
          <a:endParaRPr lang="zh-CN" altLang="en-US" sz="2000" dirty="0">
            <a:latin typeface="微软雅黑" panose="020B0503020204020204" pitchFamily="34" charset="-122"/>
            <a:ea typeface="微软雅黑" panose="020B0503020204020204" pitchFamily="34" charset="-122"/>
          </a:endParaRPr>
        </a:p>
      </dgm:t>
    </dgm:pt>
    <dgm:pt modelId="{436617A0-B6BF-4D9A-9460-510E774E605B}" type="parTrans" cxnId="{2A400AC3-5B6C-45D4-A970-A42AC82B1BBF}">
      <dgm:prSet/>
      <dgm:spPr/>
      <dgm:t>
        <a:bodyPr/>
        <a:lstStyle/>
        <a:p>
          <a:endParaRPr lang="zh-CN" altLang="en-US"/>
        </a:p>
      </dgm:t>
    </dgm:pt>
    <dgm:pt modelId="{5DA82A34-A306-4581-AAAA-244A01BE1FCA}" type="sibTrans" cxnId="{2A400AC3-5B6C-45D4-A970-A42AC82B1BBF}">
      <dgm:prSet/>
      <dgm:spPr/>
      <dgm:t>
        <a:bodyPr/>
        <a:lstStyle/>
        <a:p>
          <a:endParaRPr lang="zh-CN" altLang="en-US"/>
        </a:p>
      </dgm:t>
    </dgm:pt>
    <dgm:pt modelId="{9D4BD55B-C5D8-4EE4-833D-20A5D1CE589B}">
      <dgm:prSet custT="1"/>
      <dgm:spPr/>
      <dgm:t>
        <a:bodyPr/>
        <a:lstStyle/>
        <a:p>
          <a:pPr algn="l" rtl="0"/>
          <a:r>
            <a:rPr lang="zh-CN" altLang="en-US" sz="2000" dirty="0" smtClean="0">
              <a:latin typeface="微软雅黑" panose="020B0503020204020204" pitchFamily="34" charset="-122"/>
              <a:ea typeface="微软雅黑" panose="020B0503020204020204" pitchFamily="34" charset="-122"/>
            </a:rPr>
            <a:t>不能随便处理房内“垃圾”</a:t>
          </a:r>
          <a:endParaRPr lang="zh-CN" altLang="en-US" sz="2000" dirty="0">
            <a:latin typeface="微软雅黑" panose="020B0503020204020204" pitchFamily="34" charset="-122"/>
            <a:ea typeface="微软雅黑" panose="020B0503020204020204" pitchFamily="34" charset="-122"/>
          </a:endParaRPr>
        </a:p>
      </dgm:t>
    </dgm:pt>
    <dgm:pt modelId="{21D233BF-BD2C-4A30-A07F-1C1AAB9ADBFF}" type="parTrans" cxnId="{DE714C95-6764-4227-AFBC-C788B98162D2}">
      <dgm:prSet/>
      <dgm:spPr/>
      <dgm:t>
        <a:bodyPr/>
        <a:lstStyle/>
        <a:p>
          <a:endParaRPr lang="zh-CN" altLang="en-US"/>
        </a:p>
      </dgm:t>
    </dgm:pt>
    <dgm:pt modelId="{7C7B86FA-09B4-4B94-A3C2-0F2130886202}" type="sibTrans" cxnId="{DE714C95-6764-4227-AFBC-C788B98162D2}">
      <dgm:prSet/>
      <dgm:spPr/>
      <dgm:t>
        <a:bodyPr/>
        <a:lstStyle/>
        <a:p>
          <a:endParaRPr lang="zh-CN" altLang="en-US"/>
        </a:p>
      </dgm:t>
    </dgm:pt>
    <dgm:pt modelId="{DC6BC493-FB2F-435C-8A5F-F1D45544B806}" type="pres">
      <dgm:prSet presAssocID="{69447904-7CB9-4E18-AE47-B0E51DBF5589}" presName="linearFlow" presStyleCnt="0">
        <dgm:presLayoutVars>
          <dgm:dir/>
          <dgm:resizeHandles val="exact"/>
        </dgm:presLayoutVars>
      </dgm:prSet>
      <dgm:spPr/>
      <dgm:t>
        <a:bodyPr/>
        <a:lstStyle/>
        <a:p>
          <a:endParaRPr lang="zh-CN" altLang="en-US"/>
        </a:p>
      </dgm:t>
    </dgm:pt>
    <dgm:pt modelId="{92780F9E-350B-41CB-963F-9214AE2A84F5}" type="pres">
      <dgm:prSet presAssocID="{8EEE6C77-6D9D-4DB7-A407-090A7ACC4D32}" presName="composite" presStyleCnt="0"/>
      <dgm:spPr/>
      <dgm:t>
        <a:bodyPr/>
        <a:lstStyle/>
        <a:p>
          <a:endParaRPr lang="zh-CN" altLang="en-US"/>
        </a:p>
      </dgm:t>
    </dgm:pt>
    <dgm:pt modelId="{00C0B3F6-B9AA-4DFA-9DBE-C52C1347E904}" type="pres">
      <dgm:prSet presAssocID="{8EEE6C77-6D9D-4DB7-A407-090A7ACC4D32}" presName="imgShp" presStyleLbl="fgImgPlace1" presStyleIdx="0" presStyleCnt="8"/>
      <dgm:spPr/>
      <dgm:t>
        <a:bodyPr/>
        <a:lstStyle/>
        <a:p>
          <a:endParaRPr lang="zh-CN" altLang="en-US"/>
        </a:p>
      </dgm:t>
    </dgm:pt>
    <dgm:pt modelId="{D5E16D82-ADC4-43D1-BA02-1589A8B47F9E}" type="pres">
      <dgm:prSet presAssocID="{8EEE6C77-6D9D-4DB7-A407-090A7ACC4D32}" presName="txShp" presStyleLbl="node1" presStyleIdx="0" presStyleCnt="8">
        <dgm:presLayoutVars>
          <dgm:bulletEnabled val="1"/>
        </dgm:presLayoutVars>
      </dgm:prSet>
      <dgm:spPr/>
      <dgm:t>
        <a:bodyPr/>
        <a:lstStyle/>
        <a:p>
          <a:endParaRPr lang="zh-CN" altLang="en-US"/>
        </a:p>
      </dgm:t>
    </dgm:pt>
    <dgm:pt modelId="{F53DE4EE-A4ED-4F42-80E5-7AB89AE0C5FC}" type="pres">
      <dgm:prSet presAssocID="{B7C7F3A6-30D5-4AD3-BCE5-7E1B62C9AF4C}" presName="spacing" presStyleCnt="0"/>
      <dgm:spPr/>
      <dgm:t>
        <a:bodyPr/>
        <a:lstStyle/>
        <a:p>
          <a:endParaRPr lang="zh-CN" altLang="en-US"/>
        </a:p>
      </dgm:t>
    </dgm:pt>
    <dgm:pt modelId="{637044F7-0E52-42C9-A0B3-F76CA3808C10}" type="pres">
      <dgm:prSet presAssocID="{1CC0DA99-9ED2-42F9-940D-89CA6FB343D3}" presName="composite" presStyleCnt="0"/>
      <dgm:spPr/>
      <dgm:t>
        <a:bodyPr/>
        <a:lstStyle/>
        <a:p>
          <a:endParaRPr lang="zh-CN" altLang="en-US"/>
        </a:p>
      </dgm:t>
    </dgm:pt>
    <dgm:pt modelId="{514EEE45-B2FC-4412-8AA3-1F59AF1D252F}" type="pres">
      <dgm:prSet presAssocID="{1CC0DA99-9ED2-42F9-940D-89CA6FB343D3}" presName="imgShp" presStyleLbl="fgImgPlace1" presStyleIdx="1" presStyleCnt="8"/>
      <dgm:spPr/>
      <dgm:t>
        <a:bodyPr/>
        <a:lstStyle/>
        <a:p>
          <a:endParaRPr lang="zh-CN" altLang="en-US"/>
        </a:p>
      </dgm:t>
    </dgm:pt>
    <dgm:pt modelId="{104863E2-6A01-4FA9-AAF8-B0FDA88DFDF5}" type="pres">
      <dgm:prSet presAssocID="{1CC0DA99-9ED2-42F9-940D-89CA6FB343D3}" presName="txShp" presStyleLbl="node1" presStyleIdx="1" presStyleCnt="8">
        <dgm:presLayoutVars>
          <dgm:bulletEnabled val="1"/>
        </dgm:presLayoutVars>
      </dgm:prSet>
      <dgm:spPr/>
      <dgm:t>
        <a:bodyPr/>
        <a:lstStyle/>
        <a:p>
          <a:endParaRPr lang="zh-CN" altLang="en-US"/>
        </a:p>
      </dgm:t>
    </dgm:pt>
    <dgm:pt modelId="{E8C96059-68A6-44ED-80CF-13D25D5A5FC0}" type="pres">
      <dgm:prSet presAssocID="{13DA1F2F-6DE8-4423-BC93-FB7A84D42A40}" presName="spacing" presStyleCnt="0"/>
      <dgm:spPr/>
      <dgm:t>
        <a:bodyPr/>
        <a:lstStyle/>
        <a:p>
          <a:endParaRPr lang="zh-CN" altLang="en-US"/>
        </a:p>
      </dgm:t>
    </dgm:pt>
    <dgm:pt modelId="{5FD8E88A-8C4C-47E5-9C4A-81C7EC8B80E4}" type="pres">
      <dgm:prSet presAssocID="{989EB008-5BA5-419B-8FB5-0AE2D3C2F6B3}" presName="composite" presStyleCnt="0"/>
      <dgm:spPr/>
      <dgm:t>
        <a:bodyPr/>
        <a:lstStyle/>
        <a:p>
          <a:endParaRPr lang="zh-CN" altLang="en-US"/>
        </a:p>
      </dgm:t>
    </dgm:pt>
    <dgm:pt modelId="{119F1EC3-184C-4CEB-95A1-AB5F0B9E4A6E}" type="pres">
      <dgm:prSet presAssocID="{989EB008-5BA5-419B-8FB5-0AE2D3C2F6B3}" presName="imgShp" presStyleLbl="fgImgPlace1" presStyleIdx="2" presStyleCnt="8"/>
      <dgm:spPr/>
      <dgm:t>
        <a:bodyPr/>
        <a:lstStyle/>
        <a:p>
          <a:endParaRPr lang="zh-CN" altLang="en-US"/>
        </a:p>
      </dgm:t>
    </dgm:pt>
    <dgm:pt modelId="{CF8FE289-0302-482D-9CBC-124651F292E2}" type="pres">
      <dgm:prSet presAssocID="{989EB008-5BA5-419B-8FB5-0AE2D3C2F6B3}" presName="txShp" presStyleLbl="node1" presStyleIdx="2" presStyleCnt="8">
        <dgm:presLayoutVars>
          <dgm:bulletEnabled val="1"/>
        </dgm:presLayoutVars>
      </dgm:prSet>
      <dgm:spPr/>
      <dgm:t>
        <a:bodyPr/>
        <a:lstStyle/>
        <a:p>
          <a:endParaRPr lang="zh-CN" altLang="en-US"/>
        </a:p>
      </dgm:t>
    </dgm:pt>
    <dgm:pt modelId="{48DE50A6-184F-4890-B679-F57557CA2921}" type="pres">
      <dgm:prSet presAssocID="{3952A7D7-2767-4CF8-8517-E21920EE943A}" presName="spacing" presStyleCnt="0"/>
      <dgm:spPr/>
      <dgm:t>
        <a:bodyPr/>
        <a:lstStyle/>
        <a:p>
          <a:endParaRPr lang="zh-CN" altLang="en-US"/>
        </a:p>
      </dgm:t>
    </dgm:pt>
    <dgm:pt modelId="{AED9F9FF-C164-4316-9BED-59FF57ADA81B}" type="pres">
      <dgm:prSet presAssocID="{AAD0AD79-21E2-4FF2-8812-2BAC84FA0AD9}" presName="composite" presStyleCnt="0"/>
      <dgm:spPr/>
      <dgm:t>
        <a:bodyPr/>
        <a:lstStyle/>
        <a:p>
          <a:endParaRPr lang="zh-CN" altLang="en-US"/>
        </a:p>
      </dgm:t>
    </dgm:pt>
    <dgm:pt modelId="{8B2B66C4-C7C0-4091-8510-F74D0DF0DBF2}" type="pres">
      <dgm:prSet presAssocID="{AAD0AD79-21E2-4FF2-8812-2BAC84FA0AD9}" presName="imgShp" presStyleLbl="fgImgPlace1" presStyleIdx="3" presStyleCnt="8"/>
      <dgm:spPr/>
      <dgm:t>
        <a:bodyPr/>
        <a:lstStyle/>
        <a:p>
          <a:endParaRPr lang="zh-CN" altLang="en-US"/>
        </a:p>
      </dgm:t>
    </dgm:pt>
    <dgm:pt modelId="{90DF4153-D1B6-4AC6-B8FD-EC48DE512E84}" type="pres">
      <dgm:prSet presAssocID="{AAD0AD79-21E2-4FF2-8812-2BAC84FA0AD9}" presName="txShp" presStyleLbl="node1" presStyleIdx="3" presStyleCnt="8">
        <dgm:presLayoutVars>
          <dgm:bulletEnabled val="1"/>
        </dgm:presLayoutVars>
      </dgm:prSet>
      <dgm:spPr/>
      <dgm:t>
        <a:bodyPr/>
        <a:lstStyle/>
        <a:p>
          <a:endParaRPr lang="zh-CN" altLang="en-US"/>
        </a:p>
      </dgm:t>
    </dgm:pt>
    <dgm:pt modelId="{B9D8E099-9986-41FE-80BB-7582ADC32EC8}" type="pres">
      <dgm:prSet presAssocID="{39CC5306-F859-4397-B7AF-2D1237ED1077}" presName="spacing" presStyleCnt="0"/>
      <dgm:spPr/>
      <dgm:t>
        <a:bodyPr/>
        <a:lstStyle/>
        <a:p>
          <a:endParaRPr lang="zh-CN" altLang="en-US"/>
        </a:p>
      </dgm:t>
    </dgm:pt>
    <dgm:pt modelId="{C7B0A2B5-910A-417B-A0A5-157D41819A61}" type="pres">
      <dgm:prSet presAssocID="{7004713B-69B0-4A15-948B-DD9C2E0AE5C0}" presName="composite" presStyleCnt="0"/>
      <dgm:spPr/>
      <dgm:t>
        <a:bodyPr/>
        <a:lstStyle/>
        <a:p>
          <a:endParaRPr lang="zh-CN" altLang="en-US"/>
        </a:p>
      </dgm:t>
    </dgm:pt>
    <dgm:pt modelId="{6A6192FA-6CE3-4966-925D-EB4C5E916551}" type="pres">
      <dgm:prSet presAssocID="{7004713B-69B0-4A15-948B-DD9C2E0AE5C0}" presName="imgShp" presStyleLbl="fgImgPlace1" presStyleIdx="4" presStyleCnt="8"/>
      <dgm:spPr/>
      <dgm:t>
        <a:bodyPr/>
        <a:lstStyle/>
        <a:p>
          <a:endParaRPr lang="zh-CN" altLang="en-US"/>
        </a:p>
      </dgm:t>
    </dgm:pt>
    <dgm:pt modelId="{A1782523-564B-4B83-9AC9-3089EA6ABE80}" type="pres">
      <dgm:prSet presAssocID="{7004713B-69B0-4A15-948B-DD9C2E0AE5C0}" presName="txShp" presStyleLbl="node1" presStyleIdx="4" presStyleCnt="8">
        <dgm:presLayoutVars>
          <dgm:bulletEnabled val="1"/>
        </dgm:presLayoutVars>
      </dgm:prSet>
      <dgm:spPr/>
      <dgm:t>
        <a:bodyPr/>
        <a:lstStyle/>
        <a:p>
          <a:endParaRPr lang="zh-CN" altLang="en-US"/>
        </a:p>
      </dgm:t>
    </dgm:pt>
    <dgm:pt modelId="{7A83F769-8695-4F61-AA01-08EEF165E173}" type="pres">
      <dgm:prSet presAssocID="{A24168D7-5FF6-4B00-91D4-5BB248289ACF}" presName="spacing" presStyleCnt="0"/>
      <dgm:spPr/>
      <dgm:t>
        <a:bodyPr/>
        <a:lstStyle/>
        <a:p>
          <a:endParaRPr lang="zh-CN" altLang="en-US"/>
        </a:p>
      </dgm:t>
    </dgm:pt>
    <dgm:pt modelId="{EDA17F84-E438-4BF3-8F84-5DA5E095382F}" type="pres">
      <dgm:prSet presAssocID="{77240044-691F-442E-AEFC-C8B416E749D4}" presName="composite" presStyleCnt="0"/>
      <dgm:spPr/>
      <dgm:t>
        <a:bodyPr/>
        <a:lstStyle/>
        <a:p>
          <a:endParaRPr lang="zh-CN" altLang="en-US"/>
        </a:p>
      </dgm:t>
    </dgm:pt>
    <dgm:pt modelId="{FFD4F81C-7149-416D-9D04-020EF66A5788}" type="pres">
      <dgm:prSet presAssocID="{77240044-691F-442E-AEFC-C8B416E749D4}" presName="imgShp" presStyleLbl="fgImgPlace1" presStyleIdx="5" presStyleCnt="8"/>
      <dgm:spPr/>
      <dgm:t>
        <a:bodyPr/>
        <a:lstStyle/>
        <a:p>
          <a:endParaRPr lang="zh-CN" altLang="en-US"/>
        </a:p>
      </dgm:t>
    </dgm:pt>
    <dgm:pt modelId="{7CEF6583-A143-4A97-B2F0-B3FC3B086F22}" type="pres">
      <dgm:prSet presAssocID="{77240044-691F-442E-AEFC-C8B416E749D4}" presName="txShp" presStyleLbl="node1" presStyleIdx="5" presStyleCnt="8">
        <dgm:presLayoutVars>
          <dgm:bulletEnabled val="1"/>
        </dgm:presLayoutVars>
      </dgm:prSet>
      <dgm:spPr/>
      <dgm:t>
        <a:bodyPr/>
        <a:lstStyle/>
        <a:p>
          <a:endParaRPr lang="zh-CN" altLang="en-US"/>
        </a:p>
      </dgm:t>
    </dgm:pt>
    <dgm:pt modelId="{0A3C1916-3FE2-4D7C-9863-9FBA2DDC2B8F}" type="pres">
      <dgm:prSet presAssocID="{1D5282A4-C8D8-4F0A-AE9A-7738DC53E39B}" presName="spacing" presStyleCnt="0"/>
      <dgm:spPr/>
      <dgm:t>
        <a:bodyPr/>
        <a:lstStyle/>
        <a:p>
          <a:endParaRPr lang="zh-CN" altLang="en-US"/>
        </a:p>
      </dgm:t>
    </dgm:pt>
    <dgm:pt modelId="{454DCB42-7DB7-403E-BBCA-3EEBB81E66FF}" type="pres">
      <dgm:prSet presAssocID="{3C86B728-99DF-4D48-B9BC-4988840883B9}" presName="composite" presStyleCnt="0"/>
      <dgm:spPr/>
      <dgm:t>
        <a:bodyPr/>
        <a:lstStyle/>
        <a:p>
          <a:endParaRPr lang="zh-CN" altLang="en-US"/>
        </a:p>
      </dgm:t>
    </dgm:pt>
    <dgm:pt modelId="{D3E4D674-90EC-4BCB-9B05-DD60F6CA8600}" type="pres">
      <dgm:prSet presAssocID="{3C86B728-99DF-4D48-B9BC-4988840883B9}" presName="imgShp" presStyleLbl="fgImgPlace1" presStyleIdx="6" presStyleCnt="8"/>
      <dgm:spPr/>
      <dgm:t>
        <a:bodyPr/>
        <a:lstStyle/>
        <a:p>
          <a:endParaRPr lang="zh-CN" altLang="en-US"/>
        </a:p>
      </dgm:t>
    </dgm:pt>
    <dgm:pt modelId="{FA202021-5439-4718-B501-2E8F5374CE13}" type="pres">
      <dgm:prSet presAssocID="{3C86B728-99DF-4D48-B9BC-4988840883B9}" presName="txShp" presStyleLbl="node1" presStyleIdx="6" presStyleCnt="8">
        <dgm:presLayoutVars>
          <dgm:bulletEnabled val="1"/>
        </dgm:presLayoutVars>
      </dgm:prSet>
      <dgm:spPr/>
      <dgm:t>
        <a:bodyPr/>
        <a:lstStyle/>
        <a:p>
          <a:endParaRPr lang="zh-CN" altLang="en-US"/>
        </a:p>
      </dgm:t>
    </dgm:pt>
    <dgm:pt modelId="{6F1AD0E3-C47E-4430-AD02-EF63DADC9AEE}" type="pres">
      <dgm:prSet presAssocID="{5DA82A34-A306-4581-AAAA-244A01BE1FCA}" presName="spacing" presStyleCnt="0"/>
      <dgm:spPr/>
      <dgm:t>
        <a:bodyPr/>
        <a:lstStyle/>
        <a:p>
          <a:endParaRPr lang="zh-CN" altLang="en-US"/>
        </a:p>
      </dgm:t>
    </dgm:pt>
    <dgm:pt modelId="{D8DE7300-E933-47A3-9BB8-2FA5D8E9DB0A}" type="pres">
      <dgm:prSet presAssocID="{9D4BD55B-C5D8-4EE4-833D-20A5D1CE589B}" presName="composite" presStyleCnt="0"/>
      <dgm:spPr/>
      <dgm:t>
        <a:bodyPr/>
        <a:lstStyle/>
        <a:p>
          <a:endParaRPr lang="zh-CN" altLang="en-US"/>
        </a:p>
      </dgm:t>
    </dgm:pt>
    <dgm:pt modelId="{A44D8272-375C-4F15-82E5-66587087CCA9}" type="pres">
      <dgm:prSet presAssocID="{9D4BD55B-C5D8-4EE4-833D-20A5D1CE589B}" presName="imgShp" presStyleLbl="fgImgPlace1" presStyleIdx="7" presStyleCnt="8"/>
      <dgm:spPr/>
      <dgm:t>
        <a:bodyPr/>
        <a:lstStyle/>
        <a:p>
          <a:endParaRPr lang="zh-CN" altLang="en-US"/>
        </a:p>
      </dgm:t>
    </dgm:pt>
    <dgm:pt modelId="{F00B5A6F-D1E7-4FA9-9F23-7E9AFFD152E3}" type="pres">
      <dgm:prSet presAssocID="{9D4BD55B-C5D8-4EE4-833D-20A5D1CE589B}" presName="txShp" presStyleLbl="node1" presStyleIdx="7" presStyleCnt="8">
        <dgm:presLayoutVars>
          <dgm:bulletEnabled val="1"/>
        </dgm:presLayoutVars>
      </dgm:prSet>
      <dgm:spPr/>
      <dgm:t>
        <a:bodyPr/>
        <a:lstStyle/>
        <a:p>
          <a:endParaRPr lang="zh-CN" altLang="en-US"/>
        </a:p>
      </dgm:t>
    </dgm:pt>
  </dgm:ptLst>
  <dgm:cxnLst>
    <dgm:cxn modelId="{B1AB2CB6-F801-43C1-AFA2-AC17F870F8E5}" srcId="{69447904-7CB9-4E18-AE47-B0E51DBF5589}" destId="{7004713B-69B0-4A15-948B-DD9C2E0AE5C0}" srcOrd="4" destOrd="0" parTransId="{5C1624BA-DEE3-485C-9F58-8C7FEF2B0BDB}" sibTransId="{A24168D7-5FF6-4B00-91D4-5BB248289ACF}"/>
    <dgm:cxn modelId="{DE4A4155-CDF5-478A-966D-D96384E2777F}" type="presOf" srcId="{69447904-7CB9-4E18-AE47-B0E51DBF5589}" destId="{DC6BC493-FB2F-435C-8A5F-F1D45544B806}" srcOrd="0" destOrd="0" presId="urn:microsoft.com/office/officeart/2005/8/layout/vList3"/>
    <dgm:cxn modelId="{D5D0BD86-32B8-4ABD-BF36-9003B0BA25CF}" srcId="{69447904-7CB9-4E18-AE47-B0E51DBF5589}" destId="{77240044-691F-442E-AEFC-C8B416E749D4}" srcOrd="5" destOrd="0" parTransId="{C3002FEC-BEEB-4973-A35A-42320F24E35A}" sibTransId="{1D5282A4-C8D8-4F0A-AE9A-7738DC53E39B}"/>
    <dgm:cxn modelId="{9632A37E-9EAD-4BFB-8203-2497A6782623}" type="presOf" srcId="{8EEE6C77-6D9D-4DB7-A407-090A7ACC4D32}" destId="{D5E16D82-ADC4-43D1-BA02-1589A8B47F9E}" srcOrd="0" destOrd="0" presId="urn:microsoft.com/office/officeart/2005/8/layout/vList3"/>
    <dgm:cxn modelId="{DE714C95-6764-4227-AFBC-C788B98162D2}" srcId="{69447904-7CB9-4E18-AE47-B0E51DBF5589}" destId="{9D4BD55B-C5D8-4EE4-833D-20A5D1CE589B}" srcOrd="7" destOrd="0" parTransId="{21D233BF-BD2C-4A30-A07F-1C1AAB9ADBFF}" sibTransId="{7C7B86FA-09B4-4B94-A3C2-0F2130886202}"/>
    <dgm:cxn modelId="{2846FE40-3058-4C32-9D10-4F2E9092289F}" srcId="{69447904-7CB9-4E18-AE47-B0E51DBF5589}" destId="{1CC0DA99-9ED2-42F9-940D-89CA6FB343D3}" srcOrd="1" destOrd="0" parTransId="{418DC07A-AB64-441C-B7EA-695765DE58AB}" sibTransId="{13DA1F2F-6DE8-4423-BC93-FB7A84D42A40}"/>
    <dgm:cxn modelId="{C3733436-202D-49BD-ADA5-A67E6DD1EC6B}" type="presOf" srcId="{77240044-691F-442E-AEFC-C8B416E749D4}" destId="{7CEF6583-A143-4A97-B2F0-B3FC3B086F22}" srcOrd="0" destOrd="0" presId="urn:microsoft.com/office/officeart/2005/8/layout/vList3"/>
    <dgm:cxn modelId="{DA1FBB38-745E-4B11-9A4F-F51467DF2A17}" type="presOf" srcId="{989EB008-5BA5-419B-8FB5-0AE2D3C2F6B3}" destId="{CF8FE289-0302-482D-9CBC-124651F292E2}" srcOrd="0" destOrd="0" presId="urn:microsoft.com/office/officeart/2005/8/layout/vList3"/>
    <dgm:cxn modelId="{702E90C8-2FCF-41D7-87B6-4133CDFC2DF7}" srcId="{69447904-7CB9-4E18-AE47-B0E51DBF5589}" destId="{8EEE6C77-6D9D-4DB7-A407-090A7ACC4D32}" srcOrd="0" destOrd="0" parTransId="{AA8A56A8-B43A-4B09-81B2-5B4243A54FD3}" sibTransId="{B7C7F3A6-30D5-4AD3-BCE5-7E1B62C9AF4C}"/>
    <dgm:cxn modelId="{CB7702B0-AF62-49BB-8424-2CA8D7E02DAA}" type="presOf" srcId="{7004713B-69B0-4A15-948B-DD9C2E0AE5C0}" destId="{A1782523-564B-4B83-9AC9-3089EA6ABE80}" srcOrd="0" destOrd="0" presId="urn:microsoft.com/office/officeart/2005/8/layout/vList3"/>
    <dgm:cxn modelId="{7663287F-34E4-4382-8DF5-8D25357E4373}" srcId="{69447904-7CB9-4E18-AE47-B0E51DBF5589}" destId="{989EB008-5BA5-419B-8FB5-0AE2D3C2F6B3}" srcOrd="2" destOrd="0" parTransId="{F827F2DB-0289-4121-8681-D7D238E19696}" sibTransId="{3952A7D7-2767-4CF8-8517-E21920EE943A}"/>
    <dgm:cxn modelId="{EEE93C01-10D1-4B2B-9BD9-03CDE0A590F1}" type="presOf" srcId="{9D4BD55B-C5D8-4EE4-833D-20A5D1CE589B}" destId="{F00B5A6F-D1E7-4FA9-9F23-7E9AFFD152E3}" srcOrd="0" destOrd="0" presId="urn:microsoft.com/office/officeart/2005/8/layout/vList3"/>
    <dgm:cxn modelId="{FA92B030-67D3-4AFA-B42F-5A829633CE68}" type="presOf" srcId="{1CC0DA99-9ED2-42F9-940D-89CA6FB343D3}" destId="{104863E2-6A01-4FA9-AAF8-B0FDA88DFDF5}" srcOrd="0" destOrd="0" presId="urn:microsoft.com/office/officeart/2005/8/layout/vList3"/>
    <dgm:cxn modelId="{2332BB79-CEFA-460A-9CD9-E739C4CC8766}" type="presOf" srcId="{3C86B728-99DF-4D48-B9BC-4988840883B9}" destId="{FA202021-5439-4718-B501-2E8F5374CE13}" srcOrd="0" destOrd="0" presId="urn:microsoft.com/office/officeart/2005/8/layout/vList3"/>
    <dgm:cxn modelId="{67496561-1787-4CFE-AC11-1FB406AFC551}" type="presOf" srcId="{AAD0AD79-21E2-4FF2-8812-2BAC84FA0AD9}" destId="{90DF4153-D1B6-4AC6-B8FD-EC48DE512E84}" srcOrd="0" destOrd="0" presId="urn:microsoft.com/office/officeart/2005/8/layout/vList3"/>
    <dgm:cxn modelId="{2A400AC3-5B6C-45D4-A970-A42AC82B1BBF}" srcId="{69447904-7CB9-4E18-AE47-B0E51DBF5589}" destId="{3C86B728-99DF-4D48-B9BC-4988840883B9}" srcOrd="6" destOrd="0" parTransId="{436617A0-B6BF-4D9A-9460-510E774E605B}" sibTransId="{5DA82A34-A306-4581-AAAA-244A01BE1FCA}"/>
    <dgm:cxn modelId="{A1E09DCA-76C8-4345-A709-D589DD020057}" srcId="{69447904-7CB9-4E18-AE47-B0E51DBF5589}" destId="{AAD0AD79-21E2-4FF2-8812-2BAC84FA0AD9}" srcOrd="3" destOrd="0" parTransId="{4F1D39E6-941A-471C-87B1-6E57B76C7D5C}" sibTransId="{39CC5306-F859-4397-B7AF-2D1237ED1077}"/>
    <dgm:cxn modelId="{CFAEF972-F679-4A95-9814-A4AF50D6743F}" type="presParOf" srcId="{DC6BC493-FB2F-435C-8A5F-F1D45544B806}" destId="{92780F9E-350B-41CB-963F-9214AE2A84F5}" srcOrd="0" destOrd="0" presId="urn:microsoft.com/office/officeart/2005/8/layout/vList3"/>
    <dgm:cxn modelId="{28828412-05AA-4512-A240-CD7BEC3C7A53}" type="presParOf" srcId="{92780F9E-350B-41CB-963F-9214AE2A84F5}" destId="{00C0B3F6-B9AA-4DFA-9DBE-C52C1347E904}" srcOrd="0" destOrd="0" presId="urn:microsoft.com/office/officeart/2005/8/layout/vList3"/>
    <dgm:cxn modelId="{159DD9C5-436E-4F1B-B924-A23BCBE1FAB1}" type="presParOf" srcId="{92780F9E-350B-41CB-963F-9214AE2A84F5}" destId="{D5E16D82-ADC4-43D1-BA02-1589A8B47F9E}" srcOrd="1" destOrd="0" presId="urn:microsoft.com/office/officeart/2005/8/layout/vList3"/>
    <dgm:cxn modelId="{4927CE4A-0A15-4434-AA7B-3BD0DC2B194F}" type="presParOf" srcId="{DC6BC493-FB2F-435C-8A5F-F1D45544B806}" destId="{F53DE4EE-A4ED-4F42-80E5-7AB89AE0C5FC}" srcOrd="1" destOrd="0" presId="urn:microsoft.com/office/officeart/2005/8/layout/vList3"/>
    <dgm:cxn modelId="{C7A8C9EC-3BB6-45A4-AF4A-5D4FD7B6DDD1}" type="presParOf" srcId="{DC6BC493-FB2F-435C-8A5F-F1D45544B806}" destId="{637044F7-0E52-42C9-A0B3-F76CA3808C10}" srcOrd="2" destOrd="0" presId="urn:microsoft.com/office/officeart/2005/8/layout/vList3"/>
    <dgm:cxn modelId="{F9D50FF3-1397-46F1-B339-8C07D5A8ACF4}" type="presParOf" srcId="{637044F7-0E52-42C9-A0B3-F76CA3808C10}" destId="{514EEE45-B2FC-4412-8AA3-1F59AF1D252F}" srcOrd="0" destOrd="0" presId="urn:microsoft.com/office/officeart/2005/8/layout/vList3"/>
    <dgm:cxn modelId="{8589C338-DCC7-49C7-9600-4ECBE55A0B8B}" type="presParOf" srcId="{637044F7-0E52-42C9-A0B3-F76CA3808C10}" destId="{104863E2-6A01-4FA9-AAF8-B0FDA88DFDF5}" srcOrd="1" destOrd="0" presId="urn:microsoft.com/office/officeart/2005/8/layout/vList3"/>
    <dgm:cxn modelId="{35E0D584-70E4-4ACF-AE59-B8D035A2DAEC}" type="presParOf" srcId="{DC6BC493-FB2F-435C-8A5F-F1D45544B806}" destId="{E8C96059-68A6-44ED-80CF-13D25D5A5FC0}" srcOrd="3" destOrd="0" presId="urn:microsoft.com/office/officeart/2005/8/layout/vList3"/>
    <dgm:cxn modelId="{F7566358-EB6C-4297-A6B9-A863C37FAD10}" type="presParOf" srcId="{DC6BC493-FB2F-435C-8A5F-F1D45544B806}" destId="{5FD8E88A-8C4C-47E5-9C4A-81C7EC8B80E4}" srcOrd="4" destOrd="0" presId="urn:microsoft.com/office/officeart/2005/8/layout/vList3"/>
    <dgm:cxn modelId="{1F379085-E3B6-4891-A606-6639590C772C}" type="presParOf" srcId="{5FD8E88A-8C4C-47E5-9C4A-81C7EC8B80E4}" destId="{119F1EC3-184C-4CEB-95A1-AB5F0B9E4A6E}" srcOrd="0" destOrd="0" presId="urn:microsoft.com/office/officeart/2005/8/layout/vList3"/>
    <dgm:cxn modelId="{D540B1E1-69B1-4FA9-9958-4A18CED5DF65}" type="presParOf" srcId="{5FD8E88A-8C4C-47E5-9C4A-81C7EC8B80E4}" destId="{CF8FE289-0302-482D-9CBC-124651F292E2}" srcOrd="1" destOrd="0" presId="urn:microsoft.com/office/officeart/2005/8/layout/vList3"/>
    <dgm:cxn modelId="{529E64C8-2B4C-42A5-AC67-5B9A3354ADFE}" type="presParOf" srcId="{DC6BC493-FB2F-435C-8A5F-F1D45544B806}" destId="{48DE50A6-184F-4890-B679-F57557CA2921}" srcOrd="5" destOrd="0" presId="urn:microsoft.com/office/officeart/2005/8/layout/vList3"/>
    <dgm:cxn modelId="{D2252EFE-2A68-430C-9C76-144609B2C35C}" type="presParOf" srcId="{DC6BC493-FB2F-435C-8A5F-F1D45544B806}" destId="{AED9F9FF-C164-4316-9BED-59FF57ADA81B}" srcOrd="6" destOrd="0" presId="urn:microsoft.com/office/officeart/2005/8/layout/vList3"/>
    <dgm:cxn modelId="{E6B57BEC-95D3-49AC-83C6-746711962651}" type="presParOf" srcId="{AED9F9FF-C164-4316-9BED-59FF57ADA81B}" destId="{8B2B66C4-C7C0-4091-8510-F74D0DF0DBF2}" srcOrd="0" destOrd="0" presId="urn:microsoft.com/office/officeart/2005/8/layout/vList3"/>
    <dgm:cxn modelId="{5575B9A3-6506-4A75-917D-F6901B3070DF}" type="presParOf" srcId="{AED9F9FF-C164-4316-9BED-59FF57ADA81B}" destId="{90DF4153-D1B6-4AC6-B8FD-EC48DE512E84}" srcOrd="1" destOrd="0" presId="urn:microsoft.com/office/officeart/2005/8/layout/vList3"/>
    <dgm:cxn modelId="{706FC2B8-6C10-451B-87FD-A2AB1A5E83A8}" type="presParOf" srcId="{DC6BC493-FB2F-435C-8A5F-F1D45544B806}" destId="{B9D8E099-9986-41FE-80BB-7582ADC32EC8}" srcOrd="7" destOrd="0" presId="urn:microsoft.com/office/officeart/2005/8/layout/vList3"/>
    <dgm:cxn modelId="{7A8F786E-07AB-4E14-B913-D96C053DC993}" type="presParOf" srcId="{DC6BC493-FB2F-435C-8A5F-F1D45544B806}" destId="{C7B0A2B5-910A-417B-A0A5-157D41819A61}" srcOrd="8" destOrd="0" presId="urn:microsoft.com/office/officeart/2005/8/layout/vList3"/>
    <dgm:cxn modelId="{E6DFF694-B3C5-43F7-98B1-2C3C80325BD6}" type="presParOf" srcId="{C7B0A2B5-910A-417B-A0A5-157D41819A61}" destId="{6A6192FA-6CE3-4966-925D-EB4C5E916551}" srcOrd="0" destOrd="0" presId="urn:microsoft.com/office/officeart/2005/8/layout/vList3"/>
    <dgm:cxn modelId="{15DD4573-6E92-48D2-B49E-5AFBB8C22F52}" type="presParOf" srcId="{C7B0A2B5-910A-417B-A0A5-157D41819A61}" destId="{A1782523-564B-4B83-9AC9-3089EA6ABE80}" srcOrd="1" destOrd="0" presId="urn:microsoft.com/office/officeart/2005/8/layout/vList3"/>
    <dgm:cxn modelId="{7AF273DB-CE50-4EBF-B0E4-0DE208FFE629}" type="presParOf" srcId="{DC6BC493-FB2F-435C-8A5F-F1D45544B806}" destId="{7A83F769-8695-4F61-AA01-08EEF165E173}" srcOrd="9" destOrd="0" presId="urn:microsoft.com/office/officeart/2005/8/layout/vList3"/>
    <dgm:cxn modelId="{29D76A0C-0573-4C71-92DF-F148C97D7A64}" type="presParOf" srcId="{DC6BC493-FB2F-435C-8A5F-F1D45544B806}" destId="{EDA17F84-E438-4BF3-8F84-5DA5E095382F}" srcOrd="10" destOrd="0" presId="urn:microsoft.com/office/officeart/2005/8/layout/vList3"/>
    <dgm:cxn modelId="{3A96508D-E57C-493C-9E43-EDA6F8F3F842}" type="presParOf" srcId="{EDA17F84-E438-4BF3-8F84-5DA5E095382F}" destId="{FFD4F81C-7149-416D-9D04-020EF66A5788}" srcOrd="0" destOrd="0" presId="urn:microsoft.com/office/officeart/2005/8/layout/vList3"/>
    <dgm:cxn modelId="{A76E9967-50B5-4956-904B-37A1795A312F}" type="presParOf" srcId="{EDA17F84-E438-4BF3-8F84-5DA5E095382F}" destId="{7CEF6583-A143-4A97-B2F0-B3FC3B086F22}" srcOrd="1" destOrd="0" presId="urn:microsoft.com/office/officeart/2005/8/layout/vList3"/>
    <dgm:cxn modelId="{A44415E0-F991-430B-8CC4-C6C83862C305}" type="presParOf" srcId="{DC6BC493-FB2F-435C-8A5F-F1D45544B806}" destId="{0A3C1916-3FE2-4D7C-9863-9FBA2DDC2B8F}" srcOrd="11" destOrd="0" presId="urn:microsoft.com/office/officeart/2005/8/layout/vList3"/>
    <dgm:cxn modelId="{52340B26-D7C5-44C2-8A1F-08A158D6E397}" type="presParOf" srcId="{DC6BC493-FB2F-435C-8A5F-F1D45544B806}" destId="{454DCB42-7DB7-403E-BBCA-3EEBB81E66FF}" srcOrd="12" destOrd="0" presId="urn:microsoft.com/office/officeart/2005/8/layout/vList3"/>
    <dgm:cxn modelId="{219B6FFC-5111-44FE-B70B-5BB6F7ABDDDE}" type="presParOf" srcId="{454DCB42-7DB7-403E-BBCA-3EEBB81E66FF}" destId="{D3E4D674-90EC-4BCB-9B05-DD60F6CA8600}" srcOrd="0" destOrd="0" presId="urn:microsoft.com/office/officeart/2005/8/layout/vList3"/>
    <dgm:cxn modelId="{C01D24D5-389E-40FE-92AB-427DF86C644F}" type="presParOf" srcId="{454DCB42-7DB7-403E-BBCA-3EEBB81E66FF}" destId="{FA202021-5439-4718-B501-2E8F5374CE13}" srcOrd="1" destOrd="0" presId="urn:microsoft.com/office/officeart/2005/8/layout/vList3"/>
    <dgm:cxn modelId="{39CA6551-91F0-48B6-A22B-18A56ABCF47B}" type="presParOf" srcId="{DC6BC493-FB2F-435C-8A5F-F1D45544B806}" destId="{6F1AD0E3-C47E-4430-AD02-EF63DADC9AEE}" srcOrd="13" destOrd="0" presId="urn:microsoft.com/office/officeart/2005/8/layout/vList3"/>
    <dgm:cxn modelId="{02B40E75-D6F2-42F3-A44F-C3A3DDE9C137}" type="presParOf" srcId="{DC6BC493-FB2F-435C-8A5F-F1D45544B806}" destId="{D8DE7300-E933-47A3-9BB8-2FA5D8E9DB0A}" srcOrd="14" destOrd="0" presId="urn:microsoft.com/office/officeart/2005/8/layout/vList3"/>
    <dgm:cxn modelId="{0D115485-203B-4AEC-8C72-A22AB04EC85E}" type="presParOf" srcId="{D8DE7300-E933-47A3-9BB8-2FA5D8E9DB0A}" destId="{A44D8272-375C-4F15-82E5-66587087CCA9}" srcOrd="0" destOrd="0" presId="urn:microsoft.com/office/officeart/2005/8/layout/vList3"/>
    <dgm:cxn modelId="{31D11A27-2DE8-447F-891F-B7FBF957501E}" type="presParOf" srcId="{D8DE7300-E933-47A3-9BB8-2FA5D8E9DB0A}" destId="{F00B5A6F-D1E7-4FA9-9F23-7E9AFFD152E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9447904-7CB9-4E18-AE47-B0E51DBF5589}" type="doc">
      <dgm:prSet loTypeId="urn:microsoft.com/office/officeart/2005/8/layout/vList3" loCatId="list" qsTypeId="urn:microsoft.com/office/officeart/2005/8/quickstyle/simple3" qsCatId="simple" csTypeId="urn:microsoft.com/office/officeart/2005/8/colors/accent3_1" csCatId="accent3" phldr="1"/>
      <dgm:spPr/>
      <dgm:t>
        <a:bodyPr/>
        <a:lstStyle/>
        <a:p>
          <a:endParaRPr lang="zh-CN" altLang="en-US"/>
        </a:p>
      </dgm:t>
    </dgm:pt>
    <dgm:pt modelId="{8EEE6C77-6D9D-4DB7-A407-090A7ACC4D32}">
      <dgm:prSet custT="1"/>
      <dgm:spPr/>
      <dgm:t>
        <a:bodyPr/>
        <a:lstStyle/>
        <a:p>
          <a:pPr algn="l" rtl="0"/>
          <a:r>
            <a:rPr lang="zh-CN" altLang="en-US" sz="2000" dirty="0" smtClean="0">
              <a:latin typeface="微软雅黑" panose="020B0503020204020204" pitchFamily="34" charset="-122"/>
              <a:ea typeface="微软雅黑" panose="020B0503020204020204" pitchFamily="34" charset="-122"/>
            </a:rPr>
            <a:t>浴帘要通风透气</a:t>
          </a:r>
          <a:endParaRPr lang="zh-CN" altLang="en-US" sz="2000" dirty="0">
            <a:latin typeface="微软雅黑" panose="020B0503020204020204" pitchFamily="34" charset="-122"/>
            <a:ea typeface="微软雅黑" panose="020B0503020204020204" pitchFamily="34" charset="-122"/>
          </a:endParaRPr>
        </a:p>
      </dgm:t>
    </dgm:pt>
    <dgm:pt modelId="{AA8A56A8-B43A-4B09-81B2-5B4243A54FD3}" type="parTrans" cxnId="{702E90C8-2FCF-41D7-87B6-4133CDFC2DF7}">
      <dgm:prSet/>
      <dgm:spPr/>
      <dgm:t>
        <a:bodyPr/>
        <a:lstStyle/>
        <a:p>
          <a:endParaRPr lang="zh-CN" altLang="en-US"/>
        </a:p>
      </dgm:t>
    </dgm:pt>
    <dgm:pt modelId="{B7C7F3A6-30D5-4AD3-BCE5-7E1B62C9AF4C}" type="sibTrans" cxnId="{702E90C8-2FCF-41D7-87B6-4133CDFC2DF7}">
      <dgm:prSet/>
      <dgm:spPr/>
      <dgm:t>
        <a:bodyPr/>
        <a:lstStyle/>
        <a:p>
          <a:endParaRPr lang="zh-CN" altLang="en-US"/>
        </a:p>
      </dgm:t>
    </dgm:pt>
    <dgm:pt modelId="{1CC0DA99-9ED2-42F9-940D-89CA6FB343D3}">
      <dgm:prSet custT="1"/>
      <dgm:spPr/>
      <dgm:t>
        <a:bodyPr/>
        <a:lstStyle/>
        <a:p>
          <a:pPr algn="l" rtl="0"/>
          <a:r>
            <a:rPr lang="zh-CN" altLang="en-US" sz="2000" dirty="0" smtClean="0">
              <a:latin typeface="微软雅黑" panose="020B0503020204020204" pitchFamily="34" charset="-122"/>
              <a:ea typeface="微软雅黑" panose="020B0503020204020204" pitchFamily="34" charset="-122"/>
            </a:rPr>
            <a:t>电镀部位要完全擦干</a:t>
          </a:r>
          <a:endParaRPr lang="zh-CN" altLang="en-US" sz="2000" dirty="0">
            <a:latin typeface="微软雅黑" panose="020B0503020204020204" pitchFamily="34" charset="-122"/>
            <a:ea typeface="微软雅黑" panose="020B0503020204020204" pitchFamily="34" charset="-122"/>
          </a:endParaRPr>
        </a:p>
      </dgm:t>
    </dgm:pt>
    <dgm:pt modelId="{418DC07A-AB64-441C-B7EA-695765DE58AB}" type="parTrans" cxnId="{2846FE40-3058-4C32-9D10-4F2E9092289F}">
      <dgm:prSet/>
      <dgm:spPr/>
      <dgm:t>
        <a:bodyPr/>
        <a:lstStyle/>
        <a:p>
          <a:endParaRPr lang="zh-CN" altLang="en-US"/>
        </a:p>
      </dgm:t>
    </dgm:pt>
    <dgm:pt modelId="{13DA1F2F-6DE8-4423-BC93-FB7A84D42A40}" type="sibTrans" cxnId="{2846FE40-3058-4C32-9D10-4F2E9092289F}">
      <dgm:prSet/>
      <dgm:spPr/>
      <dgm:t>
        <a:bodyPr/>
        <a:lstStyle/>
        <a:p>
          <a:endParaRPr lang="zh-CN" altLang="en-US"/>
        </a:p>
      </dgm:t>
    </dgm:pt>
    <dgm:pt modelId="{989EB008-5BA5-419B-8FB5-0AE2D3C2F6B3}">
      <dgm:prSet custT="1"/>
      <dgm:spPr/>
      <dgm:t>
        <a:bodyPr/>
        <a:lstStyle/>
        <a:p>
          <a:pPr algn="l" rtl="0"/>
          <a:r>
            <a:rPr lang="zh-CN" altLang="en-US" sz="2000" dirty="0" smtClean="0">
              <a:latin typeface="微软雅黑" panose="020B0503020204020204" pitchFamily="34" charset="-122"/>
              <a:ea typeface="微软雅黑" panose="020B0503020204020204" pitchFamily="34" charset="-122"/>
            </a:rPr>
            <a:t>不得将撤换下来的脏布草当抹布使用</a:t>
          </a:r>
          <a:endParaRPr lang="zh-CN" altLang="en-US" sz="2000" dirty="0">
            <a:latin typeface="微软雅黑" panose="020B0503020204020204" pitchFamily="34" charset="-122"/>
            <a:ea typeface="微软雅黑" panose="020B0503020204020204" pitchFamily="34" charset="-122"/>
          </a:endParaRPr>
        </a:p>
      </dgm:t>
    </dgm:pt>
    <dgm:pt modelId="{F827F2DB-0289-4121-8681-D7D238E19696}" type="parTrans" cxnId="{7663287F-34E4-4382-8DF5-8D25357E4373}">
      <dgm:prSet/>
      <dgm:spPr/>
      <dgm:t>
        <a:bodyPr/>
        <a:lstStyle/>
        <a:p>
          <a:endParaRPr lang="zh-CN" altLang="en-US"/>
        </a:p>
      </dgm:t>
    </dgm:pt>
    <dgm:pt modelId="{3952A7D7-2767-4CF8-8517-E21920EE943A}" type="sibTrans" cxnId="{7663287F-34E4-4382-8DF5-8D25357E4373}">
      <dgm:prSet/>
      <dgm:spPr/>
      <dgm:t>
        <a:bodyPr/>
        <a:lstStyle/>
        <a:p>
          <a:endParaRPr lang="zh-CN" altLang="en-US"/>
        </a:p>
      </dgm:t>
    </dgm:pt>
    <dgm:pt modelId="{AAD0AD79-21E2-4FF2-8812-2BAC84FA0AD9}">
      <dgm:prSet custT="1"/>
      <dgm:spPr/>
      <dgm:t>
        <a:bodyPr/>
        <a:lstStyle/>
        <a:p>
          <a:pPr algn="l" rtl="0"/>
          <a:r>
            <a:rPr lang="zh-CN" altLang="en-US" sz="2000" dirty="0" smtClean="0">
              <a:latin typeface="微软雅黑" panose="020B0503020204020204" pitchFamily="34" charset="-122"/>
              <a:ea typeface="微软雅黑" panose="020B0503020204020204" pitchFamily="34" charset="-122"/>
            </a:rPr>
            <a:t>拖鞋应摆放在床头柜下</a:t>
          </a:r>
          <a:endParaRPr lang="zh-CN" altLang="en-US" sz="2000" dirty="0">
            <a:latin typeface="微软雅黑" panose="020B0503020204020204" pitchFamily="34" charset="-122"/>
            <a:ea typeface="微软雅黑" panose="020B0503020204020204" pitchFamily="34" charset="-122"/>
          </a:endParaRPr>
        </a:p>
      </dgm:t>
    </dgm:pt>
    <dgm:pt modelId="{4F1D39E6-941A-471C-87B1-6E57B76C7D5C}" type="parTrans" cxnId="{A1E09DCA-76C8-4345-A709-D589DD020057}">
      <dgm:prSet/>
      <dgm:spPr/>
      <dgm:t>
        <a:bodyPr/>
        <a:lstStyle/>
        <a:p>
          <a:endParaRPr lang="zh-CN" altLang="en-US"/>
        </a:p>
      </dgm:t>
    </dgm:pt>
    <dgm:pt modelId="{39CC5306-F859-4397-B7AF-2D1237ED1077}" type="sibTrans" cxnId="{A1E09DCA-76C8-4345-A709-D589DD020057}">
      <dgm:prSet/>
      <dgm:spPr/>
      <dgm:t>
        <a:bodyPr/>
        <a:lstStyle/>
        <a:p>
          <a:endParaRPr lang="zh-CN" altLang="en-US"/>
        </a:p>
      </dgm:t>
    </dgm:pt>
    <dgm:pt modelId="{7004713B-69B0-4A15-948B-DD9C2E0AE5C0}">
      <dgm:prSet custT="1"/>
      <dgm:spPr/>
      <dgm:t>
        <a:bodyPr/>
        <a:lstStyle/>
        <a:p>
          <a:pPr algn="l" rtl="0"/>
          <a:r>
            <a:rPr lang="zh-CN" altLang="en-US" sz="2000" dirty="0" smtClean="0">
              <a:latin typeface="微软雅黑" panose="020B0503020204020204" pitchFamily="34" charset="-122"/>
              <a:ea typeface="微软雅黑" panose="020B0503020204020204" pitchFamily="34" charset="-122"/>
            </a:rPr>
            <a:t>房内物品的摆放</a:t>
          </a:r>
          <a:r>
            <a:rPr lang="en-US" altLang="en-US"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要注意将商标面对客人</a:t>
          </a:r>
          <a:endParaRPr lang="zh-CN" altLang="en-US" sz="2000" dirty="0">
            <a:latin typeface="微软雅黑" panose="020B0503020204020204" pitchFamily="34" charset="-122"/>
            <a:ea typeface="微软雅黑" panose="020B0503020204020204" pitchFamily="34" charset="-122"/>
          </a:endParaRPr>
        </a:p>
      </dgm:t>
    </dgm:pt>
    <dgm:pt modelId="{5C1624BA-DEE3-485C-9F58-8C7FEF2B0BDB}" type="parTrans" cxnId="{B1AB2CB6-F801-43C1-AFA2-AC17F870F8E5}">
      <dgm:prSet/>
      <dgm:spPr/>
      <dgm:t>
        <a:bodyPr/>
        <a:lstStyle/>
        <a:p>
          <a:endParaRPr lang="zh-CN" altLang="en-US"/>
        </a:p>
      </dgm:t>
    </dgm:pt>
    <dgm:pt modelId="{A24168D7-5FF6-4B00-91D4-5BB248289ACF}" type="sibTrans" cxnId="{B1AB2CB6-F801-43C1-AFA2-AC17F870F8E5}">
      <dgm:prSet/>
      <dgm:spPr/>
      <dgm:t>
        <a:bodyPr/>
        <a:lstStyle/>
        <a:p>
          <a:endParaRPr lang="zh-CN" altLang="en-US"/>
        </a:p>
      </dgm:t>
    </dgm:pt>
    <dgm:pt modelId="{77240044-691F-442E-AEFC-C8B416E749D4}">
      <dgm:prSet custT="1"/>
      <dgm:spPr/>
      <dgm:t>
        <a:bodyPr/>
        <a:lstStyle/>
        <a:p>
          <a:pPr algn="l" rtl="0"/>
          <a:r>
            <a:rPr lang="zh-CN" altLang="en-US" sz="2000" dirty="0" smtClean="0">
              <a:latin typeface="微软雅黑" panose="020B0503020204020204" pitchFamily="34" charset="-122"/>
              <a:ea typeface="微软雅黑" panose="020B0503020204020204" pitchFamily="34" charset="-122"/>
            </a:rPr>
            <a:t>损坏客人的物品时</a:t>
          </a:r>
          <a:endParaRPr lang="zh-CN" altLang="en-US" sz="2000" dirty="0">
            <a:latin typeface="微软雅黑" panose="020B0503020204020204" pitchFamily="34" charset="-122"/>
            <a:ea typeface="微软雅黑" panose="020B0503020204020204" pitchFamily="34" charset="-122"/>
          </a:endParaRPr>
        </a:p>
      </dgm:t>
    </dgm:pt>
    <dgm:pt modelId="{C3002FEC-BEEB-4973-A35A-42320F24E35A}" type="parTrans" cxnId="{D5D0BD86-32B8-4ABD-BF36-9003B0BA25CF}">
      <dgm:prSet/>
      <dgm:spPr/>
      <dgm:t>
        <a:bodyPr/>
        <a:lstStyle/>
        <a:p>
          <a:endParaRPr lang="zh-CN" altLang="en-US"/>
        </a:p>
      </dgm:t>
    </dgm:pt>
    <dgm:pt modelId="{1D5282A4-C8D8-4F0A-AE9A-7738DC53E39B}" type="sibTrans" cxnId="{D5D0BD86-32B8-4ABD-BF36-9003B0BA25CF}">
      <dgm:prSet/>
      <dgm:spPr/>
      <dgm:t>
        <a:bodyPr/>
        <a:lstStyle/>
        <a:p>
          <a:endParaRPr lang="zh-CN" altLang="en-US"/>
        </a:p>
      </dgm:t>
    </dgm:pt>
    <dgm:pt modelId="{3C86B728-99DF-4D48-B9BC-4988840883B9}">
      <dgm:prSet custT="1"/>
      <dgm:spPr/>
      <dgm:t>
        <a:bodyPr/>
        <a:lstStyle/>
        <a:p>
          <a:pPr algn="l" rtl="0"/>
          <a:r>
            <a:rPr lang="zh-CN" altLang="en-US" sz="2000" dirty="0" smtClean="0">
              <a:latin typeface="微软雅黑" panose="020B0503020204020204" pitchFamily="34" charset="-122"/>
              <a:ea typeface="微软雅黑" panose="020B0503020204020204" pitchFamily="34" charset="-122"/>
            </a:rPr>
            <a:t>离开房间时，应要求服务员打开房内照明灯</a:t>
          </a:r>
          <a:endParaRPr lang="zh-CN" altLang="en-US" sz="2000" dirty="0">
            <a:latin typeface="微软雅黑" panose="020B0503020204020204" pitchFamily="34" charset="-122"/>
            <a:ea typeface="微软雅黑" panose="020B0503020204020204" pitchFamily="34" charset="-122"/>
          </a:endParaRPr>
        </a:p>
      </dgm:t>
    </dgm:pt>
    <dgm:pt modelId="{436617A0-B6BF-4D9A-9460-510E774E605B}" type="parTrans" cxnId="{2A400AC3-5B6C-45D4-A970-A42AC82B1BBF}">
      <dgm:prSet/>
      <dgm:spPr/>
      <dgm:t>
        <a:bodyPr/>
        <a:lstStyle/>
        <a:p>
          <a:endParaRPr lang="zh-CN" altLang="en-US"/>
        </a:p>
      </dgm:t>
    </dgm:pt>
    <dgm:pt modelId="{5DA82A34-A306-4581-AAAA-244A01BE1FCA}" type="sibTrans" cxnId="{2A400AC3-5B6C-45D4-A970-A42AC82B1BBF}">
      <dgm:prSet/>
      <dgm:spPr/>
      <dgm:t>
        <a:bodyPr/>
        <a:lstStyle/>
        <a:p>
          <a:endParaRPr lang="zh-CN" altLang="en-US"/>
        </a:p>
      </dgm:t>
    </dgm:pt>
    <dgm:pt modelId="{9D4BD55B-C5D8-4EE4-833D-20A5D1CE589B}">
      <dgm:prSet custT="1"/>
      <dgm:spPr/>
      <dgm:t>
        <a:bodyPr/>
        <a:lstStyle/>
        <a:p>
          <a:pPr algn="l" rtl="0"/>
          <a:r>
            <a:rPr lang="zh-CN" altLang="en-US" sz="2000" dirty="0" smtClean="0">
              <a:latin typeface="微软雅黑" panose="020B0503020204020204" pitchFamily="34" charset="-122"/>
              <a:ea typeface="微软雅黑" panose="020B0503020204020204" pitchFamily="34" charset="-122"/>
            </a:rPr>
            <a:t>不能在下午</a:t>
          </a:r>
          <a:r>
            <a:rPr lang="en-US" altLang="en-US" sz="2000" dirty="0" smtClean="0">
              <a:latin typeface="微软雅黑" panose="020B0503020204020204" pitchFamily="34" charset="-122"/>
              <a:ea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rPr>
            <a:t>点以前打电话进房要求清扫房间</a:t>
          </a:r>
          <a:endParaRPr lang="zh-CN" altLang="en-US" sz="2000" dirty="0">
            <a:latin typeface="微软雅黑" panose="020B0503020204020204" pitchFamily="34" charset="-122"/>
            <a:ea typeface="微软雅黑" panose="020B0503020204020204" pitchFamily="34" charset="-122"/>
          </a:endParaRPr>
        </a:p>
      </dgm:t>
    </dgm:pt>
    <dgm:pt modelId="{21D233BF-BD2C-4A30-A07F-1C1AAB9ADBFF}" type="parTrans" cxnId="{DE714C95-6764-4227-AFBC-C788B98162D2}">
      <dgm:prSet/>
      <dgm:spPr/>
      <dgm:t>
        <a:bodyPr/>
        <a:lstStyle/>
        <a:p>
          <a:endParaRPr lang="zh-CN" altLang="en-US"/>
        </a:p>
      </dgm:t>
    </dgm:pt>
    <dgm:pt modelId="{7C7B86FA-09B4-4B94-A3C2-0F2130886202}" type="sibTrans" cxnId="{DE714C95-6764-4227-AFBC-C788B98162D2}">
      <dgm:prSet/>
      <dgm:spPr/>
      <dgm:t>
        <a:bodyPr/>
        <a:lstStyle/>
        <a:p>
          <a:endParaRPr lang="zh-CN" altLang="en-US"/>
        </a:p>
      </dgm:t>
    </dgm:pt>
    <dgm:pt modelId="{DC6BC493-FB2F-435C-8A5F-F1D45544B806}" type="pres">
      <dgm:prSet presAssocID="{69447904-7CB9-4E18-AE47-B0E51DBF5589}" presName="linearFlow" presStyleCnt="0">
        <dgm:presLayoutVars>
          <dgm:dir/>
          <dgm:resizeHandles val="exact"/>
        </dgm:presLayoutVars>
      </dgm:prSet>
      <dgm:spPr/>
      <dgm:t>
        <a:bodyPr/>
        <a:lstStyle/>
        <a:p>
          <a:endParaRPr lang="zh-CN" altLang="en-US"/>
        </a:p>
      </dgm:t>
    </dgm:pt>
    <dgm:pt modelId="{92780F9E-350B-41CB-963F-9214AE2A84F5}" type="pres">
      <dgm:prSet presAssocID="{8EEE6C77-6D9D-4DB7-A407-090A7ACC4D32}" presName="composite" presStyleCnt="0"/>
      <dgm:spPr/>
      <dgm:t>
        <a:bodyPr/>
        <a:lstStyle/>
        <a:p>
          <a:endParaRPr lang="zh-CN" altLang="en-US"/>
        </a:p>
      </dgm:t>
    </dgm:pt>
    <dgm:pt modelId="{00C0B3F6-B9AA-4DFA-9DBE-C52C1347E904}" type="pres">
      <dgm:prSet presAssocID="{8EEE6C77-6D9D-4DB7-A407-090A7ACC4D32}" presName="imgShp" presStyleLbl="fgImgPlace1" presStyleIdx="0" presStyleCnt="8"/>
      <dgm:spPr/>
      <dgm:t>
        <a:bodyPr/>
        <a:lstStyle/>
        <a:p>
          <a:endParaRPr lang="zh-CN" altLang="en-US"/>
        </a:p>
      </dgm:t>
    </dgm:pt>
    <dgm:pt modelId="{D5E16D82-ADC4-43D1-BA02-1589A8B47F9E}" type="pres">
      <dgm:prSet presAssocID="{8EEE6C77-6D9D-4DB7-A407-090A7ACC4D32}" presName="txShp" presStyleLbl="node1" presStyleIdx="0" presStyleCnt="8">
        <dgm:presLayoutVars>
          <dgm:bulletEnabled val="1"/>
        </dgm:presLayoutVars>
      </dgm:prSet>
      <dgm:spPr/>
      <dgm:t>
        <a:bodyPr/>
        <a:lstStyle/>
        <a:p>
          <a:endParaRPr lang="zh-CN" altLang="en-US"/>
        </a:p>
      </dgm:t>
    </dgm:pt>
    <dgm:pt modelId="{F53DE4EE-A4ED-4F42-80E5-7AB89AE0C5FC}" type="pres">
      <dgm:prSet presAssocID="{B7C7F3A6-30D5-4AD3-BCE5-7E1B62C9AF4C}" presName="spacing" presStyleCnt="0"/>
      <dgm:spPr/>
      <dgm:t>
        <a:bodyPr/>
        <a:lstStyle/>
        <a:p>
          <a:endParaRPr lang="zh-CN" altLang="en-US"/>
        </a:p>
      </dgm:t>
    </dgm:pt>
    <dgm:pt modelId="{637044F7-0E52-42C9-A0B3-F76CA3808C10}" type="pres">
      <dgm:prSet presAssocID="{1CC0DA99-9ED2-42F9-940D-89CA6FB343D3}" presName="composite" presStyleCnt="0"/>
      <dgm:spPr/>
      <dgm:t>
        <a:bodyPr/>
        <a:lstStyle/>
        <a:p>
          <a:endParaRPr lang="zh-CN" altLang="en-US"/>
        </a:p>
      </dgm:t>
    </dgm:pt>
    <dgm:pt modelId="{514EEE45-B2FC-4412-8AA3-1F59AF1D252F}" type="pres">
      <dgm:prSet presAssocID="{1CC0DA99-9ED2-42F9-940D-89CA6FB343D3}" presName="imgShp" presStyleLbl="fgImgPlace1" presStyleIdx="1" presStyleCnt="8"/>
      <dgm:spPr/>
      <dgm:t>
        <a:bodyPr/>
        <a:lstStyle/>
        <a:p>
          <a:endParaRPr lang="zh-CN" altLang="en-US"/>
        </a:p>
      </dgm:t>
    </dgm:pt>
    <dgm:pt modelId="{104863E2-6A01-4FA9-AAF8-B0FDA88DFDF5}" type="pres">
      <dgm:prSet presAssocID="{1CC0DA99-9ED2-42F9-940D-89CA6FB343D3}" presName="txShp" presStyleLbl="node1" presStyleIdx="1" presStyleCnt="8">
        <dgm:presLayoutVars>
          <dgm:bulletEnabled val="1"/>
        </dgm:presLayoutVars>
      </dgm:prSet>
      <dgm:spPr/>
      <dgm:t>
        <a:bodyPr/>
        <a:lstStyle/>
        <a:p>
          <a:endParaRPr lang="zh-CN" altLang="en-US"/>
        </a:p>
      </dgm:t>
    </dgm:pt>
    <dgm:pt modelId="{E8C96059-68A6-44ED-80CF-13D25D5A5FC0}" type="pres">
      <dgm:prSet presAssocID="{13DA1F2F-6DE8-4423-BC93-FB7A84D42A40}" presName="spacing" presStyleCnt="0"/>
      <dgm:spPr/>
      <dgm:t>
        <a:bodyPr/>
        <a:lstStyle/>
        <a:p>
          <a:endParaRPr lang="zh-CN" altLang="en-US"/>
        </a:p>
      </dgm:t>
    </dgm:pt>
    <dgm:pt modelId="{5FD8E88A-8C4C-47E5-9C4A-81C7EC8B80E4}" type="pres">
      <dgm:prSet presAssocID="{989EB008-5BA5-419B-8FB5-0AE2D3C2F6B3}" presName="composite" presStyleCnt="0"/>
      <dgm:spPr/>
      <dgm:t>
        <a:bodyPr/>
        <a:lstStyle/>
        <a:p>
          <a:endParaRPr lang="zh-CN" altLang="en-US"/>
        </a:p>
      </dgm:t>
    </dgm:pt>
    <dgm:pt modelId="{119F1EC3-184C-4CEB-95A1-AB5F0B9E4A6E}" type="pres">
      <dgm:prSet presAssocID="{989EB008-5BA5-419B-8FB5-0AE2D3C2F6B3}" presName="imgShp" presStyleLbl="fgImgPlace1" presStyleIdx="2" presStyleCnt="8"/>
      <dgm:spPr/>
      <dgm:t>
        <a:bodyPr/>
        <a:lstStyle/>
        <a:p>
          <a:endParaRPr lang="zh-CN" altLang="en-US"/>
        </a:p>
      </dgm:t>
    </dgm:pt>
    <dgm:pt modelId="{CF8FE289-0302-482D-9CBC-124651F292E2}" type="pres">
      <dgm:prSet presAssocID="{989EB008-5BA5-419B-8FB5-0AE2D3C2F6B3}" presName="txShp" presStyleLbl="node1" presStyleIdx="2" presStyleCnt="8">
        <dgm:presLayoutVars>
          <dgm:bulletEnabled val="1"/>
        </dgm:presLayoutVars>
      </dgm:prSet>
      <dgm:spPr/>
      <dgm:t>
        <a:bodyPr/>
        <a:lstStyle/>
        <a:p>
          <a:endParaRPr lang="zh-CN" altLang="en-US"/>
        </a:p>
      </dgm:t>
    </dgm:pt>
    <dgm:pt modelId="{48DE50A6-184F-4890-B679-F57557CA2921}" type="pres">
      <dgm:prSet presAssocID="{3952A7D7-2767-4CF8-8517-E21920EE943A}" presName="spacing" presStyleCnt="0"/>
      <dgm:spPr/>
      <dgm:t>
        <a:bodyPr/>
        <a:lstStyle/>
        <a:p>
          <a:endParaRPr lang="zh-CN" altLang="en-US"/>
        </a:p>
      </dgm:t>
    </dgm:pt>
    <dgm:pt modelId="{AED9F9FF-C164-4316-9BED-59FF57ADA81B}" type="pres">
      <dgm:prSet presAssocID="{AAD0AD79-21E2-4FF2-8812-2BAC84FA0AD9}" presName="composite" presStyleCnt="0"/>
      <dgm:spPr/>
      <dgm:t>
        <a:bodyPr/>
        <a:lstStyle/>
        <a:p>
          <a:endParaRPr lang="zh-CN" altLang="en-US"/>
        </a:p>
      </dgm:t>
    </dgm:pt>
    <dgm:pt modelId="{8B2B66C4-C7C0-4091-8510-F74D0DF0DBF2}" type="pres">
      <dgm:prSet presAssocID="{AAD0AD79-21E2-4FF2-8812-2BAC84FA0AD9}" presName="imgShp" presStyleLbl="fgImgPlace1" presStyleIdx="3" presStyleCnt="8"/>
      <dgm:spPr/>
      <dgm:t>
        <a:bodyPr/>
        <a:lstStyle/>
        <a:p>
          <a:endParaRPr lang="zh-CN" altLang="en-US"/>
        </a:p>
      </dgm:t>
    </dgm:pt>
    <dgm:pt modelId="{90DF4153-D1B6-4AC6-B8FD-EC48DE512E84}" type="pres">
      <dgm:prSet presAssocID="{AAD0AD79-21E2-4FF2-8812-2BAC84FA0AD9}" presName="txShp" presStyleLbl="node1" presStyleIdx="3" presStyleCnt="8">
        <dgm:presLayoutVars>
          <dgm:bulletEnabled val="1"/>
        </dgm:presLayoutVars>
      </dgm:prSet>
      <dgm:spPr/>
      <dgm:t>
        <a:bodyPr/>
        <a:lstStyle/>
        <a:p>
          <a:endParaRPr lang="zh-CN" altLang="en-US"/>
        </a:p>
      </dgm:t>
    </dgm:pt>
    <dgm:pt modelId="{B9D8E099-9986-41FE-80BB-7582ADC32EC8}" type="pres">
      <dgm:prSet presAssocID="{39CC5306-F859-4397-B7AF-2D1237ED1077}" presName="spacing" presStyleCnt="0"/>
      <dgm:spPr/>
      <dgm:t>
        <a:bodyPr/>
        <a:lstStyle/>
        <a:p>
          <a:endParaRPr lang="zh-CN" altLang="en-US"/>
        </a:p>
      </dgm:t>
    </dgm:pt>
    <dgm:pt modelId="{C7B0A2B5-910A-417B-A0A5-157D41819A61}" type="pres">
      <dgm:prSet presAssocID="{7004713B-69B0-4A15-948B-DD9C2E0AE5C0}" presName="composite" presStyleCnt="0"/>
      <dgm:spPr/>
      <dgm:t>
        <a:bodyPr/>
        <a:lstStyle/>
        <a:p>
          <a:endParaRPr lang="zh-CN" altLang="en-US"/>
        </a:p>
      </dgm:t>
    </dgm:pt>
    <dgm:pt modelId="{6A6192FA-6CE3-4966-925D-EB4C5E916551}" type="pres">
      <dgm:prSet presAssocID="{7004713B-69B0-4A15-948B-DD9C2E0AE5C0}" presName="imgShp" presStyleLbl="fgImgPlace1" presStyleIdx="4" presStyleCnt="8"/>
      <dgm:spPr/>
      <dgm:t>
        <a:bodyPr/>
        <a:lstStyle/>
        <a:p>
          <a:endParaRPr lang="zh-CN" altLang="en-US"/>
        </a:p>
      </dgm:t>
    </dgm:pt>
    <dgm:pt modelId="{A1782523-564B-4B83-9AC9-3089EA6ABE80}" type="pres">
      <dgm:prSet presAssocID="{7004713B-69B0-4A15-948B-DD9C2E0AE5C0}" presName="txShp" presStyleLbl="node1" presStyleIdx="4" presStyleCnt="8">
        <dgm:presLayoutVars>
          <dgm:bulletEnabled val="1"/>
        </dgm:presLayoutVars>
      </dgm:prSet>
      <dgm:spPr/>
      <dgm:t>
        <a:bodyPr/>
        <a:lstStyle/>
        <a:p>
          <a:endParaRPr lang="zh-CN" altLang="en-US"/>
        </a:p>
      </dgm:t>
    </dgm:pt>
    <dgm:pt modelId="{7A83F769-8695-4F61-AA01-08EEF165E173}" type="pres">
      <dgm:prSet presAssocID="{A24168D7-5FF6-4B00-91D4-5BB248289ACF}" presName="spacing" presStyleCnt="0"/>
      <dgm:spPr/>
      <dgm:t>
        <a:bodyPr/>
        <a:lstStyle/>
        <a:p>
          <a:endParaRPr lang="zh-CN" altLang="en-US"/>
        </a:p>
      </dgm:t>
    </dgm:pt>
    <dgm:pt modelId="{EDA17F84-E438-4BF3-8F84-5DA5E095382F}" type="pres">
      <dgm:prSet presAssocID="{77240044-691F-442E-AEFC-C8B416E749D4}" presName="composite" presStyleCnt="0"/>
      <dgm:spPr/>
      <dgm:t>
        <a:bodyPr/>
        <a:lstStyle/>
        <a:p>
          <a:endParaRPr lang="zh-CN" altLang="en-US"/>
        </a:p>
      </dgm:t>
    </dgm:pt>
    <dgm:pt modelId="{FFD4F81C-7149-416D-9D04-020EF66A5788}" type="pres">
      <dgm:prSet presAssocID="{77240044-691F-442E-AEFC-C8B416E749D4}" presName="imgShp" presStyleLbl="fgImgPlace1" presStyleIdx="5" presStyleCnt="8"/>
      <dgm:spPr/>
      <dgm:t>
        <a:bodyPr/>
        <a:lstStyle/>
        <a:p>
          <a:endParaRPr lang="zh-CN" altLang="en-US"/>
        </a:p>
      </dgm:t>
    </dgm:pt>
    <dgm:pt modelId="{7CEF6583-A143-4A97-B2F0-B3FC3B086F22}" type="pres">
      <dgm:prSet presAssocID="{77240044-691F-442E-AEFC-C8B416E749D4}" presName="txShp" presStyleLbl="node1" presStyleIdx="5" presStyleCnt="8">
        <dgm:presLayoutVars>
          <dgm:bulletEnabled val="1"/>
        </dgm:presLayoutVars>
      </dgm:prSet>
      <dgm:spPr/>
      <dgm:t>
        <a:bodyPr/>
        <a:lstStyle/>
        <a:p>
          <a:endParaRPr lang="zh-CN" altLang="en-US"/>
        </a:p>
      </dgm:t>
    </dgm:pt>
    <dgm:pt modelId="{0A3C1916-3FE2-4D7C-9863-9FBA2DDC2B8F}" type="pres">
      <dgm:prSet presAssocID="{1D5282A4-C8D8-4F0A-AE9A-7738DC53E39B}" presName="spacing" presStyleCnt="0"/>
      <dgm:spPr/>
      <dgm:t>
        <a:bodyPr/>
        <a:lstStyle/>
        <a:p>
          <a:endParaRPr lang="zh-CN" altLang="en-US"/>
        </a:p>
      </dgm:t>
    </dgm:pt>
    <dgm:pt modelId="{454DCB42-7DB7-403E-BBCA-3EEBB81E66FF}" type="pres">
      <dgm:prSet presAssocID="{3C86B728-99DF-4D48-B9BC-4988840883B9}" presName="composite" presStyleCnt="0"/>
      <dgm:spPr/>
      <dgm:t>
        <a:bodyPr/>
        <a:lstStyle/>
        <a:p>
          <a:endParaRPr lang="zh-CN" altLang="en-US"/>
        </a:p>
      </dgm:t>
    </dgm:pt>
    <dgm:pt modelId="{D3E4D674-90EC-4BCB-9B05-DD60F6CA8600}" type="pres">
      <dgm:prSet presAssocID="{3C86B728-99DF-4D48-B9BC-4988840883B9}" presName="imgShp" presStyleLbl="fgImgPlace1" presStyleIdx="6" presStyleCnt="8"/>
      <dgm:spPr/>
      <dgm:t>
        <a:bodyPr/>
        <a:lstStyle/>
        <a:p>
          <a:endParaRPr lang="zh-CN" altLang="en-US"/>
        </a:p>
      </dgm:t>
    </dgm:pt>
    <dgm:pt modelId="{FA202021-5439-4718-B501-2E8F5374CE13}" type="pres">
      <dgm:prSet presAssocID="{3C86B728-99DF-4D48-B9BC-4988840883B9}" presName="txShp" presStyleLbl="node1" presStyleIdx="6" presStyleCnt="8">
        <dgm:presLayoutVars>
          <dgm:bulletEnabled val="1"/>
        </dgm:presLayoutVars>
      </dgm:prSet>
      <dgm:spPr/>
      <dgm:t>
        <a:bodyPr/>
        <a:lstStyle/>
        <a:p>
          <a:endParaRPr lang="zh-CN" altLang="en-US"/>
        </a:p>
      </dgm:t>
    </dgm:pt>
    <dgm:pt modelId="{6F1AD0E3-C47E-4430-AD02-EF63DADC9AEE}" type="pres">
      <dgm:prSet presAssocID="{5DA82A34-A306-4581-AAAA-244A01BE1FCA}" presName="spacing" presStyleCnt="0"/>
      <dgm:spPr/>
      <dgm:t>
        <a:bodyPr/>
        <a:lstStyle/>
        <a:p>
          <a:endParaRPr lang="zh-CN" altLang="en-US"/>
        </a:p>
      </dgm:t>
    </dgm:pt>
    <dgm:pt modelId="{D8DE7300-E933-47A3-9BB8-2FA5D8E9DB0A}" type="pres">
      <dgm:prSet presAssocID="{9D4BD55B-C5D8-4EE4-833D-20A5D1CE589B}" presName="composite" presStyleCnt="0"/>
      <dgm:spPr/>
      <dgm:t>
        <a:bodyPr/>
        <a:lstStyle/>
        <a:p>
          <a:endParaRPr lang="zh-CN" altLang="en-US"/>
        </a:p>
      </dgm:t>
    </dgm:pt>
    <dgm:pt modelId="{A44D8272-375C-4F15-82E5-66587087CCA9}" type="pres">
      <dgm:prSet presAssocID="{9D4BD55B-C5D8-4EE4-833D-20A5D1CE589B}" presName="imgShp" presStyleLbl="fgImgPlace1" presStyleIdx="7" presStyleCnt="8"/>
      <dgm:spPr/>
      <dgm:t>
        <a:bodyPr/>
        <a:lstStyle/>
        <a:p>
          <a:endParaRPr lang="zh-CN" altLang="en-US"/>
        </a:p>
      </dgm:t>
    </dgm:pt>
    <dgm:pt modelId="{F00B5A6F-D1E7-4FA9-9F23-7E9AFFD152E3}" type="pres">
      <dgm:prSet presAssocID="{9D4BD55B-C5D8-4EE4-833D-20A5D1CE589B}" presName="txShp" presStyleLbl="node1" presStyleIdx="7" presStyleCnt="8">
        <dgm:presLayoutVars>
          <dgm:bulletEnabled val="1"/>
        </dgm:presLayoutVars>
      </dgm:prSet>
      <dgm:spPr/>
      <dgm:t>
        <a:bodyPr/>
        <a:lstStyle/>
        <a:p>
          <a:endParaRPr lang="zh-CN" altLang="en-US"/>
        </a:p>
      </dgm:t>
    </dgm:pt>
  </dgm:ptLst>
  <dgm:cxnLst>
    <dgm:cxn modelId="{B1AB2CB6-F801-43C1-AFA2-AC17F870F8E5}" srcId="{69447904-7CB9-4E18-AE47-B0E51DBF5589}" destId="{7004713B-69B0-4A15-948B-DD9C2E0AE5C0}" srcOrd="4" destOrd="0" parTransId="{5C1624BA-DEE3-485C-9F58-8C7FEF2B0BDB}" sibTransId="{A24168D7-5FF6-4B00-91D4-5BB248289ACF}"/>
    <dgm:cxn modelId="{D0861DD1-8DD8-432A-9C43-56DF500EDDDF}" type="presOf" srcId="{1CC0DA99-9ED2-42F9-940D-89CA6FB343D3}" destId="{104863E2-6A01-4FA9-AAF8-B0FDA88DFDF5}" srcOrd="0" destOrd="0" presId="urn:microsoft.com/office/officeart/2005/8/layout/vList3"/>
    <dgm:cxn modelId="{AD7E9FE2-DB72-4FBD-80DA-A05F1585A38D}" type="presOf" srcId="{77240044-691F-442E-AEFC-C8B416E749D4}" destId="{7CEF6583-A143-4A97-B2F0-B3FC3B086F22}" srcOrd="0" destOrd="0" presId="urn:microsoft.com/office/officeart/2005/8/layout/vList3"/>
    <dgm:cxn modelId="{D5D0BD86-32B8-4ABD-BF36-9003B0BA25CF}" srcId="{69447904-7CB9-4E18-AE47-B0E51DBF5589}" destId="{77240044-691F-442E-AEFC-C8B416E749D4}" srcOrd="5" destOrd="0" parTransId="{C3002FEC-BEEB-4973-A35A-42320F24E35A}" sibTransId="{1D5282A4-C8D8-4F0A-AE9A-7738DC53E39B}"/>
    <dgm:cxn modelId="{DE714C95-6764-4227-AFBC-C788B98162D2}" srcId="{69447904-7CB9-4E18-AE47-B0E51DBF5589}" destId="{9D4BD55B-C5D8-4EE4-833D-20A5D1CE589B}" srcOrd="7" destOrd="0" parTransId="{21D233BF-BD2C-4A30-A07F-1C1AAB9ADBFF}" sibTransId="{7C7B86FA-09B4-4B94-A3C2-0F2130886202}"/>
    <dgm:cxn modelId="{CE7A21CB-0CCB-4CDA-96A8-CDC94F84C15A}" type="presOf" srcId="{989EB008-5BA5-419B-8FB5-0AE2D3C2F6B3}" destId="{CF8FE289-0302-482D-9CBC-124651F292E2}" srcOrd="0" destOrd="0" presId="urn:microsoft.com/office/officeart/2005/8/layout/vList3"/>
    <dgm:cxn modelId="{295363F2-384E-4980-9099-CF132DF8907E}" type="presOf" srcId="{9D4BD55B-C5D8-4EE4-833D-20A5D1CE589B}" destId="{F00B5A6F-D1E7-4FA9-9F23-7E9AFFD152E3}" srcOrd="0" destOrd="0" presId="urn:microsoft.com/office/officeart/2005/8/layout/vList3"/>
    <dgm:cxn modelId="{2846FE40-3058-4C32-9D10-4F2E9092289F}" srcId="{69447904-7CB9-4E18-AE47-B0E51DBF5589}" destId="{1CC0DA99-9ED2-42F9-940D-89CA6FB343D3}" srcOrd="1" destOrd="0" parTransId="{418DC07A-AB64-441C-B7EA-695765DE58AB}" sibTransId="{13DA1F2F-6DE8-4423-BC93-FB7A84D42A40}"/>
    <dgm:cxn modelId="{C18682A8-6648-4BF6-A0D5-00DAD558F6EF}" type="presOf" srcId="{3C86B728-99DF-4D48-B9BC-4988840883B9}" destId="{FA202021-5439-4718-B501-2E8F5374CE13}" srcOrd="0" destOrd="0" presId="urn:microsoft.com/office/officeart/2005/8/layout/vList3"/>
    <dgm:cxn modelId="{702E90C8-2FCF-41D7-87B6-4133CDFC2DF7}" srcId="{69447904-7CB9-4E18-AE47-B0E51DBF5589}" destId="{8EEE6C77-6D9D-4DB7-A407-090A7ACC4D32}" srcOrd="0" destOrd="0" parTransId="{AA8A56A8-B43A-4B09-81B2-5B4243A54FD3}" sibTransId="{B7C7F3A6-30D5-4AD3-BCE5-7E1B62C9AF4C}"/>
    <dgm:cxn modelId="{7663287F-34E4-4382-8DF5-8D25357E4373}" srcId="{69447904-7CB9-4E18-AE47-B0E51DBF5589}" destId="{989EB008-5BA5-419B-8FB5-0AE2D3C2F6B3}" srcOrd="2" destOrd="0" parTransId="{F827F2DB-0289-4121-8681-D7D238E19696}" sibTransId="{3952A7D7-2767-4CF8-8517-E21920EE943A}"/>
    <dgm:cxn modelId="{3D905B70-4B81-4898-B766-E9B74C32453B}" type="presOf" srcId="{69447904-7CB9-4E18-AE47-B0E51DBF5589}" destId="{DC6BC493-FB2F-435C-8A5F-F1D45544B806}" srcOrd="0" destOrd="0" presId="urn:microsoft.com/office/officeart/2005/8/layout/vList3"/>
    <dgm:cxn modelId="{9F0218DC-2057-43F9-870F-F0BA03191802}" type="presOf" srcId="{AAD0AD79-21E2-4FF2-8812-2BAC84FA0AD9}" destId="{90DF4153-D1B6-4AC6-B8FD-EC48DE512E84}" srcOrd="0" destOrd="0" presId="urn:microsoft.com/office/officeart/2005/8/layout/vList3"/>
    <dgm:cxn modelId="{D9BD9207-B61A-4404-B48E-35868590839B}" type="presOf" srcId="{7004713B-69B0-4A15-948B-DD9C2E0AE5C0}" destId="{A1782523-564B-4B83-9AC9-3089EA6ABE80}" srcOrd="0" destOrd="0" presId="urn:microsoft.com/office/officeart/2005/8/layout/vList3"/>
    <dgm:cxn modelId="{2A400AC3-5B6C-45D4-A970-A42AC82B1BBF}" srcId="{69447904-7CB9-4E18-AE47-B0E51DBF5589}" destId="{3C86B728-99DF-4D48-B9BC-4988840883B9}" srcOrd="6" destOrd="0" parTransId="{436617A0-B6BF-4D9A-9460-510E774E605B}" sibTransId="{5DA82A34-A306-4581-AAAA-244A01BE1FCA}"/>
    <dgm:cxn modelId="{A1E09DCA-76C8-4345-A709-D589DD020057}" srcId="{69447904-7CB9-4E18-AE47-B0E51DBF5589}" destId="{AAD0AD79-21E2-4FF2-8812-2BAC84FA0AD9}" srcOrd="3" destOrd="0" parTransId="{4F1D39E6-941A-471C-87B1-6E57B76C7D5C}" sibTransId="{39CC5306-F859-4397-B7AF-2D1237ED1077}"/>
    <dgm:cxn modelId="{790395C5-F47C-465A-87A3-EA86942D6C8C}" type="presOf" srcId="{8EEE6C77-6D9D-4DB7-A407-090A7ACC4D32}" destId="{D5E16D82-ADC4-43D1-BA02-1589A8B47F9E}" srcOrd="0" destOrd="0" presId="urn:microsoft.com/office/officeart/2005/8/layout/vList3"/>
    <dgm:cxn modelId="{177C26BC-3036-4479-8D9C-BEF9A41CE313}" type="presParOf" srcId="{DC6BC493-FB2F-435C-8A5F-F1D45544B806}" destId="{92780F9E-350B-41CB-963F-9214AE2A84F5}" srcOrd="0" destOrd="0" presId="urn:microsoft.com/office/officeart/2005/8/layout/vList3"/>
    <dgm:cxn modelId="{6452AF69-54E8-4A88-B9B8-13B10883928A}" type="presParOf" srcId="{92780F9E-350B-41CB-963F-9214AE2A84F5}" destId="{00C0B3F6-B9AA-4DFA-9DBE-C52C1347E904}" srcOrd="0" destOrd="0" presId="urn:microsoft.com/office/officeart/2005/8/layout/vList3"/>
    <dgm:cxn modelId="{B002B582-0988-405E-B8A0-C0DE2125B0FD}" type="presParOf" srcId="{92780F9E-350B-41CB-963F-9214AE2A84F5}" destId="{D5E16D82-ADC4-43D1-BA02-1589A8B47F9E}" srcOrd="1" destOrd="0" presId="urn:microsoft.com/office/officeart/2005/8/layout/vList3"/>
    <dgm:cxn modelId="{4E94706C-3DA7-477B-9063-3BDC344D8BF2}" type="presParOf" srcId="{DC6BC493-FB2F-435C-8A5F-F1D45544B806}" destId="{F53DE4EE-A4ED-4F42-80E5-7AB89AE0C5FC}" srcOrd="1" destOrd="0" presId="urn:microsoft.com/office/officeart/2005/8/layout/vList3"/>
    <dgm:cxn modelId="{8713A326-54D3-4047-B341-1A6A60302231}" type="presParOf" srcId="{DC6BC493-FB2F-435C-8A5F-F1D45544B806}" destId="{637044F7-0E52-42C9-A0B3-F76CA3808C10}" srcOrd="2" destOrd="0" presId="urn:microsoft.com/office/officeart/2005/8/layout/vList3"/>
    <dgm:cxn modelId="{7B0BA712-F0BA-4D6B-877C-BC82821EC627}" type="presParOf" srcId="{637044F7-0E52-42C9-A0B3-F76CA3808C10}" destId="{514EEE45-B2FC-4412-8AA3-1F59AF1D252F}" srcOrd="0" destOrd="0" presId="urn:microsoft.com/office/officeart/2005/8/layout/vList3"/>
    <dgm:cxn modelId="{10D4DBCA-B7AB-47BB-A294-9CE14DB16BDE}" type="presParOf" srcId="{637044F7-0E52-42C9-A0B3-F76CA3808C10}" destId="{104863E2-6A01-4FA9-AAF8-B0FDA88DFDF5}" srcOrd="1" destOrd="0" presId="urn:microsoft.com/office/officeart/2005/8/layout/vList3"/>
    <dgm:cxn modelId="{7A11C05E-FE68-4326-AD6E-4C30D0180D4A}" type="presParOf" srcId="{DC6BC493-FB2F-435C-8A5F-F1D45544B806}" destId="{E8C96059-68A6-44ED-80CF-13D25D5A5FC0}" srcOrd="3" destOrd="0" presId="urn:microsoft.com/office/officeart/2005/8/layout/vList3"/>
    <dgm:cxn modelId="{277063F5-BF0A-4A08-AAD3-F820E1E9F4FD}" type="presParOf" srcId="{DC6BC493-FB2F-435C-8A5F-F1D45544B806}" destId="{5FD8E88A-8C4C-47E5-9C4A-81C7EC8B80E4}" srcOrd="4" destOrd="0" presId="urn:microsoft.com/office/officeart/2005/8/layout/vList3"/>
    <dgm:cxn modelId="{1A514E09-3180-48A7-B9CB-0CC6EE78688E}" type="presParOf" srcId="{5FD8E88A-8C4C-47E5-9C4A-81C7EC8B80E4}" destId="{119F1EC3-184C-4CEB-95A1-AB5F0B9E4A6E}" srcOrd="0" destOrd="0" presId="urn:microsoft.com/office/officeart/2005/8/layout/vList3"/>
    <dgm:cxn modelId="{180F295D-C149-469C-8A9B-CF55521E7603}" type="presParOf" srcId="{5FD8E88A-8C4C-47E5-9C4A-81C7EC8B80E4}" destId="{CF8FE289-0302-482D-9CBC-124651F292E2}" srcOrd="1" destOrd="0" presId="urn:microsoft.com/office/officeart/2005/8/layout/vList3"/>
    <dgm:cxn modelId="{0BA1A633-ABE1-4104-8B70-3E23901DD3F6}" type="presParOf" srcId="{DC6BC493-FB2F-435C-8A5F-F1D45544B806}" destId="{48DE50A6-184F-4890-B679-F57557CA2921}" srcOrd="5" destOrd="0" presId="urn:microsoft.com/office/officeart/2005/8/layout/vList3"/>
    <dgm:cxn modelId="{822448E2-BE13-4937-98C1-A0BBE743DFD0}" type="presParOf" srcId="{DC6BC493-FB2F-435C-8A5F-F1D45544B806}" destId="{AED9F9FF-C164-4316-9BED-59FF57ADA81B}" srcOrd="6" destOrd="0" presId="urn:microsoft.com/office/officeart/2005/8/layout/vList3"/>
    <dgm:cxn modelId="{0275A2BB-2B5B-4950-BC1E-84BB5C4D9969}" type="presParOf" srcId="{AED9F9FF-C164-4316-9BED-59FF57ADA81B}" destId="{8B2B66C4-C7C0-4091-8510-F74D0DF0DBF2}" srcOrd="0" destOrd="0" presId="urn:microsoft.com/office/officeart/2005/8/layout/vList3"/>
    <dgm:cxn modelId="{9F7CB87D-C181-48DD-9790-AB340C25BC63}" type="presParOf" srcId="{AED9F9FF-C164-4316-9BED-59FF57ADA81B}" destId="{90DF4153-D1B6-4AC6-B8FD-EC48DE512E84}" srcOrd="1" destOrd="0" presId="urn:microsoft.com/office/officeart/2005/8/layout/vList3"/>
    <dgm:cxn modelId="{F5652752-EDAE-444A-B6E6-2B1D009D0201}" type="presParOf" srcId="{DC6BC493-FB2F-435C-8A5F-F1D45544B806}" destId="{B9D8E099-9986-41FE-80BB-7582ADC32EC8}" srcOrd="7" destOrd="0" presId="urn:microsoft.com/office/officeart/2005/8/layout/vList3"/>
    <dgm:cxn modelId="{FADE0FBF-6C1E-4915-A259-E89E2ABF0949}" type="presParOf" srcId="{DC6BC493-FB2F-435C-8A5F-F1D45544B806}" destId="{C7B0A2B5-910A-417B-A0A5-157D41819A61}" srcOrd="8" destOrd="0" presId="urn:microsoft.com/office/officeart/2005/8/layout/vList3"/>
    <dgm:cxn modelId="{4F99A43B-366B-486B-A00B-6DBC158B3B16}" type="presParOf" srcId="{C7B0A2B5-910A-417B-A0A5-157D41819A61}" destId="{6A6192FA-6CE3-4966-925D-EB4C5E916551}" srcOrd="0" destOrd="0" presId="urn:microsoft.com/office/officeart/2005/8/layout/vList3"/>
    <dgm:cxn modelId="{A1B18B8B-F433-46D8-B670-C9964CBA7B84}" type="presParOf" srcId="{C7B0A2B5-910A-417B-A0A5-157D41819A61}" destId="{A1782523-564B-4B83-9AC9-3089EA6ABE80}" srcOrd="1" destOrd="0" presId="urn:microsoft.com/office/officeart/2005/8/layout/vList3"/>
    <dgm:cxn modelId="{274C0D36-6065-4179-A6B3-9A06843EF0F6}" type="presParOf" srcId="{DC6BC493-FB2F-435C-8A5F-F1D45544B806}" destId="{7A83F769-8695-4F61-AA01-08EEF165E173}" srcOrd="9" destOrd="0" presId="urn:microsoft.com/office/officeart/2005/8/layout/vList3"/>
    <dgm:cxn modelId="{D60E6CB2-0AA7-4352-94A1-AC94CA6DA13E}" type="presParOf" srcId="{DC6BC493-FB2F-435C-8A5F-F1D45544B806}" destId="{EDA17F84-E438-4BF3-8F84-5DA5E095382F}" srcOrd="10" destOrd="0" presId="urn:microsoft.com/office/officeart/2005/8/layout/vList3"/>
    <dgm:cxn modelId="{B58F6F93-8CC7-407B-9C06-2D06047F1234}" type="presParOf" srcId="{EDA17F84-E438-4BF3-8F84-5DA5E095382F}" destId="{FFD4F81C-7149-416D-9D04-020EF66A5788}" srcOrd="0" destOrd="0" presId="urn:microsoft.com/office/officeart/2005/8/layout/vList3"/>
    <dgm:cxn modelId="{6D8EF357-B195-47A2-93D6-2DAC7F6F569A}" type="presParOf" srcId="{EDA17F84-E438-4BF3-8F84-5DA5E095382F}" destId="{7CEF6583-A143-4A97-B2F0-B3FC3B086F22}" srcOrd="1" destOrd="0" presId="urn:microsoft.com/office/officeart/2005/8/layout/vList3"/>
    <dgm:cxn modelId="{A61A39C7-6F98-4445-91F6-64D4F9B027BE}" type="presParOf" srcId="{DC6BC493-FB2F-435C-8A5F-F1D45544B806}" destId="{0A3C1916-3FE2-4D7C-9863-9FBA2DDC2B8F}" srcOrd="11" destOrd="0" presId="urn:microsoft.com/office/officeart/2005/8/layout/vList3"/>
    <dgm:cxn modelId="{DF44B598-1156-4EE1-972C-1C3F8731AAF5}" type="presParOf" srcId="{DC6BC493-FB2F-435C-8A5F-F1D45544B806}" destId="{454DCB42-7DB7-403E-BBCA-3EEBB81E66FF}" srcOrd="12" destOrd="0" presId="urn:microsoft.com/office/officeart/2005/8/layout/vList3"/>
    <dgm:cxn modelId="{47B76DA5-AA12-4BD3-A7B5-9CF405F37A75}" type="presParOf" srcId="{454DCB42-7DB7-403E-BBCA-3EEBB81E66FF}" destId="{D3E4D674-90EC-4BCB-9B05-DD60F6CA8600}" srcOrd="0" destOrd="0" presId="urn:microsoft.com/office/officeart/2005/8/layout/vList3"/>
    <dgm:cxn modelId="{E3D09291-689B-49A7-B245-EF37C73FE14A}" type="presParOf" srcId="{454DCB42-7DB7-403E-BBCA-3EEBB81E66FF}" destId="{FA202021-5439-4718-B501-2E8F5374CE13}" srcOrd="1" destOrd="0" presId="urn:microsoft.com/office/officeart/2005/8/layout/vList3"/>
    <dgm:cxn modelId="{2BD3C6B2-C2FA-42D2-8695-671C08D13C2E}" type="presParOf" srcId="{DC6BC493-FB2F-435C-8A5F-F1D45544B806}" destId="{6F1AD0E3-C47E-4430-AD02-EF63DADC9AEE}" srcOrd="13" destOrd="0" presId="urn:microsoft.com/office/officeart/2005/8/layout/vList3"/>
    <dgm:cxn modelId="{9EB06174-990F-4275-A7E4-CFB6F0CEF0B4}" type="presParOf" srcId="{DC6BC493-FB2F-435C-8A5F-F1D45544B806}" destId="{D8DE7300-E933-47A3-9BB8-2FA5D8E9DB0A}" srcOrd="14" destOrd="0" presId="urn:microsoft.com/office/officeart/2005/8/layout/vList3"/>
    <dgm:cxn modelId="{2E012391-07BD-41B3-B169-A940C6D7F612}" type="presParOf" srcId="{D8DE7300-E933-47A3-9BB8-2FA5D8E9DB0A}" destId="{A44D8272-375C-4F15-82E5-66587087CCA9}" srcOrd="0" destOrd="0" presId="urn:microsoft.com/office/officeart/2005/8/layout/vList3"/>
    <dgm:cxn modelId="{DA5EEA54-EEC0-4E37-B073-9EBB547527B0}" type="presParOf" srcId="{D8DE7300-E933-47A3-9BB8-2FA5D8E9DB0A}" destId="{F00B5A6F-D1E7-4FA9-9F23-7E9AFFD152E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85C25-9489-4AE4-A271-D341EA8940DA}">
      <dsp:nvSpPr>
        <dsp:cNvPr id="0" name=""/>
        <dsp:cNvSpPr/>
      </dsp:nvSpPr>
      <dsp:spPr>
        <a:xfrm rot="5400000">
          <a:off x="612990" y="2247897"/>
          <a:ext cx="808484" cy="920431"/>
        </a:xfrm>
        <a:prstGeom prst="bentUpArrow">
          <a:avLst>
            <a:gd name="adj1" fmla="val 32840"/>
            <a:gd name="adj2" fmla="val 25000"/>
            <a:gd name="adj3" fmla="val 35780"/>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3B3BC42-2186-4C50-B4E4-34601B24BD60}">
      <dsp:nvSpPr>
        <dsp:cNvPr id="0" name=""/>
        <dsp:cNvSpPr/>
      </dsp:nvSpPr>
      <dsp:spPr>
        <a:xfrm>
          <a:off x="351894" y="1399942"/>
          <a:ext cx="1361012" cy="952664"/>
        </a:xfrm>
        <a:prstGeom prst="roundRect">
          <a:avLst>
            <a:gd name="adj" fmla="val 166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CN" altLang="en-US" sz="2700" kern="1200" dirty="0" smtClean="0"/>
            <a:t>第一步</a:t>
          </a:r>
          <a:endParaRPr lang="zh-CN" altLang="en-US" sz="2700" kern="1200" dirty="0"/>
        </a:p>
      </dsp:txBody>
      <dsp:txXfrm>
        <a:off x="398408" y="1446456"/>
        <a:ext cx="1267984" cy="859636"/>
      </dsp:txXfrm>
    </dsp:sp>
    <dsp:sp modelId="{48E7DA89-F128-41B3-A13A-288307BC525E}">
      <dsp:nvSpPr>
        <dsp:cNvPr id="0" name=""/>
        <dsp:cNvSpPr/>
      </dsp:nvSpPr>
      <dsp:spPr>
        <a:xfrm>
          <a:off x="1839892" y="1486373"/>
          <a:ext cx="4414932" cy="769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zh-CN" altLang="en-US" sz="2400" kern="1200" dirty="0" smtClean="0"/>
            <a:t>根据客房部的工作范围将各职能区域分开</a:t>
          </a:r>
          <a:endParaRPr lang="zh-CN" altLang="en-US" sz="2400" kern="1200" dirty="0"/>
        </a:p>
      </dsp:txBody>
      <dsp:txXfrm>
        <a:off x="1839892" y="1486373"/>
        <a:ext cx="4414932" cy="769985"/>
      </dsp:txXfrm>
    </dsp:sp>
    <dsp:sp modelId="{911EF9D8-811C-49BF-B780-2F152D43D2D3}">
      <dsp:nvSpPr>
        <dsp:cNvPr id="0" name=""/>
        <dsp:cNvSpPr/>
      </dsp:nvSpPr>
      <dsp:spPr>
        <a:xfrm rot="5400000">
          <a:off x="1800473" y="3343958"/>
          <a:ext cx="808484" cy="920431"/>
        </a:xfrm>
        <a:prstGeom prst="bentUpArrow">
          <a:avLst>
            <a:gd name="adj1" fmla="val 32840"/>
            <a:gd name="adj2" fmla="val 25000"/>
            <a:gd name="adj3" fmla="val 35780"/>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89E0D1B-913E-4A2C-9DA0-C31D34126568}">
      <dsp:nvSpPr>
        <dsp:cNvPr id="0" name=""/>
        <dsp:cNvSpPr/>
      </dsp:nvSpPr>
      <dsp:spPr>
        <a:xfrm>
          <a:off x="1549865" y="2408976"/>
          <a:ext cx="1361012" cy="952664"/>
        </a:xfrm>
        <a:prstGeom prst="roundRect">
          <a:avLst>
            <a:gd name="adj" fmla="val 166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CN" altLang="en-US" sz="2700" kern="1200" dirty="0" smtClean="0"/>
            <a:t>第二步</a:t>
          </a:r>
          <a:endParaRPr lang="zh-CN" altLang="en-US" sz="2700" kern="1200" dirty="0"/>
        </a:p>
      </dsp:txBody>
      <dsp:txXfrm>
        <a:off x="1596379" y="2455490"/>
        <a:ext cx="1267984" cy="859636"/>
      </dsp:txXfrm>
    </dsp:sp>
    <dsp:sp modelId="{2418EC95-98C2-4F3A-8062-A41A02CD6D52}">
      <dsp:nvSpPr>
        <dsp:cNvPr id="0" name=""/>
        <dsp:cNvSpPr/>
      </dsp:nvSpPr>
      <dsp:spPr>
        <a:xfrm>
          <a:off x="3009917" y="2500321"/>
          <a:ext cx="3234253" cy="769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zh-CN" altLang="en-US" sz="2400" kern="1200" dirty="0" smtClean="0"/>
            <a:t>确定本工作区域所有岗位或工种设置</a:t>
          </a:r>
          <a:endParaRPr lang="zh-CN" altLang="en-US" sz="2400" kern="1200" dirty="0"/>
        </a:p>
      </dsp:txBody>
      <dsp:txXfrm>
        <a:off x="3009917" y="2500321"/>
        <a:ext cx="3234253" cy="769985"/>
      </dsp:txXfrm>
    </dsp:sp>
    <dsp:sp modelId="{07109842-9D0B-483E-92F1-6DEA102C0CB4}">
      <dsp:nvSpPr>
        <dsp:cNvPr id="0" name=""/>
        <dsp:cNvSpPr/>
      </dsp:nvSpPr>
      <dsp:spPr>
        <a:xfrm>
          <a:off x="2704480" y="3454296"/>
          <a:ext cx="1361012" cy="952664"/>
        </a:xfrm>
        <a:prstGeom prst="roundRect">
          <a:avLst>
            <a:gd name="adj" fmla="val 166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CN" altLang="en-US" sz="2700" kern="1200" dirty="0" smtClean="0"/>
            <a:t>第三步</a:t>
          </a:r>
          <a:endParaRPr lang="zh-CN" altLang="en-US" sz="2700" kern="1200" dirty="0"/>
        </a:p>
      </dsp:txBody>
      <dsp:txXfrm>
        <a:off x="2750994" y="3500810"/>
        <a:ext cx="1267984" cy="859636"/>
      </dsp:txXfrm>
    </dsp:sp>
    <dsp:sp modelId="{6F5FB99F-318A-430D-BE68-B736FAD153A7}">
      <dsp:nvSpPr>
        <dsp:cNvPr id="0" name=""/>
        <dsp:cNvSpPr/>
      </dsp:nvSpPr>
      <dsp:spPr>
        <a:xfrm>
          <a:off x="4148850" y="3627010"/>
          <a:ext cx="3897477" cy="769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28600" lvl="1" indent="-228600" algn="l" defTabSz="977900">
            <a:lnSpc>
              <a:spcPct val="90000"/>
            </a:lnSpc>
            <a:spcBef>
              <a:spcPct val="0"/>
            </a:spcBef>
            <a:spcAft>
              <a:spcPct val="15000"/>
            </a:spcAft>
            <a:buChar char="••"/>
          </a:pPr>
          <a:r>
            <a:rPr lang="zh-CN" sz="2200" kern="1200" dirty="0" smtClean="0"/>
            <a:t>明确各工作岗位的班次划分</a:t>
          </a:r>
          <a:endParaRPr lang="zh-CN" altLang="en-US" sz="2200" kern="1200" dirty="0"/>
        </a:p>
      </dsp:txBody>
      <dsp:txXfrm>
        <a:off x="4148850" y="3627010"/>
        <a:ext cx="3897477" cy="769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A817D-A8F5-4A5B-92F8-93036F6B0482}">
      <dsp:nvSpPr>
        <dsp:cNvPr id="0" name=""/>
        <dsp:cNvSpPr/>
      </dsp:nvSpPr>
      <dsp:spPr>
        <a:xfrm>
          <a:off x="2967860" y="3309712"/>
          <a:ext cx="2056833" cy="2056833"/>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CN" altLang="en-US" sz="3100" kern="1200" dirty="0" smtClean="0">
              <a:solidFill>
                <a:srgbClr val="FF0000"/>
              </a:solidFill>
            </a:rPr>
            <a:t>优秀的客房部经理</a:t>
          </a:r>
          <a:endParaRPr lang="zh-CN" altLang="en-US" sz="3100" kern="1200" dirty="0">
            <a:solidFill>
              <a:srgbClr val="FF0000"/>
            </a:solidFill>
          </a:endParaRPr>
        </a:p>
      </dsp:txBody>
      <dsp:txXfrm>
        <a:off x="3269076" y="3610928"/>
        <a:ext cx="1454401" cy="1454401"/>
      </dsp:txXfrm>
    </dsp:sp>
    <dsp:sp modelId="{5CE2B982-D093-4692-BDD9-85B1C1CCA6F7}">
      <dsp:nvSpPr>
        <dsp:cNvPr id="0" name=""/>
        <dsp:cNvSpPr/>
      </dsp:nvSpPr>
      <dsp:spPr>
        <a:xfrm rot="10800000">
          <a:off x="977607" y="4045030"/>
          <a:ext cx="1880788" cy="586197"/>
        </a:xfrm>
        <a:prstGeom prst="lef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DE2EA84-4D7D-46E1-9EA6-D3B9A72BA9DC}">
      <dsp:nvSpPr>
        <dsp:cNvPr id="0" name=""/>
        <dsp:cNvSpPr/>
      </dsp:nvSpPr>
      <dsp:spPr>
        <a:xfrm>
          <a:off x="611" y="3556532"/>
          <a:ext cx="1953992" cy="156319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1511300">
            <a:lnSpc>
              <a:spcPct val="90000"/>
            </a:lnSpc>
            <a:spcBef>
              <a:spcPct val="0"/>
            </a:spcBef>
            <a:spcAft>
              <a:spcPct val="35000"/>
            </a:spcAft>
          </a:pPr>
          <a:r>
            <a:rPr lang="zh-CN" altLang="en-US" sz="3400" kern="1200" dirty="0" smtClean="0"/>
            <a:t>创新意识</a:t>
          </a:r>
          <a:endParaRPr lang="zh-CN" altLang="en-US" sz="3400" kern="1200" dirty="0"/>
        </a:p>
      </dsp:txBody>
      <dsp:txXfrm>
        <a:off x="46395" y="3602316"/>
        <a:ext cx="1862424" cy="1471625"/>
      </dsp:txXfrm>
    </dsp:sp>
    <dsp:sp modelId="{B3074F49-5617-4A71-B208-B2E9800C603A}">
      <dsp:nvSpPr>
        <dsp:cNvPr id="0" name=""/>
        <dsp:cNvSpPr/>
      </dsp:nvSpPr>
      <dsp:spPr>
        <a:xfrm rot="13500000">
          <a:off x="1586320" y="2575467"/>
          <a:ext cx="1880788" cy="586197"/>
        </a:xfrm>
        <a:prstGeom prst="lef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EA71BB4-9C83-4524-96E5-08B604622695}">
      <dsp:nvSpPr>
        <dsp:cNvPr id="0" name=""/>
        <dsp:cNvSpPr/>
      </dsp:nvSpPr>
      <dsp:spPr>
        <a:xfrm>
          <a:off x="884759" y="1422010"/>
          <a:ext cx="1953992" cy="156319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1511300">
            <a:lnSpc>
              <a:spcPct val="90000"/>
            </a:lnSpc>
            <a:spcBef>
              <a:spcPct val="0"/>
            </a:spcBef>
            <a:spcAft>
              <a:spcPct val="35000"/>
            </a:spcAft>
          </a:pPr>
          <a:r>
            <a:rPr lang="zh-CN" altLang="en-US" sz="3400" kern="1200" dirty="0" smtClean="0"/>
            <a:t>市场竞争意识</a:t>
          </a:r>
          <a:endParaRPr lang="zh-CN" altLang="en-US" sz="3400" kern="1200" dirty="0"/>
        </a:p>
      </dsp:txBody>
      <dsp:txXfrm>
        <a:off x="930543" y="1467794"/>
        <a:ext cx="1862424" cy="1471625"/>
      </dsp:txXfrm>
    </dsp:sp>
    <dsp:sp modelId="{1222EEC9-2FEF-416C-917F-29140A9DB71B}">
      <dsp:nvSpPr>
        <dsp:cNvPr id="0" name=""/>
        <dsp:cNvSpPr/>
      </dsp:nvSpPr>
      <dsp:spPr>
        <a:xfrm rot="16200000">
          <a:off x="3055882" y="1966755"/>
          <a:ext cx="1880788" cy="586197"/>
        </a:xfrm>
        <a:prstGeom prst="lef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07DABE20-5F90-43BE-A8FE-BAEF53208A46}">
      <dsp:nvSpPr>
        <dsp:cNvPr id="0" name=""/>
        <dsp:cNvSpPr/>
      </dsp:nvSpPr>
      <dsp:spPr>
        <a:xfrm>
          <a:off x="3019280" y="537863"/>
          <a:ext cx="1953992" cy="156319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1511300">
            <a:lnSpc>
              <a:spcPct val="90000"/>
            </a:lnSpc>
            <a:spcBef>
              <a:spcPct val="0"/>
            </a:spcBef>
            <a:spcAft>
              <a:spcPct val="35000"/>
            </a:spcAft>
          </a:pPr>
          <a:r>
            <a:rPr lang="zh-CN" altLang="en-US" sz="3400" kern="1200" dirty="0" smtClean="0"/>
            <a:t>公关销售意识</a:t>
          </a:r>
          <a:endParaRPr lang="zh-CN" altLang="en-US" sz="3400" kern="1200" dirty="0"/>
        </a:p>
      </dsp:txBody>
      <dsp:txXfrm>
        <a:off x="3065064" y="583647"/>
        <a:ext cx="1862424" cy="1471625"/>
      </dsp:txXfrm>
    </dsp:sp>
    <dsp:sp modelId="{AE25A539-826B-47EF-B1B0-23342D52B5E0}">
      <dsp:nvSpPr>
        <dsp:cNvPr id="0" name=""/>
        <dsp:cNvSpPr/>
      </dsp:nvSpPr>
      <dsp:spPr>
        <a:xfrm rot="18900000">
          <a:off x="4525445" y="2575467"/>
          <a:ext cx="1880788" cy="586197"/>
        </a:xfrm>
        <a:prstGeom prst="lef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FA5D722C-DF66-42E5-9E66-F79D08FB47D5}">
      <dsp:nvSpPr>
        <dsp:cNvPr id="0" name=""/>
        <dsp:cNvSpPr/>
      </dsp:nvSpPr>
      <dsp:spPr>
        <a:xfrm>
          <a:off x="5153802" y="1422010"/>
          <a:ext cx="1953992" cy="156319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1511300">
            <a:lnSpc>
              <a:spcPct val="90000"/>
            </a:lnSpc>
            <a:spcBef>
              <a:spcPct val="0"/>
            </a:spcBef>
            <a:spcAft>
              <a:spcPct val="35000"/>
            </a:spcAft>
          </a:pPr>
          <a:r>
            <a:rPr lang="zh-CN" altLang="en-US" sz="3400" kern="1200" dirty="0" smtClean="0"/>
            <a:t>全面质量管理意识</a:t>
          </a:r>
          <a:endParaRPr lang="zh-CN" altLang="en-US" sz="3400" kern="1200" dirty="0"/>
        </a:p>
      </dsp:txBody>
      <dsp:txXfrm>
        <a:off x="5199586" y="1467794"/>
        <a:ext cx="1862424" cy="1471625"/>
      </dsp:txXfrm>
    </dsp:sp>
    <dsp:sp modelId="{2D69757C-A730-405E-819B-BA7D75C0C015}">
      <dsp:nvSpPr>
        <dsp:cNvPr id="0" name=""/>
        <dsp:cNvSpPr/>
      </dsp:nvSpPr>
      <dsp:spPr>
        <a:xfrm>
          <a:off x="5134157" y="4045030"/>
          <a:ext cx="1880788" cy="586197"/>
        </a:xfrm>
        <a:prstGeom prst="lef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737CE8B-2F2C-4E22-AF7E-EA0FAFABB999}">
      <dsp:nvSpPr>
        <dsp:cNvPr id="0" name=""/>
        <dsp:cNvSpPr/>
      </dsp:nvSpPr>
      <dsp:spPr>
        <a:xfrm>
          <a:off x="6037949" y="3556532"/>
          <a:ext cx="1953992" cy="156319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1511300">
            <a:lnSpc>
              <a:spcPct val="90000"/>
            </a:lnSpc>
            <a:spcBef>
              <a:spcPct val="0"/>
            </a:spcBef>
            <a:spcAft>
              <a:spcPct val="35000"/>
            </a:spcAft>
          </a:pPr>
          <a:r>
            <a:rPr lang="zh-CN" altLang="en-US" sz="3400" kern="1200" dirty="0" smtClean="0"/>
            <a:t>员工激励意识</a:t>
          </a:r>
          <a:endParaRPr lang="zh-CN" altLang="en-US" sz="3400" kern="1200" dirty="0"/>
        </a:p>
      </dsp:txBody>
      <dsp:txXfrm>
        <a:off x="6083733" y="3602316"/>
        <a:ext cx="1862424" cy="14716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2B927-E499-421B-9212-F42F9169CE38}">
      <dsp:nvSpPr>
        <dsp:cNvPr id="0" name=""/>
        <dsp:cNvSpPr/>
      </dsp:nvSpPr>
      <dsp:spPr>
        <a:xfrm>
          <a:off x="4565102" y="5750682"/>
          <a:ext cx="381823" cy="363780"/>
        </a:xfrm>
        <a:custGeom>
          <a:avLst/>
          <a:gdLst/>
          <a:ahLst/>
          <a:cxnLst/>
          <a:rect l="0" t="0" r="0" b="0"/>
          <a:pathLst>
            <a:path>
              <a:moveTo>
                <a:pt x="0" y="0"/>
              </a:moveTo>
              <a:lnTo>
                <a:pt x="190911" y="0"/>
              </a:lnTo>
              <a:lnTo>
                <a:pt x="190911" y="363780"/>
              </a:lnTo>
              <a:lnTo>
                <a:pt x="381823" y="36378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4742830" y="5919388"/>
        <a:ext cx="26368" cy="26368"/>
      </dsp:txXfrm>
    </dsp:sp>
    <dsp:sp modelId="{6B64385D-9C3B-4B04-BC5B-3C9709EACC90}">
      <dsp:nvSpPr>
        <dsp:cNvPr id="0" name=""/>
        <dsp:cNvSpPr/>
      </dsp:nvSpPr>
      <dsp:spPr>
        <a:xfrm>
          <a:off x="4565102" y="5386902"/>
          <a:ext cx="381823" cy="363780"/>
        </a:xfrm>
        <a:custGeom>
          <a:avLst/>
          <a:gdLst/>
          <a:ahLst/>
          <a:cxnLst/>
          <a:rect l="0" t="0" r="0" b="0"/>
          <a:pathLst>
            <a:path>
              <a:moveTo>
                <a:pt x="0" y="363780"/>
              </a:moveTo>
              <a:lnTo>
                <a:pt x="190911" y="363780"/>
              </a:lnTo>
              <a:lnTo>
                <a:pt x="190911" y="0"/>
              </a:lnTo>
              <a:lnTo>
                <a:pt x="381823" y="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4742830" y="5555608"/>
        <a:ext cx="26368" cy="26368"/>
      </dsp:txXfrm>
    </dsp:sp>
    <dsp:sp modelId="{CE32477A-DC3C-4072-8DA7-3DA405DAD62D}">
      <dsp:nvSpPr>
        <dsp:cNvPr id="0" name=""/>
        <dsp:cNvSpPr/>
      </dsp:nvSpPr>
      <dsp:spPr>
        <a:xfrm>
          <a:off x="2274161" y="3386112"/>
          <a:ext cx="381823" cy="2364570"/>
        </a:xfrm>
        <a:custGeom>
          <a:avLst/>
          <a:gdLst/>
          <a:ahLst/>
          <a:cxnLst/>
          <a:rect l="0" t="0" r="0" b="0"/>
          <a:pathLst>
            <a:path>
              <a:moveTo>
                <a:pt x="0" y="0"/>
              </a:moveTo>
              <a:lnTo>
                <a:pt x="190911" y="0"/>
              </a:lnTo>
              <a:lnTo>
                <a:pt x="190911" y="2364570"/>
              </a:lnTo>
              <a:lnTo>
                <a:pt x="381823" y="236457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CN" altLang="en-US" sz="900" kern="1200"/>
        </a:p>
      </dsp:txBody>
      <dsp:txXfrm>
        <a:off x="2405192" y="4508517"/>
        <a:ext cx="119760" cy="119760"/>
      </dsp:txXfrm>
    </dsp:sp>
    <dsp:sp modelId="{A5C57237-630B-47B5-9A74-36D4E7962D06}">
      <dsp:nvSpPr>
        <dsp:cNvPr id="0" name=""/>
        <dsp:cNvSpPr/>
      </dsp:nvSpPr>
      <dsp:spPr>
        <a:xfrm>
          <a:off x="4565102" y="3568002"/>
          <a:ext cx="381823" cy="1091340"/>
        </a:xfrm>
        <a:custGeom>
          <a:avLst/>
          <a:gdLst/>
          <a:ahLst/>
          <a:cxnLst/>
          <a:rect l="0" t="0" r="0" b="0"/>
          <a:pathLst>
            <a:path>
              <a:moveTo>
                <a:pt x="0" y="0"/>
              </a:moveTo>
              <a:lnTo>
                <a:pt x="190911" y="0"/>
              </a:lnTo>
              <a:lnTo>
                <a:pt x="190911" y="1091340"/>
              </a:lnTo>
              <a:lnTo>
                <a:pt x="381823" y="109134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4727109" y="4084767"/>
        <a:ext cx="57810" cy="57810"/>
      </dsp:txXfrm>
    </dsp:sp>
    <dsp:sp modelId="{2DA3BFF9-582A-4CC6-B36D-0D8E386C867C}">
      <dsp:nvSpPr>
        <dsp:cNvPr id="0" name=""/>
        <dsp:cNvSpPr/>
      </dsp:nvSpPr>
      <dsp:spPr>
        <a:xfrm>
          <a:off x="4565102" y="3568002"/>
          <a:ext cx="381823" cy="363780"/>
        </a:xfrm>
        <a:custGeom>
          <a:avLst/>
          <a:gdLst/>
          <a:ahLst/>
          <a:cxnLst/>
          <a:rect l="0" t="0" r="0" b="0"/>
          <a:pathLst>
            <a:path>
              <a:moveTo>
                <a:pt x="0" y="0"/>
              </a:moveTo>
              <a:lnTo>
                <a:pt x="190911" y="0"/>
              </a:lnTo>
              <a:lnTo>
                <a:pt x="190911" y="363780"/>
              </a:lnTo>
              <a:lnTo>
                <a:pt x="381823" y="36378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4742830" y="3736707"/>
        <a:ext cx="26368" cy="26368"/>
      </dsp:txXfrm>
    </dsp:sp>
    <dsp:sp modelId="{1EDB1AE5-2114-4D8B-BC92-469936B97FBB}">
      <dsp:nvSpPr>
        <dsp:cNvPr id="0" name=""/>
        <dsp:cNvSpPr/>
      </dsp:nvSpPr>
      <dsp:spPr>
        <a:xfrm>
          <a:off x="4565102" y="3204221"/>
          <a:ext cx="381823" cy="363780"/>
        </a:xfrm>
        <a:custGeom>
          <a:avLst/>
          <a:gdLst/>
          <a:ahLst/>
          <a:cxnLst/>
          <a:rect l="0" t="0" r="0" b="0"/>
          <a:pathLst>
            <a:path>
              <a:moveTo>
                <a:pt x="0" y="363780"/>
              </a:moveTo>
              <a:lnTo>
                <a:pt x="190911" y="363780"/>
              </a:lnTo>
              <a:lnTo>
                <a:pt x="190911" y="0"/>
              </a:lnTo>
              <a:lnTo>
                <a:pt x="381823" y="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4742830" y="3372927"/>
        <a:ext cx="26368" cy="26368"/>
      </dsp:txXfrm>
    </dsp:sp>
    <dsp:sp modelId="{76B2761D-9EA1-4C83-B15C-27562065720F}">
      <dsp:nvSpPr>
        <dsp:cNvPr id="0" name=""/>
        <dsp:cNvSpPr/>
      </dsp:nvSpPr>
      <dsp:spPr>
        <a:xfrm>
          <a:off x="4565102" y="2476661"/>
          <a:ext cx="381823" cy="1091340"/>
        </a:xfrm>
        <a:custGeom>
          <a:avLst/>
          <a:gdLst/>
          <a:ahLst/>
          <a:cxnLst/>
          <a:rect l="0" t="0" r="0" b="0"/>
          <a:pathLst>
            <a:path>
              <a:moveTo>
                <a:pt x="0" y="1091340"/>
              </a:moveTo>
              <a:lnTo>
                <a:pt x="190911" y="1091340"/>
              </a:lnTo>
              <a:lnTo>
                <a:pt x="190911" y="0"/>
              </a:lnTo>
              <a:lnTo>
                <a:pt x="381823" y="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4727109" y="2993426"/>
        <a:ext cx="57810" cy="57810"/>
      </dsp:txXfrm>
    </dsp:sp>
    <dsp:sp modelId="{98575CCD-4FDE-4D3C-A9FA-35F9AF5CDFB9}">
      <dsp:nvSpPr>
        <dsp:cNvPr id="0" name=""/>
        <dsp:cNvSpPr/>
      </dsp:nvSpPr>
      <dsp:spPr>
        <a:xfrm>
          <a:off x="2274161" y="3386112"/>
          <a:ext cx="381823" cy="181890"/>
        </a:xfrm>
        <a:custGeom>
          <a:avLst/>
          <a:gdLst/>
          <a:ahLst/>
          <a:cxnLst/>
          <a:rect l="0" t="0" r="0" b="0"/>
          <a:pathLst>
            <a:path>
              <a:moveTo>
                <a:pt x="0" y="0"/>
              </a:moveTo>
              <a:lnTo>
                <a:pt x="190911" y="0"/>
              </a:lnTo>
              <a:lnTo>
                <a:pt x="190911" y="181890"/>
              </a:lnTo>
              <a:lnTo>
                <a:pt x="381823" y="18189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2454499" y="3466483"/>
        <a:ext cx="21146" cy="21146"/>
      </dsp:txXfrm>
    </dsp:sp>
    <dsp:sp modelId="{A8576842-C14E-4750-8655-0B11ACDE9526}">
      <dsp:nvSpPr>
        <dsp:cNvPr id="0" name=""/>
        <dsp:cNvSpPr/>
      </dsp:nvSpPr>
      <dsp:spPr>
        <a:xfrm>
          <a:off x="4565102" y="1021541"/>
          <a:ext cx="381823" cy="727560"/>
        </a:xfrm>
        <a:custGeom>
          <a:avLst/>
          <a:gdLst/>
          <a:ahLst/>
          <a:cxnLst/>
          <a:rect l="0" t="0" r="0" b="0"/>
          <a:pathLst>
            <a:path>
              <a:moveTo>
                <a:pt x="0" y="0"/>
              </a:moveTo>
              <a:lnTo>
                <a:pt x="190911" y="0"/>
              </a:lnTo>
              <a:lnTo>
                <a:pt x="190911" y="727560"/>
              </a:lnTo>
              <a:lnTo>
                <a:pt x="381823" y="72756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4735472" y="1364779"/>
        <a:ext cx="41083" cy="41083"/>
      </dsp:txXfrm>
    </dsp:sp>
    <dsp:sp modelId="{71B404E7-034D-4F36-8EF5-05697E2278BF}">
      <dsp:nvSpPr>
        <dsp:cNvPr id="0" name=""/>
        <dsp:cNvSpPr/>
      </dsp:nvSpPr>
      <dsp:spPr>
        <a:xfrm>
          <a:off x="4565102" y="975821"/>
          <a:ext cx="381823" cy="91440"/>
        </a:xfrm>
        <a:custGeom>
          <a:avLst/>
          <a:gdLst/>
          <a:ahLst/>
          <a:cxnLst/>
          <a:rect l="0" t="0" r="0" b="0"/>
          <a:pathLst>
            <a:path>
              <a:moveTo>
                <a:pt x="0" y="45720"/>
              </a:moveTo>
              <a:lnTo>
                <a:pt x="381823"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4746468" y="1011995"/>
        <a:ext cx="19091" cy="19091"/>
      </dsp:txXfrm>
    </dsp:sp>
    <dsp:sp modelId="{13BA942A-2E40-439B-9C46-317EDBD86CBE}">
      <dsp:nvSpPr>
        <dsp:cNvPr id="0" name=""/>
        <dsp:cNvSpPr/>
      </dsp:nvSpPr>
      <dsp:spPr>
        <a:xfrm>
          <a:off x="4565102" y="293981"/>
          <a:ext cx="381823" cy="727560"/>
        </a:xfrm>
        <a:custGeom>
          <a:avLst/>
          <a:gdLst/>
          <a:ahLst/>
          <a:cxnLst/>
          <a:rect l="0" t="0" r="0" b="0"/>
          <a:pathLst>
            <a:path>
              <a:moveTo>
                <a:pt x="0" y="727560"/>
              </a:moveTo>
              <a:lnTo>
                <a:pt x="190911" y="727560"/>
              </a:lnTo>
              <a:lnTo>
                <a:pt x="190911" y="0"/>
              </a:lnTo>
              <a:lnTo>
                <a:pt x="381823" y="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4735472" y="637219"/>
        <a:ext cx="41083" cy="41083"/>
      </dsp:txXfrm>
    </dsp:sp>
    <dsp:sp modelId="{AAD30039-339D-42A9-94C1-D6D710FE1A17}">
      <dsp:nvSpPr>
        <dsp:cNvPr id="0" name=""/>
        <dsp:cNvSpPr/>
      </dsp:nvSpPr>
      <dsp:spPr>
        <a:xfrm>
          <a:off x="2274161" y="1021541"/>
          <a:ext cx="381823" cy="2364570"/>
        </a:xfrm>
        <a:custGeom>
          <a:avLst/>
          <a:gdLst/>
          <a:ahLst/>
          <a:cxnLst/>
          <a:rect l="0" t="0" r="0" b="0"/>
          <a:pathLst>
            <a:path>
              <a:moveTo>
                <a:pt x="0" y="2364570"/>
              </a:moveTo>
              <a:lnTo>
                <a:pt x="190911" y="2364570"/>
              </a:lnTo>
              <a:lnTo>
                <a:pt x="190911" y="0"/>
              </a:lnTo>
              <a:lnTo>
                <a:pt x="381823" y="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CN" altLang="en-US" sz="900" kern="1200"/>
        </a:p>
      </dsp:txBody>
      <dsp:txXfrm>
        <a:off x="2405192" y="2143946"/>
        <a:ext cx="119760" cy="119760"/>
      </dsp:txXfrm>
    </dsp:sp>
    <dsp:sp modelId="{7E0F6CAB-504B-440B-97A3-F6E3314E7055}">
      <dsp:nvSpPr>
        <dsp:cNvPr id="0" name=""/>
        <dsp:cNvSpPr/>
      </dsp:nvSpPr>
      <dsp:spPr>
        <a:xfrm rot="16200000">
          <a:off x="451431" y="3095087"/>
          <a:ext cx="3063411" cy="582048"/>
        </a:xfrm>
        <a:prstGeom prst="rect">
          <a:avLst/>
        </a:prstGeom>
        <a:gradFill rotWithShape="0">
          <a:gsLst>
            <a:gs pos="0">
              <a:schemeClr val="accent1">
                <a:alpha val="80000"/>
                <a:hueOff val="0"/>
                <a:satOff val="0"/>
                <a:lumOff val="0"/>
                <a:alphaOff val="0"/>
                <a:tint val="50000"/>
                <a:satMod val="300000"/>
              </a:schemeClr>
            </a:gs>
            <a:gs pos="35000">
              <a:schemeClr val="accent1">
                <a:alpha val="80000"/>
                <a:hueOff val="0"/>
                <a:satOff val="0"/>
                <a:lumOff val="0"/>
                <a:alphaOff val="0"/>
                <a:tint val="37000"/>
                <a:satMod val="300000"/>
              </a:schemeClr>
            </a:gs>
            <a:gs pos="100000">
              <a:schemeClr val="accent1">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zh-CN" altLang="en-US" sz="3600" kern="1200" dirty="0" smtClean="0"/>
            <a:t>职业道德教育</a:t>
          </a:r>
          <a:endParaRPr lang="zh-CN" altLang="en-US" sz="3600" kern="1200" dirty="0"/>
        </a:p>
      </dsp:txBody>
      <dsp:txXfrm>
        <a:off x="451431" y="3095087"/>
        <a:ext cx="3063411" cy="582048"/>
      </dsp:txXfrm>
    </dsp:sp>
    <dsp:sp modelId="{D4F2D35E-B942-4879-B6D0-BA2B7FDE8220}">
      <dsp:nvSpPr>
        <dsp:cNvPr id="0" name=""/>
        <dsp:cNvSpPr/>
      </dsp:nvSpPr>
      <dsp:spPr>
        <a:xfrm>
          <a:off x="2655984" y="730517"/>
          <a:ext cx="1909118" cy="582048"/>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sz="2100" kern="1200" dirty="0" smtClean="0"/>
            <a:t>对待工作</a:t>
          </a:r>
          <a:endParaRPr lang="zh-CN" altLang="en-US" sz="2100" kern="1200" dirty="0"/>
        </a:p>
      </dsp:txBody>
      <dsp:txXfrm>
        <a:off x="2655984" y="730517"/>
        <a:ext cx="1909118" cy="582048"/>
      </dsp:txXfrm>
    </dsp:sp>
    <dsp:sp modelId="{8BFC2EA9-576F-44DE-90CA-70E694BDCE73}">
      <dsp:nvSpPr>
        <dsp:cNvPr id="0" name=""/>
        <dsp:cNvSpPr/>
      </dsp:nvSpPr>
      <dsp:spPr>
        <a:xfrm>
          <a:off x="4946926" y="2957"/>
          <a:ext cx="1909118" cy="582048"/>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sz="2100" kern="1200" dirty="0" smtClean="0"/>
            <a:t>热爱本职工作</a:t>
          </a:r>
          <a:endParaRPr lang="zh-CN" altLang="en-US" sz="2100" kern="1200" dirty="0"/>
        </a:p>
      </dsp:txBody>
      <dsp:txXfrm>
        <a:off x="4946926" y="2957"/>
        <a:ext cx="1909118" cy="582048"/>
      </dsp:txXfrm>
    </dsp:sp>
    <dsp:sp modelId="{AB9257F0-9111-4920-B0DF-D2EECEBDD13C}">
      <dsp:nvSpPr>
        <dsp:cNvPr id="0" name=""/>
        <dsp:cNvSpPr/>
      </dsp:nvSpPr>
      <dsp:spPr>
        <a:xfrm>
          <a:off x="4946926" y="730517"/>
          <a:ext cx="1909118" cy="582048"/>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sz="2100" kern="1200" dirty="0" smtClean="0"/>
            <a:t>遵守劳动纪律</a:t>
          </a:r>
          <a:endParaRPr lang="zh-CN" altLang="en-US" sz="2100" kern="1200" dirty="0"/>
        </a:p>
      </dsp:txBody>
      <dsp:txXfrm>
        <a:off x="4946926" y="730517"/>
        <a:ext cx="1909118" cy="582048"/>
      </dsp:txXfrm>
    </dsp:sp>
    <dsp:sp modelId="{1E5B1EAF-593C-4BDF-B018-55B3BF460D85}">
      <dsp:nvSpPr>
        <dsp:cNvPr id="0" name=""/>
        <dsp:cNvSpPr/>
      </dsp:nvSpPr>
      <dsp:spPr>
        <a:xfrm>
          <a:off x="4946926" y="1458077"/>
          <a:ext cx="1909118" cy="582048"/>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sz="2100" kern="1200" smtClean="0"/>
            <a:t>自洁自律</a:t>
          </a:r>
          <a:endParaRPr lang="zh-CN" altLang="en-US" sz="2100" kern="1200"/>
        </a:p>
      </dsp:txBody>
      <dsp:txXfrm>
        <a:off x="4946926" y="1458077"/>
        <a:ext cx="1909118" cy="582048"/>
      </dsp:txXfrm>
    </dsp:sp>
    <dsp:sp modelId="{2CD6ED47-6985-4294-9F67-31685543C9DC}">
      <dsp:nvSpPr>
        <dsp:cNvPr id="0" name=""/>
        <dsp:cNvSpPr/>
      </dsp:nvSpPr>
      <dsp:spPr>
        <a:xfrm>
          <a:off x="2655984" y="3276978"/>
          <a:ext cx="1909118" cy="582048"/>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sz="2000" kern="1200" dirty="0" smtClean="0"/>
            <a:t>对待集体</a:t>
          </a:r>
          <a:endParaRPr lang="zh-CN" altLang="en-US" sz="2000" kern="1200" dirty="0"/>
        </a:p>
      </dsp:txBody>
      <dsp:txXfrm>
        <a:off x="2655984" y="3276978"/>
        <a:ext cx="1909118" cy="582048"/>
      </dsp:txXfrm>
    </dsp:sp>
    <dsp:sp modelId="{245469E9-8AC8-43C5-8B5F-B33C85C84B83}">
      <dsp:nvSpPr>
        <dsp:cNvPr id="0" name=""/>
        <dsp:cNvSpPr/>
      </dsp:nvSpPr>
      <dsp:spPr>
        <a:xfrm>
          <a:off x="4946926" y="2185637"/>
          <a:ext cx="1909118" cy="582048"/>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sz="2000" kern="1200" dirty="0" smtClean="0"/>
            <a:t>坚持集体主义</a:t>
          </a:r>
          <a:endParaRPr lang="zh-CN" altLang="en-US" sz="2000" kern="1200" dirty="0"/>
        </a:p>
      </dsp:txBody>
      <dsp:txXfrm>
        <a:off x="4946926" y="2185637"/>
        <a:ext cx="1909118" cy="582048"/>
      </dsp:txXfrm>
    </dsp:sp>
    <dsp:sp modelId="{71078D8B-AFFB-4C24-8571-D3344D05EA56}">
      <dsp:nvSpPr>
        <dsp:cNvPr id="0" name=""/>
        <dsp:cNvSpPr/>
      </dsp:nvSpPr>
      <dsp:spPr>
        <a:xfrm>
          <a:off x="4946926" y="2913197"/>
          <a:ext cx="2793612" cy="582048"/>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sz="2000" kern="1200" dirty="0" smtClean="0"/>
            <a:t>严格的组织纪律观念</a:t>
          </a:r>
          <a:endParaRPr lang="zh-CN" sz="2000" kern="1200" dirty="0"/>
        </a:p>
      </dsp:txBody>
      <dsp:txXfrm>
        <a:off x="4946926" y="2913197"/>
        <a:ext cx="2793612" cy="582048"/>
      </dsp:txXfrm>
    </dsp:sp>
    <dsp:sp modelId="{DC31549E-2A5A-4A79-8FEC-D808C9D35B96}">
      <dsp:nvSpPr>
        <dsp:cNvPr id="0" name=""/>
        <dsp:cNvSpPr/>
      </dsp:nvSpPr>
      <dsp:spPr>
        <a:xfrm>
          <a:off x="4946926" y="3640758"/>
          <a:ext cx="1909118" cy="582048"/>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sz="2000" kern="1200" smtClean="0"/>
            <a:t>团结协作精神</a:t>
          </a:r>
          <a:endParaRPr lang="zh-CN" altLang="en-US" sz="2000" kern="1200"/>
        </a:p>
      </dsp:txBody>
      <dsp:txXfrm>
        <a:off x="4946926" y="3640758"/>
        <a:ext cx="1909118" cy="582048"/>
      </dsp:txXfrm>
    </dsp:sp>
    <dsp:sp modelId="{9EBD62B0-1D0E-4407-8DBC-8890A8B3E603}">
      <dsp:nvSpPr>
        <dsp:cNvPr id="0" name=""/>
        <dsp:cNvSpPr/>
      </dsp:nvSpPr>
      <dsp:spPr>
        <a:xfrm>
          <a:off x="4946926" y="4368318"/>
          <a:ext cx="1909118" cy="582048"/>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sz="2000" kern="1200" smtClean="0"/>
            <a:t>爱护公共财物</a:t>
          </a:r>
          <a:endParaRPr lang="zh-CN" altLang="en-US" sz="2000" kern="1200"/>
        </a:p>
      </dsp:txBody>
      <dsp:txXfrm>
        <a:off x="4946926" y="4368318"/>
        <a:ext cx="1909118" cy="582048"/>
      </dsp:txXfrm>
    </dsp:sp>
    <dsp:sp modelId="{AE510CBD-7512-4A41-8605-5408F97D83FD}">
      <dsp:nvSpPr>
        <dsp:cNvPr id="0" name=""/>
        <dsp:cNvSpPr/>
      </dsp:nvSpPr>
      <dsp:spPr>
        <a:xfrm>
          <a:off x="2655984" y="5459658"/>
          <a:ext cx="1909118" cy="582048"/>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CN" sz="1800" kern="1200" smtClean="0"/>
            <a:t>对待客人</a:t>
          </a:r>
          <a:endParaRPr lang="zh-CN" sz="1800" kern="1200"/>
        </a:p>
      </dsp:txBody>
      <dsp:txXfrm>
        <a:off x="2655984" y="5459658"/>
        <a:ext cx="1909118" cy="582048"/>
      </dsp:txXfrm>
    </dsp:sp>
    <dsp:sp modelId="{CA4A0A0F-53F2-4544-832F-853C22A3392A}">
      <dsp:nvSpPr>
        <dsp:cNvPr id="0" name=""/>
        <dsp:cNvSpPr/>
      </dsp:nvSpPr>
      <dsp:spPr>
        <a:xfrm>
          <a:off x="4946926" y="5095878"/>
          <a:ext cx="3102068" cy="582048"/>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zh-CN" sz="1900" kern="1200" smtClean="0"/>
            <a:t>全心全意为客人服务</a:t>
          </a:r>
          <a:endParaRPr lang="zh-CN" sz="1900" kern="1200"/>
        </a:p>
      </dsp:txBody>
      <dsp:txXfrm>
        <a:off x="4946926" y="5095878"/>
        <a:ext cx="3102068" cy="582048"/>
      </dsp:txXfrm>
    </dsp:sp>
    <dsp:sp modelId="{A391BB0E-D399-4215-9C08-56FE84F81494}">
      <dsp:nvSpPr>
        <dsp:cNvPr id="0" name=""/>
        <dsp:cNvSpPr/>
      </dsp:nvSpPr>
      <dsp:spPr>
        <a:xfrm>
          <a:off x="4946926" y="5823438"/>
          <a:ext cx="3225645" cy="582048"/>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CN" sz="1800" kern="1200" smtClean="0"/>
            <a:t>诚挚待客，知错就改</a:t>
          </a:r>
          <a:endParaRPr lang="zh-CN" sz="1800" kern="1200"/>
        </a:p>
      </dsp:txBody>
      <dsp:txXfrm>
        <a:off x="4946926" y="5823438"/>
        <a:ext cx="3225645" cy="5820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16FD4-375F-4B21-85A8-B89359BCE46D}">
      <dsp:nvSpPr>
        <dsp:cNvPr id="0" name=""/>
        <dsp:cNvSpPr/>
      </dsp:nvSpPr>
      <dsp:spPr>
        <a:xfrm>
          <a:off x="1276936" y="181745"/>
          <a:ext cx="2503810" cy="7824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9973" tIns="76200" rIns="76200" bIns="76200" numCol="1" spcCol="1270" anchor="ctr" anchorCtr="0">
          <a:noAutofit/>
        </a:bodyPr>
        <a:lstStyle/>
        <a:p>
          <a:pPr lvl="0" algn="l" defTabSz="889000">
            <a:lnSpc>
              <a:spcPct val="90000"/>
            </a:lnSpc>
            <a:spcBef>
              <a:spcPct val="0"/>
            </a:spcBef>
            <a:spcAft>
              <a:spcPct val="35000"/>
            </a:spcAft>
          </a:pPr>
          <a:r>
            <a:rPr lang="zh-CN" sz="2000" kern="1200" dirty="0" smtClean="0"/>
            <a:t>能够提高员工的个人素质</a:t>
          </a:r>
          <a:endParaRPr lang="zh-CN" altLang="en-US" sz="2000" kern="1200" dirty="0"/>
        </a:p>
      </dsp:txBody>
      <dsp:txXfrm>
        <a:off x="1276936" y="181745"/>
        <a:ext cx="2503810" cy="782440"/>
      </dsp:txXfrm>
    </dsp:sp>
    <dsp:sp modelId="{7D9F30D6-57CD-4866-962A-CB308B22BBA1}">
      <dsp:nvSpPr>
        <dsp:cNvPr id="0" name=""/>
        <dsp:cNvSpPr/>
      </dsp:nvSpPr>
      <dsp:spPr>
        <a:xfrm>
          <a:off x="1172611" y="68726"/>
          <a:ext cx="547708" cy="821562"/>
        </a:xfrm>
        <a:prstGeom prst="rect">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8FEB912-06B6-45EA-B083-00E8FC00B455}">
      <dsp:nvSpPr>
        <dsp:cNvPr id="0" name=""/>
        <dsp:cNvSpPr/>
      </dsp:nvSpPr>
      <dsp:spPr>
        <a:xfrm>
          <a:off x="4020210" y="181745"/>
          <a:ext cx="2503810" cy="7824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9973" tIns="76200" rIns="76200" bIns="76200" numCol="1" spcCol="1270" anchor="ctr" anchorCtr="0">
          <a:noAutofit/>
        </a:bodyPr>
        <a:lstStyle/>
        <a:p>
          <a:pPr lvl="0" algn="l" defTabSz="889000">
            <a:lnSpc>
              <a:spcPct val="90000"/>
            </a:lnSpc>
            <a:spcBef>
              <a:spcPct val="0"/>
            </a:spcBef>
            <a:spcAft>
              <a:spcPct val="35000"/>
            </a:spcAft>
          </a:pPr>
          <a:r>
            <a:rPr lang="zh-CN" sz="2000" kern="1200" dirty="0" smtClean="0"/>
            <a:t>提高服务质量，减少出错率</a:t>
          </a:r>
          <a:endParaRPr lang="zh-CN" altLang="en-US" sz="2000" kern="1200" dirty="0"/>
        </a:p>
      </dsp:txBody>
      <dsp:txXfrm>
        <a:off x="4020210" y="181745"/>
        <a:ext cx="2503810" cy="782440"/>
      </dsp:txXfrm>
    </dsp:sp>
    <dsp:sp modelId="{6AED92A6-433E-472D-BF7C-500CCD9B3184}">
      <dsp:nvSpPr>
        <dsp:cNvPr id="0" name=""/>
        <dsp:cNvSpPr/>
      </dsp:nvSpPr>
      <dsp:spPr>
        <a:xfrm>
          <a:off x="3915885" y="68726"/>
          <a:ext cx="547708" cy="821562"/>
        </a:xfrm>
        <a:prstGeom prst="rect">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C713565-499F-447E-BCF9-6C199276BFE7}">
      <dsp:nvSpPr>
        <dsp:cNvPr id="0" name=""/>
        <dsp:cNvSpPr/>
      </dsp:nvSpPr>
      <dsp:spPr>
        <a:xfrm>
          <a:off x="1276936" y="1166752"/>
          <a:ext cx="2503810" cy="7824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9973" tIns="76200" rIns="76200" bIns="76200" numCol="1" spcCol="1270" anchor="ctr" anchorCtr="0">
          <a:noAutofit/>
        </a:bodyPr>
        <a:lstStyle/>
        <a:p>
          <a:pPr lvl="0" algn="l" defTabSz="889000">
            <a:lnSpc>
              <a:spcPct val="90000"/>
            </a:lnSpc>
            <a:spcBef>
              <a:spcPct val="0"/>
            </a:spcBef>
            <a:spcAft>
              <a:spcPct val="35000"/>
            </a:spcAft>
          </a:pPr>
          <a:r>
            <a:rPr lang="zh-CN" sz="2000" kern="1200" dirty="0" smtClean="0"/>
            <a:t>提高工作效率</a:t>
          </a:r>
          <a:endParaRPr lang="zh-CN" altLang="en-US" sz="2000" kern="1200" dirty="0"/>
        </a:p>
      </dsp:txBody>
      <dsp:txXfrm>
        <a:off x="1276936" y="1166752"/>
        <a:ext cx="2503810" cy="782440"/>
      </dsp:txXfrm>
    </dsp:sp>
    <dsp:sp modelId="{53194790-2EAA-4D21-B2B1-252F18B8B3B7}">
      <dsp:nvSpPr>
        <dsp:cNvPr id="0" name=""/>
        <dsp:cNvSpPr/>
      </dsp:nvSpPr>
      <dsp:spPr>
        <a:xfrm>
          <a:off x="1172611" y="1053732"/>
          <a:ext cx="547708" cy="821562"/>
        </a:xfrm>
        <a:prstGeom prst="rect">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FF28CF9-8185-4A73-9A2B-0D3D22E529B3}">
      <dsp:nvSpPr>
        <dsp:cNvPr id="0" name=""/>
        <dsp:cNvSpPr/>
      </dsp:nvSpPr>
      <dsp:spPr>
        <a:xfrm>
          <a:off x="4020210" y="1166752"/>
          <a:ext cx="2503810" cy="7824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9973" tIns="76200" rIns="76200" bIns="76200" numCol="1" spcCol="1270" anchor="ctr" anchorCtr="0">
          <a:noAutofit/>
        </a:bodyPr>
        <a:lstStyle/>
        <a:p>
          <a:pPr lvl="0" algn="l" defTabSz="889000">
            <a:lnSpc>
              <a:spcPct val="90000"/>
            </a:lnSpc>
            <a:spcBef>
              <a:spcPct val="0"/>
            </a:spcBef>
            <a:spcAft>
              <a:spcPct val="35000"/>
            </a:spcAft>
          </a:pPr>
          <a:r>
            <a:rPr lang="zh-CN" sz="2000" kern="1200" smtClean="0"/>
            <a:t>降低营业成本</a:t>
          </a:r>
          <a:endParaRPr lang="zh-CN" altLang="en-US" sz="2000" kern="1200"/>
        </a:p>
      </dsp:txBody>
      <dsp:txXfrm>
        <a:off x="4020210" y="1166752"/>
        <a:ext cx="2503810" cy="782440"/>
      </dsp:txXfrm>
    </dsp:sp>
    <dsp:sp modelId="{FA0CDC4C-8521-4A60-B423-D227CA851F76}">
      <dsp:nvSpPr>
        <dsp:cNvPr id="0" name=""/>
        <dsp:cNvSpPr/>
      </dsp:nvSpPr>
      <dsp:spPr>
        <a:xfrm>
          <a:off x="3915885" y="1053732"/>
          <a:ext cx="547708" cy="821562"/>
        </a:xfrm>
        <a:prstGeom prst="rect">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3F032EB-A557-4F9A-82F5-E72047C43516}">
      <dsp:nvSpPr>
        <dsp:cNvPr id="0" name=""/>
        <dsp:cNvSpPr/>
      </dsp:nvSpPr>
      <dsp:spPr>
        <a:xfrm>
          <a:off x="1276936" y="2151758"/>
          <a:ext cx="2503810" cy="7824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9973" tIns="76200" rIns="76200" bIns="76200" numCol="1" spcCol="1270" anchor="ctr" anchorCtr="0">
          <a:noAutofit/>
        </a:bodyPr>
        <a:lstStyle/>
        <a:p>
          <a:pPr lvl="0" algn="l" defTabSz="889000">
            <a:lnSpc>
              <a:spcPct val="90000"/>
            </a:lnSpc>
            <a:spcBef>
              <a:spcPct val="0"/>
            </a:spcBef>
            <a:spcAft>
              <a:spcPct val="35000"/>
            </a:spcAft>
          </a:pPr>
          <a:r>
            <a:rPr lang="zh-CN" sz="2000" kern="1200" smtClean="0"/>
            <a:t>提供安全保障</a:t>
          </a:r>
          <a:endParaRPr lang="zh-CN" sz="2000" kern="1200"/>
        </a:p>
      </dsp:txBody>
      <dsp:txXfrm>
        <a:off x="1276936" y="2151758"/>
        <a:ext cx="2503810" cy="782440"/>
      </dsp:txXfrm>
    </dsp:sp>
    <dsp:sp modelId="{945C0C54-B12A-453A-B0F0-95EDC2CF7F67}">
      <dsp:nvSpPr>
        <dsp:cNvPr id="0" name=""/>
        <dsp:cNvSpPr/>
      </dsp:nvSpPr>
      <dsp:spPr>
        <a:xfrm>
          <a:off x="1172611" y="2038739"/>
          <a:ext cx="547708" cy="821562"/>
        </a:xfrm>
        <a:prstGeom prst="rect">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903A1CB-CD91-4830-A640-CC0C2D88DCAA}">
      <dsp:nvSpPr>
        <dsp:cNvPr id="0" name=""/>
        <dsp:cNvSpPr/>
      </dsp:nvSpPr>
      <dsp:spPr>
        <a:xfrm>
          <a:off x="4020210" y="2151758"/>
          <a:ext cx="2503810" cy="7824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9973" tIns="76200" rIns="76200" bIns="76200" numCol="1" spcCol="1270" anchor="ctr" anchorCtr="0">
          <a:noAutofit/>
        </a:bodyPr>
        <a:lstStyle/>
        <a:p>
          <a:pPr lvl="0" algn="l" defTabSz="889000">
            <a:lnSpc>
              <a:spcPct val="90000"/>
            </a:lnSpc>
            <a:spcBef>
              <a:spcPct val="0"/>
            </a:spcBef>
            <a:spcAft>
              <a:spcPct val="35000"/>
            </a:spcAft>
          </a:pPr>
          <a:r>
            <a:rPr lang="zh-CN" sz="2000" kern="1200" smtClean="0"/>
            <a:t>减少管理人员的工作量</a:t>
          </a:r>
          <a:endParaRPr lang="zh-CN" altLang="en-US" sz="2000" kern="1200"/>
        </a:p>
      </dsp:txBody>
      <dsp:txXfrm>
        <a:off x="4020210" y="2151758"/>
        <a:ext cx="2503810" cy="782440"/>
      </dsp:txXfrm>
    </dsp:sp>
    <dsp:sp modelId="{8F4707D1-7182-4B76-9BE9-E4B43B1CDC74}">
      <dsp:nvSpPr>
        <dsp:cNvPr id="0" name=""/>
        <dsp:cNvSpPr/>
      </dsp:nvSpPr>
      <dsp:spPr>
        <a:xfrm>
          <a:off x="3915885" y="2038739"/>
          <a:ext cx="547708" cy="821562"/>
        </a:xfrm>
        <a:prstGeom prst="rect">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E743C0D-C6A6-4D5E-A1D1-80CE03CF0387}">
      <dsp:nvSpPr>
        <dsp:cNvPr id="0" name=""/>
        <dsp:cNvSpPr/>
      </dsp:nvSpPr>
      <dsp:spPr>
        <a:xfrm>
          <a:off x="1276936" y="3136764"/>
          <a:ext cx="2503810" cy="7824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9973" tIns="76200" rIns="76200" bIns="76200" numCol="1" spcCol="1270" anchor="ctr" anchorCtr="0">
          <a:noAutofit/>
        </a:bodyPr>
        <a:lstStyle/>
        <a:p>
          <a:pPr lvl="0" algn="l" defTabSz="889000">
            <a:lnSpc>
              <a:spcPct val="90000"/>
            </a:lnSpc>
            <a:spcBef>
              <a:spcPct val="0"/>
            </a:spcBef>
            <a:spcAft>
              <a:spcPct val="35000"/>
            </a:spcAft>
          </a:pPr>
          <a:r>
            <a:rPr lang="zh-CN" sz="2000" kern="1200" smtClean="0"/>
            <a:t>改善人际关系</a:t>
          </a:r>
          <a:endParaRPr lang="zh-CN" altLang="en-US" sz="2000" kern="1200"/>
        </a:p>
      </dsp:txBody>
      <dsp:txXfrm>
        <a:off x="1276936" y="3136764"/>
        <a:ext cx="2503810" cy="782440"/>
      </dsp:txXfrm>
    </dsp:sp>
    <dsp:sp modelId="{BB6EFB5F-3588-4DD4-A7E2-08A2773D9011}">
      <dsp:nvSpPr>
        <dsp:cNvPr id="0" name=""/>
        <dsp:cNvSpPr/>
      </dsp:nvSpPr>
      <dsp:spPr>
        <a:xfrm>
          <a:off x="1172611" y="3023745"/>
          <a:ext cx="547708" cy="821562"/>
        </a:xfrm>
        <a:prstGeom prst="rect">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40334A6-0666-4FCD-9D90-48D22811CF0B}">
      <dsp:nvSpPr>
        <dsp:cNvPr id="0" name=""/>
        <dsp:cNvSpPr/>
      </dsp:nvSpPr>
      <dsp:spPr>
        <a:xfrm>
          <a:off x="4020210" y="3136764"/>
          <a:ext cx="2503810" cy="7824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9973" tIns="76200" rIns="76200" bIns="76200" numCol="1" spcCol="1270" anchor="ctr" anchorCtr="0">
          <a:noAutofit/>
        </a:bodyPr>
        <a:lstStyle/>
        <a:p>
          <a:pPr lvl="0" algn="l" defTabSz="889000">
            <a:lnSpc>
              <a:spcPct val="90000"/>
            </a:lnSpc>
            <a:spcBef>
              <a:spcPct val="0"/>
            </a:spcBef>
            <a:spcAft>
              <a:spcPct val="35000"/>
            </a:spcAft>
          </a:pPr>
          <a:r>
            <a:rPr lang="zh-CN" sz="2000" kern="1200" smtClean="0"/>
            <a:t>使酒店管理工作走向正规化</a:t>
          </a:r>
          <a:endParaRPr lang="zh-CN" sz="2000" kern="1200"/>
        </a:p>
      </dsp:txBody>
      <dsp:txXfrm>
        <a:off x="4020210" y="3136764"/>
        <a:ext cx="2503810" cy="782440"/>
      </dsp:txXfrm>
    </dsp:sp>
    <dsp:sp modelId="{5D2CB499-A392-4630-945C-6BEB85F75302}">
      <dsp:nvSpPr>
        <dsp:cNvPr id="0" name=""/>
        <dsp:cNvSpPr/>
      </dsp:nvSpPr>
      <dsp:spPr>
        <a:xfrm>
          <a:off x="3915885" y="3023745"/>
          <a:ext cx="547708" cy="821562"/>
        </a:xfrm>
        <a:prstGeom prst="rect">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16FD4-375F-4B21-85A8-B89359BCE46D}">
      <dsp:nvSpPr>
        <dsp:cNvPr id="0" name=""/>
        <dsp:cNvSpPr/>
      </dsp:nvSpPr>
      <dsp:spPr>
        <a:xfrm>
          <a:off x="116959" y="561146"/>
          <a:ext cx="2718392" cy="84949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5393" tIns="83820" rIns="83820" bIns="83820" numCol="1" spcCol="1270" anchor="ctr" anchorCtr="0">
          <a:noAutofit/>
        </a:bodyPr>
        <a:lstStyle/>
        <a:p>
          <a:pPr lvl="0" algn="l" defTabSz="977900">
            <a:lnSpc>
              <a:spcPct val="90000"/>
            </a:lnSpc>
            <a:spcBef>
              <a:spcPct val="0"/>
            </a:spcBef>
            <a:spcAft>
              <a:spcPct val="35000"/>
            </a:spcAft>
          </a:pPr>
          <a:r>
            <a:rPr lang="zh-CN" sz="2200" kern="1200" dirty="0" smtClean="0"/>
            <a:t>酒店及部门规章制度</a:t>
          </a:r>
          <a:endParaRPr lang="zh-CN" altLang="en-US" sz="2200" kern="1200" dirty="0"/>
        </a:p>
      </dsp:txBody>
      <dsp:txXfrm>
        <a:off x="116959" y="561146"/>
        <a:ext cx="2718392" cy="849497"/>
      </dsp:txXfrm>
    </dsp:sp>
    <dsp:sp modelId="{7D9F30D6-57CD-4866-962A-CB308B22BBA1}">
      <dsp:nvSpPr>
        <dsp:cNvPr id="0" name=""/>
        <dsp:cNvSpPr/>
      </dsp:nvSpPr>
      <dsp:spPr>
        <a:xfrm>
          <a:off x="3693" y="438441"/>
          <a:ext cx="594648" cy="891972"/>
        </a:xfrm>
        <a:prstGeom prst="rect">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8FEB912-06B6-45EA-B083-00E8FC00B455}">
      <dsp:nvSpPr>
        <dsp:cNvPr id="0" name=""/>
        <dsp:cNvSpPr/>
      </dsp:nvSpPr>
      <dsp:spPr>
        <a:xfrm>
          <a:off x="3077525" y="561146"/>
          <a:ext cx="2718392" cy="84949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5393" tIns="83820" rIns="83820" bIns="83820" numCol="1" spcCol="1270" anchor="ctr" anchorCtr="0">
          <a:noAutofit/>
        </a:bodyPr>
        <a:lstStyle/>
        <a:p>
          <a:pPr lvl="0" algn="l" defTabSz="977900">
            <a:lnSpc>
              <a:spcPct val="90000"/>
            </a:lnSpc>
            <a:spcBef>
              <a:spcPct val="0"/>
            </a:spcBef>
            <a:spcAft>
              <a:spcPct val="35000"/>
            </a:spcAft>
          </a:pPr>
          <a:r>
            <a:rPr lang="zh-CN" sz="2200" kern="1200" dirty="0" smtClean="0"/>
            <a:t>服务意识</a:t>
          </a:r>
          <a:endParaRPr lang="zh-CN" altLang="en-US" sz="2200" kern="1200" dirty="0"/>
        </a:p>
      </dsp:txBody>
      <dsp:txXfrm>
        <a:off x="3077525" y="561146"/>
        <a:ext cx="2718392" cy="849497"/>
      </dsp:txXfrm>
    </dsp:sp>
    <dsp:sp modelId="{6AED92A6-433E-472D-BF7C-500CCD9B3184}">
      <dsp:nvSpPr>
        <dsp:cNvPr id="0" name=""/>
        <dsp:cNvSpPr/>
      </dsp:nvSpPr>
      <dsp:spPr>
        <a:xfrm>
          <a:off x="2964258" y="438441"/>
          <a:ext cx="594648" cy="891972"/>
        </a:xfrm>
        <a:prstGeom prst="rect">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C713565-499F-447E-BCF9-6C199276BFE7}">
      <dsp:nvSpPr>
        <dsp:cNvPr id="0" name=""/>
        <dsp:cNvSpPr/>
      </dsp:nvSpPr>
      <dsp:spPr>
        <a:xfrm>
          <a:off x="6038090" y="561146"/>
          <a:ext cx="2718392" cy="84949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5393" tIns="83820" rIns="83820" bIns="83820" numCol="1" spcCol="1270" anchor="ctr" anchorCtr="0">
          <a:noAutofit/>
        </a:bodyPr>
        <a:lstStyle/>
        <a:p>
          <a:pPr lvl="0" algn="l" defTabSz="977900">
            <a:lnSpc>
              <a:spcPct val="90000"/>
            </a:lnSpc>
            <a:spcBef>
              <a:spcPct val="0"/>
            </a:spcBef>
            <a:spcAft>
              <a:spcPct val="35000"/>
            </a:spcAft>
          </a:pPr>
          <a:r>
            <a:rPr lang="zh-CN" sz="2200" kern="1200" dirty="0" smtClean="0"/>
            <a:t>职业道德</a:t>
          </a:r>
          <a:endParaRPr lang="zh-CN" altLang="en-US" sz="2200" kern="1200" dirty="0"/>
        </a:p>
      </dsp:txBody>
      <dsp:txXfrm>
        <a:off x="6038090" y="561146"/>
        <a:ext cx="2718392" cy="849497"/>
      </dsp:txXfrm>
    </dsp:sp>
    <dsp:sp modelId="{53194790-2EAA-4D21-B2B1-252F18B8B3B7}">
      <dsp:nvSpPr>
        <dsp:cNvPr id="0" name=""/>
        <dsp:cNvSpPr/>
      </dsp:nvSpPr>
      <dsp:spPr>
        <a:xfrm>
          <a:off x="5924824" y="438441"/>
          <a:ext cx="594648" cy="891972"/>
        </a:xfrm>
        <a:prstGeom prst="rect">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FF28CF9-8185-4A73-9A2B-0D3D22E529B3}">
      <dsp:nvSpPr>
        <dsp:cNvPr id="0" name=""/>
        <dsp:cNvSpPr/>
      </dsp:nvSpPr>
      <dsp:spPr>
        <a:xfrm>
          <a:off x="116959" y="1630569"/>
          <a:ext cx="2718392" cy="84949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5393" tIns="83820" rIns="83820" bIns="83820" numCol="1" spcCol="1270" anchor="ctr" anchorCtr="0">
          <a:noAutofit/>
        </a:bodyPr>
        <a:lstStyle/>
        <a:p>
          <a:pPr lvl="0" algn="l" defTabSz="977900">
            <a:lnSpc>
              <a:spcPct val="90000"/>
            </a:lnSpc>
            <a:spcBef>
              <a:spcPct val="0"/>
            </a:spcBef>
            <a:spcAft>
              <a:spcPct val="35000"/>
            </a:spcAft>
          </a:pPr>
          <a:r>
            <a:rPr lang="zh-CN" sz="2200" kern="1200" dirty="0" smtClean="0"/>
            <a:t>仪表仪容与礼貌礼节</a:t>
          </a:r>
          <a:endParaRPr lang="zh-CN" altLang="en-US" sz="2200" kern="1200" dirty="0"/>
        </a:p>
      </dsp:txBody>
      <dsp:txXfrm>
        <a:off x="116959" y="1630569"/>
        <a:ext cx="2718392" cy="849497"/>
      </dsp:txXfrm>
    </dsp:sp>
    <dsp:sp modelId="{FA0CDC4C-8521-4A60-B423-D227CA851F76}">
      <dsp:nvSpPr>
        <dsp:cNvPr id="0" name=""/>
        <dsp:cNvSpPr/>
      </dsp:nvSpPr>
      <dsp:spPr>
        <a:xfrm>
          <a:off x="3693" y="1507864"/>
          <a:ext cx="594648" cy="891972"/>
        </a:xfrm>
        <a:prstGeom prst="rect">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3F032EB-A557-4F9A-82F5-E72047C43516}">
      <dsp:nvSpPr>
        <dsp:cNvPr id="0" name=""/>
        <dsp:cNvSpPr/>
      </dsp:nvSpPr>
      <dsp:spPr>
        <a:xfrm>
          <a:off x="3077525" y="1630569"/>
          <a:ext cx="2718392" cy="84949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5393" tIns="83820" rIns="83820" bIns="83820" numCol="1" spcCol="1270" anchor="ctr" anchorCtr="0">
          <a:noAutofit/>
        </a:bodyPr>
        <a:lstStyle/>
        <a:p>
          <a:pPr lvl="0" algn="l" defTabSz="977900">
            <a:lnSpc>
              <a:spcPct val="90000"/>
            </a:lnSpc>
            <a:spcBef>
              <a:spcPct val="0"/>
            </a:spcBef>
            <a:spcAft>
              <a:spcPct val="35000"/>
            </a:spcAft>
          </a:pPr>
          <a:r>
            <a:rPr lang="zh-CN" sz="2200" kern="1200" dirty="0" smtClean="0"/>
            <a:t>服务程序、规范与技能技巧</a:t>
          </a:r>
          <a:endParaRPr lang="zh-CN" sz="2200" kern="1200" dirty="0"/>
        </a:p>
      </dsp:txBody>
      <dsp:txXfrm>
        <a:off x="3077525" y="1630569"/>
        <a:ext cx="2718392" cy="849497"/>
      </dsp:txXfrm>
    </dsp:sp>
    <dsp:sp modelId="{945C0C54-B12A-453A-B0F0-95EDC2CF7F67}">
      <dsp:nvSpPr>
        <dsp:cNvPr id="0" name=""/>
        <dsp:cNvSpPr/>
      </dsp:nvSpPr>
      <dsp:spPr>
        <a:xfrm>
          <a:off x="2964258" y="1507864"/>
          <a:ext cx="594648" cy="891972"/>
        </a:xfrm>
        <a:prstGeom prst="rect">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903A1CB-CD91-4830-A640-CC0C2D88DCAA}">
      <dsp:nvSpPr>
        <dsp:cNvPr id="0" name=""/>
        <dsp:cNvSpPr/>
      </dsp:nvSpPr>
      <dsp:spPr>
        <a:xfrm>
          <a:off x="6038090" y="1630569"/>
          <a:ext cx="2718392" cy="84949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5393" tIns="83820" rIns="83820" bIns="83820" numCol="1" spcCol="1270" anchor="ctr" anchorCtr="0">
          <a:noAutofit/>
        </a:bodyPr>
        <a:lstStyle/>
        <a:p>
          <a:pPr lvl="0" algn="l" defTabSz="977900">
            <a:lnSpc>
              <a:spcPct val="90000"/>
            </a:lnSpc>
            <a:spcBef>
              <a:spcPct val="0"/>
            </a:spcBef>
            <a:spcAft>
              <a:spcPct val="35000"/>
            </a:spcAft>
          </a:pPr>
          <a:r>
            <a:rPr lang="zh-CN" sz="2200" kern="1200" dirty="0" smtClean="0"/>
            <a:t>英语</a:t>
          </a:r>
          <a:endParaRPr lang="zh-CN" altLang="en-US" sz="2200" kern="1200" dirty="0"/>
        </a:p>
      </dsp:txBody>
      <dsp:txXfrm>
        <a:off x="6038090" y="1630569"/>
        <a:ext cx="2718392" cy="849497"/>
      </dsp:txXfrm>
    </dsp:sp>
    <dsp:sp modelId="{8F4707D1-7182-4B76-9BE9-E4B43B1CDC74}">
      <dsp:nvSpPr>
        <dsp:cNvPr id="0" name=""/>
        <dsp:cNvSpPr/>
      </dsp:nvSpPr>
      <dsp:spPr>
        <a:xfrm>
          <a:off x="5924824" y="1507864"/>
          <a:ext cx="594648" cy="891972"/>
        </a:xfrm>
        <a:prstGeom prst="rect">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E743C0D-C6A6-4D5E-A1D1-80CE03CF0387}">
      <dsp:nvSpPr>
        <dsp:cNvPr id="0" name=""/>
        <dsp:cNvSpPr/>
      </dsp:nvSpPr>
      <dsp:spPr>
        <a:xfrm>
          <a:off x="1597242" y="2699992"/>
          <a:ext cx="2718392" cy="84949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5393" tIns="83820" rIns="83820" bIns="83820" numCol="1" spcCol="1270" anchor="ctr" anchorCtr="0">
          <a:noAutofit/>
        </a:bodyPr>
        <a:lstStyle/>
        <a:p>
          <a:pPr lvl="0" algn="l" defTabSz="977900">
            <a:lnSpc>
              <a:spcPct val="90000"/>
            </a:lnSpc>
            <a:spcBef>
              <a:spcPct val="0"/>
            </a:spcBef>
            <a:spcAft>
              <a:spcPct val="35000"/>
            </a:spcAft>
          </a:pPr>
          <a:r>
            <a:rPr lang="zh-CN" sz="2200" kern="1200" dirty="0" smtClean="0"/>
            <a:t>安全知识</a:t>
          </a:r>
          <a:endParaRPr lang="zh-CN" altLang="en-US" sz="2200" kern="1200" dirty="0"/>
        </a:p>
      </dsp:txBody>
      <dsp:txXfrm>
        <a:off x="1597242" y="2699992"/>
        <a:ext cx="2718392" cy="849497"/>
      </dsp:txXfrm>
    </dsp:sp>
    <dsp:sp modelId="{BB6EFB5F-3588-4DD4-A7E2-08A2773D9011}">
      <dsp:nvSpPr>
        <dsp:cNvPr id="0" name=""/>
        <dsp:cNvSpPr/>
      </dsp:nvSpPr>
      <dsp:spPr>
        <a:xfrm>
          <a:off x="1483976" y="2577287"/>
          <a:ext cx="594648" cy="891972"/>
        </a:xfrm>
        <a:prstGeom prst="rect">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40334A6-0666-4FCD-9D90-48D22811CF0B}">
      <dsp:nvSpPr>
        <dsp:cNvPr id="0" name=""/>
        <dsp:cNvSpPr/>
      </dsp:nvSpPr>
      <dsp:spPr>
        <a:xfrm>
          <a:off x="4557807" y="2699992"/>
          <a:ext cx="2718392" cy="84949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5393" tIns="83820" rIns="83820" bIns="83820" numCol="1" spcCol="1270" anchor="ctr" anchorCtr="0">
          <a:noAutofit/>
        </a:bodyPr>
        <a:lstStyle/>
        <a:p>
          <a:pPr lvl="0" algn="l" defTabSz="977900">
            <a:lnSpc>
              <a:spcPct val="90000"/>
            </a:lnSpc>
            <a:spcBef>
              <a:spcPct val="0"/>
            </a:spcBef>
            <a:spcAft>
              <a:spcPct val="35000"/>
            </a:spcAft>
          </a:pPr>
          <a:r>
            <a:rPr lang="zh-CN" sz="2200" kern="1200" dirty="0" smtClean="0"/>
            <a:t>管理人员的管理技能</a:t>
          </a:r>
          <a:endParaRPr lang="zh-CN" sz="2200" kern="1200" dirty="0"/>
        </a:p>
      </dsp:txBody>
      <dsp:txXfrm>
        <a:off x="4557807" y="2699992"/>
        <a:ext cx="2718392" cy="849497"/>
      </dsp:txXfrm>
    </dsp:sp>
    <dsp:sp modelId="{5D2CB499-A392-4630-945C-6BEB85F75302}">
      <dsp:nvSpPr>
        <dsp:cNvPr id="0" name=""/>
        <dsp:cNvSpPr/>
      </dsp:nvSpPr>
      <dsp:spPr>
        <a:xfrm>
          <a:off x="4444541" y="2577287"/>
          <a:ext cx="594648" cy="891972"/>
        </a:xfrm>
        <a:prstGeom prst="rect">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36CDEC-DF1F-4F93-8000-DD3EEE3F1ADA}">
      <dsp:nvSpPr>
        <dsp:cNvPr id="0" name=""/>
        <dsp:cNvSpPr/>
      </dsp:nvSpPr>
      <dsp:spPr>
        <a:xfrm>
          <a:off x="119035" y="1108975"/>
          <a:ext cx="2760725" cy="862726"/>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4354" tIns="87630" rIns="87630" bIns="87630" numCol="1" spcCol="1270" anchor="ctr" anchorCtr="0">
          <a:noAutofit/>
        </a:bodyPr>
        <a:lstStyle/>
        <a:p>
          <a:pPr lvl="0" algn="l" defTabSz="1022350">
            <a:lnSpc>
              <a:spcPct val="90000"/>
            </a:lnSpc>
            <a:spcBef>
              <a:spcPct val="0"/>
            </a:spcBef>
            <a:spcAft>
              <a:spcPct val="35000"/>
            </a:spcAft>
          </a:pPr>
          <a:r>
            <a:rPr lang="zh-CN" sz="2300" kern="1200" dirty="0" smtClean="0"/>
            <a:t>培训目标 </a:t>
          </a:r>
          <a:endParaRPr lang="zh-CN" altLang="en-US" sz="2300" kern="1200" dirty="0"/>
        </a:p>
      </dsp:txBody>
      <dsp:txXfrm>
        <a:off x="119035" y="1108975"/>
        <a:ext cx="2760725" cy="862726"/>
      </dsp:txXfrm>
    </dsp:sp>
    <dsp:sp modelId="{870D5298-CC84-4DED-8E7D-E979479DDF42}">
      <dsp:nvSpPr>
        <dsp:cNvPr id="0" name=""/>
        <dsp:cNvSpPr/>
      </dsp:nvSpPr>
      <dsp:spPr>
        <a:xfrm>
          <a:off x="4004" y="984359"/>
          <a:ext cx="603908" cy="905863"/>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7FE718-F703-4BB6-A261-56CD4A3E66C2}">
      <dsp:nvSpPr>
        <dsp:cNvPr id="0" name=""/>
        <dsp:cNvSpPr/>
      </dsp:nvSpPr>
      <dsp:spPr>
        <a:xfrm>
          <a:off x="3159304" y="1108975"/>
          <a:ext cx="2760725" cy="862726"/>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4354" tIns="87630" rIns="87630" bIns="87630" numCol="1" spcCol="1270" anchor="ctr" anchorCtr="0">
          <a:noAutofit/>
        </a:bodyPr>
        <a:lstStyle/>
        <a:p>
          <a:pPr lvl="0" algn="l" defTabSz="1022350">
            <a:lnSpc>
              <a:spcPct val="90000"/>
            </a:lnSpc>
            <a:spcBef>
              <a:spcPct val="0"/>
            </a:spcBef>
            <a:spcAft>
              <a:spcPct val="35000"/>
            </a:spcAft>
          </a:pPr>
          <a:r>
            <a:rPr lang="zh-CN" sz="2300" kern="1200" dirty="0" smtClean="0"/>
            <a:t>培训时间</a:t>
          </a:r>
          <a:endParaRPr lang="zh-CN" altLang="en-US" sz="2300" kern="1200" dirty="0"/>
        </a:p>
      </dsp:txBody>
      <dsp:txXfrm>
        <a:off x="3159304" y="1108975"/>
        <a:ext cx="2760725" cy="862726"/>
      </dsp:txXfrm>
    </dsp:sp>
    <dsp:sp modelId="{A511B455-EFD2-4019-8403-569BB0301634}">
      <dsp:nvSpPr>
        <dsp:cNvPr id="0" name=""/>
        <dsp:cNvSpPr/>
      </dsp:nvSpPr>
      <dsp:spPr>
        <a:xfrm>
          <a:off x="3044274" y="984359"/>
          <a:ext cx="603908" cy="905863"/>
        </a:xfrm>
        <a:prstGeom prst="rect">
          <a:avLst/>
        </a:prstGeom>
        <a:solidFill>
          <a:schemeClr val="accent5">
            <a:tint val="50000"/>
            <a:hueOff val="-1639824"/>
            <a:satOff val="-601"/>
            <a:lumOff val="-11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EA9777-ABF5-412B-959B-F021DCFCD39A}">
      <dsp:nvSpPr>
        <dsp:cNvPr id="0" name=""/>
        <dsp:cNvSpPr/>
      </dsp:nvSpPr>
      <dsp:spPr>
        <a:xfrm>
          <a:off x="6199573" y="1108975"/>
          <a:ext cx="2760725" cy="862726"/>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4354" tIns="87630" rIns="87630" bIns="87630" numCol="1" spcCol="1270" anchor="ctr" anchorCtr="0">
          <a:noAutofit/>
        </a:bodyPr>
        <a:lstStyle/>
        <a:p>
          <a:pPr lvl="0" algn="l" defTabSz="1022350">
            <a:lnSpc>
              <a:spcPct val="90000"/>
            </a:lnSpc>
            <a:spcBef>
              <a:spcPct val="0"/>
            </a:spcBef>
            <a:spcAft>
              <a:spcPct val="35000"/>
            </a:spcAft>
          </a:pPr>
          <a:r>
            <a:rPr lang="zh-CN" sz="2300" kern="1200" dirty="0" smtClean="0"/>
            <a:t>培训地点</a:t>
          </a:r>
          <a:endParaRPr lang="zh-CN" altLang="en-US" sz="2300" kern="1200" dirty="0"/>
        </a:p>
      </dsp:txBody>
      <dsp:txXfrm>
        <a:off x="6199573" y="1108975"/>
        <a:ext cx="2760725" cy="862726"/>
      </dsp:txXfrm>
    </dsp:sp>
    <dsp:sp modelId="{004BB9CA-E076-489C-8552-507F756649F7}">
      <dsp:nvSpPr>
        <dsp:cNvPr id="0" name=""/>
        <dsp:cNvSpPr/>
      </dsp:nvSpPr>
      <dsp:spPr>
        <a:xfrm>
          <a:off x="6084543" y="984359"/>
          <a:ext cx="603908" cy="905863"/>
        </a:xfrm>
        <a:prstGeom prst="rect">
          <a:avLst/>
        </a:prstGeom>
        <a:solidFill>
          <a:schemeClr val="accent5">
            <a:tint val="50000"/>
            <a:hueOff val="-3279647"/>
            <a:satOff val="-1203"/>
            <a:lumOff val="-23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E0E870-2B09-4151-B124-53ACF62FA2D4}">
      <dsp:nvSpPr>
        <dsp:cNvPr id="0" name=""/>
        <dsp:cNvSpPr/>
      </dsp:nvSpPr>
      <dsp:spPr>
        <a:xfrm>
          <a:off x="119035" y="2195052"/>
          <a:ext cx="2760725" cy="862726"/>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4354" tIns="87630" rIns="87630" bIns="87630" numCol="1" spcCol="1270" anchor="ctr" anchorCtr="0">
          <a:noAutofit/>
        </a:bodyPr>
        <a:lstStyle/>
        <a:p>
          <a:pPr lvl="0" algn="l" defTabSz="1022350">
            <a:lnSpc>
              <a:spcPct val="90000"/>
            </a:lnSpc>
            <a:spcBef>
              <a:spcPct val="0"/>
            </a:spcBef>
            <a:spcAft>
              <a:spcPct val="35000"/>
            </a:spcAft>
          </a:pPr>
          <a:r>
            <a:rPr lang="zh-CN" sz="2300" kern="1200" smtClean="0"/>
            <a:t>培训内容</a:t>
          </a:r>
          <a:endParaRPr lang="zh-CN" altLang="en-US" sz="2300" kern="1200"/>
        </a:p>
      </dsp:txBody>
      <dsp:txXfrm>
        <a:off x="119035" y="2195052"/>
        <a:ext cx="2760725" cy="862726"/>
      </dsp:txXfrm>
    </dsp:sp>
    <dsp:sp modelId="{0B3402E6-8900-4851-B4CE-E188939B7484}">
      <dsp:nvSpPr>
        <dsp:cNvPr id="0" name=""/>
        <dsp:cNvSpPr/>
      </dsp:nvSpPr>
      <dsp:spPr>
        <a:xfrm>
          <a:off x="4004" y="2070436"/>
          <a:ext cx="603908" cy="905863"/>
        </a:xfrm>
        <a:prstGeom prst="rect">
          <a:avLst/>
        </a:prstGeom>
        <a:solidFill>
          <a:schemeClr val="accent5">
            <a:tint val="50000"/>
            <a:hueOff val="-4919471"/>
            <a:satOff val="-1804"/>
            <a:lumOff val="-35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752266-0EA7-4E6E-9166-D1F92692AF86}">
      <dsp:nvSpPr>
        <dsp:cNvPr id="0" name=""/>
        <dsp:cNvSpPr/>
      </dsp:nvSpPr>
      <dsp:spPr>
        <a:xfrm>
          <a:off x="3159304" y="2195052"/>
          <a:ext cx="2760725" cy="862726"/>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4354" tIns="87630" rIns="87630" bIns="87630" numCol="1" spcCol="1270" anchor="ctr" anchorCtr="0">
          <a:noAutofit/>
        </a:bodyPr>
        <a:lstStyle/>
        <a:p>
          <a:pPr lvl="0" algn="l" defTabSz="1022350">
            <a:lnSpc>
              <a:spcPct val="90000"/>
            </a:lnSpc>
            <a:spcBef>
              <a:spcPct val="0"/>
            </a:spcBef>
            <a:spcAft>
              <a:spcPct val="35000"/>
            </a:spcAft>
          </a:pPr>
          <a:r>
            <a:rPr lang="zh-CN" sz="2300" kern="1200" smtClean="0"/>
            <a:t>接受培训者及对受训者的要求</a:t>
          </a:r>
          <a:endParaRPr lang="zh-CN" altLang="en-US" sz="2300" kern="1200"/>
        </a:p>
      </dsp:txBody>
      <dsp:txXfrm>
        <a:off x="3159304" y="2195052"/>
        <a:ext cx="2760725" cy="862726"/>
      </dsp:txXfrm>
    </dsp:sp>
    <dsp:sp modelId="{827C4D25-5435-4504-BA5C-985F49BE6AFB}">
      <dsp:nvSpPr>
        <dsp:cNvPr id="0" name=""/>
        <dsp:cNvSpPr/>
      </dsp:nvSpPr>
      <dsp:spPr>
        <a:xfrm>
          <a:off x="3044274" y="2070436"/>
          <a:ext cx="603908" cy="905863"/>
        </a:xfrm>
        <a:prstGeom prst="rect">
          <a:avLst/>
        </a:prstGeom>
        <a:solidFill>
          <a:schemeClr val="accent5">
            <a:tint val="50000"/>
            <a:hueOff val="-6559295"/>
            <a:satOff val="-2406"/>
            <a:lumOff val="-46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00B2B8-F348-4E24-A652-92C6C0DC2B1B}">
      <dsp:nvSpPr>
        <dsp:cNvPr id="0" name=""/>
        <dsp:cNvSpPr/>
      </dsp:nvSpPr>
      <dsp:spPr>
        <a:xfrm>
          <a:off x="6199573" y="2195052"/>
          <a:ext cx="2760725" cy="862726"/>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4354" tIns="87630" rIns="87630" bIns="87630" numCol="1" spcCol="1270" anchor="ctr" anchorCtr="0">
          <a:noAutofit/>
        </a:bodyPr>
        <a:lstStyle/>
        <a:p>
          <a:pPr lvl="0" algn="l" defTabSz="1022350">
            <a:lnSpc>
              <a:spcPct val="90000"/>
            </a:lnSpc>
            <a:spcBef>
              <a:spcPct val="0"/>
            </a:spcBef>
            <a:spcAft>
              <a:spcPct val="35000"/>
            </a:spcAft>
          </a:pPr>
          <a:r>
            <a:rPr lang="zh-CN" sz="2300" kern="1200" smtClean="0"/>
            <a:t>培训者</a:t>
          </a:r>
          <a:endParaRPr lang="zh-CN" altLang="en-US" sz="2300" kern="1200"/>
        </a:p>
      </dsp:txBody>
      <dsp:txXfrm>
        <a:off x="6199573" y="2195052"/>
        <a:ext cx="2760725" cy="862726"/>
      </dsp:txXfrm>
    </dsp:sp>
    <dsp:sp modelId="{D6B84A2D-5D17-40BC-9AE5-2B07AA5E05D5}">
      <dsp:nvSpPr>
        <dsp:cNvPr id="0" name=""/>
        <dsp:cNvSpPr/>
      </dsp:nvSpPr>
      <dsp:spPr>
        <a:xfrm>
          <a:off x="6084543" y="2070436"/>
          <a:ext cx="603908" cy="905863"/>
        </a:xfrm>
        <a:prstGeom prst="rect">
          <a:avLst/>
        </a:prstGeom>
        <a:solidFill>
          <a:schemeClr val="accent5">
            <a:tint val="50000"/>
            <a:hueOff val="-8199119"/>
            <a:satOff val="-3007"/>
            <a:lumOff val="-58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49B416-A9D4-4B6F-8EF5-D428017889D5}">
      <dsp:nvSpPr>
        <dsp:cNvPr id="0" name=""/>
        <dsp:cNvSpPr/>
      </dsp:nvSpPr>
      <dsp:spPr>
        <a:xfrm>
          <a:off x="119035" y="3281129"/>
          <a:ext cx="2760725" cy="862726"/>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4354" tIns="87630" rIns="87630" bIns="87630" numCol="1" spcCol="1270" anchor="ctr" anchorCtr="0">
          <a:noAutofit/>
        </a:bodyPr>
        <a:lstStyle/>
        <a:p>
          <a:pPr lvl="0" algn="l" defTabSz="1022350">
            <a:lnSpc>
              <a:spcPct val="90000"/>
            </a:lnSpc>
            <a:spcBef>
              <a:spcPct val="0"/>
            </a:spcBef>
            <a:spcAft>
              <a:spcPct val="35000"/>
            </a:spcAft>
          </a:pPr>
          <a:r>
            <a:rPr lang="zh-CN" sz="2300" kern="1200" smtClean="0"/>
            <a:t>培训方式</a:t>
          </a:r>
          <a:endParaRPr lang="zh-CN" altLang="en-US" sz="2300" kern="1200"/>
        </a:p>
      </dsp:txBody>
      <dsp:txXfrm>
        <a:off x="119035" y="3281129"/>
        <a:ext cx="2760725" cy="862726"/>
      </dsp:txXfrm>
    </dsp:sp>
    <dsp:sp modelId="{02C4E156-08E9-45A7-B8A9-A1F027698A70}">
      <dsp:nvSpPr>
        <dsp:cNvPr id="0" name=""/>
        <dsp:cNvSpPr/>
      </dsp:nvSpPr>
      <dsp:spPr>
        <a:xfrm>
          <a:off x="4004" y="3156513"/>
          <a:ext cx="603908" cy="905863"/>
        </a:xfrm>
        <a:prstGeom prst="rect">
          <a:avLst/>
        </a:prstGeom>
        <a:solidFill>
          <a:schemeClr val="accent5">
            <a:tint val="50000"/>
            <a:hueOff val="-9838942"/>
            <a:satOff val="-3609"/>
            <a:lumOff val="-70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7559FD-F7F0-4206-AC5E-D0B08630C356}">
      <dsp:nvSpPr>
        <dsp:cNvPr id="0" name=""/>
        <dsp:cNvSpPr/>
      </dsp:nvSpPr>
      <dsp:spPr>
        <a:xfrm>
          <a:off x="3159304" y="3281129"/>
          <a:ext cx="2760725" cy="862726"/>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4354" tIns="87630" rIns="87630" bIns="87630" numCol="1" spcCol="1270" anchor="ctr" anchorCtr="0">
          <a:noAutofit/>
        </a:bodyPr>
        <a:lstStyle/>
        <a:p>
          <a:pPr lvl="0" algn="l" defTabSz="1022350">
            <a:lnSpc>
              <a:spcPct val="90000"/>
            </a:lnSpc>
            <a:spcBef>
              <a:spcPct val="0"/>
            </a:spcBef>
            <a:spcAft>
              <a:spcPct val="35000"/>
            </a:spcAft>
          </a:pPr>
          <a:r>
            <a:rPr lang="zh-CN" sz="2300" kern="1200" smtClean="0"/>
            <a:t>培训所需要的设备、器材</a:t>
          </a:r>
          <a:endParaRPr lang="zh-CN" altLang="en-US" sz="2300" kern="1200"/>
        </a:p>
      </dsp:txBody>
      <dsp:txXfrm>
        <a:off x="3159304" y="3281129"/>
        <a:ext cx="2760725" cy="862726"/>
      </dsp:txXfrm>
    </dsp:sp>
    <dsp:sp modelId="{72778087-5ADE-49F0-AC77-16DFEB94AA1F}">
      <dsp:nvSpPr>
        <dsp:cNvPr id="0" name=""/>
        <dsp:cNvSpPr/>
      </dsp:nvSpPr>
      <dsp:spPr>
        <a:xfrm>
          <a:off x="3044274" y="3156513"/>
          <a:ext cx="603908" cy="905863"/>
        </a:xfrm>
        <a:prstGeom prst="rect">
          <a:avLst/>
        </a:prstGeom>
        <a:solidFill>
          <a:schemeClr val="accent5">
            <a:tint val="50000"/>
            <a:hueOff val="-11478766"/>
            <a:satOff val="-4210"/>
            <a:lumOff val="-81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192A53-3325-456C-A82E-86126903576F}">
      <dsp:nvSpPr>
        <dsp:cNvPr id="0" name=""/>
        <dsp:cNvSpPr/>
      </dsp:nvSpPr>
      <dsp:spPr>
        <a:xfrm>
          <a:off x="6199573" y="3281129"/>
          <a:ext cx="2760725" cy="862726"/>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4354" tIns="87630" rIns="87630" bIns="87630" numCol="1" spcCol="1270" anchor="ctr" anchorCtr="0">
          <a:noAutofit/>
        </a:bodyPr>
        <a:lstStyle/>
        <a:p>
          <a:pPr lvl="0" algn="l" defTabSz="1022350">
            <a:lnSpc>
              <a:spcPct val="90000"/>
            </a:lnSpc>
            <a:spcBef>
              <a:spcPct val="0"/>
            </a:spcBef>
            <a:spcAft>
              <a:spcPct val="35000"/>
            </a:spcAft>
          </a:pPr>
          <a:r>
            <a:rPr lang="zh-CN" sz="2300" kern="1200" smtClean="0"/>
            <a:t>培训组织</a:t>
          </a:r>
          <a:endParaRPr lang="zh-CN" altLang="en-US" sz="2300" kern="1200"/>
        </a:p>
      </dsp:txBody>
      <dsp:txXfrm>
        <a:off x="6199573" y="3281129"/>
        <a:ext cx="2760725" cy="862726"/>
      </dsp:txXfrm>
    </dsp:sp>
    <dsp:sp modelId="{9FBD4259-FC86-4FDD-BCB4-B076308ABA2E}">
      <dsp:nvSpPr>
        <dsp:cNvPr id="0" name=""/>
        <dsp:cNvSpPr/>
      </dsp:nvSpPr>
      <dsp:spPr>
        <a:xfrm>
          <a:off x="6084543" y="3156513"/>
          <a:ext cx="603908" cy="905863"/>
        </a:xfrm>
        <a:prstGeom prst="rect">
          <a:avLst/>
        </a:prstGeom>
        <a:solidFill>
          <a:schemeClr val="accent5">
            <a:tint val="50000"/>
            <a:hueOff val="-13118589"/>
            <a:satOff val="-4812"/>
            <a:lumOff val="-93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drawing1.xml><?xml version="1.0" encoding="utf-8"?>
<c:userShapes xmlns:c="http://schemas.openxmlformats.org/drawingml/2006/chart">
  <cdr:relSizeAnchor xmlns:cdr="http://schemas.openxmlformats.org/drawingml/2006/chartDrawing">
    <cdr:from>
      <cdr:x>0.259</cdr:x>
      <cdr:y>0.5435</cdr:y>
    </cdr:from>
    <cdr:to>
      <cdr:x>0.50725</cdr:x>
      <cdr:y>0.74125</cdr:y>
    </cdr:to>
    <cdr:sp macro="" textlink="">
      <cdr:nvSpPr>
        <cdr:cNvPr id="1025" name="文字 1"/>
        <cdr:cNvSpPr txBox="1">
          <a:spLocks xmlns:a="http://schemas.openxmlformats.org/drawingml/2006/main" noChangeArrowheads="1"/>
        </cdr:cNvSpPr>
      </cdr:nvSpPr>
      <cdr:spPr bwMode="auto">
        <a:xfrm xmlns:a="http://schemas.openxmlformats.org/drawingml/2006/main">
          <a:off x="685819" y="942184"/>
          <a:ext cx="657354" cy="34281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zh-CN" altLang="en-US" sz="2400" b="0" i="0" u="none" strike="noStrike" baseline="0" dirty="0">
              <a:solidFill>
                <a:srgbClr val="000000"/>
              </a:solidFill>
              <a:latin typeface="宋体"/>
              <a:ea typeface="宋体"/>
            </a:rPr>
            <a:t>客房</a:t>
          </a:r>
        </a:p>
        <a:p xmlns:a="http://schemas.openxmlformats.org/drawingml/2006/main">
          <a:pPr algn="ctr" rtl="0">
            <a:defRPr sz="1000"/>
          </a:pPr>
          <a:r>
            <a:rPr lang="zh-CN" altLang="en-US" sz="2400" b="0" i="0" u="none" strike="noStrike" baseline="0" dirty="0">
              <a:solidFill>
                <a:srgbClr val="000000"/>
              </a:solidFill>
              <a:latin typeface="Times New Roman"/>
              <a:cs typeface="Times New Roman"/>
            </a:rPr>
            <a:t>67.4%</a:t>
          </a:r>
        </a:p>
      </cdr:txBody>
    </cdr:sp>
  </cdr:relSizeAnchor>
  <cdr:relSizeAnchor xmlns:cdr="http://schemas.openxmlformats.org/drawingml/2006/chartDrawing">
    <cdr:from>
      <cdr:x>0.50025</cdr:x>
      <cdr:y>0.5</cdr:y>
    </cdr:from>
    <cdr:to>
      <cdr:x>0.51475</cdr:x>
      <cdr:y>0.61</cdr:y>
    </cdr:to>
    <cdr:sp macro="" textlink="">
      <cdr:nvSpPr>
        <cdr:cNvPr id="1026" name="文字 2"/>
        <cdr:cNvSpPr txBox="1">
          <a:spLocks xmlns:a="http://schemas.openxmlformats.org/drawingml/2006/main" noChangeArrowheads="1"/>
        </cdr:cNvSpPr>
      </cdr:nvSpPr>
      <cdr:spPr bwMode="auto">
        <a:xfrm xmlns:a="http://schemas.openxmlformats.org/drawingml/2006/main">
          <a:off x="1324637" y="866775"/>
          <a:ext cx="38395" cy="19069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0" rIns="0" bIns="0" anchor="ctr" upright="1">
          <a:spAutoFit/>
        </a:bodyPr>
        <a:lstStyle xmlns:a="http://schemas.openxmlformats.org/drawingml/2006/main"/>
        <a:p xmlns:a="http://schemas.openxmlformats.org/drawingml/2006/main">
          <a:pPr algn="ctr" rtl="0">
            <a:defRPr sz="1000"/>
          </a:pPr>
          <a:endParaRPr lang="zh-CN" altLang="en-US"/>
        </a:p>
      </cdr:txBody>
    </cdr:sp>
  </cdr:relSizeAnchor>
  <cdr:relSizeAnchor xmlns:cdr="http://schemas.openxmlformats.org/drawingml/2006/chartDrawing">
    <cdr:from>
      <cdr:x>0.50025</cdr:x>
      <cdr:y>0.5</cdr:y>
    </cdr:from>
    <cdr:to>
      <cdr:x>0.51475</cdr:x>
      <cdr:y>0.61</cdr:y>
    </cdr:to>
    <cdr:sp macro="" textlink="">
      <cdr:nvSpPr>
        <cdr:cNvPr id="1027" name="文字 3"/>
        <cdr:cNvSpPr txBox="1">
          <a:spLocks xmlns:a="http://schemas.openxmlformats.org/drawingml/2006/main" noChangeArrowheads="1"/>
        </cdr:cNvSpPr>
      </cdr:nvSpPr>
      <cdr:spPr bwMode="auto">
        <a:xfrm xmlns:a="http://schemas.openxmlformats.org/drawingml/2006/main">
          <a:off x="1324637" y="866775"/>
          <a:ext cx="38395" cy="19069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0" rIns="0" bIns="0" anchor="ctr" upright="1">
          <a:spAutoFit/>
        </a:bodyPr>
        <a:lstStyle xmlns:a="http://schemas.openxmlformats.org/drawingml/2006/main"/>
        <a:p xmlns:a="http://schemas.openxmlformats.org/drawingml/2006/main">
          <a:pPr algn="ctr" rtl="0">
            <a:defRPr sz="1000"/>
          </a:pPr>
          <a:endParaRPr lang="zh-CN" altLang="en-US"/>
        </a:p>
      </cdr:txBody>
    </cdr:sp>
  </cdr:relSizeAnchor>
  <cdr:relSizeAnchor xmlns:cdr="http://schemas.openxmlformats.org/drawingml/2006/chartDrawing">
    <cdr:from>
      <cdr:x>0.50025</cdr:x>
      <cdr:y>0.5</cdr:y>
    </cdr:from>
    <cdr:to>
      <cdr:x>0.51475</cdr:x>
      <cdr:y>0.61</cdr:y>
    </cdr:to>
    <cdr:sp macro="" textlink="">
      <cdr:nvSpPr>
        <cdr:cNvPr id="1028" name="文字 4"/>
        <cdr:cNvSpPr txBox="1">
          <a:spLocks xmlns:a="http://schemas.openxmlformats.org/drawingml/2006/main" noChangeArrowheads="1"/>
        </cdr:cNvSpPr>
      </cdr:nvSpPr>
      <cdr:spPr bwMode="auto">
        <a:xfrm xmlns:a="http://schemas.openxmlformats.org/drawingml/2006/main">
          <a:off x="1324637" y="866775"/>
          <a:ext cx="38395" cy="19069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0" rIns="0" bIns="0" anchor="ctr" upright="1">
          <a:spAutoFit/>
        </a:bodyPr>
        <a:lstStyle xmlns:a="http://schemas.openxmlformats.org/drawingml/2006/main"/>
        <a:p xmlns:a="http://schemas.openxmlformats.org/drawingml/2006/main">
          <a:pPr algn="ctr" rtl="0">
            <a:defRPr sz="1000"/>
          </a:pPr>
          <a:endParaRPr lang="zh-CN" altLang="en-US"/>
        </a:p>
      </cdr:txBody>
    </cdr:sp>
  </cdr:relSizeAnchor>
  <cdr:relSizeAnchor xmlns:cdr="http://schemas.openxmlformats.org/drawingml/2006/chartDrawing">
    <cdr:from>
      <cdr:x>0.50025</cdr:x>
      <cdr:y>0.5</cdr:y>
    </cdr:from>
    <cdr:to>
      <cdr:x>0.51475</cdr:x>
      <cdr:y>0.61</cdr:y>
    </cdr:to>
    <cdr:sp macro="" textlink="">
      <cdr:nvSpPr>
        <cdr:cNvPr id="1029" name="文字 5"/>
        <cdr:cNvSpPr txBox="1">
          <a:spLocks xmlns:a="http://schemas.openxmlformats.org/drawingml/2006/main" noChangeArrowheads="1"/>
        </cdr:cNvSpPr>
      </cdr:nvSpPr>
      <cdr:spPr bwMode="auto">
        <a:xfrm xmlns:a="http://schemas.openxmlformats.org/drawingml/2006/main">
          <a:off x="1324637" y="866775"/>
          <a:ext cx="38395" cy="19069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0" rIns="0" bIns="0" anchor="ctr" upright="1">
          <a:spAutoFit/>
        </a:bodyPr>
        <a:lstStyle xmlns:a="http://schemas.openxmlformats.org/drawingml/2006/main"/>
        <a:p xmlns:a="http://schemas.openxmlformats.org/drawingml/2006/main">
          <a:pPr algn="ctr" rtl="0">
            <a:defRPr sz="1000"/>
          </a:pPr>
          <a:endParaRPr lang="zh-CN" altLang="en-US"/>
        </a:p>
      </cdr:txBody>
    </cdr:sp>
  </cdr:relSizeAnchor>
  <cdr:relSizeAnchor xmlns:cdr="http://schemas.openxmlformats.org/drawingml/2006/chartDrawing">
    <cdr:from>
      <cdr:x>0.50025</cdr:x>
      <cdr:y>0.5</cdr:y>
    </cdr:from>
    <cdr:to>
      <cdr:x>0.51475</cdr:x>
      <cdr:y>0.61</cdr:y>
    </cdr:to>
    <cdr:sp macro="" textlink="">
      <cdr:nvSpPr>
        <cdr:cNvPr id="1030" name="文字 6"/>
        <cdr:cNvSpPr txBox="1">
          <a:spLocks xmlns:a="http://schemas.openxmlformats.org/drawingml/2006/main" noChangeArrowheads="1"/>
        </cdr:cNvSpPr>
      </cdr:nvSpPr>
      <cdr:spPr bwMode="auto">
        <a:xfrm xmlns:a="http://schemas.openxmlformats.org/drawingml/2006/main">
          <a:off x="1324637" y="866775"/>
          <a:ext cx="38395" cy="19069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0" rIns="0" bIns="0" anchor="ctr" upright="1">
          <a:spAutoFit/>
        </a:bodyPr>
        <a:lstStyle xmlns:a="http://schemas.openxmlformats.org/drawingml/2006/main"/>
        <a:p xmlns:a="http://schemas.openxmlformats.org/drawingml/2006/main">
          <a:pPr algn="ctr" rtl="0">
            <a:defRPr sz="1000"/>
          </a:pPr>
          <a:endParaRPr lang="zh-CN" altLang="en-US"/>
        </a:p>
      </cdr:txBody>
    </cdr:sp>
  </cdr:relSizeAnchor>
  <cdr:relSizeAnchor xmlns:cdr="http://schemas.openxmlformats.org/drawingml/2006/chartDrawing">
    <cdr:from>
      <cdr:x>0.50025</cdr:x>
      <cdr:y>0.5</cdr:y>
    </cdr:from>
    <cdr:to>
      <cdr:x>0.51475</cdr:x>
      <cdr:y>0.61</cdr:y>
    </cdr:to>
    <cdr:sp macro="" textlink="">
      <cdr:nvSpPr>
        <cdr:cNvPr id="1031" name="文字 7"/>
        <cdr:cNvSpPr txBox="1">
          <a:spLocks xmlns:a="http://schemas.openxmlformats.org/drawingml/2006/main" noChangeArrowheads="1"/>
        </cdr:cNvSpPr>
      </cdr:nvSpPr>
      <cdr:spPr bwMode="auto">
        <a:xfrm xmlns:a="http://schemas.openxmlformats.org/drawingml/2006/main">
          <a:off x="1324637" y="866775"/>
          <a:ext cx="38395" cy="19069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0" rIns="0" bIns="0" anchor="ctr" upright="1">
          <a:spAutoFit/>
        </a:bodyPr>
        <a:lstStyle xmlns:a="http://schemas.openxmlformats.org/drawingml/2006/main"/>
        <a:p xmlns:a="http://schemas.openxmlformats.org/drawingml/2006/main">
          <a:pPr algn="ctr" rtl="0">
            <a:defRPr sz="1000"/>
          </a:pPr>
          <a:endParaRPr lang="zh-CN" altLang="en-US"/>
        </a:p>
      </cdr:txBody>
    </cdr:sp>
  </cdr:relSizeAnchor>
  <cdr:relSizeAnchor xmlns:cdr="http://schemas.openxmlformats.org/drawingml/2006/chartDrawing">
    <cdr:from>
      <cdr:x>0.16309</cdr:x>
      <cdr:y>0.1592</cdr:y>
    </cdr:from>
    <cdr:to>
      <cdr:x>0.47234</cdr:x>
      <cdr:y>0.43945</cdr:y>
    </cdr:to>
    <cdr:sp macro="" textlink="">
      <cdr:nvSpPr>
        <cdr:cNvPr id="1033" name="文字 9"/>
        <cdr:cNvSpPr txBox="1">
          <a:spLocks xmlns:a="http://schemas.openxmlformats.org/drawingml/2006/main" noChangeArrowheads="1"/>
        </cdr:cNvSpPr>
      </cdr:nvSpPr>
      <cdr:spPr bwMode="auto">
        <a:xfrm xmlns:a="http://schemas.openxmlformats.org/drawingml/2006/main">
          <a:off x="729876" y="571816"/>
          <a:ext cx="1384008" cy="100659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zh-CN" altLang="en-US" sz="2000" b="0" i="0" u="none" strike="noStrike" baseline="0" dirty="0">
              <a:solidFill>
                <a:srgbClr val="000000"/>
              </a:solidFill>
              <a:latin typeface="宋体"/>
              <a:ea typeface="宋体"/>
            </a:rPr>
            <a:t>食品</a:t>
          </a:r>
        </a:p>
        <a:p xmlns:a="http://schemas.openxmlformats.org/drawingml/2006/main">
          <a:pPr algn="ctr" rtl="0">
            <a:defRPr sz="1000"/>
          </a:pPr>
          <a:r>
            <a:rPr lang="zh-CN" altLang="en-US" sz="2000" b="0" i="0" u="none" strike="noStrike" baseline="0" dirty="0">
              <a:solidFill>
                <a:srgbClr val="000000"/>
              </a:solidFill>
              <a:latin typeface="Times New Roman"/>
              <a:cs typeface="Times New Roman"/>
            </a:rPr>
            <a:t>19.6%</a:t>
          </a:r>
        </a:p>
      </cdr:txBody>
    </cdr:sp>
  </cdr:relSizeAnchor>
  <cdr:relSizeAnchor xmlns:cdr="http://schemas.openxmlformats.org/drawingml/2006/chartDrawing">
    <cdr:from>
      <cdr:x>0</cdr:x>
      <cdr:y>0</cdr:y>
    </cdr:from>
    <cdr:to>
      <cdr:x>0.25647</cdr:x>
      <cdr:y>0.13617</cdr:y>
    </cdr:to>
    <cdr:sp macro="" textlink="">
      <cdr:nvSpPr>
        <cdr:cNvPr id="1037" name="文字 13"/>
        <cdr:cNvSpPr txBox="1">
          <a:spLocks xmlns:a="http://schemas.openxmlformats.org/drawingml/2006/main" noChangeArrowheads="1"/>
        </cdr:cNvSpPr>
      </cdr:nvSpPr>
      <cdr:spPr bwMode="auto">
        <a:xfrm xmlns:a="http://schemas.openxmlformats.org/drawingml/2006/main">
          <a:off x="-67072" y="-39035"/>
          <a:ext cx="1147815" cy="40626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zh-CN" altLang="en-US" sz="2400" b="0" i="0" u="none" strike="noStrike" baseline="0" dirty="0">
              <a:solidFill>
                <a:srgbClr val="000000"/>
              </a:solidFill>
              <a:latin typeface="宋体"/>
              <a:ea typeface="宋体"/>
            </a:rPr>
            <a:t>饮料</a:t>
          </a:r>
          <a:r>
            <a:rPr lang="zh-CN" altLang="en-US" sz="2400" b="0" i="0" u="none" strike="noStrike" baseline="0" dirty="0">
              <a:solidFill>
                <a:srgbClr val="000000"/>
              </a:solidFill>
              <a:latin typeface="Times New Roman"/>
              <a:ea typeface="宋体"/>
              <a:cs typeface="Times New Roman"/>
            </a:rPr>
            <a:t>:5%</a:t>
          </a:r>
          <a:endParaRPr lang="zh-CN" altLang="en-US" sz="2400" b="0" i="0" u="none" strike="noStrike" baseline="0" dirty="0">
            <a:solidFill>
              <a:srgbClr val="000000"/>
            </a:solidFill>
            <a:latin typeface="Times New Roman"/>
            <a:cs typeface="Times New Roman"/>
          </a:endParaRPr>
        </a:p>
      </cdr:txBody>
    </cdr:sp>
  </cdr:relSizeAnchor>
  <cdr:relSizeAnchor xmlns:cdr="http://schemas.openxmlformats.org/drawingml/2006/chartDrawing">
    <cdr:from>
      <cdr:x>0.47508</cdr:x>
      <cdr:y>0</cdr:y>
    </cdr:from>
    <cdr:to>
      <cdr:x>0.78313</cdr:x>
      <cdr:y>0.13617</cdr:y>
    </cdr:to>
    <cdr:sp macro="" textlink="">
      <cdr:nvSpPr>
        <cdr:cNvPr id="1038" name="文字 14"/>
        <cdr:cNvSpPr txBox="1">
          <a:spLocks xmlns:a="http://schemas.openxmlformats.org/drawingml/2006/main" noChangeArrowheads="1"/>
        </cdr:cNvSpPr>
      </cdr:nvSpPr>
      <cdr:spPr bwMode="auto">
        <a:xfrm xmlns:a="http://schemas.openxmlformats.org/drawingml/2006/main">
          <a:off x="2126164" y="-1409535"/>
          <a:ext cx="1378647" cy="40626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zh-CN" altLang="en-US" sz="2400" b="0" i="0" u="none" strike="noStrike" baseline="0" dirty="0">
              <a:solidFill>
                <a:srgbClr val="000000"/>
              </a:solidFill>
              <a:latin typeface="宋体"/>
              <a:ea typeface="宋体"/>
            </a:rPr>
            <a:t>电讯</a:t>
          </a:r>
          <a:r>
            <a:rPr lang="zh-CN" altLang="en-US" sz="2400" b="0" i="0" u="none" strike="noStrike" baseline="0" dirty="0">
              <a:solidFill>
                <a:srgbClr val="000000"/>
              </a:solidFill>
              <a:latin typeface="Times New Roman"/>
              <a:ea typeface="宋体"/>
              <a:cs typeface="Times New Roman"/>
            </a:rPr>
            <a:t>:2.7%</a:t>
          </a:r>
          <a:endParaRPr lang="zh-CN" altLang="en-US" sz="2400" b="0" i="0" u="none" strike="noStrike" baseline="0" dirty="0">
            <a:solidFill>
              <a:srgbClr val="000000"/>
            </a:solidFill>
            <a:latin typeface="Times New Roman"/>
            <a:cs typeface="Times New Roman"/>
          </a:endParaRPr>
        </a:p>
      </cdr:txBody>
    </cdr:sp>
  </cdr:relSizeAnchor>
  <cdr:relSizeAnchor xmlns:cdr="http://schemas.openxmlformats.org/drawingml/2006/chartDrawing">
    <cdr:from>
      <cdr:x>0.61953</cdr:x>
      <cdr:y>0.10361</cdr:y>
    </cdr:from>
    <cdr:to>
      <cdr:x>0.92758</cdr:x>
      <cdr:y>0.23978</cdr:y>
    </cdr:to>
    <cdr:sp macro="" textlink="">
      <cdr:nvSpPr>
        <cdr:cNvPr id="1039" name="文字 15"/>
        <cdr:cNvSpPr txBox="1">
          <a:spLocks xmlns:a="http://schemas.openxmlformats.org/drawingml/2006/main" noChangeArrowheads="1"/>
        </cdr:cNvSpPr>
      </cdr:nvSpPr>
      <cdr:spPr bwMode="auto">
        <a:xfrm xmlns:a="http://schemas.openxmlformats.org/drawingml/2006/main">
          <a:off x="2772632" y="372146"/>
          <a:ext cx="1378647" cy="48908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zh-CN" altLang="en-US" sz="2400" b="0" i="0" u="none" strike="noStrike" baseline="0" dirty="0">
              <a:solidFill>
                <a:srgbClr val="000000"/>
              </a:solidFill>
              <a:latin typeface="宋体"/>
              <a:ea typeface="宋体"/>
            </a:rPr>
            <a:t>租金</a:t>
          </a:r>
          <a:r>
            <a:rPr lang="zh-CN" altLang="en-US" sz="2400" b="0" i="0" u="none" strike="noStrike" baseline="0" dirty="0">
              <a:solidFill>
                <a:srgbClr val="000000"/>
              </a:solidFill>
              <a:latin typeface="Times New Roman"/>
              <a:ea typeface="宋体"/>
              <a:cs typeface="Times New Roman"/>
            </a:rPr>
            <a:t>:1.9%</a:t>
          </a:r>
          <a:endParaRPr lang="zh-CN" altLang="en-US" sz="2400" b="0" i="0" u="none" strike="noStrike" baseline="0" dirty="0">
            <a:solidFill>
              <a:srgbClr val="000000"/>
            </a:solidFill>
            <a:latin typeface="Times New Roman"/>
            <a:cs typeface="Times New Roman"/>
          </a:endParaRPr>
        </a:p>
      </cdr:txBody>
    </cdr:sp>
  </cdr:relSizeAnchor>
  <cdr:relSizeAnchor xmlns:cdr="http://schemas.openxmlformats.org/drawingml/2006/chartDrawing">
    <cdr:from>
      <cdr:x>0.64785</cdr:x>
      <cdr:y>0.20622</cdr:y>
    </cdr:from>
    <cdr:to>
      <cdr:x>0.95591</cdr:x>
      <cdr:y>0.34239</cdr:y>
    </cdr:to>
    <cdr:sp macro="" textlink="">
      <cdr:nvSpPr>
        <cdr:cNvPr id="1040" name="文字 16"/>
        <cdr:cNvSpPr txBox="1">
          <a:spLocks xmlns:a="http://schemas.openxmlformats.org/drawingml/2006/main" noChangeArrowheads="1"/>
        </cdr:cNvSpPr>
      </cdr:nvSpPr>
      <cdr:spPr bwMode="auto">
        <a:xfrm xmlns:a="http://schemas.openxmlformats.org/drawingml/2006/main">
          <a:off x="2899383" y="740693"/>
          <a:ext cx="1378647" cy="48908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zh-CN" altLang="en-US" sz="2400" b="0" i="0" u="none" strike="noStrike" baseline="0" dirty="0">
              <a:solidFill>
                <a:srgbClr val="000000"/>
              </a:solidFill>
              <a:latin typeface="宋体"/>
              <a:ea typeface="宋体"/>
            </a:rPr>
            <a:t>其它</a:t>
          </a:r>
          <a:r>
            <a:rPr lang="zh-CN" altLang="en-US" sz="2400" b="0" i="0" u="none" strike="noStrike" baseline="0" dirty="0">
              <a:solidFill>
                <a:srgbClr val="000000"/>
              </a:solidFill>
              <a:latin typeface="Times New Roman"/>
              <a:ea typeface="宋体"/>
              <a:cs typeface="Times New Roman"/>
            </a:rPr>
            <a:t>:3.3%</a:t>
          </a:r>
          <a:endParaRPr lang="zh-CN" altLang="en-US" sz="2400" b="0" i="0" u="none" strike="noStrike" baseline="0" dirty="0">
            <a:solidFill>
              <a:srgbClr val="000000"/>
            </a:solidFill>
            <a:latin typeface="Times New Roman"/>
            <a:cs typeface="Times New Roman"/>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buFont typeface="Arial" pitchFamily="34" charset="0"/>
              <a:buNone/>
              <a:defRPr sz="1200">
                <a:latin typeface="Arial" pitchFamily="34" charset="0"/>
                <a:ea typeface="宋体"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buFont typeface="Arial" pitchFamily="34" charset="0"/>
              <a:buNone/>
              <a:defRPr sz="1200">
                <a:latin typeface="Arial" pitchFamily="34" charset="0"/>
                <a:ea typeface="宋体" pitchFamily="2" charset="-122"/>
              </a:defRPr>
            </a:lvl1pPr>
          </a:lstStyle>
          <a:p>
            <a:pPr>
              <a:defRPr/>
            </a:pPr>
            <a:fld id="{2475B3AD-6674-481C-A5EE-CE044BD6C6BC}" type="datetimeFigureOut">
              <a:rPr lang="zh-CN" altLang="en-US"/>
              <a:pPr>
                <a:defRPr/>
              </a:pPr>
              <a:t>2017-12-13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buFont typeface="Arial" pitchFamily="34" charset="0"/>
              <a:buNone/>
              <a:defRPr sz="1200">
                <a:latin typeface="Arial" pitchFamily="34" charset="0"/>
                <a:ea typeface="宋体"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buFont typeface="Arial" pitchFamily="34" charset="0"/>
              <a:buNone/>
              <a:defRPr sz="1200">
                <a:latin typeface="Arial" pitchFamily="34" charset="0"/>
                <a:ea typeface="宋体" pitchFamily="2" charset="-122"/>
              </a:defRPr>
            </a:lvl1pPr>
          </a:lstStyle>
          <a:p>
            <a:pPr>
              <a:defRPr/>
            </a:pPr>
            <a:fld id="{4C59A0F6-1F48-4AC7-AC2B-BD0D5757AED9}" type="slidenum">
              <a:rPr lang="zh-CN" altLang="en-US"/>
              <a:pPr>
                <a:defRPr/>
              </a:pPr>
              <a:t>‹#›</a:t>
            </a:fld>
            <a:endParaRPr lang="zh-CN" altLang="en-US"/>
          </a:p>
        </p:txBody>
      </p:sp>
    </p:spTree>
    <p:extLst>
      <p:ext uri="{BB962C8B-B14F-4D97-AF65-F5344CB8AC3E}">
        <p14:creationId xmlns:p14="http://schemas.microsoft.com/office/powerpoint/2010/main" val="21210717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3" Type="http://schemas.openxmlformats.org/officeDocument/2006/relationships/slide" Target="../slides/slide262.xml"/><Relationship Id="rId2" Type="http://schemas.openxmlformats.org/officeDocument/2006/relationships/notesMaster" Target="../notesMasters/notesMaster1.xml"/><Relationship Id="rId1" Type="http://schemas.openxmlformats.org/officeDocument/2006/relationships/themeOverride" Target="../theme/themeOverride4.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3</a:t>
            </a:fld>
            <a:endParaRPr lang="zh-CN" altLang="en-US"/>
          </a:p>
        </p:txBody>
      </p:sp>
    </p:spTree>
    <p:extLst>
      <p:ext uri="{BB962C8B-B14F-4D97-AF65-F5344CB8AC3E}">
        <p14:creationId xmlns:p14="http://schemas.microsoft.com/office/powerpoint/2010/main" val="1585962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162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163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164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165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166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167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168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172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173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174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177</a:t>
            </a:fld>
            <a:endParaRPr lang="zh-CN" altLang="en-US"/>
          </a:p>
        </p:txBody>
      </p:sp>
    </p:spTree>
    <p:extLst>
      <p:ext uri="{BB962C8B-B14F-4D97-AF65-F5344CB8AC3E}">
        <p14:creationId xmlns:p14="http://schemas.microsoft.com/office/powerpoint/2010/main" val="15859626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179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180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181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182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183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184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185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186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E1D939-3E60-4063-B05E-56844F97CE60}" type="slidenum">
              <a:rPr lang="zh-CN" altLang="en-US" smtClean="0"/>
              <a:t>187</a:t>
            </a:fld>
            <a:endParaRPr lang="zh-CN" altLang="en-US"/>
          </a:p>
        </p:txBody>
      </p:sp>
    </p:spTree>
    <p:extLst>
      <p:ext uri="{BB962C8B-B14F-4D97-AF65-F5344CB8AC3E}">
        <p14:creationId xmlns:p14="http://schemas.microsoft.com/office/powerpoint/2010/main" val="656477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188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191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192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193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t>194</a:t>
            </a:fld>
            <a:endParaRPr lang="zh-CN" altLang="en-US"/>
          </a:p>
        </p:txBody>
      </p:sp>
    </p:spTree>
    <p:extLst>
      <p:ext uri="{BB962C8B-B14F-4D97-AF65-F5344CB8AC3E}">
        <p14:creationId xmlns:p14="http://schemas.microsoft.com/office/powerpoint/2010/main" val="285387387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195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196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197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198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199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200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201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203</a:t>
            </a:fld>
            <a:endParaRPr lang="zh-CN" altLang="en-US"/>
          </a:p>
        </p:txBody>
      </p:sp>
    </p:spTree>
    <p:extLst>
      <p:ext uri="{BB962C8B-B14F-4D97-AF65-F5344CB8AC3E}">
        <p14:creationId xmlns:p14="http://schemas.microsoft.com/office/powerpoint/2010/main" val="15859626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204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205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206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207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208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C59A0F6-1F48-4AC7-AC2B-BD0D5757AED9}" type="slidenum">
              <a:rPr lang="zh-CN" altLang="en-US" smtClean="0"/>
              <a:pPr>
                <a:defRPr/>
              </a:pPr>
              <a:t>209</a:t>
            </a:fld>
            <a:endParaRPr lang="zh-CN" altLang="en-US"/>
          </a:p>
        </p:txBody>
      </p:sp>
    </p:spTree>
    <p:extLst>
      <p:ext uri="{BB962C8B-B14F-4D97-AF65-F5344CB8AC3E}">
        <p14:creationId xmlns:p14="http://schemas.microsoft.com/office/powerpoint/2010/main" val="277253205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210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41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211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214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215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216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218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219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220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221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C59A0F6-1F48-4AC7-AC2B-BD0D5757AED9}" type="slidenum">
              <a:rPr lang="zh-CN" altLang="en-US" smtClean="0"/>
              <a:pPr>
                <a:defRPr/>
              </a:pPr>
              <a:t>223</a:t>
            </a:fld>
            <a:endParaRPr lang="zh-CN" altLang="en-US"/>
          </a:p>
        </p:txBody>
      </p:sp>
    </p:spTree>
    <p:extLst>
      <p:ext uri="{BB962C8B-B14F-4D97-AF65-F5344CB8AC3E}">
        <p14:creationId xmlns:p14="http://schemas.microsoft.com/office/powerpoint/2010/main" val="97308865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225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C59A0F6-1F48-4AC7-AC2B-BD0D5757AED9}" type="slidenum">
              <a:rPr lang="zh-CN" altLang="en-US" smtClean="0"/>
              <a:pPr>
                <a:defRPr/>
              </a:pPr>
              <a:t>42</a:t>
            </a:fld>
            <a:endParaRPr lang="zh-CN" altLang="en-US"/>
          </a:p>
        </p:txBody>
      </p:sp>
    </p:spTree>
    <p:extLst>
      <p:ext uri="{BB962C8B-B14F-4D97-AF65-F5344CB8AC3E}">
        <p14:creationId xmlns:p14="http://schemas.microsoft.com/office/powerpoint/2010/main" val="378036174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226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227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228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C59A0F6-1F48-4AC7-AC2B-BD0D5757AED9}" type="slidenum">
              <a:rPr lang="zh-CN" altLang="en-US" smtClean="0"/>
              <a:pPr>
                <a:defRPr/>
              </a:pPr>
              <a:t>229</a:t>
            </a:fld>
            <a:endParaRPr lang="zh-CN" altLang="en-US"/>
          </a:p>
        </p:txBody>
      </p:sp>
    </p:spTree>
    <p:extLst>
      <p:ext uri="{BB962C8B-B14F-4D97-AF65-F5344CB8AC3E}">
        <p14:creationId xmlns:p14="http://schemas.microsoft.com/office/powerpoint/2010/main" val="378036174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230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231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232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235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237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238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43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239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240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242</a:t>
            </a:fld>
            <a:endParaRPr lang="zh-CN" altLang="en-US"/>
          </a:p>
        </p:txBody>
      </p:sp>
    </p:spTree>
    <p:extLst>
      <p:ext uri="{BB962C8B-B14F-4D97-AF65-F5344CB8AC3E}">
        <p14:creationId xmlns:p14="http://schemas.microsoft.com/office/powerpoint/2010/main" val="158596268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244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245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246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247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249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251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252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44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253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254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255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256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257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258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260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a:xfrm>
            <a:off x="1143000" y="685800"/>
            <a:ext cx="4572000" cy="3429000"/>
          </a:xfrm>
        </p:spPr>
      </p:sp>
      <p:sp>
        <p:nvSpPr>
          <p:cNvPr id="43011"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dirty="0" smtClean="0"/>
          </a:p>
          <a:p>
            <a:pPr eaLnBrk="1" hangingPunct="1">
              <a:spcBef>
                <a:spcPct val="0"/>
              </a:spcBef>
            </a:pPr>
            <a:endParaRPr lang="zh-CN" altLang="en-US" dirty="0" smtClean="0"/>
          </a:p>
        </p:txBody>
      </p:sp>
      <p:sp>
        <p:nvSpPr>
          <p:cNvPr id="43012"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63CCD4F8-3EA3-4761-B306-E0814559225A}" type="slidenum">
              <a:rPr lang="zh-CN" altLang="en-US" sz="1200">
                <a:solidFill>
                  <a:srgbClr val="000000"/>
                </a:solidFill>
                <a:latin typeface="等线" pitchFamily="2" charset="-122"/>
                <a:ea typeface="等线" pitchFamily="2" charset="-122"/>
              </a:rPr>
              <a:pPr algn="r" eaLnBrk="1" hangingPunct="1"/>
              <a:t>262</a:t>
            </a:fld>
            <a:endParaRPr lang="zh-CN" altLang="en-US" sz="1200">
              <a:solidFill>
                <a:srgbClr val="000000"/>
              </a:solidFill>
              <a:latin typeface="等线" pitchFamily="2" charset="-122"/>
              <a:ea typeface="等线" pitchFamily="2" charset="-122"/>
            </a:endParaRPr>
          </a:p>
        </p:txBody>
      </p:sp>
    </p:spTree>
    <p:extLst>
      <p:ext uri="{BB962C8B-B14F-4D97-AF65-F5344CB8AC3E}">
        <p14:creationId xmlns:p14="http://schemas.microsoft.com/office/powerpoint/2010/main" val="2264425324"/>
      </p:ext>
    </p:extLst>
  </p:cSld>
  <p:clrMapOvr>
    <a:overrideClrMapping bg1="lt1" tx1="dk1" bg2="lt2" tx2="dk2" accent1="accent1" accent2="accent2" accent3="accent3" accent4="accent4" accent5="accent5" accent6="accent6" hlink="hlink" folHlink="folHlink"/>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263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264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C59A0F6-1F48-4AC7-AC2B-BD0D5757AED9}" type="slidenum">
              <a:rPr lang="zh-CN" altLang="en-US" smtClean="0"/>
              <a:pPr>
                <a:defRPr/>
              </a:pPr>
              <a:t>46</a:t>
            </a:fld>
            <a:endParaRPr lang="zh-CN" altLang="en-US"/>
          </a:p>
        </p:txBody>
      </p:sp>
    </p:spTree>
    <p:extLst>
      <p:ext uri="{BB962C8B-B14F-4D97-AF65-F5344CB8AC3E}">
        <p14:creationId xmlns:p14="http://schemas.microsoft.com/office/powerpoint/2010/main" val="85744971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265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266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268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269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270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271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272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273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274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275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C59A0F6-1F48-4AC7-AC2B-BD0D5757AED9}" type="slidenum">
              <a:rPr lang="zh-CN" altLang="en-US" smtClean="0"/>
              <a:pPr>
                <a:defRPr/>
              </a:pPr>
              <a:t>47</a:t>
            </a:fld>
            <a:endParaRPr lang="zh-CN" altLang="en-US"/>
          </a:p>
        </p:txBody>
      </p:sp>
    </p:spTree>
    <p:extLst>
      <p:ext uri="{BB962C8B-B14F-4D97-AF65-F5344CB8AC3E}">
        <p14:creationId xmlns:p14="http://schemas.microsoft.com/office/powerpoint/2010/main" val="282047300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276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277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280</a:t>
            </a:fld>
            <a:endParaRPr lang="zh-CN" altLang="en-US"/>
          </a:p>
        </p:txBody>
      </p:sp>
    </p:spTree>
    <p:extLst>
      <p:ext uri="{BB962C8B-B14F-4D97-AF65-F5344CB8AC3E}">
        <p14:creationId xmlns:p14="http://schemas.microsoft.com/office/powerpoint/2010/main" val="158596268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281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283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286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287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288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289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290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C59A0F6-1F48-4AC7-AC2B-BD0D5757AED9}" type="slidenum">
              <a:rPr lang="zh-CN" altLang="en-US" smtClean="0"/>
              <a:pPr>
                <a:defRPr/>
              </a:pPr>
              <a:t>4</a:t>
            </a:fld>
            <a:endParaRPr lang="zh-CN" altLang="en-US"/>
          </a:p>
        </p:txBody>
      </p:sp>
    </p:spTree>
    <p:extLst>
      <p:ext uri="{BB962C8B-B14F-4D97-AF65-F5344CB8AC3E}">
        <p14:creationId xmlns:p14="http://schemas.microsoft.com/office/powerpoint/2010/main" val="322809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C59A0F6-1F48-4AC7-AC2B-BD0D5757AED9}" type="slidenum">
              <a:rPr lang="zh-CN" altLang="en-US" smtClean="0"/>
              <a:pPr>
                <a:defRPr/>
              </a:pPr>
              <a:t>49</a:t>
            </a:fld>
            <a:endParaRPr lang="zh-CN" altLang="en-US"/>
          </a:p>
        </p:txBody>
      </p:sp>
    </p:spTree>
    <p:extLst>
      <p:ext uri="{BB962C8B-B14F-4D97-AF65-F5344CB8AC3E}">
        <p14:creationId xmlns:p14="http://schemas.microsoft.com/office/powerpoint/2010/main" val="85744971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291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292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293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294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295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296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297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298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299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300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C59A0F6-1F48-4AC7-AC2B-BD0D5757AED9}" type="slidenum">
              <a:rPr lang="zh-CN" altLang="en-US" smtClean="0"/>
              <a:pPr>
                <a:defRPr/>
              </a:pPr>
              <a:t>50</a:t>
            </a:fld>
            <a:endParaRPr lang="zh-CN" altLang="en-US"/>
          </a:p>
        </p:txBody>
      </p:sp>
    </p:spTree>
    <p:extLst>
      <p:ext uri="{BB962C8B-B14F-4D97-AF65-F5344CB8AC3E}">
        <p14:creationId xmlns:p14="http://schemas.microsoft.com/office/powerpoint/2010/main" val="2820473007"/>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301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302</a:t>
            </a:fld>
            <a:endParaRPr lang="zh-CN" altLang="en-US"/>
          </a:p>
        </p:txBody>
      </p:sp>
    </p:spTree>
    <p:extLst>
      <p:ext uri="{BB962C8B-B14F-4D97-AF65-F5344CB8AC3E}">
        <p14:creationId xmlns:p14="http://schemas.microsoft.com/office/powerpoint/2010/main" val="353407169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304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305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307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308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309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310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311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312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52</a:t>
            </a:fld>
            <a:endParaRPr lang="zh-CN" altLang="en-US"/>
          </a:p>
        </p:txBody>
      </p:sp>
    </p:spTree>
    <p:extLst>
      <p:ext uri="{BB962C8B-B14F-4D97-AF65-F5344CB8AC3E}">
        <p14:creationId xmlns:p14="http://schemas.microsoft.com/office/powerpoint/2010/main" val="158596268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313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314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315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316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318</a:t>
            </a:fld>
            <a:endParaRPr lang="zh-CN" altLang="en-US"/>
          </a:p>
        </p:txBody>
      </p:sp>
    </p:spTree>
    <p:extLst>
      <p:ext uri="{BB962C8B-B14F-4D97-AF65-F5344CB8AC3E}">
        <p14:creationId xmlns:p14="http://schemas.microsoft.com/office/powerpoint/2010/main" val="158596268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C59A0F6-1F48-4AC7-AC2B-BD0D5757AED9}" type="slidenum">
              <a:rPr lang="zh-CN" altLang="en-US" smtClean="0"/>
              <a:pPr>
                <a:defRPr/>
              </a:pPr>
              <a:t>319</a:t>
            </a:fld>
            <a:endParaRPr lang="zh-CN" altLang="en-US"/>
          </a:p>
        </p:txBody>
      </p:sp>
    </p:spTree>
    <p:extLst>
      <p:ext uri="{BB962C8B-B14F-4D97-AF65-F5344CB8AC3E}">
        <p14:creationId xmlns:p14="http://schemas.microsoft.com/office/powerpoint/2010/main" val="206916252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320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321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322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323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53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324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326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327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328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329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330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331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332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333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334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a:xfrm>
            <a:off x="1143000" y="685800"/>
            <a:ext cx="4572000" cy="3429000"/>
          </a:xfrm>
        </p:spPr>
      </p:sp>
      <p:sp>
        <p:nvSpPr>
          <p:cNvPr id="43011"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dirty="0" smtClean="0"/>
          </a:p>
          <a:p>
            <a:pPr eaLnBrk="1" hangingPunct="1">
              <a:spcBef>
                <a:spcPct val="0"/>
              </a:spcBef>
            </a:pPr>
            <a:endParaRPr lang="zh-CN" altLang="en-US" dirty="0" smtClean="0"/>
          </a:p>
        </p:txBody>
      </p:sp>
      <p:sp>
        <p:nvSpPr>
          <p:cNvPr id="43012"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63CCD4F8-3EA3-4761-B306-E0814559225A}" type="slidenum">
              <a:rPr lang="zh-CN" altLang="en-US" sz="1200">
                <a:solidFill>
                  <a:srgbClr val="000000"/>
                </a:solidFill>
                <a:latin typeface="等线" pitchFamily="2" charset="-122"/>
                <a:ea typeface="等线" pitchFamily="2" charset="-122"/>
              </a:rPr>
              <a:pPr algn="r" eaLnBrk="1" hangingPunct="1"/>
              <a:t>56</a:t>
            </a:fld>
            <a:endParaRPr lang="zh-CN" altLang="en-US" sz="1200">
              <a:solidFill>
                <a:srgbClr val="000000"/>
              </a:solidFill>
              <a:latin typeface="等线" pitchFamily="2" charset="-122"/>
              <a:ea typeface="等线" pitchFamily="2" charset="-122"/>
            </a:endParaRPr>
          </a:p>
        </p:txBody>
      </p:sp>
    </p:spTree>
    <p:extLst>
      <p:ext uri="{BB962C8B-B14F-4D97-AF65-F5344CB8AC3E}">
        <p14:creationId xmlns:p14="http://schemas.microsoft.com/office/powerpoint/2010/main" val="2264425324"/>
      </p:ext>
    </p:extLst>
  </p:cSld>
  <p:clrMapOvr>
    <a:overrideClrMapping bg1="lt1" tx1="dk1" bg2="lt2" tx2="dk2" accent1="accent1" accent2="accent2" accent3="accent3" accent4="accent4" accent5="accent5" accent6="accent6" hlink="hlink" folHlink="folHlink"/>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335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336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337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338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340</a:t>
            </a:fld>
            <a:endParaRPr lang="zh-CN" altLang="en-US"/>
          </a:p>
        </p:txBody>
      </p:sp>
    </p:spTree>
    <p:extLst>
      <p:ext uri="{BB962C8B-B14F-4D97-AF65-F5344CB8AC3E}">
        <p14:creationId xmlns:p14="http://schemas.microsoft.com/office/powerpoint/2010/main" val="1585962685"/>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341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343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345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346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347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57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348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349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350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351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353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354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355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356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357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358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58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359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360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361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363</a:t>
            </a:fld>
            <a:endParaRPr lang="zh-CN" altLang="en-US"/>
          </a:p>
        </p:txBody>
      </p:sp>
    </p:spTree>
    <p:extLst>
      <p:ext uri="{BB962C8B-B14F-4D97-AF65-F5344CB8AC3E}">
        <p14:creationId xmlns:p14="http://schemas.microsoft.com/office/powerpoint/2010/main" val="1585962685"/>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365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366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367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368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369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370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C59A0F6-1F48-4AC7-AC2B-BD0D5757AED9}" type="slidenum">
              <a:rPr lang="zh-CN" altLang="en-US" smtClean="0"/>
              <a:pPr>
                <a:defRPr/>
              </a:pPr>
              <a:t>59</a:t>
            </a:fld>
            <a:endParaRPr lang="zh-CN" altLang="en-US"/>
          </a:p>
        </p:txBody>
      </p:sp>
    </p:spTree>
    <p:extLst>
      <p:ext uri="{BB962C8B-B14F-4D97-AF65-F5344CB8AC3E}">
        <p14:creationId xmlns:p14="http://schemas.microsoft.com/office/powerpoint/2010/main" val="58916454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372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373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374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375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376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377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378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379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380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382</a:t>
            </a:fld>
            <a:endParaRPr lang="zh-CN" altLang="en-US"/>
          </a:p>
        </p:txBody>
      </p:sp>
    </p:spTree>
    <p:extLst>
      <p:ext uri="{BB962C8B-B14F-4D97-AF65-F5344CB8AC3E}">
        <p14:creationId xmlns:p14="http://schemas.microsoft.com/office/powerpoint/2010/main" val="1585962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60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383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385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386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387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388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389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390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391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393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394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61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395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396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398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399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400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401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C59A0F6-1F48-4AC7-AC2B-BD0D5757AED9}" type="slidenum">
              <a:rPr lang="zh-CN" altLang="en-US" smtClean="0"/>
              <a:pPr>
                <a:defRPr/>
              </a:pPr>
              <a:t>5</a:t>
            </a:fld>
            <a:endParaRPr lang="zh-CN" altLang="en-US"/>
          </a:p>
        </p:txBody>
      </p:sp>
    </p:spTree>
    <p:extLst>
      <p:ext uri="{BB962C8B-B14F-4D97-AF65-F5344CB8AC3E}">
        <p14:creationId xmlns:p14="http://schemas.microsoft.com/office/powerpoint/2010/main" val="154598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62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C59A0F6-1F48-4AC7-AC2B-BD0D5757AED9}" type="slidenum">
              <a:rPr lang="zh-CN" altLang="en-US" smtClean="0"/>
              <a:pPr>
                <a:defRPr/>
              </a:pPr>
              <a:t>63</a:t>
            </a:fld>
            <a:endParaRPr lang="zh-CN" altLang="en-US"/>
          </a:p>
        </p:txBody>
      </p:sp>
    </p:spTree>
    <p:extLst>
      <p:ext uri="{BB962C8B-B14F-4D97-AF65-F5344CB8AC3E}">
        <p14:creationId xmlns:p14="http://schemas.microsoft.com/office/powerpoint/2010/main" val="317597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64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65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xfrm>
            <a:off x="1143000" y="685800"/>
            <a:ext cx="4572000" cy="3429000"/>
          </a:xfrm>
        </p:spPr>
      </p:sp>
      <p:sp>
        <p:nvSpPr>
          <p:cNvPr id="48131"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dirty="0" smtClean="0"/>
          </a:p>
          <a:p>
            <a:pPr eaLnBrk="1" hangingPunct="1">
              <a:spcBef>
                <a:spcPct val="0"/>
              </a:spcBef>
            </a:pPr>
            <a:endParaRPr lang="zh-CN" altLang="en-US" dirty="0" smtClean="0"/>
          </a:p>
        </p:txBody>
      </p:sp>
      <p:sp>
        <p:nvSpPr>
          <p:cNvPr id="48132"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ACEA49C9-9433-4E27-A34A-2079E5A3E428}" type="slidenum">
              <a:rPr lang="zh-CN" altLang="en-US" sz="1200">
                <a:latin typeface="等线" pitchFamily="2" charset="-122"/>
                <a:ea typeface="等线" pitchFamily="2" charset="-122"/>
              </a:rPr>
              <a:pPr algn="r" eaLnBrk="1" hangingPunct="1"/>
              <a:t>67</a:t>
            </a:fld>
            <a:endParaRPr lang="zh-CN" altLang="en-US" sz="1200">
              <a:latin typeface="等线" pitchFamily="2" charset="-122"/>
              <a:ea typeface="等线" pitchFamily="2" charset="-122"/>
            </a:endParaRPr>
          </a:p>
        </p:txBody>
      </p:sp>
    </p:spTree>
    <p:extLst>
      <p:ext uri="{BB962C8B-B14F-4D97-AF65-F5344CB8AC3E}">
        <p14:creationId xmlns:p14="http://schemas.microsoft.com/office/powerpoint/2010/main" val="2496839995"/>
      </p:ext>
    </p:extLst>
  </p:cSld>
  <p:clrMapOvr>
    <a:overrideClrMapping bg1="lt1" tx1="dk1" bg2="lt2" tx2="dk2" accent1="accent1" accent2="accent2" accent3="accent3" accent4="accent4" accent5="accent5" accent6="accent6" hlink="hlink" folHlink="folHlink"/>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xfrm>
            <a:off x="1143000" y="685800"/>
            <a:ext cx="4572000" cy="3429000"/>
          </a:xfrm>
        </p:spPr>
      </p:sp>
      <p:sp>
        <p:nvSpPr>
          <p:cNvPr id="48131"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dirty="0" smtClean="0"/>
          </a:p>
          <a:p>
            <a:pPr eaLnBrk="1" hangingPunct="1">
              <a:spcBef>
                <a:spcPct val="0"/>
              </a:spcBef>
            </a:pPr>
            <a:endParaRPr lang="zh-CN" altLang="en-US" dirty="0" smtClean="0"/>
          </a:p>
        </p:txBody>
      </p:sp>
      <p:sp>
        <p:nvSpPr>
          <p:cNvPr id="48132"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ACEA49C9-9433-4E27-A34A-2079E5A3E428}" type="slidenum">
              <a:rPr lang="zh-CN" altLang="en-US" sz="1200">
                <a:latin typeface="等线" pitchFamily="2" charset="-122"/>
                <a:ea typeface="等线" pitchFamily="2" charset="-122"/>
              </a:rPr>
              <a:pPr algn="r" eaLnBrk="1" hangingPunct="1"/>
              <a:t>68</a:t>
            </a:fld>
            <a:endParaRPr lang="zh-CN" altLang="en-US" sz="1200">
              <a:latin typeface="等线" pitchFamily="2" charset="-122"/>
              <a:ea typeface="等线" pitchFamily="2" charset="-122"/>
            </a:endParaRPr>
          </a:p>
        </p:txBody>
      </p:sp>
    </p:spTree>
    <p:extLst>
      <p:ext uri="{BB962C8B-B14F-4D97-AF65-F5344CB8AC3E}">
        <p14:creationId xmlns:p14="http://schemas.microsoft.com/office/powerpoint/2010/main" val="2496839995"/>
      </p:ext>
    </p:extLst>
  </p:cSld>
  <p:clrMapOvr>
    <a:overrideClrMapping bg1="lt1" tx1="dk1" bg2="lt2" tx2="dk2" accent1="accent1" accent2="accent2" accent3="accent3" accent4="accent4" accent5="accent5" accent6="accent6" hlink="hlink" folHlink="folHlink"/>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69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71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72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73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C59A0F6-1F48-4AC7-AC2B-BD0D5757AED9}" type="slidenum">
              <a:rPr lang="zh-CN" altLang="en-US" smtClean="0"/>
              <a:pPr>
                <a:defRPr/>
              </a:pPr>
              <a:t>11</a:t>
            </a:fld>
            <a:endParaRPr lang="zh-CN" altLang="en-US"/>
          </a:p>
        </p:txBody>
      </p:sp>
    </p:spTree>
    <p:extLst>
      <p:ext uri="{BB962C8B-B14F-4D97-AF65-F5344CB8AC3E}">
        <p14:creationId xmlns:p14="http://schemas.microsoft.com/office/powerpoint/2010/main" val="7668092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77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81</a:t>
            </a:fld>
            <a:endParaRPr lang="zh-CN" altLang="en-US"/>
          </a:p>
        </p:txBody>
      </p:sp>
    </p:spTree>
    <p:extLst>
      <p:ext uri="{BB962C8B-B14F-4D97-AF65-F5344CB8AC3E}">
        <p14:creationId xmlns:p14="http://schemas.microsoft.com/office/powerpoint/2010/main" val="15859626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85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87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88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C59A0F6-1F48-4AC7-AC2B-BD0D5757AED9}" type="slidenum">
              <a:rPr lang="zh-CN" altLang="en-US" smtClean="0"/>
              <a:pPr>
                <a:defRPr/>
              </a:pPr>
              <a:t>89</a:t>
            </a:fld>
            <a:endParaRPr lang="zh-CN" altLang="en-US"/>
          </a:p>
        </p:txBody>
      </p:sp>
    </p:spTree>
    <p:extLst>
      <p:ext uri="{BB962C8B-B14F-4D97-AF65-F5344CB8AC3E}">
        <p14:creationId xmlns:p14="http://schemas.microsoft.com/office/powerpoint/2010/main" val="22235293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90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C59A0F6-1F48-4AC7-AC2B-BD0D5757AED9}" type="slidenum">
              <a:rPr lang="zh-CN" altLang="en-US" smtClean="0"/>
              <a:pPr>
                <a:defRPr/>
              </a:pPr>
              <a:t>91</a:t>
            </a:fld>
            <a:endParaRPr lang="zh-CN" altLang="en-US"/>
          </a:p>
        </p:txBody>
      </p:sp>
    </p:spTree>
    <p:extLst>
      <p:ext uri="{BB962C8B-B14F-4D97-AF65-F5344CB8AC3E}">
        <p14:creationId xmlns:p14="http://schemas.microsoft.com/office/powerpoint/2010/main" val="22235293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92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94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13</a:t>
            </a:fld>
            <a:endParaRPr lang="zh-CN" altLang="en-US"/>
          </a:p>
        </p:txBody>
      </p:sp>
    </p:spTree>
    <p:extLst>
      <p:ext uri="{BB962C8B-B14F-4D97-AF65-F5344CB8AC3E}">
        <p14:creationId xmlns:p14="http://schemas.microsoft.com/office/powerpoint/2010/main" val="3385795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95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96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97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98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99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100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101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102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103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104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23</a:t>
            </a:fld>
            <a:endParaRPr lang="zh-CN" altLang="en-US"/>
          </a:p>
        </p:txBody>
      </p:sp>
    </p:spTree>
    <p:extLst>
      <p:ext uri="{BB962C8B-B14F-4D97-AF65-F5344CB8AC3E}">
        <p14:creationId xmlns:p14="http://schemas.microsoft.com/office/powerpoint/2010/main" val="15859626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105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106</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107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108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109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110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111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112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113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114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115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117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118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119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120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121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123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124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C59A0F6-1F48-4AC7-AC2B-BD0D5757AED9}" type="slidenum">
              <a:rPr lang="zh-CN" altLang="en-US" smtClean="0"/>
              <a:pPr>
                <a:defRPr/>
              </a:pPr>
              <a:t>125</a:t>
            </a:fld>
            <a:endParaRPr lang="zh-CN" altLang="en-US"/>
          </a:p>
        </p:txBody>
      </p:sp>
    </p:spTree>
    <p:extLst>
      <p:ext uri="{BB962C8B-B14F-4D97-AF65-F5344CB8AC3E}">
        <p14:creationId xmlns:p14="http://schemas.microsoft.com/office/powerpoint/2010/main" val="28515151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126</a:t>
            </a:fld>
            <a:endParaRPr lang="zh-CN" altLang="en-US"/>
          </a:p>
        </p:txBody>
      </p:sp>
    </p:spTree>
    <p:extLst>
      <p:ext uri="{BB962C8B-B14F-4D97-AF65-F5344CB8AC3E}">
        <p14:creationId xmlns:p14="http://schemas.microsoft.com/office/powerpoint/2010/main" val="1585962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29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128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129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130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132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134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135</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C59A0F6-1F48-4AC7-AC2B-BD0D5757AED9}" type="slidenum">
              <a:rPr lang="zh-CN" altLang="en-US" smtClean="0"/>
              <a:pPr>
                <a:defRPr/>
              </a:pPr>
              <a:t>136</a:t>
            </a:fld>
            <a:endParaRPr lang="zh-CN" altLang="en-US"/>
          </a:p>
        </p:txBody>
      </p:sp>
    </p:spTree>
    <p:extLst>
      <p:ext uri="{BB962C8B-B14F-4D97-AF65-F5344CB8AC3E}">
        <p14:creationId xmlns:p14="http://schemas.microsoft.com/office/powerpoint/2010/main" val="42300399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137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139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141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30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142</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143</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144</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146</a:t>
            </a:fld>
            <a:endParaRPr lang="zh-CN" altLang="en-US"/>
          </a:p>
        </p:txBody>
      </p:sp>
    </p:spTree>
    <p:extLst>
      <p:ext uri="{BB962C8B-B14F-4D97-AF65-F5344CB8AC3E}">
        <p14:creationId xmlns:p14="http://schemas.microsoft.com/office/powerpoint/2010/main" val="15859626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147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157</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158</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159</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160</a:t>
            </a:fld>
            <a:endParaRPr lang="ko-KR" altLang="en-US"/>
          </a:p>
        </p:txBody>
      </p:sp>
    </p:spTree>
    <p:extLst>
      <p:ext uri="{BB962C8B-B14F-4D97-AF65-F5344CB8AC3E}">
        <p14:creationId xmlns:p14="http://schemas.microsoft.com/office/powerpoint/2010/main" val="9100856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10"/>
          </p:nvPr>
        </p:nvSpPr>
        <p:spPr/>
        <p:txBody>
          <a:bodyPr/>
          <a:lstStyle/>
          <a:p>
            <a:fld id="{2A64A87B-1402-48B6-AF43-B584EF02056F}" type="slidenum">
              <a:rPr lang="ko-KR" altLang="en-US" smtClean="0"/>
              <a:t>161</a:t>
            </a:fld>
            <a:endParaRPr lang="ko-KR" altLang="en-US"/>
          </a:p>
        </p:txBody>
      </p:sp>
    </p:spTree>
    <p:extLst>
      <p:ext uri="{BB962C8B-B14F-4D97-AF65-F5344CB8AC3E}">
        <p14:creationId xmlns:p14="http://schemas.microsoft.com/office/powerpoint/2010/main" val="910085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页脚占位符 4"/>
          <p:cNvSpPr>
            <a:spLocks noGrp="1"/>
          </p:cNvSpPr>
          <p:nvPr>
            <p:ph type="ftr" sz="quarter" idx="10"/>
          </p:nvPr>
        </p:nvSpPr>
        <p:spPr>
          <a:ln/>
        </p:spPr>
        <p:txBody>
          <a:bodyPr/>
          <a:lstStyle>
            <a:lvl1pPr>
              <a:defRPr/>
            </a:lvl1pPr>
          </a:lstStyle>
          <a:p>
            <a:pPr>
              <a:defRPr/>
            </a:pPr>
            <a:endParaRPr/>
          </a:p>
        </p:txBody>
      </p:sp>
    </p:spTree>
    <p:extLst>
      <p:ext uri="{BB962C8B-B14F-4D97-AF65-F5344CB8AC3E}">
        <p14:creationId xmlns:p14="http://schemas.microsoft.com/office/powerpoint/2010/main" val="1788489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页脚占位符 4"/>
          <p:cNvSpPr>
            <a:spLocks noGrp="1"/>
          </p:cNvSpPr>
          <p:nvPr>
            <p:ph type="ftr" sz="quarter" idx="10"/>
          </p:nvPr>
        </p:nvSpPr>
        <p:spPr>
          <a:ln/>
        </p:spPr>
        <p:txBody>
          <a:bodyPr/>
          <a:lstStyle>
            <a:lvl1pPr>
              <a:defRPr/>
            </a:lvl1pPr>
          </a:lstStyle>
          <a:p>
            <a:pPr>
              <a:defRPr/>
            </a:pPr>
            <a:endParaRPr/>
          </a:p>
        </p:txBody>
      </p:sp>
    </p:spTree>
    <p:extLst>
      <p:ext uri="{BB962C8B-B14F-4D97-AF65-F5344CB8AC3E}">
        <p14:creationId xmlns:p14="http://schemas.microsoft.com/office/powerpoint/2010/main" val="375730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74639"/>
            <a:ext cx="6052930" cy="5851525"/>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页脚占位符 4"/>
          <p:cNvSpPr>
            <a:spLocks noGrp="1"/>
          </p:cNvSpPr>
          <p:nvPr>
            <p:ph type="ftr" sz="quarter" idx="10"/>
          </p:nvPr>
        </p:nvSpPr>
        <p:spPr>
          <a:ln/>
        </p:spPr>
        <p:txBody>
          <a:bodyPr/>
          <a:lstStyle>
            <a:lvl1pPr>
              <a:defRPr/>
            </a:lvl1pPr>
          </a:lstStyle>
          <a:p>
            <a:pPr>
              <a:defRPr/>
            </a:pPr>
            <a:endParaRPr/>
          </a:p>
        </p:txBody>
      </p:sp>
    </p:spTree>
    <p:extLst>
      <p:ext uri="{BB962C8B-B14F-4D97-AF65-F5344CB8AC3E}">
        <p14:creationId xmlns:p14="http://schemas.microsoft.com/office/powerpoint/2010/main" val="1217254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标题和文本">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xfrm>
            <a:off x="838200" y="6356351"/>
            <a:ext cx="2743200" cy="365125"/>
          </a:xfrm>
        </p:spPr>
        <p:txBody>
          <a:bodyPr vert="horz" wrap="square" lIns="91440" tIns="45720" rIns="91440" bIns="45720" numCol="1" anchor="t" anchorCtr="0" compatLnSpc="1">
            <a:prstTxWarp prst="textNoShape">
              <a:avLst/>
            </a:prstTxWarp>
          </a:bodyPr>
          <a:lstStyle>
            <a:lvl1pPr>
              <a:buFont typeface="Arial" pitchFamily="34" charset="0"/>
              <a:buNone/>
              <a:defRPr>
                <a:latin typeface="Arial" pitchFamily="34" charset="0"/>
                <a:ea typeface="宋体" pitchFamily="2" charset="-122"/>
                <a:cs typeface="Arial" pitchFamily="34" charset="0"/>
              </a:defRPr>
            </a:lvl1pPr>
          </a:lstStyle>
          <a:p>
            <a:pPr>
              <a:defRPr/>
            </a:pPr>
            <a:fld id="{9F7F89D9-47EB-4B60-99A5-23ED7A671B77}" type="datetime1">
              <a:rPr lang="zh-CN" altLang="en-US"/>
              <a:pPr>
                <a:defRPr/>
              </a:pPr>
              <a:t>2017-12-13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a:p>
        </p:txBody>
      </p:sp>
      <p:sp>
        <p:nvSpPr>
          <p:cNvPr id="6" name="灯片编号占位符 5"/>
          <p:cNvSpPr>
            <a:spLocks noGrp="1"/>
          </p:cNvSpPr>
          <p:nvPr>
            <p:ph type="sldNum" sz="quarter" idx="12"/>
          </p:nvPr>
        </p:nvSpPr>
        <p:spPr>
          <a:xfrm>
            <a:off x="8610600" y="6356351"/>
            <a:ext cx="2743200" cy="365125"/>
          </a:xfrm>
        </p:spPr>
        <p:txBody>
          <a:bodyPr vert="horz" wrap="square" lIns="91440" tIns="45720" rIns="91440" bIns="45720" numCol="1" anchor="t" anchorCtr="0" compatLnSpc="1">
            <a:prstTxWarp prst="textNoShape">
              <a:avLst/>
            </a:prstTxWarp>
          </a:bodyPr>
          <a:lstStyle>
            <a:lvl1pPr>
              <a:buFont typeface="Arial" pitchFamily="34" charset="0"/>
              <a:buNone/>
              <a:defRPr>
                <a:latin typeface="Arial" pitchFamily="34" charset="0"/>
                <a:ea typeface="宋体" pitchFamily="2" charset="-122"/>
                <a:cs typeface="Arial" pitchFamily="34" charset="0"/>
              </a:defRPr>
            </a:lvl1pPr>
          </a:lstStyle>
          <a:p>
            <a:pPr>
              <a:defRPr/>
            </a:pPr>
            <a:fld id="{E15B6667-5F2C-4F58-976C-8EE4A11DE90A}" type="slidenum">
              <a:rPr lang="zh-CN" altLang="en-US"/>
              <a:pPr>
                <a:defRPr/>
              </a:pPr>
              <a:t>‹#›</a:t>
            </a:fld>
            <a:endParaRPr lang="zh-CN" altLang="en-US"/>
          </a:p>
        </p:txBody>
      </p:sp>
    </p:spTree>
    <p:extLst>
      <p:ext uri="{BB962C8B-B14F-4D97-AF65-F5344CB8AC3E}">
        <p14:creationId xmlns:p14="http://schemas.microsoft.com/office/powerpoint/2010/main" val="1567825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7"/>
            <a:ext cx="7886700" cy="1325563"/>
          </a:xfrm>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xfrm>
            <a:off x="628650" y="6356352"/>
            <a:ext cx="2057400" cy="365125"/>
          </a:xfrm>
          <a:prstGeom prst="rect">
            <a:avLst/>
          </a:prstGeom>
          <a:ln/>
        </p:spPr>
        <p:txBody>
          <a:bodyPr/>
          <a:lstStyle>
            <a:lvl1pPr>
              <a:defRPr/>
            </a:lvl1pPr>
          </a:lstStyle>
          <a:p>
            <a:pPr>
              <a:defRPr/>
            </a:pPr>
            <a:fld id="{4BB9D19F-97E6-4850-BB65-65D931E57B38}" type="datetime1">
              <a:rPr lang="zh-CN" altLang="en-US"/>
              <a:pPr>
                <a:defRPr/>
              </a:pPr>
              <a:t>2017-12-13</a:t>
            </a:fld>
            <a:endParaRPr lang="zh-CN" altLang="en-US" sz="1800">
              <a:solidFill>
                <a:schemeClr val="tx1"/>
              </a:solidFill>
            </a:endParaRPr>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a:xfrm>
            <a:off x="6457950" y="6356352"/>
            <a:ext cx="2057400" cy="365125"/>
          </a:xfrm>
          <a:prstGeom prst="rect">
            <a:avLst/>
          </a:prstGeom>
          <a:ln/>
        </p:spPr>
        <p:txBody>
          <a:bodyPr/>
          <a:lstStyle>
            <a:lvl1pPr>
              <a:defRPr/>
            </a:lvl1pPr>
          </a:lstStyle>
          <a:p>
            <a:pPr>
              <a:defRPr/>
            </a:pPr>
            <a:fld id="{943FD194-BD79-4882-95DE-2E22F627ECC2}"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1585708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37488"/>
          </a:xfrm>
          <a:prstGeom prst="rect">
            <a:avLst/>
          </a:prstGeom>
        </p:spPr>
      </p:pic>
      <p:sp>
        <p:nvSpPr>
          <p:cNvPr id="15" name="Rectangle 14"/>
          <p:cNvSpPr/>
          <p:nvPr userDrawn="1"/>
        </p:nvSpPr>
        <p:spPr>
          <a:xfrm>
            <a:off x="0" y="1131630"/>
            <a:ext cx="9144000" cy="85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8" name="Text Placeholder 11"/>
          <p:cNvSpPr>
            <a:spLocks noGrp="1"/>
          </p:cNvSpPr>
          <p:nvPr>
            <p:ph type="body" sz="quarter" idx="13" hasCustomPrompt="1"/>
          </p:nvPr>
        </p:nvSpPr>
        <p:spPr>
          <a:xfrm>
            <a:off x="337782" y="184473"/>
            <a:ext cx="8352430" cy="587493"/>
          </a:xfrm>
          <a:prstGeom prst="rect">
            <a:avLst/>
          </a:prstGeom>
        </p:spPr>
        <p:txBody>
          <a:bodyPr/>
          <a:lstStyle>
            <a:lvl1pPr marL="0" indent="0">
              <a:buNone/>
              <a:defRPr sz="3600" baseline="0">
                <a:solidFill>
                  <a:schemeClr val="accent1"/>
                </a:solidFill>
                <a:latin typeface="Calibri" panose="020F0502020204030204" pitchFamily="34" charset="0"/>
              </a:defRPr>
            </a:lvl1pPr>
          </a:lstStyle>
          <a:p>
            <a:pPr lvl="0"/>
            <a:r>
              <a:rPr lang="en-US" altLang="ko-KR" smtClean="0"/>
              <a:t>Slide main title</a:t>
            </a:r>
            <a:endParaRPr lang="ko-KR" altLang="en-US"/>
          </a:p>
        </p:txBody>
      </p:sp>
      <p:sp>
        <p:nvSpPr>
          <p:cNvPr id="9" name="Text Placeholder 11"/>
          <p:cNvSpPr>
            <a:spLocks noGrp="1"/>
          </p:cNvSpPr>
          <p:nvPr>
            <p:ph type="body" sz="quarter" idx="14" hasCustomPrompt="1"/>
          </p:nvPr>
        </p:nvSpPr>
        <p:spPr>
          <a:xfrm>
            <a:off x="337782" y="726528"/>
            <a:ext cx="8352430" cy="407203"/>
          </a:xfrm>
          <a:prstGeom prst="rect">
            <a:avLst/>
          </a:prstGeom>
        </p:spPr>
        <p:txBody>
          <a:bodyPr/>
          <a:lstStyle>
            <a:lvl1pPr marL="0" indent="0">
              <a:buNone/>
              <a:defRPr sz="2000" baseline="0">
                <a:solidFill>
                  <a:schemeClr val="tx1">
                    <a:lumMod val="65000"/>
                    <a:lumOff val="35000"/>
                  </a:schemeClr>
                </a:solidFill>
                <a:latin typeface="Calibri" panose="020F0502020204030204" pitchFamily="34" charset="0"/>
              </a:defRPr>
            </a:lvl1pPr>
          </a:lstStyle>
          <a:p>
            <a:pPr lvl="0"/>
            <a:r>
              <a:rPr lang="en-US" altLang="ko-KR" smtClean="0"/>
              <a:t>Slide sub title</a:t>
            </a:r>
            <a:endParaRPr lang="ko-KR" altLang="en-US"/>
          </a:p>
        </p:txBody>
      </p:sp>
      <p:cxnSp>
        <p:nvCxnSpPr>
          <p:cNvPr id="6" name="Straight Connector 5"/>
          <p:cNvCxnSpPr/>
          <p:nvPr userDrawn="1"/>
        </p:nvCxnSpPr>
        <p:spPr>
          <a:xfrm>
            <a:off x="413148" y="6407464"/>
            <a:ext cx="831690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userDrawn="1"/>
        </p:nvGrpSpPr>
        <p:grpSpPr>
          <a:xfrm>
            <a:off x="8025289" y="6504443"/>
            <a:ext cx="720026" cy="178299"/>
            <a:chOff x="392324" y="1465385"/>
            <a:chExt cx="1388851" cy="567843"/>
          </a:xfrm>
        </p:grpSpPr>
        <p:sp>
          <p:nvSpPr>
            <p:cNvPr id="11" name="Rectangle 10"/>
            <p:cNvSpPr/>
            <p:nvPr/>
          </p:nvSpPr>
          <p:spPr>
            <a:xfrm>
              <a:off x="392324" y="1465385"/>
              <a:ext cx="979277" cy="5678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7" name="Slide Number Placeholder 6"/>
          <p:cNvSpPr>
            <a:spLocks noGrp="1"/>
          </p:cNvSpPr>
          <p:nvPr>
            <p:ph type="sldNum" sz="quarter" idx="12"/>
          </p:nvPr>
        </p:nvSpPr>
        <p:spPr>
          <a:xfrm>
            <a:off x="8053328" y="6518015"/>
            <a:ext cx="451611" cy="151152"/>
          </a:xfrm>
          <a:prstGeom prst="rect">
            <a:avLst/>
          </a:prstGeom>
        </p:spPr>
        <p:txBody>
          <a:bodyPr/>
          <a:lstStyle>
            <a:lvl1pPr>
              <a:defRPr sz="1000">
                <a:solidFill>
                  <a:schemeClr val="bg1"/>
                </a:solidFill>
              </a:defRPr>
            </a:lvl1pPr>
          </a:lstStyle>
          <a:p>
            <a:fld id="{C33509E8-EDB3-4BFB-9C63-B01D176D4351}" type="slidenum">
              <a:rPr lang="ko-KR" altLang="en-US" smtClean="0"/>
              <a:pPr/>
              <a:t>‹#›</a:t>
            </a:fld>
            <a:endParaRPr lang="ko-KR" altLang="en-US"/>
          </a:p>
        </p:txBody>
      </p:sp>
    </p:spTree>
    <p:extLst>
      <p:ext uri="{BB962C8B-B14F-4D97-AF65-F5344CB8AC3E}">
        <p14:creationId xmlns:p14="http://schemas.microsoft.com/office/powerpoint/2010/main" val="11847195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页脚占位符 4"/>
          <p:cNvSpPr>
            <a:spLocks noGrp="1"/>
          </p:cNvSpPr>
          <p:nvPr>
            <p:ph type="ftr" sz="quarter" idx="10"/>
          </p:nvPr>
        </p:nvSpPr>
        <p:spPr>
          <a:ln/>
        </p:spPr>
        <p:txBody>
          <a:bodyPr/>
          <a:lstStyle>
            <a:lvl1pPr>
              <a:defRPr/>
            </a:lvl1pPr>
          </a:lstStyle>
          <a:p>
            <a:pPr>
              <a:defRPr/>
            </a:pPr>
            <a:endParaRPr/>
          </a:p>
        </p:txBody>
      </p:sp>
    </p:spTree>
    <p:extLst>
      <p:ext uri="{BB962C8B-B14F-4D97-AF65-F5344CB8AC3E}">
        <p14:creationId xmlns:p14="http://schemas.microsoft.com/office/powerpoint/2010/main" val="957652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40"/>
            <a:ext cx="7886700" cy="2852737"/>
          </a:xfr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p>
        </p:txBody>
      </p:sp>
      <p:sp>
        <p:nvSpPr>
          <p:cNvPr id="4" name="页脚占位符 4"/>
          <p:cNvSpPr>
            <a:spLocks noGrp="1"/>
          </p:cNvSpPr>
          <p:nvPr>
            <p:ph type="ftr" sz="quarter" idx="10"/>
          </p:nvPr>
        </p:nvSpPr>
        <p:spPr>
          <a:ln/>
        </p:spPr>
        <p:txBody>
          <a:bodyPr/>
          <a:lstStyle>
            <a:lvl1pPr>
              <a:defRPr/>
            </a:lvl1pPr>
          </a:lstStyle>
          <a:p>
            <a:pPr>
              <a:defRPr/>
            </a:pPr>
            <a:endParaRPr/>
          </a:p>
        </p:txBody>
      </p:sp>
    </p:spTree>
    <p:extLst>
      <p:ext uri="{BB962C8B-B14F-4D97-AF65-F5344CB8AC3E}">
        <p14:creationId xmlns:p14="http://schemas.microsoft.com/office/powerpoint/2010/main" val="51618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600201"/>
            <a:ext cx="4032504" cy="4525963"/>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654296" y="1600201"/>
            <a:ext cx="4032504" cy="4525963"/>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页脚占位符 4"/>
          <p:cNvSpPr>
            <a:spLocks noGrp="1"/>
          </p:cNvSpPr>
          <p:nvPr>
            <p:ph type="ftr" sz="quarter" idx="10"/>
          </p:nvPr>
        </p:nvSpPr>
        <p:spPr>
          <a:ln/>
        </p:spPr>
        <p:txBody>
          <a:bodyPr/>
          <a:lstStyle>
            <a:lvl1pPr>
              <a:defRPr/>
            </a:lvl1pPr>
          </a:lstStyle>
          <a:p>
            <a:pPr>
              <a:defRPr/>
            </a:pPr>
            <a:endParaRPr/>
          </a:p>
        </p:txBody>
      </p:sp>
    </p:spTree>
    <p:extLst>
      <p:ext uri="{BB962C8B-B14F-4D97-AF65-F5344CB8AC3E}">
        <p14:creationId xmlns:p14="http://schemas.microsoft.com/office/powerpoint/2010/main" val="234164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90083" y="1778439"/>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4" name="内容占位符 3"/>
          <p:cNvSpPr>
            <a:spLocks noGrp="1"/>
          </p:cNvSpPr>
          <p:nvPr>
            <p:ph sz="half" idx="2"/>
          </p:nvPr>
        </p:nvSpPr>
        <p:spPr>
          <a:xfrm>
            <a:off x="890083" y="2665379"/>
            <a:ext cx="3655181" cy="3524284"/>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704" y="1778439"/>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页脚占位符 4"/>
          <p:cNvSpPr>
            <a:spLocks noGrp="1"/>
          </p:cNvSpPr>
          <p:nvPr>
            <p:ph type="ftr" sz="quarter" idx="10"/>
          </p:nvPr>
        </p:nvSpPr>
        <p:spPr>
          <a:ln/>
        </p:spPr>
        <p:txBody>
          <a:bodyPr/>
          <a:lstStyle>
            <a:lvl1pPr>
              <a:defRPr/>
            </a:lvl1pPr>
          </a:lstStyle>
          <a:p>
            <a:pPr>
              <a:defRPr/>
            </a:pPr>
            <a:endParaRPr/>
          </a:p>
        </p:txBody>
      </p:sp>
    </p:spTree>
    <p:extLst>
      <p:ext uri="{BB962C8B-B14F-4D97-AF65-F5344CB8AC3E}">
        <p14:creationId xmlns:p14="http://schemas.microsoft.com/office/powerpoint/2010/main" val="2939927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页脚占位符 4"/>
          <p:cNvSpPr>
            <a:spLocks noGrp="1"/>
          </p:cNvSpPr>
          <p:nvPr>
            <p:ph type="ftr" sz="quarter" idx="10"/>
          </p:nvPr>
        </p:nvSpPr>
        <p:spPr>
          <a:ln/>
        </p:spPr>
        <p:txBody>
          <a:bodyPr/>
          <a:lstStyle>
            <a:lvl1pPr>
              <a:defRPr/>
            </a:lvl1pPr>
          </a:lstStyle>
          <a:p>
            <a:pPr>
              <a:defRPr/>
            </a:pPr>
            <a:endParaRPr/>
          </a:p>
        </p:txBody>
      </p:sp>
    </p:spTree>
    <p:extLst>
      <p:ext uri="{BB962C8B-B14F-4D97-AF65-F5344CB8AC3E}">
        <p14:creationId xmlns:p14="http://schemas.microsoft.com/office/powerpoint/2010/main" val="3622689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页脚占位符 4"/>
          <p:cNvSpPr>
            <a:spLocks noGrp="1"/>
          </p:cNvSpPr>
          <p:nvPr>
            <p:ph type="ftr" sz="quarter" idx="10"/>
          </p:nvPr>
        </p:nvSpPr>
        <p:spPr>
          <a:ln/>
        </p:spPr>
        <p:txBody>
          <a:bodyPr/>
          <a:lstStyle>
            <a:lvl1pPr>
              <a:defRPr/>
            </a:lvl1pPr>
          </a:lstStyle>
          <a:p>
            <a:pPr>
              <a:defRPr/>
            </a:pPr>
            <a:endParaRPr/>
          </a:p>
        </p:txBody>
      </p:sp>
    </p:spTree>
    <p:extLst>
      <p:ext uri="{BB962C8B-B14F-4D97-AF65-F5344CB8AC3E}">
        <p14:creationId xmlns:p14="http://schemas.microsoft.com/office/powerpoint/2010/main" val="2552406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p>
        </p:txBody>
      </p:sp>
      <p:sp>
        <p:nvSpPr>
          <p:cNvPr id="5" name="页脚占位符 4"/>
          <p:cNvSpPr>
            <a:spLocks noGrp="1"/>
          </p:cNvSpPr>
          <p:nvPr>
            <p:ph type="ftr" sz="quarter" idx="10"/>
          </p:nvPr>
        </p:nvSpPr>
        <p:spPr>
          <a:ln/>
        </p:spPr>
        <p:txBody>
          <a:bodyPr/>
          <a:lstStyle>
            <a:lvl1pPr>
              <a:defRPr/>
            </a:lvl1pPr>
          </a:lstStyle>
          <a:p>
            <a:pPr>
              <a:defRPr/>
            </a:pPr>
            <a:endParaRPr/>
          </a:p>
        </p:txBody>
      </p:sp>
    </p:spTree>
    <p:extLst>
      <p:ext uri="{BB962C8B-B14F-4D97-AF65-F5344CB8AC3E}">
        <p14:creationId xmlns:p14="http://schemas.microsoft.com/office/powerpoint/2010/main" val="1246636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457201"/>
            <a:ext cx="4629150" cy="540385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1">
              <a:sym typeface="Calibri" pitchFamily="34" charset="0"/>
            </a:endParaRPr>
          </a:p>
        </p:txBody>
      </p:sp>
      <p:sp>
        <p:nvSpPr>
          <p:cNvPr id="4" name="文本占位符 3"/>
          <p:cNvSpPr>
            <a:spLocks noGrp="1"/>
          </p:cNvSpPr>
          <p:nvPr>
            <p:ph type="body" sz="half" idx="2"/>
          </p:nvPr>
        </p:nvSpPr>
        <p:spPr>
          <a:xfrm>
            <a:off x="629841" y="2057401"/>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p>
        </p:txBody>
      </p:sp>
      <p:sp>
        <p:nvSpPr>
          <p:cNvPr id="5" name="页脚占位符 4"/>
          <p:cNvSpPr>
            <a:spLocks noGrp="1"/>
          </p:cNvSpPr>
          <p:nvPr>
            <p:ph type="ftr" sz="quarter" idx="10"/>
          </p:nvPr>
        </p:nvSpPr>
        <p:spPr>
          <a:ln/>
        </p:spPr>
        <p:txBody>
          <a:bodyPr/>
          <a:lstStyle>
            <a:lvl1pPr>
              <a:defRPr/>
            </a:lvl1pPr>
          </a:lstStyle>
          <a:p>
            <a:pPr>
              <a:defRPr/>
            </a:pPr>
            <a:endParaRPr/>
          </a:p>
        </p:txBody>
      </p:sp>
    </p:spTree>
    <p:extLst>
      <p:ext uri="{BB962C8B-B14F-4D97-AF65-F5344CB8AC3E}">
        <p14:creationId xmlns:p14="http://schemas.microsoft.com/office/powerpoint/2010/main" val="1450617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sym typeface="Calibri" pitchFamily="34" charset="0"/>
              </a:rPr>
              <a:t>单击此处编辑母版标题样式</a:t>
            </a:r>
          </a:p>
        </p:txBody>
      </p:sp>
      <p:sp>
        <p:nvSpPr>
          <p:cNvPr id="1027" name="文本占位符 2"/>
          <p:cNvSpPr>
            <a:spLocks noGrp="1" noChangeArrowheads="1"/>
          </p:cNvSpPr>
          <p:nvPr>
            <p:ph type="body" idx="4294967295"/>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sym typeface="Calibri" pitchFamily="34" charset="0"/>
              </a:rPr>
              <a:t>单击此处编辑母版文本样式</a:t>
            </a:r>
          </a:p>
          <a:p>
            <a:pPr lvl="1"/>
            <a:r>
              <a:rPr lang="zh-CN" altLang="en-US" smtClean="0">
                <a:sym typeface="Calibri" pitchFamily="34" charset="0"/>
              </a:rPr>
              <a:t>第二级</a:t>
            </a:r>
          </a:p>
          <a:p>
            <a:pPr lvl="2"/>
            <a:r>
              <a:rPr lang="zh-CN" altLang="en-US" smtClean="0">
                <a:sym typeface="Calibri" pitchFamily="34" charset="0"/>
              </a:rPr>
              <a:t>第三级</a:t>
            </a:r>
          </a:p>
          <a:p>
            <a:pPr lvl="3"/>
            <a:r>
              <a:rPr lang="zh-CN" altLang="en-US" smtClean="0">
                <a:sym typeface="Calibri" pitchFamily="34" charset="0"/>
              </a:rPr>
              <a:t>第四级</a:t>
            </a:r>
          </a:p>
          <a:p>
            <a:pPr lvl="4"/>
            <a:r>
              <a:rPr lang="zh-CN" altLang="en-US" smtClean="0">
                <a:sym typeface="Calibri" pitchFamily="34" charset="0"/>
              </a:rPr>
              <a:t>第五级</a:t>
            </a:r>
          </a:p>
        </p:txBody>
      </p:sp>
      <p:sp>
        <p:nvSpPr>
          <p:cNvPr id="1028" name="页脚占位符 4"/>
          <p:cNvSpPr>
            <a:spLocks noGrp="1"/>
          </p:cNvSpPr>
          <p:nvPr>
            <p:ph type="ftr" sz="quarter" idx="3"/>
          </p:nvPr>
        </p:nvSpPr>
        <p:spPr>
          <a:xfrm>
            <a:off x="3124200" y="6356351"/>
            <a:ext cx="2895600" cy="365125"/>
          </a:xfrm>
          <a:prstGeom prst="rect">
            <a:avLst/>
          </a:prstGeom>
          <a:noFill/>
          <a:ln w="9525">
            <a:noFill/>
            <a:miter/>
          </a:ln>
        </p:spPr>
        <p:txBody>
          <a:bodyPr vert="horz" anchor="ctr"/>
          <a:lstStyle>
            <a:lvl1pPr algn="ctr">
              <a:buFont typeface="Arial" pitchFamily="34" charset="0"/>
              <a:buNone/>
              <a:defRPr sz="1200">
                <a:solidFill>
                  <a:srgbClr val="898989"/>
                </a:solidFill>
                <a:latin typeface="Arial" pitchFamily="34" charset="0"/>
                <a:ea typeface="宋体" charset="-122"/>
              </a:defRPr>
            </a:lvl1pPr>
          </a:lstStyle>
          <a:p>
            <a:pPr>
              <a:defRPr/>
            </a:pPr>
            <a:endParaRPr/>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sym typeface="Calibri" pitchFamily="34" charset="0"/>
        </a:defRPr>
      </a:lvl1pPr>
      <a:lvl2pPr algn="ctr" rtl="0" eaLnBrk="0" fontAlgn="base" hangingPunct="0">
        <a:spcBef>
          <a:spcPct val="0"/>
        </a:spcBef>
        <a:spcAft>
          <a:spcPct val="0"/>
        </a:spcAft>
        <a:defRPr sz="4400">
          <a:solidFill>
            <a:schemeClr val="tx1"/>
          </a:solidFill>
          <a:latin typeface="Arial" pitchFamily="34" charset="0"/>
          <a:ea typeface="宋体" pitchFamily="2" charset="-122"/>
          <a:sym typeface="Calibri" pitchFamily="34" charset="0"/>
        </a:defRPr>
      </a:lvl2pPr>
      <a:lvl3pPr algn="ctr" rtl="0" eaLnBrk="0" fontAlgn="base" hangingPunct="0">
        <a:spcBef>
          <a:spcPct val="0"/>
        </a:spcBef>
        <a:spcAft>
          <a:spcPct val="0"/>
        </a:spcAft>
        <a:defRPr sz="4400">
          <a:solidFill>
            <a:schemeClr val="tx1"/>
          </a:solidFill>
          <a:latin typeface="Arial" pitchFamily="34" charset="0"/>
          <a:ea typeface="宋体" pitchFamily="2" charset="-122"/>
          <a:sym typeface="Calibri" pitchFamily="34" charset="0"/>
        </a:defRPr>
      </a:lvl3pPr>
      <a:lvl4pPr algn="ctr" rtl="0" eaLnBrk="0" fontAlgn="base" hangingPunct="0">
        <a:spcBef>
          <a:spcPct val="0"/>
        </a:spcBef>
        <a:spcAft>
          <a:spcPct val="0"/>
        </a:spcAft>
        <a:defRPr sz="4400">
          <a:solidFill>
            <a:schemeClr val="tx1"/>
          </a:solidFill>
          <a:latin typeface="Arial" pitchFamily="34" charset="0"/>
          <a:ea typeface="宋体" pitchFamily="2" charset="-122"/>
          <a:sym typeface="Calibri" pitchFamily="34" charset="0"/>
        </a:defRPr>
      </a:lvl4pPr>
      <a:lvl5pPr algn="ctr" rtl="0" eaLnBrk="0" fontAlgn="base" hangingPunct="0">
        <a:spcBef>
          <a:spcPct val="0"/>
        </a:spcBef>
        <a:spcAft>
          <a:spcPct val="0"/>
        </a:spcAft>
        <a:defRPr sz="4400">
          <a:solidFill>
            <a:schemeClr val="tx1"/>
          </a:solidFill>
          <a:latin typeface="Arial" pitchFamily="34" charset="0"/>
          <a:ea typeface="宋体" pitchFamily="2" charset="-122"/>
          <a:sym typeface="Calibri" pitchFamily="34" charset="0"/>
        </a:defRPr>
      </a:lvl5pPr>
      <a:lvl6pPr marL="457200" algn="ctr" rtl="0" fontAlgn="base">
        <a:spcBef>
          <a:spcPct val="0"/>
        </a:spcBef>
        <a:spcAft>
          <a:spcPct val="0"/>
        </a:spcAft>
        <a:defRPr sz="4400">
          <a:solidFill>
            <a:schemeClr val="tx1"/>
          </a:solidFill>
          <a:latin typeface="Arial" pitchFamily="34" charset="0"/>
          <a:ea typeface="宋体" pitchFamily="2" charset="-122"/>
          <a:sym typeface="Calibri" pitchFamily="34" charset="0"/>
        </a:defRPr>
      </a:lvl6pPr>
      <a:lvl7pPr marL="914400" algn="ctr" rtl="0" fontAlgn="base">
        <a:spcBef>
          <a:spcPct val="0"/>
        </a:spcBef>
        <a:spcAft>
          <a:spcPct val="0"/>
        </a:spcAft>
        <a:defRPr sz="4400">
          <a:solidFill>
            <a:schemeClr val="tx1"/>
          </a:solidFill>
          <a:latin typeface="Arial" pitchFamily="34" charset="0"/>
          <a:ea typeface="宋体" pitchFamily="2" charset="-122"/>
          <a:sym typeface="Calibri" pitchFamily="34" charset="0"/>
        </a:defRPr>
      </a:lvl7pPr>
      <a:lvl8pPr marL="1371600" algn="ctr" rtl="0" fontAlgn="base">
        <a:spcBef>
          <a:spcPct val="0"/>
        </a:spcBef>
        <a:spcAft>
          <a:spcPct val="0"/>
        </a:spcAft>
        <a:defRPr sz="4400">
          <a:solidFill>
            <a:schemeClr val="tx1"/>
          </a:solidFill>
          <a:latin typeface="Arial" pitchFamily="34" charset="0"/>
          <a:ea typeface="宋体" pitchFamily="2" charset="-122"/>
          <a:sym typeface="Calibri" pitchFamily="34" charset="0"/>
        </a:defRPr>
      </a:lvl8pPr>
      <a:lvl9pPr marL="1828800" algn="ctr" rtl="0" fontAlgn="base">
        <a:spcBef>
          <a:spcPct val="0"/>
        </a:spcBef>
        <a:spcAft>
          <a:spcPct val="0"/>
        </a:spcAft>
        <a:defRPr sz="4400">
          <a:solidFill>
            <a:schemeClr val="tx1"/>
          </a:solidFill>
          <a:latin typeface="Arial" pitchFamily="34" charset="0"/>
          <a:ea typeface="宋体" pitchFamily="2" charset="-122"/>
          <a:sym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sym typeface="Calibri" pitchFamily="34" charset="0"/>
        </a:defRPr>
      </a:lvl1pPr>
      <a:lvl2pPr marL="742950" lvl="1"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sym typeface="Calibri" pitchFamily="34" charset="0"/>
        </a:defRPr>
      </a:lvl2pPr>
      <a:lvl3pPr marL="1143000" lvl="2"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sym typeface="Calibri" pitchFamily="34" charset="0"/>
        </a:defRPr>
      </a:lvl3pPr>
      <a:lvl4pPr marL="1600200" lvl="3"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sym typeface="Calibri" pitchFamily="34" charset="0"/>
        </a:defRPr>
      </a:lvl4pPr>
      <a:lvl5pPr marL="2057400" lvl="4"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sym typeface="Calibri" pitchFamily="34" charset="0"/>
        </a:defRPr>
      </a:lvl5pPr>
      <a:lvl6pPr marL="2514600" lvl="5" indent="-228600" algn="l" defTabSz="914400" eaLnBrk="1" fontAlgn="base" latinLnBrk="0" hangingPunct="1">
        <a:spcBef>
          <a:spcPct val="20000"/>
        </a:spcBef>
        <a:buFont typeface="Arial" charset="0"/>
        <a:buChar char="»"/>
        <a:defRPr sz="2000" kern="1200">
          <a:solidFill>
            <a:schemeClr val="tx1"/>
          </a:solidFill>
          <a:latin typeface="+mn-lt"/>
          <a:ea typeface="+mn-ea"/>
          <a:cs typeface="+mn-cs"/>
          <a:sym typeface="Calibri" charset="0"/>
        </a:defRPr>
      </a:lvl6pPr>
      <a:lvl7pPr marL="2971800" lvl="6" indent="-228600" algn="l" defTabSz="914400" eaLnBrk="1" fontAlgn="base" latinLnBrk="0" hangingPunct="1">
        <a:spcBef>
          <a:spcPct val="20000"/>
        </a:spcBef>
        <a:buFont typeface="Arial" charset="0"/>
        <a:buChar char="»"/>
        <a:defRPr sz="2000" kern="1200">
          <a:solidFill>
            <a:schemeClr val="tx1"/>
          </a:solidFill>
          <a:latin typeface="+mn-lt"/>
          <a:ea typeface="+mn-ea"/>
          <a:cs typeface="+mn-cs"/>
          <a:sym typeface="Calibri" charset="0"/>
        </a:defRPr>
      </a:lvl7pPr>
      <a:lvl8pPr marL="3429000" lvl="7" indent="-228600" algn="l" defTabSz="914400" eaLnBrk="1" fontAlgn="base" latinLnBrk="0" hangingPunct="1">
        <a:spcBef>
          <a:spcPct val="20000"/>
        </a:spcBef>
        <a:buFont typeface="Arial" charset="0"/>
        <a:buChar char="»"/>
        <a:defRPr sz="2000" kern="1200">
          <a:solidFill>
            <a:schemeClr val="tx1"/>
          </a:solidFill>
          <a:latin typeface="+mn-lt"/>
          <a:ea typeface="+mn-ea"/>
          <a:cs typeface="+mn-cs"/>
          <a:sym typeface="Calibri" charset="0"/>
        </a:defRPr>
      </a:lvl8pPr>
      <a:lvl9pPr marL="3886200" lvl="8" indent="-228600" algn="l" defTabSz="914400" eaLnBrk="1" fontAlgn="base" latinLnBrk="0" hangingPunct="1">
        <a:spcBef>
          <a:spcPct val="20000"/>
        </a:spcBef>
        <a:buFont typeface="Arial" charset="0"/>
        <a:buChar char="»"/>
        <a:defRPr sz="2000" kern="1200">
          <a:solidFill>
            <a:schemeClr val="tx1"/>
          </a:solidFill>
          <a:latin typeface="+mn-lt"/>
          <a:ea typeface="+mn-ea"/>
          <a:cs typeface="+mn-cs"/>
          <a:sym typeface="Calibri" charset="0"/>
        </a:defRPr>
      </a:lvl9pPr>
    </p:bodyStyle>
    <p:otherStyle>
      <a:lvl1pPr marL="0" lvl="0" indent="0" algn="l" defTabSz="914400" eaLnBrk="1" fontAlgn="base" latinLnBrk="0" hangingPunct="1">
        <a:spcBef>
          <a:spcPct val="0"/>
        </a:spcBef>
        <a:spcAft>
          <a:spcPct val="0"/>
        </a:spcAft>
        <a:buClr>
          <a:srgbClr val="000000"/>
        </a:buClr>
        <a:buFont typeface="Arial" charset="0"/>
        <a:defRPr sz="1800"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Clr>
          <a:srgbClr val="000000"/>
        </a:buClr>
        <a:buFont typeface="Arial" charset="0"/>
        <a:defRPr sz="1800"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Clr>
          <a:srgbClr val="000000"/>
        </a:buClr>
        <a:buFont typeface="Arial" charset="0"/>
        <a:defRPr sz="1800"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Clr>
          <a:srgbClr val="000000"/>
        </a:buClr>
        <a:buFont typeface="Arial" charset="0"/>
        <a:defRPr sz="1800"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Clr>
          <a:srgbClr val="000000"/>
        </a:buClr>
        <a:buFont typeface="Arial" charset="0"/>
        <a:defRPr sz="1800"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Clr>
          <a:srgbClr val="000000"/>
        </a:buClr>
        <a:buFont typeface="Arial" charset="0"/>
        <a:defRPr sz="1800"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Clr>
          <a:srgbClr val="000000"/>
        </a:buClr>
        <a:buFont typeface="Arial" charset="0"/>
        <a:defRPr sz="1800"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Clr>
          <a:srgbClr val="000000"/>
        </a:buClr>
        <a:buFont typeface="Arial" charset="0"/>
        <a:defRPr sz="1800"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Clr>
          <a:srgbClr val="000000"/>
        </a:buClr>
        <a:buFont typeface="Arial" charset="0"/>
        <a:defRPr sz="1800"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14.xml"/><Relationship Id="rId5" Type="http://schemas.openxmlformats.org/officeDocument/2006/relationships/image" Target="../media/image71.png"/><Relationship Id="rId4" Type="http://schemas.openxmlformats.org/officeDocument/2006/relationships/image" Target="../media/image70.png"/></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5.xml"/><Relationship Id="rId1" Type="http://schemas.openxmlformats.org/officeDocument/2006/relationships/slideLayout" Target="../slideLayouts/slideLayout14.xml"/><Relationship Id="rId5" Type="http://schemas.openxmlformats.org/officeDocument/2006/relationships/image" Target="../media/image97.png"/><Relationship Id="rId4" Type="http://schemas.openxmlformats.org/officeDocument/2006/relationships/image" Target="../media/image96.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3.xml"/><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5.xml"/><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22.xml"/><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3.xml"/><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7.xm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31.xml"/><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4.xml"/><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40.xml"/><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42.xml"/><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3.xml"/><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4.xml"/><Relationship Id="rId1" Type="http://schemas.openxmlformats.org/officeDocument/2006/relationships/slideLayout" Target="../slideLayouts/slideLayout14.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6.xml"/><Relationship Id="rId1" Type="http://schemas.openxmlformats.org/officeDocument/2006/relationships/slideLayout" Target="../slideLayouts/slideLayout14.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4.xml"/></Relationships>
</file>

<file path=ppt/slides/_rels/slide22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9.xml"/><Relationship Id="rId1" Type="http://schemas.openxmlformats.org/officeDocument/2006/relationships/slideLayout" Target="../slideLayouts/slideLayout14.xml"/><Relationship Id="rId4" Type="http://schemas.openxmlformats.org/officeDocument/2006/relationships/image" Target="../media/image131.png"/></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4.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4.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4.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4.xml"/></Relationships>
</file>

<file path=ppt/slides/_rels/slide23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4.xml"/></Relationships>
</file>

<file path=ppt/slides/_rels/slide23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4.xml"/></Relationships>
</file>

<file path=ppt/slides/_rels/slide23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4.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4.xml"/></Relationships>
</file>

<file path=ppt/slides/_rels/slide23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9.xml"/><Relationship Id="rId1" Type="http://schemas.openxmlformats.org/officeDocument/2006/relationships/slideLayout" Target="../slideLayouts/slideLayout14.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61.xml"/><Relationship Id="rId1" Type="http://schemas.openxmlformats.org/officeDocument/2006/relationships/slideLayout" Target="../slideLayouts/slideLayout14.xml"/><Relationship Id="rId4" Type="http://schemas.microsoft.com/office/2007/relationships/hdphoto" Target="../media/hdphoto1.wdp"/></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4.xml"/></Relationships>
</file>

<file path=ppt/slides/_rels/slide24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4.xml"/><Relationship Id="rId1" Type="http://schemas.openxmlformats.org/officeDocument/2006/relationships/slideLayout" Target="../slideLayouts/slideLayout14.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4.xml"/></Relationships>
</file>

<file path=ppt/slides/_rels/slide24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66.xml"/><Relationship Id="rId1" Type="http://schemas.openxmlformats.org/officeDocument/2006/relationships/slideLayout" Target="../slideLayouts/slideLayout14.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4.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4.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4.xml"/></Relationships>
</file>

<file path=ppt/slides/_rels/slide25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71.xml"/><Relationship Id="rId1" Type="http://schemas.openxmlformats.org/officeDocument/2006/relationships/slideLayout" Target="../slideLayouts/slideLayout14.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4.xml"/></Relationships>
</file>

<file path=ppt/slides/_rels/slide25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73.xml"/><Relationship Id="rId1" Type="http://schemas.openxmlformats.org/officeDocument/2006/relationships/slideLayout" Target="../slideLayouts/slideLayout14.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4.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4.xml"/></Relationships>
</file>

<file path=ppt/slides/_rels/slide25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4.xml"/></Relationships>
</file>

<file path=ppt/slides/_rels/slide2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4.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4.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4.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4.xml"/></Relationships>
</file>

<file path=ppt/slides/_rels/slide26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4.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4.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84.xml"/><Relationship Id="rId1" Type="http://schemas.openxmlformats.org/officeDocument/2006/relationships/slideLayout" Target="../slideLayouts/slideLayout14.xml"/></Relationships>
</file>

<file path=ppt/slides/_rels/slide2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5.xml"/><Relationship Id="rId1" Type="http://schemas.openxmlformats.org/officeDocument/2006/relationships/slideLayout" Target="../slideLayouts/slideLayout14.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4.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4.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4.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4.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4.xml"/></Relationships>
</file>

<file path=ppt/slides/_rels/slide27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91.xml"/><Relationship Id="rId1" Type="http://schemas.openxmlformats.org/officeDocument/2006/relationships/slideLayout" Target="../slideLayouts/slideLayout14.xml"/></Relationships>
</file>

<file path=ppt/slides/_rels/slide27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80.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4.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4.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4.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4.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4.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4.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4.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4.xml"/></Relationships>
</file>

<file path=ppt/slides/_rels/slide29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02.xml"/><Relationship Id="rId1" Type="http://schemas.openxmlformats.org/officeDocument/2006/relationships/slideLayout" Target="../slideLayouts/slideLayout14.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4.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4.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4.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4.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4.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00.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209.xml"/><Relationship Id="rId1" Type="http://schemas.openxmlformats.org/officeDocument/2006/relationships/slideLayout" Target="../slideLayouts/slideLayout14.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4.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4.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4.xml"/></Relationships>
</file>

<file path=ppt/slides/_rels/slide3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14.xml"/><Relationship Id="rId1" Type="http://schemas.openxmlformats.org/officeDocument/2006/relationships/slideLayout" Target="../slideLayouts/slideLayout14.xml"/></Relationships>
</file>

<file path=ppt/slides/_rels/slide30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15.xml"/><Relationship Id="rId1" Type="http://schemas.openxmlformats.org/officeDocument/2006/relationships/slideLayout" Target="../slideLayouts/slideLayout14.xml"/></Relationships>
</file>

<file path=ppt/slides/_rels/slide30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1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1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17.xml"/><Relationship Id="rId1" Type="http://schemas.openxmlformats.org/officeDocument/2006/relationships/slideLayout" Target="../slideLayouts/slideLayout14.xml"/></Relationships>
</file>

<file path=ppt/slides/_rels/slide31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18.xml"/><Relationship Id="rId1" Type="http://schemas.openxmlformats.org/officeDocument/2006/relationships/slideLayout" Target="../slideLayouts/slideLayout14.xml"/><Relationship Id="rId4" Type="http://schemas.openxmlformats.org/officeDocument/2006/relationships/image" Target="../media/image157.png"/></Relationships>
</file>

<file path=ppt/slides/_rels/slide31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19.xml"/><Relationship Id="rId1" Type="http://schemas.openxmlformats.org/officeDocument/2006/relationships/slideLayout" Target="../slideLayouts/slideLayout14.xml"/><Relationship Id="rId5" Type="http://schemas.openxmlformats.org/officeDocument/2006/relationships/image" Target="../media/image160.png"/><Relationship Id="rId4" Type="http://schemas.openxmlformats.org/officeDocument/2006/relationships/image" Target="../media/image159.png"/></Relationships>
</file>

<file path=ppt/slides/_rels/slide31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20.xml"/><Relationship Id="rId1" Type="http://schemas.openxmlformats.org/officeDocument/2006/relationships/slideLayout" Target="../slideLayouts/slideLayout14.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4.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14.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4.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14.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14.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14.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4.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4.xml"/></Relationships>
</file>

<file path=ppt/slides/_rels/slide32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31.xml"/><Relationship Id="rId1" Type="http://schemas.openxmlformats.org/officeDocument/2006/relationships/slideLayout" Target="../slideLayouts/slideLayout14.xml"/></Relationships>
</file>

<file path=ppt/slides/_rels/slide32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32.xml"/><Relationship Id="rId1" Type="http://schemas.openxmlformats.org/officeDocument/2006/relationships/slideLayout" Target="../slideLayouts/slideLayout14.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14.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4.xml"/></Relationships>
</file>

<file path=ppt/slides/_rels/slide33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236.xml"/><Relationship Id="rId1" Type="http://schemas.openxmlformats.org/officeDocument/2006/relationships/slideLayout" Target="../slideLayouts/slideLayout14.xml"/></Relationships>
</file>

<file path=ppt/slides/_rels/slide33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37.xml"/><Relationship Id="rId1" Type="http://schemas.openxmlformats.org/officeDocument/2006/relationships/slideLayout" Target="../slideLayouts/slideLayout14.xml"/></Relationships>
</file>

<file path=ppt/slides/_rels/slide33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38.xml"/><Relationship Id="rId1" Type="http://schemas.openxmlformats.org/officeDocument/2006/relationships/slideLayout" Target="../slideLayouts/slideLayout14.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14.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14.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14.xml"/></Relationships>
</file>

<file path=ppt/slides/_rels/slide33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42.xml"/><Relationship Id="rId1" Type="http://schemas.openxmlformats.org/officeDocument/2006/relationships/slideLayout" Target="../slideLayouts/slideLayout14.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14.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40.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14.xml"/></Relationships>
</file>

<file path=ppt/slides/_rels/slide34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4.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247.xml"/><Relationship Id="rId1" Type="http://schemas.openxmlformats.org/officeDocument/2006/relationships/slideLayout" Target="../slideLayouts/slideLayout14.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14.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14.xml"/></Relationships>
</file>

<file path=ppt/slides/_rels/slide34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50.xml"/><Relationship Id="rId1" Type="http://schemas.openxmlformats.org/officeDocument/2006/relationships/slideLayout" Target="../slideLayouts/slideLayout14.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14.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14.xml"/></Relationships>
</file>

<file path=ppt/slides/_rels/slide35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14.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14.xml"/></Relationships>
</file>

<file path=ppt/slides/_rels/slide35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56.xml"/><Relationship Id="rId1" Type="http://schemas.openxmlformats.org/officeDocument/2006/relationships/slideLayout" Target="../slideLayouts/slideLayout14.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14.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14.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14.xml"/></Relationships>
</file>

<file path=ppt/slides/_rels/slide3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60.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14.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14.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3.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14.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14.xm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14.xml"/></Relationships>
</file>

<file path=ppt/slides/_rels/slide368.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267.xml"/><Relationship Id="rId1" Type="http://schemas.openxmlformats.org/officeDocument/2006/relationships/slideLayout" Target="../slideLayouts/slideLayout14.xml"/></Relationships>
</file>

<file path=ppt/slides/_rels/slide369.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26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269.xml"/><Relationship Id="rId1" Type="http://schemas.openxmlformats.org/officeDocument/2006/relationships/slideLayout" Target="../slideLayouts/slideLayout14.xml"/></Relationships>
</file>

<file path=ppt/slides/_rels/slide371.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70.xml"/><Relationship Id="rId1" Type="http://schemas.openxmlformats.org/officeDocument/2006/relationships/slideLayout" Target="../slideLayouts/slideLayout14.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14.xml"/></Relationships>
</file>

<file path=ppt/slides/_rels/slide374.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272.xml"/><Relationship Id="rId1" Type="http://schemas.openxmlformats.org/officeDocument/2006/relationships/slideLayout" Target="../slideLayouts/slideLayout14.xml"/></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14.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14.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14.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14.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278.xml"/><Relationship Id="rId1" Type="http://schemas.openxmlformats.org/officeDocument/2006/relationships/slideLayout" Target="../slideLayouts/slideLayout14.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2.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14.xml"/></Relationships>
</file>

<file path=ppt/slides/_rels/slide38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38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81.xml"/><Relationship Id="rId1" Type="http://schemas.openxmlformats.org/officeDocument/2006/relationships/slideLayout" Target="../slideLayouts/slideLayout14.xml"/></Relationships>
</file>

<file path=ppt/slides/_rels/slide38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82.xml"/><Relationship Id="rId1" Type="http://schemas.openxmlformats.org/officeDocument/2006/relationships/slideLayout" Target="../slideLayouts/slideLayout14.xml"/></Relationships>
</file>

<file path=ppt/slides/_rels/slide387.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14.xml"/></Relationships>
</file>

<file path=ppt/slides/_rels/slide388.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14.xml"/></Relationships>
</file>

<file path=ppt/slides/_rels/slide38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85.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86.xml"/><Relationship Id="rId1" Type="http://schemas.openxmlformats.org/officeDocument/2006/relationships/slideLayout" Target="../slideLayouts/slideLayout14.xml"/></Relationships>
</file>

<file path=ppt/slides/_rels/slide39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87.xml"/><Relationship Id="rId1" Type="http://schemas.openxmlformats.org/officeDocument/2006/relationships/slideLayout" Target="../slideLayouts/slideLayout14.xml"/></Relationships>
</file>

<file path=ppt/slides/_rels/slide392.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notesSlide" Target="../notesSlides/notesSlide288.xml"/><Relationship Id="rId1" Type="http://schemas.openxmlformats.org/officeDocument/2006/relationships/slideLayout" Target="../slideLayouts/slideLayout14.xml"/></Relationships>
</file>

<file path=ppt/slides/_rels/slide394.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289.xml"/><Relationship Id="rId1" Type="http://schemas.openxmlformats.org/officeDocument/2006/relationships/slideLayout" Target="../slideLayouts/slideLayout14.xml"/></Relationships>
</file>

<file path=ppt/slides/_rels/slide395.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290.xml"/><Relationship Id="rId1" Type="http://schemas.openxmlformats.org/officeDocument/2006/relationships/slideLayout" Target="../slideLayouts/slideLayout14.xml"/></Relationships>
</file>

<file path=ppt/slides/_rels/slide396.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291.xml"/><Relationship Id="rId1" Type="http://schemas.openxmlformats.org/officeDocument/2006/relationships/slideLayout" Target="../slideLayouts/slideLayout14.xml"/></Relationships>
</file>

<file path=ppt/slides/_rels/slide397.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398.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notesSlide" Target="../notesSlides/notesSlide292.xml"/><Relationship Id="rId1" Type="http://schemas.openxmlformats.org/officeDocument/2006/relationships/slideLayout" Target="../slideLayouts/slideLayout14.xml"/></Relationships>
</file>

<file path=ppt/slides/_rels/slide399.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29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chart" Target="../charts/chart1.x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notesSlide" Target="../notesSlides/notesSlide294.xml"/><Relationship Id="rId1" Type="http://schemas.openxmlformats.org/officeDocument/2006/relationships/slideLayout" Target="../slideLayouts/slideLayout14.xml"/></Relationships>
</file>

<file path=ppt/slides/_rels/slide401.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295.xml"/><Relationship Id="rId1" Type="http://schemas.openxmlformats.org/officeDocument/2006/relationships/slideLayout" Target="../slideLayouts/slideLayout14.xml"/></Relationships>
</file>

<file path=ppt/slides/_rels/slide402.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67.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矩形 6"/>
          <p:cNvSpPr>
            <a:spLocks noChangeArrowheads="1"/>
          </p:cNvSpPr>
          <p:nvPr/>
        </p:nvSpPr>
        <p:spPr bwMode="auto">
          <a:xfrm>
            <a:off x="0" y="1339849"/>
            <a:ext cx="323850" cy="4032251"/>
          </a:xfrm>
          <a:prstGeom prst="rect">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5123" name="矩形 7"/>
          <p:cNvSpPr>
            <a:spLocks noChangeArrowheads="1"/>
          </p:cNvSpPr>
          <p:nvPr/>
        </p:nvSpPr>
        <p:spPr bwMode="auto">
          <a:xfrm>
            <a:off x="8856663" y="1339849"/>
            <a:ext cx="323850" cy="403225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5124" name="直接连接符 4"/>
          <p:cNvSpPr>
            <a:spLocks noChangeShapeType="1"/>
          </p:cNvSpPr>
          <p:nvPr/>
        </p:nvSpPr>
        <p:spPr bwMode="auto">
          <a:xfrm>
            <a:off x="1403352" y="2997200"/>
            <a:ext cx="6264275" cy="0"/>
          </a:xfrm>
          <a:prstGeom prst="line">
            <a:avLst/>
          </a:prstGeom>
          <a:noFill/>
          <a:ln w="12700">
            <a:solidFill>
              <a:srgbClr val="0070C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25" name="TextBox 5"/>
          <p:cNvSpPr>
            <a:spLocks noChangeArrowheads="1"/>
          </p:cNvSpPr>
          <p:nvPr/>
        </p:nvSpPr>
        <p:spPr bwMode="auto">
          <a:xfrm>
            <a:off x="2373750" y="1714501"/>
            <a:ext cx="480131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r>
              <a:rPr lang="zh-CN" altLang="en-US" sz="6000" b="1" dirty="0" smtClean="0">
                <a:solidFill>
                  <a:srgbClr val="CC3300"/>
                </a:solidFill>
                <a:latin typeface="微软雅黑" pitchFamily="34" charset="-122"/>
                <a:ea typeface="微软雅黑" pitchFamily="34" charset="-122"/>
                <a:sym typeface="微软雅黑" pitchFamily="34" charset="-122"/>
              </a:rPr>
              <a:t>酒店客房管理</a:t>
            </a:r>
            <a:endParaRPr lang="zh-CN" altLang="en-US" sz="6000" b="1" dirty="0">
              <a:solidFill>
                <a:srgbClr val="CC3300"/>
              </a:solidFill>
              <a:latin typeface="微软雅黑" pitchFamily="34" charset="-122"/>
              <a:ea typeface="微软雅黑" pitchFamily="34" charset="-122"/>
              <a:sym typeface="微软雅黑" pitchFamily="34" charset="-122"/>
            </a:endParaRPr>
          </a:p>
        </p:txBody>
      </p:sp>
      <p:sp>
        <p:nvSpPr>
          <p:cNvPr id="3078" name="直角三角形 6"/>
          <p:cNvSpPr>
            <a:spLocks noChangeArrowheads="1"/>
          </p:cNvSpPr>
          <p:nvPr/>
        </p:nvSpPr>
        <p:spPr bwMode="auto">
          <a:xfrm rot="5400000">
            <a:off x="1544639" y="1700214"/>
            <a:ext cx="180975" cy="180975"/>
          </a:xfrm>
          <a:prstGeom prst="rtTriangle">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3079" name="直角三角形 8"/>
          <p:cNvSpPr>
            <a:spLocks noChangeArrowheads="1"/>
          </p:cNvSpPr>
          <p:nvPr/>
        </p:nvSpPr>
        <p:spPr bwMode="auto">
          <a:xfrm rot="-5400000">
            <a:off x="7380289" y="2636840"/>
            <a:ext cx="179387" cy="179387"/>
          </a:xfrm>
          <a:prstGeom prst="rtTriangle">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5129" name="TextBox 10"/>
          <p:cNvSpPr txBox="1">
            <a:spLocks noChangeArrowheads="1"/>
          </p:cNvSpPr>
          <p:nvPr/>
        </p:nvSpPr>
        <p:spPr bwMode="auto">
          <a:xfrm>
            <a:off x="260669" y="5695265"/>
            <a:ext cx="26981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zh-CN" altLang="en-US" sz="2000" dirty="0" smtClean="0">
                <a:solidFill>
                  <a:srgbClr val="3333FF"/>
                </a:solidFill>
                <a:latin typeface="楷体" pitchFamily="49" charset="-122"/>
                <a:ea typeface="楷体" pitchFamily="49" charset="-122"/>
              </a:rPr>
              <a:t> </a:t>
            </a:r>
            <a:r>
              <a:rPr lang="en-US" altLang="zh-CN" sz="2000" dirty="0" smtClean="0">
                <a:solidFill>
                  <a:srgbClr val="3333FF"/>
                </a:solidFill>
                <a:latin typeface="楷体" pitchFamily="49" charset="-122"/>
                <a:ea typeface="楷体" pitchFamily="49" charset="-122"/>
              </a:rPr>
              <a:t>PPT</a:t>
            </a:r>
            <a:r>
              <a:rPr lang="zh-CN" altLang="en-US" sz="2000" dirty="0" smtClean="0">
                <a:solidFill>
                  <a:srgbClr val="3333FF"/>
                </a:solidFill>
                <a:latin typeface="楷体" pitchFamily="49" charset="-122"/>
                <a:ea typeface="楷体" pitchFamily="49" charset="-122"/>
              </a:rPr>
              <a:t>制作</a:t>
            </a:r>
            <a:r>
              <a:rPr lang="en-US" altLang="zh-CN" sz="2000" dirty="0" smtClean="0">
                <a:solidFill>
                  <a:srgbClr val="3333FF"/>
                </a:solidFill>
                <a:latin typeface="楷体" pitchFamily="49" charset="-122"/>
                <a:ea typeface="楷体" pitchFamily="49" charset="-122"/>
              </a:rPr>
              <a:t>:</a:t>
            </a:r>
            <a:r>
              <a:rPr lang="zh-CN" altLang="en-US" sz="2000" dirty="0" smtClean="0">
                <a:solidFill>
                  <a:srgbClr val="3333FF"/>
                </a:solidFill>
                <a:latin typeface="楷体" pitchFamily="49" charset="-122"/>
                <a:ea typeface="楷体" pitchFamily="49" charset="-122"/>
              </a:rPr>
              <a:t>温</a:t>
            </a:r>
            <a:r>
              <a:rPr lang="zh-CN" altLang="en-US" sz="2000" dirty="0">
                <a:solidFill>
                  <a:srgbClr val="3333FF"/>
                </a:solidFill>
                <a:latin typeface="楷体" pitchFamily="49" charset="-122"/>
                <a:ea typeface="楷体" pitchFamily="49" charset="-122"/>
              </a:rPr>
              <a:t>嘉</a:t>
            </a:r>
            <a:r>
              <a:rPr lang="zh-CN" altLang="en-US" sz="2000" dirty="0" smtClean="0">
                <a:solidFill>
                  <a:srgbClr val="3333FF"/>
                </a:solidFill>
                <a:latin typeface="楷体" pitchFamily="49" charset="-122"/>
                <a:ea typeface="楷体" pitchFamily="49" charset="-122"/>
              </a:rPr>
              <a:t>颖</a:t>
            </a:r>
            <a:endParaRPr lang="zh-CN" altLang="en-US" sz="2000" dirty="0">
              <a:solidFill>
                <a:srgbClr val="3333FF"/>
              </a:solidFill>
              <a:latin typeface="楷体" pitchFamily="49" charset="-122"/>
              <a:ea typeface="楷体" pitchFamily="49" charset="-122"/>
            </a:endParaRPr>
          </a:p>
        </p:txBody>
      </p:sp>
      <p:sp>
        <p:nvSpPr>
          <p:cNvPr id="2" name="矩形 1"/>
          <p:cNvSpPr/>
          <p:nvPr/>
        </p:nvSpPr>
        <p:spPr>
          <a:xfrm>
            <a:off x="2843880" y="3870127"/>
            <a:ext cx="3005951" cy="707886"/>
          </a:xfrm>
          <a:prstGeom prst="rect">
            <a:avLst/>
          </a:prstGeom>
        </p:spPr>
        <p:txBody>
          <a:bodyPr wrap="none">
            <a:spAutoFit/>
          </a:bodyPr>
          <a:lstStyle/>
          <a:p>
            <a:pPr algn="ctr" eaLnBrk="1" hangingPunct="1"/>
            <a:r>
              <a:rPr lang="zh-CN" altLang="en-US" sz="4000" dirty="0">
                <a:solidFill>
                  <a:srgbClr val="3333FF"/>
                </a:solidFill>
                <a:latin typeface="楷体" pitchFamily="49" charset="-122"/>
                <a:ea typeface="楷体" pitchFamily="49" charset="-122"/>
              </a:rPr>
              <a:t>刘伟   编著</a:t>
            </a:r>
            <a:endParaRPr lang="en-US" altLang="zh-CN" sz="4000" dirty="0">
              <a:solidFill>
                <a:srgbClr val="3333FF"/>
              </a:solidFill>
              <a:latin typeface="楷体" pitchFamily="49" charset="-122"/>
              <a:ea typeface="楷体" pitchFamily="49" charset="-122"/>
            </a:endParaRPr>
          </a:p>
        </p:txBody>
      </p:sp>
      <p:sp>
        <p:nvSpPr>
          <p:cNvPr id="12" name="TextBox 10"/>
          <p:cNvSpPr txBox="1">
            <a:spLocks noChangeArrowheads="1"/>
          </p:cNvSpPr>
          <p:nvPr/>
        </p:nvSpPr>
        <p:spPr bwMode="auto">
          <a:xfrm>
            <a:off x="4355985" y="5470526"/>
            <a:ext cx="41042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zh-CN" altLang="en-US" dirty="0" smtClean="0"/>
              <a:t>教育部旅游管理类专业教学指导委员会推荐教材</a:t>
            </a:r>
            <a:endParaRPr lang="zh-CN" alt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p:cTn id="7" dur="500" fill="hold"/>
                                        <p:tgtEl>
                                          <p:spTgt spid="3078"/>
                                        </p:tgtEl>
                                        <p:attrNameLst>
                                          <p:attrName>ppt_w</p:attrName>
                                        </p:attrNameLst>
                                      </p:cBhvr>
                                      <p:tavLst>
                                        <p:tav tm="0">
                                          <p:val>
                                            <p:fltVal val="0"/>
                                          </p:val>
                                        </p:tav>
                                        <p:tav tm="100000">
                                          <p:val>
                                            <p:strVal val="#ppt_w"/>
                                          </p:val>
                                        </p:tav>
                                      </p:tavLst>
                                    </p:anim>
                                    <p:anim calcmode="lin" valueType="num">
                                      <p:cBhvr>
                                        <p:cTn id="8" dur="500" fill="hold"/>
                                        <p:tgtEl>
                                          <p:spTgt spid="3078"/>
                                        </p:tgtEl>
                                        <p:attrNameLst>
                                          <p:attrName>ppt_h</p:attrName>
                                        </p:attrNameLst>
                                      </p:cBhvr>
                                      <p:tavLst>
                                        <p:tav tm="0">
                                          <p:val>
                                            <p:fltVal val="0"/>
                                          </p:val>
                                        </p:tav>
                                        <p:tav tm="100000">
                                          <p:val>
                                            <p:strVal val="#ppt_h"/>
                                          </p:val>
                                        </p:tav>
                                      </p:tavLst>
                                    </p:anim>
                                    <p:anim calcmode="lin" valueType="num">
                                      <p:cBhvr>
                                        <p:cTn id="9" dur="500" fill="hold"/>
                                        <p:tgtEl>
                                          <p:spTgt spid="3078"/>
                                        </p:tgtEl>
                                        <p:attrNameLst>
                                          <p:attrName>style.rotation</p:attrName>
                                        </p:attrNameLst>
                                      </p:cBhvr>
                                      <p:tavLst>
                                        <p:tav tm="0">
                                          <p:val>
                                            <p:fltVal val="360"/>
                                          </p:val>
                                        </p:tav>
                                        <p:tav tm="100000">
                                          <p:val>
                                            <p:fltVal val="0"/>
                                          </p:val>
                                        </p:tav>
                                      </p:tavLst>
                                    </p:anim>
                                    <p:animEffect filter="fade">
                                      <p:cBhvr>
                                        <p:cTn id="10" dur="500"/>
                                        <p:tgtEl>
                                          <p:spTgt spid="3078"/>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3079"/>
                                        </p:tgtEl>
                                        <p:attrNameLst>
                                          <p:attrName>style.visibility</p:attrName>
                                        </p:attrNameLst>
                                      </p:cBhvr>
                                      <p:to>
                                        <p:strVal val="visible"/>
                                      </p:to>
                                    </p:set>
                                    <p:anim calcmode="lin" valueType="num">
                                      <p:cBhvr>
                                        <p:cTn id="13" dur="500" fill="hold"/>
                                        <p:tgtEl>
                                          <p:spTgt spid="3079"/>
                                        </p:tgtEl>
                                        <p:attrNameLst>
                                          <p:attrName>ppt_w</p:attrName>
                                        </p:attrNameLst>
                                      </p:cBhvr>
                                      <p:tavLst>
                                        <p:tav tm="0">
                                          <p:val>
                                            <p:fltVal val="0"/>
                                          </p:val>
                                        </p:tav>
                                        <p:tav tm="100000">
                                          <p:val>
                                            <p:strVal val="#ppt_w"/>
                                          </p:val>
                                        </p:tav>
                                      </p:tavLst>
                                    </p:anim>
                                    <p:anim calcmode="lin" valueType="num">
                                      <p:cBhvr>
                                        <p:cTn id="14" dur="500" fill="hold"/>
                                        <p:tgtEl>
                                          <p:spTgt spid="3079"/>
                                        </p:tgtEl>
                                        <p:attrNameLst>
                                          <p:attrName>ppt_h</p:attrName>
                                        </p:attrNameLst>
                                      </p:cBhvr>
                                      <p:tavLst>
                                        <p:tav tm="0">
                                          <p:val>
                                            <p:fltVal val="0"/>
                                          </p:val>
                                        </p:tav>
                                        <p:tav tm="100000">
                                          <p:val>
                                            <p:strVal val="#ppt_h"/>
                                          </p:val>
                                        </p:tav>
                                      </p:tavLst>
                                    </p:anim>
                                    <p:anim calcmode="lin" valueType="num">
                                      <p:cBhvr>
                                        <p:cTn id="15" dur="500" fill="hold"/>
                                        <p:tgtEl>
                                          <p:spTgt spid="3079"/>
                                        </p:tgtEl>
                                        <p:attrNameLst>
                                          <p:attrName>style.rotation</p:attrName>
                                        </p:attrNameLst>
                                      </p:cBhvr>
                                      <p:tavLst>
                                        <p:tav tm="0">
                                          <p:val>
                                            <p:fltVal val="360"/>
                                          </p:val>
                                        </p:tav>
                                        <p:tav tm="100000">
                                          <p:val>
                                            <p:fltVal val="0"/>
                                          </p:val>
                                        </p:tav>
                                      </p:tavLst>
                                    </p:anim>
                                    <p:animEffect filter="fade">
                                      <p:cBhvr>
                                        <p:cTn id="1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ldLvl="0" animBg="1"/>
      <p:bldP spid="3079"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P105023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p:spPr>
      </p:pic>
      <p:sp>
        <p:nvSpPr>
          <p:cNvPr id="3" name="Rectangle 1"/>
          <p:cNvSpPr>
            <a:spLocks noChangeArrowheads="1"/>
          </p:cNvSpPr>
          <p:nvPr/>
        </p:nvSpPr>
        <p:spPr bwMode="auto">
          <a:xfrm>
            <a:off x="6424245" y="332785"/>
            <a:ext cx="2736190" cy="1569660"/>
          </a:xfrm>
          <a:prstGeom prst="rect">
            <a:avLst/>
          </a:prstGeom>
          <a:solidFill>
            <a:srgbClr val="FFFFFF">
              <a:alpha val="54000"/>
            </a:srgbClr>
          </a:solidFill>
          <a:ln>
            <a:noFill/>
          </a:ln>
          <a:effectLst/>
        </p:spPr>
        <p:txBody>
          <a:bodyPr vert="horz" wrap="square" lIns="91440" tIns="45720" rIns="91440" bIns="45720" numCol="1" anchor="ctr" anchorCtr="0" compatLnSpc="1">
            <a:prstTxWarp prst="textNoShape">
              <a:avLst/>
            </a:prstTxWarp>
            <a:spAutoFit/>
          </a:bodyPr>
          <a:lstStyle/>
          <a:p>
            <a:pPr marL="0" marR="0" lvl="0" indent="269875"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rgbClr val="3333FF"/>
                </a:solidFill>
                <a:effectLst/>
                <a:latin typeface="Times New Roman" pitchFamily="18" charset="0"/>
                <a:ea typeface="宋体" pitchFamily="2" charset="-122"/>
                <a:cs typeface="Times New Roman" pitchFamily="18" charset="0"/>
              </a:rPr>
              <a:t>  </a:t>
            </a:r>
            <a:r>
              <a:rPr kumimoji="0" lang="zh-CN" altLang="en-US" sz="2400" b="0" i="0" u="none" strike="noStrike" cap="none" normalizeH="0" baseline="0" dirty="0" smtClean="0">
                <a:ln>
                  <a:noFill/>
                </a:ln>
                <a:solidFill>
                  <a:srgbClr val="3333FF"/>
                </a:solidFill>
                <a:effectLst/>
                <a:latin typeface="Times New Roman" pitchFamily="18" charset="0"/>
                <a:ea typeface="宋体" pitchFamily="2" charset="-122"/>
                <a:cs typeface="Times New Roman" pitchFamily="18" charset="0"/>
              </a:rPr>
              <a:t>连通房（在两个相邻房间之间以房门连通的多功能房间）</a:t>
            </a:r>
            <a:endParaRPr kumimoji="0" lang="zh-CN" altLang="en-US" sz="2400" b="0" i="0" u="none" strike="noStrike" cap="none" normalizeH="0" baseline="0" dirty="0" smtClean="0">
              <a:ln>
                <a:noFill/>
              </a:ln>
              <a:solidFill>
                <a:srgbClr val="3333FF"/>
              </a:solidFill>
              <a:effectLst/>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val="127698981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611725" y="1572984"/>
            <a:ext cx="648045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第四节 客房</a:t>
            </a:r>
            <a:r>
              <a:rPr lang="zh-CN" altLang="en-US" sz="3500" b="1" dirty="0">
                <a:solidFill>
                  <a:schemeClr val="accent1"/>
                </a:solidFill>
                <a:latin typeface="微软雅黑" pitchFamily="34" charset="-122"/>
                <a:ea typeface="微软雅黑" pitchFamily="34" charset="-122"/>
              </a:rPr>
              <a:t>部员工激励</a:t>
            </a:r>
            <a:endParaRPr lang="en-US" altLang="zh-CN" sz="3500" b="1" dirty="0" smtClean="0">
              <a:solidFill>
                <a:schemeClr val="accent1"/>
              </a:solidFill>
              <a:latin typeface="微软雅黑" pitchFamily="34" charset="-122"/>
              <a:ea typeface="微软雅黑" pitchFamily="34" charset="-122"/>
            </a:endParaRPr>
          </a:p>
        </p:txBody>
      </p:sp>
      <p:sp>
        <p:nvSpPr>
          <p:cNvPr id="14" name="矩形 13"/>
          <p:cNvSpPr/>
          <p:nvPr/>
        </p:nvSpPr>
        <p:spPr>
          <a:xfrm>
            <a:off x="1475785" y="2564940"/>
            <a:ext cx="7056489" cy="3416320"/>
          </a:xfrm>
          <a:prstGeom prst="rect">
            <a:avLst/>
          </a:prstGeom>
        </p:spPr>
        <p:txBody>
          <a:bodyPr wrap="square">
            <a:spAutoFit/>
          </a:bodyPr>
          <a:lstStyle/>
          <a:p>
            <a:pPr>
              <a:lnSpc>
                <a:spcPct val="150000"/>
              </a:lnSpc>
            </a:pPr>
            <a:r>
              <a:rPr lang="zh-CN" altLang="en-US" sz="2400" dirty="0"/>
              <a:t>客房有些员工具有较高的文化水平和外语水平，掌握较好的服务技能和技巧，但在工作中就是不表现出来，工作缺乏积极性、主动性，服从性、合作性差，工作质量低，这就是缺少激励的表现。为了充分发挥员工的潜能，调动员工的积极性，客房管理人员必须学会激励员工，掌握有效激励员工的方法。</a:t>
            </a:r>
          </a:p>
        </p:txBody>
      </p:sp>
    </p:spTree>
    <p:extLst>
      <p:ext uri="{BB962C8B-B14F-4D97-AF65-F5344CB8AC3E}">
        <p14:creationId xmlns:p14="http://schemas.microsoft.com/office/powerpoint/2010/main" val="243212173"/>
      </p:ext>
    </p:extLst>
  </p:cSld>
  <p:clrMapOvr>
    <a:masterClrMapping/>
  </p:clrMapOvr>
  <p:transition spd="slow">
    <p:push di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9929" y="1793840"/>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612051" y="1693773"/>
            <a:ext cx="52565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一、客房部员工激励的方法</a:t>
            </a:r>
            <a:endParaRPr lang="en-US" altLang="zh-CN" sz="3000" b="1" dirty="0">
              <a:solidFill>
                <a:srgbClr val="CC3300"/>
              </a:solidFill>
              <a:latin typeface="黑体" pitchFamily="49" charset="-122"/>
              <a:ea typeface="黑体" pitchFamily="49" charset="-122"/>
            </a:endParaRPr>
          </a:p>
        </p:txBody>
      </p:sp>
      <p:sp>
        <p:nvSpPr>
          <p:cNvPr id="48" name="矩形 47"/>
          <p:cNvSpPr/>
          <p:nvPr/>
        </p:nvSpPr>
        <p:spPr>
          <a:xfrm>
            <a:off x="1259770" y="2564940"/>
            <a:ext cx="6288901" cy="3323987"/>
          </a:xfrm>
          <a:prstGeom prst="rect">
            <a:avLst/>
          </a:prstGeom>
        </p:spPr>
        <p:txBody>
          <a:bodyPr vert="horz"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（一）实行有激励性质的工资奖励</a:t>
            </a:r>
            <a:r>
              <a:rPr lang="zh-CN" altLang="en-US" sz="2800" dirty="0" smtClean="0">
                <a:solidFill>
                  <a:srgbClr val="000000"/>
                </a:solidFill>
                <a:latin typeface="微软雅黑" panose="020B0503020204020204" pitchFamily="34" charset="-122"/>
                <a:ea typeface="微软雅黑" panose="020B0503020204020204" pitchFamily="34" charset="-122"/>
              </a:rPr>
              <a:t>制度</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（二）实行免检</a:t>
            </a:r>
            <a:r>
              <a:rPr lang="zh-CN" altLang="en-US" sz="2800" dirty="0" smtClean="0">
                <a:solidFill>
                  <a:srgbClr val="000000"/>
                </a:solidFill>
                <a:latin typeface="微软雅黑" panose="020B0503020204020204" pitchFamily="34" charset="-122"/>
                <a:ea typeface="微软雅黑" panose="020B0503020204020204" pitchFamily="34" charset="-122"/>
              </a:rPr>
              <a:t>制度</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（三）评选 </a:t>
            </a:r>
            <a:r>
              <a:rPr lang="zh-CN" altLang="en-US" sz="2800" dirty="0" smtClean="0">
                <a:solidFill>
                  <a:srgbClr val="000000"/>
                </a:solidFill>
                <a:latin typeface="微软雅黑" panose="020B0503020204020204" pitchFamily="34" charset="-122"/>
                <a:ea typeface="微软雅黑" panose="020B0503020204020204" pitchFamily="34" charset="-122"/>
              </a:rPr>
              <a:t>“先进班组”</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（四）实施</a:t>
            </a:r>
            <a:r>
              <a:rPr lang="zh-CN" altLang="en-US" sz="2800" dirty="0" smtClean="0">
                <a:solidFill>
                  <a:srgbClr val="000000"/>
                </a:solidFill>
                <a:latin typeface="微软雅黑" panose="020B0503020204020204" pitchFamily="34" charset="-122"/>
                <a:ea typeface="微软雅黑" panose="020B0503020204020204" pitchFamily="34" charset="-122"/>
              </a:rPr>
              <a:t>“好人好事举荐制度”</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（五）竞争激励</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04279521"/>
      </p:ext>
    </p:extLst>
  </p:cSld>
  <p:clrMapOvr>
    <a:masterClrMapping/>
  </p:clrMapOvr>
  <p:transition spd="slow">
    <p:push dir="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9929" y="1793840"/>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612051" y="1693773"/>
            <a:ext cx="52565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一、客房部员工激励的方法</a:t>
            </a:r>
            <a:endParaRPr lang="en-US" altLang="zh-CN" sz="3000" b="1" dirty="0">
              <a:solidFill>
                <a:srgbClr val="CC3300"/>
              </a:solidFill>
              <a:latin typeface="黑体" pitchFamily="49" charset="-122"/>
              <a:ea typeface="黑体" pitchFamily="49" charset="-122"/>
            </a:endParaRPr>
          </a:p>
        </p:txBody>
      </p:sp>
      <p:sp>
        <p:nvSpPr>
          <p:cNvPr id="48" name="矩形 47"/>
          <p:cNvSpPr/>
          <p:nvPr/>
        </p:nvSpPr>
        <p:spPr>
          <a:xfrm>
            <a:off x="1678870" y="2450640"/>
            <a:ext cx="3775393" cy="3323987"/>
          </a:xfrm>
          <a:prstGeom prst="rect">
            <a:avLst/>
          </a:prstGeom>
        </p:spPr>
        <p:txBody>
          <a:bodyPr vert="horz"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（六）情感</a:t>
            </a:r>
            <a:r>
              <a:rPr lang="zh-CN" altLang="en-US" sz="2800" dirty="0" smtClean="0">
                <a:solidFill>
                  <a:srgbClr val="000000"/>
                </a:solidFill>
                <a:latin typeface="微软雅黑" panose="020B0503020204020204" pitchFamily="34" charset="-122"/>
                <a:ea typeface="微软雅黑" panose="020B0503020204020204" pitchFamily="34" charset="-122"/>
              </a:rPr>
              <a:t>激励</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（七）晋升与调职</a:t>
            </a:r>
            <a:r>
              <a:rPr lang="zh-CN" altLang="en-US" sz="2800" dirty="0" smtClean="0">
                <a:solidFill>
                  <a:srgbClr val="000000"/>
                </a:solidFill>
                <a:latin typeface="微软雅黑" panose="020B0503020204020204" pitchFamily="34" charset="-122"/>
                <a:ea typeface="微软雅黑" panose="020B0503020204020204" pitchFamily="34" charset="-122"/>
              </a:rPr>
              <a:t>激励</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（八）示范</a:t>
            </a:r>
            <a:r>
              <a:rPr lang="zh-CN" altLang="en-US" sz="2800" dirty="0" smtClean="0">
                <a:solidFill>
                  <a:srgbClr val="000000"/>
                </a:solidFill>
                <a:latin typeface="微软雅黑" panose="020B0503020204020204" pitchFamily="34" charset="-122"/>
                <a:ea typeface="微软雅黑" panose="020B0503020204020204" pitchFamily="34" charset="-122"/>
              </a:rPr>
              <a:t>激励</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（九）换位激励</a:t>
            </a:r>
            <a:r>
              <a:rPr lang="zh-CN" altLang="en-US" sz="2800" dirty="0" smtClean="0">
                <a:solidFill>
                  <a:srgbClr val="000000"/>
                </a:solidFill>
                <a:latin typeface="微软雅黑" panose="020B0503020204020204" pitchFamily="34" charset="-122"/>
                <a:ea typeface="微软雅黑" panose="020B0503020204020204" pitchFamily="34" charset="-122"/>
              </a:rPr>
              <a:t>法</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（十）其他激励方式 </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20150171"/>
      </p:ext>
    </p:extLst>
  </p:cSld>
  <p:clrMapOvr>
    <a:masterClrMapping/>
  </p:clrMapOvr>
  <p:transition spd="slow">
    <p:pull dir="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9929" y="1793840"/>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612051" y="1693773"/>
            <a:ext cx="52565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二、员工激励应注意的问题</a:t>
            </a:r>
            <a:endParaRPr lang="en-US" altLang="zh-CN" sz="3000" b="1" dirty="0">
              <a:solidFill>
                <a:srgbClr val="CC3300"/>
              </a:solidFill>
              <a:latin typeface="黑体" pitchFamily="49" charset="-122"/>
              <a:ea typeface="黑体" pitchFamily="49" charset="-122"/>
            </a:endParaRPr>
          </a:p>
        </p:txBody>
      </p:sp>
      <p:sp>
        <p:nvSpPr>
          <p:cNvPr id="11" name="TextBox 10"/>
          <p:cNvSpPr txBox="1"/>
          <p:nvPr/>
        </p:nvSpPr>
        <p:spPr>
          <a:xfrm>
            <a:off x="1115760" y="2492935"/>
            <a:ext cx="7740220" cy="3416320"/>
          </a:xfrm>
          <a:prstGeom prst="rect">
            <a:avLst/>
          </a:prstGeom>
          <a:noFill/>
        </p:spPr>
        <p:txBody>
          <a:bodyPr wrap="square" rtlCol="0">
            <a:spAutoFit/>
          </a:bodyPr>
          <a:lstStyle/>
          <a:p>
            <a:pPr>
              <a:lnSpc>
                <a:spcPct val="150000"/>
              </a:lnSpc>
            </a:pPr>
            <a:r>
              <a:rPr lang="en-US" altLang="zh-CN" sz="2400" dirty="0">
                <a:latin typeface="+mn-ea"/>
                <a:ea typeface="+mn-ea"/>
              </a:rPr>
              <a:t>1.</a:t>
            </a:r>
            <a:r>
              <a:rPr lang="zh-CN" altLang="en-US" sz="2400" dirty="0">
                <a:latin typeface="+mn-ea"/>
                <a:ea typeface="+mn-ea"/>
              </a:rPr>
              <a:t>要尊重、理解和关心</a:t>
            </a:r>
            <a:r>
              <a:rPr lang="zh-CN" altLang="en-US" sz="2400" dirty="0" smtClean="0">
                <a:latin typeface="+mn-ea"/>
                <a:ea typeface="+mn-ea"/>
              </a:rPr>
              <a:t>职工</a:t>
            </a:r>
            <a:endParaRPr lang="en-US" altLang="zh-CN" sz="2400" dirty="0" smtClean="0">
              <a:latin typeface="+mn-ea"/>
              <a:ea typeface="+mn-ea"/>
            </a:endParaRPr>
          </a:p>
          <a:p>
            <a:pPr>
              <a:lnSpc>
                <a:spcPct val="150000"/>
              </a:lnSpc>
            </a:pPr>
            <a:r>
              <a:rPr lang="en-US" altLang="zh-CN" sz="2400" dirty="0">
                <a:latin typeface="+mn-ea"/>
                <a:ea typeface="+mn-ea"/>
              </a:rPr>
              <a:t>2.</a:t>
            </a:r>
            <a:r>
              <a:rPr lang="zh-CN" altLang="en-US" sz="2400" dirty="0">
                <a:latin typeface="+mn-ea"/>
                <a:ea typeface="+mn-ea"/>
              </a:rPr>
              <a:t>要经常为职工“理气”，使职工</a:t>
            </a:r>
            <a:r>
              <a:rPr lang="zh-CN" altLang="en-US" sz="2400" dirty="0" smtClean="0">
                <a:latin typeface="+mn-ea"/>
                <a:ea typeface="+mn-ea"/>
              </a:rPr>
              <a:t>“气顺”</a:t>
            </a:r>
            <a:endParaRPr lang="en-US" altLang="zh-CN" sz="2400" dirty="0" smtClean="0">
              <a:latin typeface="+mn-ea"/>
              <a:ea typeface="+mn-ea"/>
            </a:endParaRPr>
          </a:p>
          <a:p>
            <a:pPr>
              <a:lnSpc>
                <a:spcPct val="150000"/>
              </a:lnSpc>
            </a:pPr>
            <a:r>
              <a:rPr lang="en-US" altLang="zh-CN" sz="2400" dirty="0">
                <a:latin typeface="+mn-ea"/>
                <a:ea typeface="+mn-ea"/>
              </a:rPr>
              <a:t>3.</a:t>
            </a:r>
            <a:r>
              <a:rPr lang="zh-CN" altLang="en-US" sz="2400" dirty="0">
                <a:latin typeface="+mn-ea"/>
                <a:ea typeface="+mn-ea"/>
              </a:rPr>
              <a:t>多一些培训、指导与实干，少一些指责、惩罚与</a:t>
            </a:r>
            <a:r>
              <a:rPr lang="zh-CN" altLang="en-US" sz="2400" dirty="0" smtClean="0">
                <a:latin typeface="+mn-ea"/>
                <a:ea typeface="+mn-ea"/>
              </a:rPr>
              <a:t>埋怨</a:t>
            </a:r>
            <a:endParaRPr lang="en-US" altLang="zh-CN" sz="2400" dirty="0" smtClean="0">
              <a:latin typeface="+mn-ea"/>
              <a:ea typeface="+mn-ea"/>
            </a:endParaRPr>
          </a:p>
          <a:p>
            <a:pPr>
              <a:lnSpc>
                <a:spcPct val="150000"/>
              </a:lnSpc>
            </a:pPr>
            <a:r>
              <a:rPr lang="en-US" altLang="zh-CN" sz="2400" dirty="0">
                <a:latin typeface="+mn-ea"/>
                <a:ea typeface="+mn-ea"/>
              </a:rPr>
              <a:t>4.</a:t>
            </a:r>
            <a:r>
              <a:rPr lang="zh-CN" altLang="en-US" sz="2400" dirty="0">
                <a:latin typeface="+mn-ea"/>
                <a:ea typeface="+mn-ea"/>
              </a:rPr>
              <a:t>激励要遵循公平性</a:t>
            </a:r>
            <a:r>
              <a:rPr lang="zh-CN" altLang="en-US" sz="2400" dirty="0" smtClean="0">
                <a:latin typeface="+mn-ea"/>
                <a:ea typeface="+mn-ea"/>
              </a:rPr>
              <a:t>原则</a:t>
            </a:r>
            <a:endParaRPr lang="en-US" altLang="zh-CN" sz="2400" dirty="0" smtClean="0">
              <a:latin typeface="+mn-ea"/>
              <a:ea typeface="+mn-ea"/>
            </a:endParaRPr>
          </a:p>
          <a:p>
            <a:pPr>
              <a:lnSpc>
                <a:spcPct val="150000"/>
              </a:lnSpc>
            </a:pPr>
            <a:r>
              <a:rPr lang="en-US" altLang="zh-CN" sz="2400" dirty="0">
                <a:latin typeface="+mn-ea"/>
                <a:ea typeface="+mn-ea"/>
              </a:rPr>
              <a:t>5.</a:t>
            </a:r>
            <a:r>
              <a:rPr lang="zh-CN" altLang="en-US" sz="2400" dirty="0">
                <a:latin typeface="+mn-ea"/>
                <a:ea typeface="+mn-ea"/>
              </a:rPr>
              <a:t>激励要有</a:t>
            </a:r>
            <a:r>
              <a:rPr lang="zh-CN" altLang="en-US" sz="2400" dirty="0" smtClean="0">
                <a:latin typeface="+mn-ea"/>
                <a:ea typeface="+mn-ea"/>
              </a:rPr>
              <a:t>针对性</a:t>
            </a:r>
            <a:endParaRPr lang="en-US" altLang="zh-CN" sz="2400" dirty="0" smtClean="0">
              <a:latin typeface="+mn-ea"/>
              <a:ea typeface="+mn-ea"/>
            </a:endParaRPr>
          </a:p>
          <a:p>
            <a:pPr>
              <a:lnSpc>
                <a:spcPct val="150000"/>
              </a:lnSpc>
            </a:pPr>
            <a:r>
              <a:rPr lang="en-US" altLang="zh-CN" sz="2400" dirty="0">
                <a:latin typeface="+mn-ea"/>
                <a:ea typeface="+mn-ea"/>
              </a:rPr>
              <a:t>6.</a:t>
            </a:r>
            <a:r>
              <a:rPr lang="zh-CN" altLang="en-US" sz="2400" dirty="0">
                <a:latin typeface="+mn-ea"/>
                <a:ea typeface="+mn-ea"/>
              </a:rPr>
              <a:t>表扬和肯定是激励员工最好而且有效的办法之一</a:t>
            </a:r>
          </a:p>
        </p:txBody>
      </p:sp>
    </p:spTree>
    <p:extLst>
      <p:ext uri="{BB962C8B-B14F-4D97-AF65-F5344CB8AC3E}">
        <p14:creationId xmlns:p14="http://schemas.microsoft.com/office/powerpoint/2010/main" val="1042738181"/>
      </p:ext>
    </p:extLst>
  </p:cSld>
  <p:clrMapOvr>
    <a:masterClrMapping/>
  </p:clrMapOvr>
  <p:transition spd="slow">
    <p:pull dir="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9929" y="1793840"/>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612051" y="1693774"/>
            <a:ext cx="676814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三、客房部员工的过失行为与纪律处分</a:t>
            </a:r>
            <a:endParaRPr lang="en-US" altLang="zh-CN" sz="3000" b="1" dirty="0">
              <a:solidFill>
                <a:srgbClr val="CC3300"/>
              </a:solidFill>
              <a:latin typeface="黑体" pitchFamily="49" charset="-122"/>
              <a:ea typeface="黑体" pitchFamily="49" charset="-122"/>
            </a:endParaRPr>
          </a:p>
        </p:txBody>
      </p:sp>
      <p:sp>
        <p:nvSpPr>
          <p:cNvPr id="11" name="TextBox 10"/>
          <p:cNvSpPr txBox="1"/>
          <p:nvPr/>
        </p:nvSpPr>
        <p:spPr>
          <a:xfrm>
            <a:off x="1907815" y="2796092"/>
            <a:ext cx="6228115" cy="2862322"/>
          </a:xfrm>
          <a:prstGeom prst="rect">
            <a:avLst/>
          </a:prstGeom>
          <a:noFill/>
        </p:spPr>
        <p:txBody>
          <a:bodyPr wrap="square" rtlCol="0">
            <a:spAutoFit/>
          </a:bodyPr>
          <a:lstStyle/>
          <a:p>
            <a:pPr>
              <a:lnSpc>
                <a:spcPct val="150000"/>
              </a:lnSpc>
            </a:pPr>
            <a:r>
              <a:rPr lang="zh-CN" altLang="en-US" sz="2400" dirty="0">
                <a:latin typeface="+mn-ea"/>
                <a:ea typeface="+mn-ea"/>
              </a:rPr>
              <a:t>客房部员工在工作中的过失，根据其严重程度的不同和所造成危害的大小，分为“轻微过失”、“严重过失”和“极端过失”，可分别给予“口头警告”、“书面警告”、“辞退或开除”等不同的纪律处分。</a:t>
            </a:r>
          </a:p>
        </p:txBody>
      </p:sp>
    </p:spTree>
    <p:extLst>
      <p:ext uri="{BB962C8B-B14F-4D97-AF65-F5344CB8AC3E}">
        <p14:creationId xmlns:p14="http://schemas.microsoft.com/office/powerpoint/2010/main" val="2652541839"/>
      </p:ext>
    </p:extLst>
  </p:cSld>
  <p:clrMapOvr>
    <a:masterClrMapping/>
  </p:clrMapOvr>
  <p:transition spd="slow">
    <p:pull dir="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44796" y="1411817"/>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3" y="1625250"/>
            <a:ext cx="3752850"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75" y="2416067"/>
            <a:ext cx="3743325" cy="3785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015" y="3005179"/>
            <a:ext cx="3771900"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53245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28" y="1556870"/>
            <a:ext cx="4724400"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5023858" y="2053579"/>
            <a:ext cx="3894154" cy="3970318"/>
          </a:xfrm>
          <a:prstGeom prst="rect">
            <a:avLst/>
          </a:prstGeom>
          <a:noFill/>
        </p:spPr>
        <p:txBody>
          <a:bodyPr wrap="square" rtlCol="0">
            <a:spAutoFit/>
          </a:bodyPr>
          <a:lstStyle/>
          <a:p>
            <a:pPr>
              <a:lnSpc>
                <a:spcPct val="150000"/>
              </a:lnSpc>
            </a:pPr>
            <a:r>
              <a:rPr lang="zh-CN" altLang="en-US" sz="2400" dirty="0">
                <a:latin typeface="+mn-ea"/>
                <a:ea typeface="+mn-ea"/>
              </a:rPr>
              <a:t>对于犯有“轻微过失”的员工，可给予口头警告。对于犯有严重过失者，可由客房部经理向过失员工签发</a:t>
            </a:r>
            <a:r>
              <a:rPr lang="zh-CN" altLang="en-US" sz="2400" dirty="0" smtClean="0">
                <a:latin typeface="+mn-ea"/>
                <a:ea typeface="+mn-ea"/>
              </a:rPr>
              <a:t>“警告通知书”和“最后警告”</a:t>
            </a:r>
            <a:r>
              <a:rPr lang="zh-CN" altLang="en-US" sz="2400" dirty="0">
                <a:latin typeface="+mn-ea"/>
                <a:ea typeface="+mn-ea"/>
              </a:rPr>
              <a:t>。客房部员工如犯有极端过失，将被酒店立即辞退或开除。</a:t>
            </a:r>
          </a:p>
        </p:txBody>
      </p:sp>
    </p:spTree>
    <p:extLst>
      <p:ext uri="{BB962C8B-B14F-4D97-AF65-F5344CB8AC3E}">
        <p14:creationId xmlns:p14="http://schemas.microsoft.com/office/powerpoint/2010/main" val="12760397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611725" y="1572985"/>
            <a:ext cx="727250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第五节 客房管理</a:t>
            </a:r>
            <a:r>
              <a:rPr lang="zh-CN" altLang="en-US" sz="3500" b="1" dirty="0">
                <a:solidFill>
                  <a:schemeClr val="accent1"/>
                </a:solidFill>
                <a:latin typeface="微软雅黑" pitchFamily="34" charset="-122"/>
                <a:ea typeface="微软雅黑" pitchFamily="34" charset="-122"/>
              </a:rPr>
              <a:t>人员的管理</a:t>
            </a:r>
            <a:r>
              <a:rPr lang="zh-CN" altLang="en-US" sz="3500" b="1" dirty="0" smtClean="0">
                <a:solidFill>
                  <a:schemeClr val="accent1"/>
                </a:solidFill>
                <a:latin typeface="微软雅黑" pitchFamily="34" charset="-122"/>
                <a:ea typeface="微软雅黑" pitchFamily="34" charset="-122"/>
              </a:rPr>
              <a:t>艺术</a:t>
            </a:r>
            <a:endParaRPr lang="en-US" altLang="zh-CN" sz="3500" b="1" dirty="0" smtClean="0">
              <a:solidFill>
                <a:schemeClr val="accent1"/>
              </a:solidFill>
              <a:latin typeface="微软雅黑" pitchFamily="34" charset="-122"/>
              <a:ea typeface="微软雅黑" pitchFamily="34" charset="-122"/>
            </a:endParaRPr>
          </a:p>
        </p:txBody>
      </p:sp>
      <p:sp>
        <p:nvSpPr>
          <p:cNvPr id="14" name="矩形 13"/>
          <p:cNvSpPr/>
          <p:nvPr/>
        </p:nvSpPr>
        <p:spPr>
          <a:xfrm>
            <a:off x="1475785" y="2564940"/>
            <a:ext cx="7056489" cy="3416320"/>
          </a:xfrm>
          <a:prstGeom prst="rect">
            <a:avLst/>
          </a:prstGeom>
        </p:spPr>
        <p:txBody>
          <a:bodyPr wrap="square">
            <a:spAutoFit/>
          </a:bodyPr>
          <a:lstStyle/>
          <a:p>
            <a:pPr>
              <a:lnSpc>
                <a:spcPct val="150000"/>
              </a:lnSpc>
            </a:pPr>
            <a:r>
              <a:rPr lang="zh-CN" altLang="en-US" sz="2400" dirty="0"/>
              <a:t>要实施有效的管理，仅靠权力是不够的，客房部管理人员在管理工 作中应该像太阳一样，注意掌握和运用管理艺术，这样才能进行有效的管理，才能实现自己的管理意图和管理目标。同时，也会使管理工作变得轻松愉快，甚至成为一种乐趣，而不是一种枯燥无味，甚至十分痛苦的负担</a:t>
            </a:r>
            <a:r>
              <a:rPr lang="zh-CN" altLang="en-US" sz="2400" dirty="0" smtClean="0"/>
              <a:t>。</a:t>
            </a:r>
            <a:endParaRPr lang="zh-CN" altLang="en-US" sz="2400" dirty="0"/>
          </a:p>
        </p:txBody>
      </p:sp>
    </p:spTree>
    <p:extLst>
      <p:ext uri="{BB962C8B-B14F-4D97-AF65-F5344CB8AC3E}">
        <p14:creationId xmlns:p14="http://schemas.microsoft.com/office/powerpoint/2010/main" val="3653093655"/>
      </p:ext>
    </p:extLst>
  </p:cSld>
  <p:clrMapOvr>
    <a:masterClrMapping/>
  </p:clrMapOvr>
  <p:transition spd="slow">
    <p:cove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9929" y="1793840"/>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612051" y="1693773"/>
            <a:ext cx="52565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 善于树立自己的威信</a:t>
            </a:r>
            <a:endParaRPr lang="en-US" altLang="zh-CN" sz="3000" b="1" dirty="0">
              <a:solidFill>
                <a:srgbClr val="CC3300"/>
              </a:solidFill>
              <a:latin typeface="黑体" pitchFamily="49" charset="-122"/>
              <a:ea typeface="黑体" pitchFamily="49" charset="-122"/>
            </a:endParaRPr>
          </a:p>
        </p:txBody>
      </p:sp>
      <p:sp>
        <p:nvSpPr>
          <p:cNvPr id="11" name="TextBox 10"/>
          <p:cNvSpPr txBox="1"/>
          <p:nvPr/>
        </p:nvSpPr>
        <p:spPr>
          <a:xfrm>
            <a:off x="1128345" y="2780955"/>
            <a:ext cx="7740220" cy="2862322"/>
          </a:xfrm>
          <a:prstGeom prst="rect">
            <a:avLst/>
          </a:prstGeom>
          <a:noFill/>
        </p:spPr>
        <p:txBody>
          <a:bodyPr wrap="square" rtlCol="0">
            <a:spAutoFit/>
          </a:bodyPr>
          <a:lstStyle/>
          <a:p>
            <a:pPr>
              <a:lnSpc>
                <a:spcPct val="150000"/>
              </a:lnSpc>
            </a:pPr>
            <a:r>
              <a:rPr lang="en-US" altLang="zh-CN" sz="2400" dirty="0">
                <a:latin typeface="+mn-ea"/>
                <a:ea typeface="+mn-ea"/>
              </a:rPr>
              <a:t>1</a:t>
            </a:r>
            <a:r>
              <a:rPr lang="zh-CN" altLang="en-US" sz="2400" dirty="0">
                <a:latin typeface="+mn-ea"/>
                <a:ea typeface="+mn-ea"/>
              </a:rPr>
              <a:t>．全面提高自身的</a:t>
            </a:r>
            <a:r>
              <a:rPr lang="zh-CN" altLang="en-US" sz="2400" dirty="0" smtClean="0">
                <a:latin typeface="+mn-ea"/>
                <a:ea typeface="+mn-ea"/>
              </a:rPr>
              <a:t>素质</a:t>
            </a:r>
            <a:endParaRPr lang="en-US" altLang="zh-CN" sz="2400" dirty="0" smtClean="0">
              <a:latin typeface="+mn-ea"/>
              <a:ea typeface="+mn-ea"/>
            </a:endParaRPr>
          </a:p>
          <a:p>
            <a:pPr>
              <a:lnSpc>
                <a:spcPct val="150000"/>
              </a:lnSpc>
            </a:pPr>
            <a:r>
              <a:rPr lang="en-US" altLang="zh-CN" sz="2400" dirty="0">
                <a:latin typeface="+mn-ea"/>
                <a:ea typeface="+mn-ea"/>
              </a:rPr>
              <a:t>2</a:t>
            </a:r>
            <a:r>
              <a:rPr lang="zh-CN" altLang="en-US" sz="2400" dirty="0">
                <a:latin typeface="+mn-ea"/>
                <a:ea typeface="+mn-ea"/>
              </a:rPr>
              <a:t>．以身作则，靠榜样影响</a:t>
            </a:r>
            <a:r>
              <a:rPr lang="zh-CN" altLang="en-US" sz="2400" dirty="0" smtClean="0">
                <a:latin typeface="+mn-ea"/>
                <a:ea typeface="+mn-ea"/>
              </a:rPr>
              <a:t>下属</a:t>
            </a:r>
            <a:endParaRPr lang="en-US" altLang="zh-CN" sz="2400" dirty="0" smtClean="0">
              <a:latin typeface="+mn-ea"/>
              <a:ea typeface="+mn-ea"/>
            </a:endParaRPr>
          </a:p>
          <a:p>
            <a:pPr>
              <a:lnSpc>
                <a:spcPct val="150000"/>
              </a:lnSpc>
            </a:pPr>
            <a:r>
              <a:rPr lang="en-US" altLang="zh-CN" sz="2400" dirty="0">
                <a:latin typeface="+mn-ea"/>
                <a:ea typeface="+mn-ea"/>
              </a:rPr>
              <a:t>3</a:t>
            </a:r>
            <a:r>
              <a:rPr lang="zh-CN" altLang="en-US" sz="2400" dirty="0">
                <a:latin typeface="+mn-ea"/>
                <a:ea typeface="+mn-ea"/>
              </a:rPr>
              <a:t>．不搞</a:t>
            </a:r>
            <a:r>
              <a:rPr lang="zh-CN" altLang="en-US" sz="2400" dirty="0" smtClean="0">
                <a:latin typeface="+mn-ea"/>
                <a:ea typeface="+mn-ea"/>
              </a:rPr>
              <a:t>官僚主义</a:t>
            </a:r>
            <a:endParaRPr lang="en-US" altLang="zh-CN" sz="2400" dirty="0" smtClean="0">
              <a:latin typeface="+mn-ea"/>
              <a:ea typeface="+mn-ea"/>
            </a:endParaRPr>
          </a:p>
          <a:p>
            <a:pPr>
              <a:lnSpc>
                <a:spcPct val="150000"/>
              </a:lnSpc>
            </a:pPr>
            <a:r>
              <a:rPr lang="en-US" altLang="zh-CN" sz="2400" dirty="0">
                <a:latin typeface="+mn-ea"/>
                <a:ea typeface="+mn-ea"/>
              </a:rPr>
              <a:t>4</a:t>
            </a:r>
            <a:r>
              <a:rPr lang="zh-CN" altLang="en-US" sz="2400" dirty="0">
                <a:latin typeface="+mn-ea"/>
                <a:ea typeface="+mn-ea"/>
              </a:rPr>
              <a:t>．有敢于承担责任的</a:t>
            </a:r>
            <a:r>
              <a:rPr lang="zh-CN" altLang="en-US" sz="2400" dirty="0" smtClean="0">
                <a:latin typeface="+mn-ea"/>
                <a:ea typeface="+mn-ea"/>
              </a:rPr>
              <a:t>勇气</a:t>
            </a:r>
            <a:endParaRPr lang="en-US" altLang="zh-CN" sz="2400" dirty="0" smtClean="0">
              <a:latin typeface="+mn-ea"/>
              <a:ea typeface="+mn-ea"/>
            </a:endParaRPr>
          </a:p>
          <a:p>
            <a:pPr>
              <a:lnSpc>
                <a:spcPct val="150000"/>
              </a:lnSpc>
            </a:pPr>
            <a:r>
              <a:rPr lang="en-US" altLang="zh-CN" sz="2400" dirty="0">
                <a:latin typeface="+mn-ea"/>
                <a:ea typeface="+mn-ea"/>
              </a:rPr>
              <a:t>5</a:t>
            </a:r>
            <a:r>
              <a:rPr lang="en-US" altLang="zh-CN" sz="2400" dirty="0" smtClean="0">
                <a:latin typeface="+mn-ea"/>
                <a:ea typeface="+mn-ea"/>
              </a:rPr>
              <a:t>. </a:t>
            </a:r>
            <a:r>
              <a:rPr lang="zh-CN" altLang="en-US" sz="2400" dirty="0" smtClean="0">
                <a:latin typeface="+mn-ea"/>
                <a:ea typeface="+mn-ea"/>
              </a:rPr>
              <a:t>希望</a:t>
            </a:r>
            <a:r>
              <a:rPr lang="zh-CN" altLang="en-US" sz="2400" dirty="0">
                <a:latin typeface="+mn-ea"/>
                <a:ea typeface="+mn-ea"/>
              </a:rPr>
              <a:t>并支持下属取得突出的成绩</a:t>
            </a:r>
          </a:p>
        </p:txBody>
      </p:sp>
    </p:spTree>
    <p:extLst>
      <p:ext uri="{BB962C8B-B14F-4D97-AF65-F5344CB8AC3E}">
        <p14:creationId xmlns:p14="http://schemas.microsoft.com/office/powerpoint/2010/main" val="3663841523"/>
      </p:ext>
    </p:extLst>
  </p:cSld>
  <p:clrMapOvr>
    <a:masterClrMapping/>
  </p:clrMapOvr>
  <p:transition spd="slow">
    <p:pull/>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9929" y="1793840"/>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612051" y="1693774"/>
            <a:ext cx="71281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二、加强与员工的沟通，重视感情投资</a:t>
            </a:r>
            <a:endParaRPr lang="en-US" altLang="zh-CN" sz="3000" b="1" dirty="0">
              <a:solidFill>
                <a:srgbClr val="CC3300"/>
              </a:solidFill>
              <a:latin typeface="黑体" pitchFamily="49" charset="-122"/>
              <a:ea typeface="黑体" pitchFamily="49" charset="-122"/>
            </a:endParaRPr>
          </a:p>
        </p:txBody>
      </p:sp>
      <p:sp>
        <p:nvSpPr>
          <p:cNvPr id="11" name="TextBox 10"/>
          <p:cNvSpPr txBox="1"/>
          <p:nvPr/>
        </p:nvSpPr>
        <p:spPr>
          <a:xfrm>
            <a:off x="621132" y="2400852"/>
            <a:ext cx="8112830" cy="3970318"/>
          </a:xfrm>
          <a:prstGeom prst="rect">
            <a:avLst/>
          </a:prstGeom>
          <a:noFill/>
        </p:spPr>
        <p:txBody>
          <a:bodyPr wrap="square" rtlCol="0">
            <a:spAutoFit/>
          </a:bodyPr>
          <a:lstStyle/>
          <a:p>
            <a:pPr>
              <a:lnSpc>
                <a:spcPct val="150000"/>
              </a:lnSpc>
            </a:pPr>
            <a:r>
              <a:rPr lang="zh-CN" altLang="en-US" sz="2400" dirty="0">
                <a:latin typeface="+mn-ea"/>
                <a:ea typeface="+mn-ea"/>
              </a:rPr>
              <a:t>客房管理人员不仅要把上级的指示传达到下属，而且要注意倾听下属的心声，把下属的意见和建议及时、准确地反映给上级管理者。在做决策时，要多与员工</a:t>
            </a:r>
            <a:r>
              <a:rPr lang="zh-CN" altLang="en-US" sz="2400" dirty="0" smtClean="0">
                <a:latin typeface="+mn-ea"/>
                <a:ea typeface="+mn-ea"/>
              </a:rPr>
              <a:t>沟通。</a:t>
            </a:r>
            <a:r>
              <a:rPr lang="zh-CN" altLang="en-US" sz="2400" dirty="0">
                <a:latin typeface="+mn-ea"/>
                <a:ea typeface="+mn-ea"/>
              </a:rPr>
              <a:t>除此而外</a:t>
            </a:r>
            <a:r>
              <a:rPr lang="zh-CN" altLang="en-US" sz="2400" dirty="0" smtClean="0">
                <a:latin typeface="+mn-ea"/>
                <a:ea typeface="+mn-ea"/>
              </a:rPr>
              <a:t>，还</a:t>
            </a:r>
            <a:r>
              <a:rPr lang="zh-CN" altLang="en-US" sz="2400" dirty="0">
                <a:latin typeface="+mn-ea"/>
                <a:ea typeface="+mn-ea"/>
              </a:rPr>
              <a:t>应该通过举办文、体等多种类型的活动，加强与员工的感情交流。一个好的管理</a:t>
            </a:r>
            <a:r>
              <a:rPr lang="zh-CN" altLang="en-US" sz="2400" dirty="0" smtClean="0">
                <a:latin typeface="+mn-ea"/>
                <a:ea typeface="+mn-ea"/>
              </a:rPr>
              <a:t>人员在</a:t>
            </a:r>
            <a:r>
              <a:rPr lang="zh-CN" altLang="en-US" sz="2400" dirty="0">
                <a:latin typeface="+mn-ea"/>
                <a:ea typeface="+mn-ea"/>
              </a:rPr>
              <a:t>严格管理的同时，还必须平易近人，重视感情投资，这样才能取得下属对他合作的诚意。从某种意义上说，感情投资是严格管理的基础。</a:t>
            </a:r>
          </a:p>
        </p:txBody>
      </p:sp>
    </p:spTree>
    <p:extLst>
      <p:ext uri="{BB962C8B-B14F-4D97-AF65-F5344CB8AC3E}">
        <p14:creationId xmlns:p14="http://schemas.microsoft.com/office/powerpoint/2010/main" val="4152454709"/>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222838627"/>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3" name="矩形 132100"/>
          <p:cNvSpPr>
            <a:spLocks noRot="1" noChangeArrowheads="1"/>
          </p:cNvSpPr>
          <p:nvPr/>
        </p:nvSpPr>
        <p:spPr bwMode="auto">
          <a:xfrm>
            <a:off x="177405" y="4509075"/>
            <a:ext cx="4566047" cy="2348925"/>
          </a:xfrm>
          <a:prstGeom prst="rect">
            <a:avLst/>
          </a:prstGeom>
          <a:solidFill>
            <a:srgbClr val="FFFFFF">
              <a:alpha val="49000"/>
            </a:srgbClr>
          </a:solidFill>
          <a:ln w="28575">
            <a:noFill/>
            <a:miter lim="800000"/>
            <a:headEnd/>
            <a:tailEnd/>
          </a:ln>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marL="0" indent="0" algn="ctr">
              <a:lnSpc>
                <a:spcPct val="150000"/>
              </a:lnSpc>
              <a:buNone/>
            </a:pPr>
            <a:r>
              <a:rPr lang="zh-CN" altLang="en-US" dirty="0">
                <a:effectLst>
                  <a:outerShdw blurRad="38100" dist="38100" dir="2700000" algn="tl">
                    <a:srgbClr val="000000">
                      <a:alpha val="43137"/>
                    </a:srgbClr>
                  </a:outerShdw>
                </a:effectLst>
              </a:rPr>
              <a:t>伯瓷</a:t>
            </a:r>
            <a:r>
              <a:rPr lang="zh-CN" altLang="en-US" dirty="0" smtClean="0">
                <a:effectLst>
                  <a:outerShdw blurRad="38100" dist="38100" dir="2700000" algn="tl">
                    <a:srgbClr val="000000">
                      <a:alpha val="43137"/>
                    </a:srgbClr>
                  </a:outerShdw>
                </a:effectLst>
              </a:rPr>
              <a:t>酒店总统套房：</a:t>
            </a:r>
            <a:endParaRPr lang="en-US" altLang="zh-CN" dirty="0" smtClean="0">
              <a:effectLst>
                <a:outerShdw blurRad="38100" dist="38100" dir="2700000" algn="tl">
                  <a:srgbClr val="000000">
                    <a:alpha val="43137"/>
                  </a:srgbClr>
                </a:outerShdw>
              </a:effectLst>
            </a:endParaRPr>
          </a:p>
          <a:p>
            <a:pPr marL="0" indent="0" algn="ctr">
              <a:lnSpc>
                <a:spcPct val="150000"/>
              </a:lnSpc>
              <a:buNone/>
            </a:pPr>
            <a:r>
              <a:rPr lang="zh-CN" altLang="en-US" dirty="0" smtClean="0">
                <a:effectLst>
                  <a:outerShdw blurRad="38100" dist="38100" dir="2700000" algn="tl">
                    <a:srgbClr val="000000">
                      <a:alpha val="43137"/>
                    </a:srgbClr>
                  </a:outerShdw>
                </a:effectLst>
              </a:rPr>
              <a:t>面积</a:t>
            </a:r>
            <a:r>
              <a:rPr lang="en-US" altLang="zh-CN" dirty="0" smtClean="0">
                <a:effectLst>
                  <a:outerShdw blurRad="38100" dist="38100" dir="2700000" algn="tl">
                    <a:srgbClr val="000000">
                      <a:alpha val="43137"/>
                    </a:srgbClr>
                  </a:outerShdw>
                </a:effectLst>
              </a:rPr>
              <a:t>780</a:t>
            </a:r>
            <a:r>
              <a:rPr lang="zh-CN" altLang="en-US" dirty="0" smtClean="0">
                <a:effectLst>
                  <a:outerShdw blurRad="38100" dist="38100" dir="2700000" algn="tl">
                    <a:srgbClr val="000000">
                      <a:alpha val="43137"/>
                    </a:srgbClr>
                  </a:outerShdw>
                </a:effectLst>
              </a:rPr>
              <a:t>平方米</a:t>
            </a:r>
            <a:endParaRPr lang="en-US" altLang="zh-CN" dirty="0" smtClean="0">
              <a:effectLst>
                <a:outerShdw blurRad="38100" dist="38100" dir="2700000" algn="tl">
                  <a:srgbClr val="000000">
                    <a:alpha val="43137"/>
                  </a:srgbClr>
                </a:outerShdw>
              </a:effectLst>
            </a:endParaRPr>
          </a:p>
          <a:p>
            <a:pPr marL="0" indent="0" algn="ctr">
              <a:lnSpc>
                <a:spcPct val="150000"/>
              </a:lnSpc>
              <a:buNone/>
            </a:pPr>
            <a:r>
              <a:rPr lang="zh-CN" altLang="en-US" dirty="0" smtClean="0">
                <a:effectLst>
                  <a:outerShdw blurRad="38100" dist="38100" dir="2700000" algn="tl">
                    <a:srgbClr val="000000">
                      <a:alpha val="43137"/>
                    </a:srgbClr>
                  </a:outerShdw>
                </a:effectLst>
              </a:rPr>
              <a:t>房价</a:t>
            </a:r>
            <a:r>
              <a:rPr lang="en-US" altLang="zh-CN" dirty="0" smtClean="0">
                <a:effectLst>
                  <a:outerShdw blurRad="38100" dist="38100" dir="2700000" algn="tl">
                    <a:srgbClr val="000000">
                      <a:alpha val="43137"/>
                    </a:srgbClr>
                  </a:outerShdw>
                </a:effectLst>
              </a:rPr>
              <a:t>18000</a:t>
            </a:r>
            <a:r>
              <a:rPr lang="zh-CN" altLang="en-US" dirty="0" smtClean="0">
                <a:effectLst>
                  <a:outerShdw blurRad="38100" dist="38100" dir="2700000" algn="tl">
                    <a:srgbClr val="000000">
                      <a:alpha val="43137"/>
                    </a:srgbClr>
                  </a:outerShdw>
                </a:effectLst>
              </a:rPr>
              <a:t>美元</a:t>
            </a:r>
            <a:r>
              <a:rPr lang="en-US" altLang="zh-CN" dirty="0" smtClean="0">
                <a:effectLst>
                  <a:outerShdw blurRad="38100" dist="38100" dir="2700000" algn="tl">
                    <a:srgbClr val="000000">
                      <a:alpha val="43137"/>
                    </a:srgbClr>
                  </a:outerShdw>
                </a:effectLst>
              </a:rPr>
              <a:t>/</a:t>
            </a:r>
            <a:r>
              <a:rPr lang="zh-CN" altLang="en-US" dirty="0" smtClean="0">
                <a:effectLst>
                  <a:outerShdw blurRad="38100" dist="38100" dir="2700000" algn="tl">
                    <a:srgbClr val="000000">
                      <a:alpha val="43137"/>
                    </a:srgbClr>
                  </a:outerShdw>
                </a:effectLst>
              </a:rPr>
              <a:t>晚</a:t>
            </a:r>
            <a:endParaRPr lang="zh-CN"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477368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9929" y="1793840"/>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612051" y="1693774"/>
            <a:ext cx="71281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三、创造良好的人际关系环境</a:t>
            </a:r>
            <a:endParaRPr lang="en-US" altLang="zh-CN" sz="3000" b="1" dirty="0">
              <a:solidFill>
                <a:srgbClr val="CC3300"/>
              </a:solidFill>
              <a:latin typeface="黑体" pitchFamily="49" charset="-122"/>
              <a:ea typeface="黑体" pitchFamily="49" charset="-122"/>
            </a:endParaRPr>
          </a:p>
        </p:txBody>
      </p:sp>
      <p:sp>
        <p:nvSpPr>
          <p:cNvPr id="11" name="TextBox 10"/>
          <p:cNvSpPr txBox="1"/>
          <p:nvPr/>
        </p:nvSpPr>
        <p:spPr>
          <a:xfrm>
            <a:off x="1907813" y="2636945"/>
            <a:ext cx="6826147" cy="3416320"/>
          </a:xfrm>
          <a:prstGeom prst="rect">
            <a:avLst/>
          </a:prstGeom>
          <a:noFill/>
        </p:spPr>
        <p:txBody>
          <a:bodyPr wrap="square" rtlCol="0">
            <a:spAutoFit/>
          </a:bodyPr>
          <a:lstStyle/>
          <a:p>
            <a:pPr>
              <a:lnSpc>
                <a:spcPct val="150000"/>
              </a:lnSpc>
            </a:pPr>
            <a:r>
              <a:rPr lang="zh-CN" altLang="en-US" sz="2400" dirty="0">
                <a:latin typeface="+mn-ea"/>
                <a:ea typeface="+mn-ea"/>
              </a:rPr>
              <a:t>客房管理人员要有良好的人际关系能力，不仅自己要与员工建立良好的关系，而且要努力在自己所管的部门内创建良好的人际关系环境，使员工之间建立良好的关系。从而使自己所在的部门内部有一种团结、合作、轻松、愉快的工作环境和气氛，这对工作的开展有极大的好处。</a:t>
            </a:r>
          </a:p>
        </p:txBody>
      </p:sp>
    </p:spTree>
    <p:extLst>
      <p:ext uri="{BB962C8B-B14F-4D97-AF65-F5344CB8AC3E}">
        <p14:creationId xmlns:p14="http://schemas.microsoft.com/office/powerpoint/2010/main" val="2848809402"/>
      </p:ext>
    </p:extLst>
  </p:cSld>
  <p:clrMapOvr>
    <a:masterClrMapping/>
  </p:clrMapOvr>
  <p:transition spd="slow">
    <p:pull/>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9929" y="1793840"/>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612051" y="1693774"/>
            <a:ext cx="71281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四、善于运用语言艺术</a:t>
            </a:r>
            <a:endParaRPr lang="en-US" altLang="zh-CN" sz="3000" b="1" dirty="0">
              <a:solidFill>
                <a:srgbClr val="CC3300"/>
              </a:solidFill>
              <a:latin typeface="黑体" pitchFamily="49" charset="-122"/>
              <a:ea typeface="黑体" pitchFamily="49" charset="-122"/>
            </a:endParaRPr>
          </a:p>
        </p:txBody>
      </p:sp>
      <p:sp>
        <p:nvSpPr>
          <p:cNvPr id="11" name="TextBox 10"/>
          <p:cNvSpPr txBox="1"/>
          <p:nvPr/>
        </p:nvSpPr>
        <p:spPr>
          <a:xfrm>
            <a:off x="1979820" y="2420930"/>
            <a:ext cx="6754139" cy="3970318"/>
          </a:xfrm>
          <a:prstGeom prst="rect">
            <a:avLst/>
          </a:prstGeom>
          <a:noFill/>
        </p:spPr>
        <p:txBody>
          <a:bodyPr wrap="square" rtlCol="0">
            <a:spAutoFit/>
          </a:bodyPr>
          <a:lstStyle/>
          <a:p>
            <a:pPr>
              <a:lnSpc>
                <a:spcPct val="150000"/>
              </a:lnSpc>
            </a:pPr>
            <a:r>
              <a:rPr lang="zh-CN" altLang="en-US" sz="2400" dirty="0">
                <a:latin typeface="+mn-ea"/>
                <a:ea typeface="+mn-ea"/>
              </a:rPr>
              <a:t>客房管理者要有良好的语言表达能力，善于运用语言艺术。要能够轻松地利用简洁明确的，甚至是十分动听的语言进行商讨、动员、指挥、劝导同事或员工，使下属能够在感情上发生共鸣，进而采取你所要求的行动</a:t>
            </a:r>
            <a:r>
              <a:rPr lang="zh-CN" altLang="en-US" sz="2400" dirty="0" smtClean="0">
                <a:latin typeface="+mn-ea"/>
                <a:ea typeface="+mn-ea"/>
              </a:rPr>
              <a:t>。</a:t>
            </a:r>
            <a:r>
              <a:rPr lang="zh-CN" altLang="zh-CN" sz="2400" dirty="0"/>
              <a:t>此外，客房管理者还应该具有一定的幽默感，善于利用幽默的语言和幽默感来增进与员工的关系。</a:t>
            </a:r>
            <a:endParaRPr lang="zh-CN" altLang="en-US" sz="2400" dirty="0">
              <a:latin typeface="+mn-ea"/>
              <a:ea typeface="+mn-ea"/>
            </a:endParaRPr>
          </a:p>
        </p:txBody>
      </p:sp>
    </p:spTree>
    <p:extLst>
      <p:ext uri="{BB962C8B-B14F-4D97-AF65-F5344CB8AC3E}">
        <p14:creationId xmlns:p14="http://schemas.microsoft.com/office/powerpoint/2010/main" val="2974380432"/>
      </p:ext>
    </p:extLst>
  </p:cSld>
  <p:clrMapOvr>
    <a:masterClrMapping/>
  </p:clrMapOvr>
  <p:transition spd="slow">
    <p:pull/>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94179" y="1493909"/>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646301" y="1393842"/>
            <a:ext cx="52565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五、讲究表扬和批评的艺术</a:t>
            </a:r>
            <a:endParaRPr lang="en-US" altLang="zh-CN" sz="3000" b="1" dirty="0">
              <a:solidFill>
                <a:srgbClr val="CC3300"/>
              </a:solidFill>
              <a:latin typeface="黑体" pitchFamily="49" charset="-122"/>
              <a:ea typeface="黑体" pitchFamily="49" charset="-122"/>
            </a:endParaRPr>
          </a:p>
        </p:txBody>
      </p:sp>
      <p:sp>
        <p:nvSpPr>
          <p:cNvPr id="11" name="TextBox 10"/>
          <p:cNvSpPr txBox="1"/>
          <p:nvPr/>
        </p:nvSpPr>
        <p:spPr>
          <a:xfrm>
            <a:off x="1259770" y="1947840"/>
            <a:ext cx="7740220" cy="4524315"/>
          </a:xfrm>
          <a:prstGeom prst="rect">
            <a:avLst/>
          </a:prstGeom>
          <a:noFill/>
        </p:spPr>
        <p:txBody>
          <a:bodyPr wrap="square" rtlCol="0">
            <a:spAutoFit/>
          </a:bodyPr>
          <a:lstStyle/>
          <a:p>
            <a:pPr>
              <a:lnSpc>
                <a:spcPct val="150000"/>
              </a:lnSpc>
            </a:pPr>
            <a:r>
              <a:rPr lang="zh-CN" altLang="en-US" sz="2400" dirty="0">
                <a:latin typeface="+mn-ea"/>
                <a:ea typeface="+mn-ea"/>
              </a:rPr>
              <a:t>１、表扬和批评的方法，要</a:t>
            </a:r>
            <a:r>
              <a:rPr lang="zh-CN" altLang="en-US" sz="2400" dirty="0" smtClean="0">
                <a:latin typeface="+mn-ea"/>
                <a:ea typeface="+mn-ea"/>
              </a:rPr>
              <a:t>因人而异。</a:t>
            </a:r>
            <a:endParaRPr lang="en-US" altLang="zh-CN" sz="2400" dirty="0" smtClean="0">
              <a:latin typeface="+mn-ea"/>
              <a:ea typeface="+mn-ea"/>
            </a:endParaRPr>
          </a:p>
          <a:p>
            <a:pPr>
              <a:lnSpc>
                <a:spcPct val="150000"/>
              </a:lnSpc>
            </a:pPr>
            <a:r>
              <a:rPr lang="zh-CN" altLang="en-US" sz="2400" dirty="0">
                <a:latin typeface="+mn-ea"/>
                <a:ea typeface="+mn-ea"/>
              </a:rPr>
              <a:t>２、批评要掌握好时机</a:t>
            </a:r>
            <a:r>
              <a:rPr lang="zh-CN" altLang="en-US" sz="2400" dirty="0" smtClean="0">
                <a:latin typeface="+mn-ea"/>
                <a:ea typeface="+mn-ea"/>
              </a:rPr>
              <a:t>。</a:t>
            </a:r>
            <a:endParaRPr lang="en-US" altLang="zh-CN" sz="2400" dirty="0" smtClean="0">
              <a:latin typeface="+mn-ea"/>
              <a:ea typeface="+mn-ea"/>
            </a:endParaRPr>
          </a:p>
          <a:p>
            <a:pPr>
              <a:lnSpc>
                <a:spcPct val="150000"/>
              </a:lnSpc>
            </a:pPr>
            <a:r>
              <a:rPr lang="zh-CN" altLang="en-US" sz="2400" dirty="0">
                <a:latin typeface="+mn-ea"/>
                <a:ea typeface="+mn-ea"/>
              </a:rPr>
              <a:t>３、批评员工时，要注意态度诚恳，语气委婉</a:t>
            </a:r>
            <a:r>
              <a:rPr lang="zh-CN" altLang="en-US" sz="2400" dirty="0" smtClean="0">
                <a:latin typeface="+mn-ea"/>
                <a:ea typeface="+mn-ea"/>
              </a:rPr>
              <a:t>。</a:t>
            </a:r>
            <a:endParaRPr lang="en-US" altLang="zh-CN" sz="2400" dirty="0" smtClean="0">
              <a:latin typeface="+mn-ea"/>
              <a:ea typeface="+mn-ea"/>
            </a:endParaRPr>
          </a:p>
          <a:p>
            <a:pPr>
              <a:lnSpc>
                <a:spcPct val="150000"/>
              </a:lnSpc>
            </a:pPr>
            <a:r>
              <a:rPr lang="zh-CN" altLang="en-US" sz="2400" dirty="0">
                <a:latin typeface="+mn-ea"/>
                <a:ea typeface="+mn-ea"/>
              </a:rPr>
              <a:t>４、批评要对事而不对人</a:t>
            </a:r>
            <a:r>
              <a:rPr lang="zh-CN" altLang="en-US" sz="2400" dirty="0" smtClean="0">
                <a:latin typeface="+mn-ea"/>
                <a:ea typeface="+mn-ea"/>
              </a:rPr>
              <a:t>。</a:t>
            </a:r>
            <a:endParaRPr lang="en-US" altLang="zh-CN" sz="2400" dirty="0" smtClean="0">
              <a:latin typeface="+mn-ea"/>
              <a:ea typeface="+mn-ea"/>
            </a:endParaRPr>
          </a:p>
          <a:p>
            <a:pPr>
              <a:lnSpc>
                <a:spcPct val="150000"/>
              </a:lnSpc>
            </a:pPr>
            <a:r>
              <a:rPr lang="zh-CN" altLang="en-US" sz="2400" dirty="0">
                <a:latin typeface="+mn-ea"/>
                <a:ea typeface="+mn-ea"/>
              </a:rPr>
              <a:t>５、要注意</a:t>
            </a:r>
            <a:r>
              <a:rPr lang="zh-CN" altLang="en-US" sz="2400" dirty="0" smtClean="0">
                <a:latin typeface="+mn-ea"/>
                <a:ea typeface="+mn-ea"/>
              </a:rPr>
              <a:t>聆听。</a:t>
            </a:r>
            <a:endParaRPr lang="en-US" altLang="zh-CN" sz="2400" dirty="0" smtClean="0">
              <a:latin typeface="+mn-ea"/>
              <a:ea typeface="+mn-ea"/>
            </a:endParaRPr>
          </a:p>
          <a:p>
            <a:pPr>
              <a:lnSpc>
                <a:spcPct val="150000"/>
              </a:lnSpc>
            </a:pPr>
            <a:r>
              <a:rPr lang="zh-CN" altLang="en-US" sz="2400" dirty="0">
                <a:latin typeface="+mn-ea"/>
                <a:ea typeface="+mn-ea"/>
              </a:rPr>
              <a:t>６、勿在下属和客人面前批评员工</a:t>
            </a:r>
            <a:r>
              <a:rPr lang="zh-CN" altLang="en-US" sz="2400" dirty="0" smtClean="0">
                <a:latin typeface="+mn-ea"/>
                <a:ea typeface="+mn-ea"/>
              </a:rPr>
              <a:t>。</a:t>
            </a:r>
            <a:endParaRPr lang="en-US" altLang="zh-CN" sz="2400" dirty="0" smtClean="0">
              <a:latin typeface="+mn-ea"/>
              <a:ea typeface="+mn-ea"/>
            </a:endParaRPr>
          </a:p>
          <a:p>
            <a:pPr>
              <a:lnSpc>
                <a:spcPct val="150000"/>
              </a:lnSpc>
            </a:pPr>
            <a:r>
              <a:rPr lang="zh-CN" altLang="en-US" sz="2400" dirty="0">
                <a:latin typeface="+mn-ea"/>
                <a:ea typeface="+mn-ea"/>
              </a:rPr>
              <a:t>７、学会“保留批评”</a:t>
            </a:r>
            <a:r>
              <a:rPr lang="zh-CN" altLang="en-US" sz="2400" dirty="0" smtClean="0">
                <a:latin typeface="+mn-ea"/>
                <a:ea typeface="+mn-ea"/>
              </a:rPr>
              <a:t>。</a:t>
            </a:r>
            <a:endParaRPr lang="en-US" altLang="zh-CN" sz="2400" dirty="0" smtClean="0">
              <a:latin typeface="+mn-ea"/>
              <a:ea typeface="+mn-ea"/>
            </a:endParaRPr>
          </a:p>
          <a:p>
            <a:pPr>
              <a:lnSpc>
                <a:spcPct val="150000"/>
              </a:lnSpc>
            </a:pPr>
            <a:r>
              <a:rPr lang="en-US" altLang="zh-CN" sz="2400" dirty="0">
                <a:latin typeface="+mn-ea"/>
                <a:ea typeface="+mn-ea"/>
              </a:rPr>
              <a:t>8</a:t>
            </a:r>
            <a:r>
              <a:rPr lang="zh-CN" altLang="en-US" sz="2400" dirty="0">
                <a:latin typeface="+mn-ea"/>
                <a:ea typeface="+mn-ea"/>
              </a:rPr>
              <a:t>、“三明治批评”</a:t>
            </a:r>
            <a:r>
              <a:rPr lang="zh-CN" altLang="en-US" sz="2400" dirty="0" smtClean="0">
                <a:latin typeface="+mn-ea"/>
                <a:ea typeface="+mn-ea"/>
              </a:rPr>
              <a:t>法。</a:t>
            </a:r>
            <a:endParaRPr lang="zh-CN" altLang="en-US" sz="2400" dirty="0">
              <a:latin typeface="+mn-ea"/>
              <a:ea typeface="+mn-ea"/>
            </a:endParaRPr>
          </a:p>
        </p:txBody>
      </p:sp>
    </p:spTree>
    <p:extLst>
      <p:ext uri="{BB962C8B-B14F-4D97-AF65-F5344CB8AC3E}">
        <p14:creationId xmlns:p14="http://schemas.microsoft.com/office/powerpoint/2010/main" val="1372892532"/>
      </p:ext>
    </p:extLst>
  </p:cSld>
  <p:clrMapOvr>
    <a:masterClrMapping/>
  </p:clrMapOvr>
  <p:transition spd="slow">
    <p:pull/>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8084" y="1995497"/>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680206" y="1895430"/>
            <a:ext cx="52565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六、注意工作方法</a:t>
            </a:r>
            <a:endParaRPr lang="en-US" altLang="zh-CN" sz="3000" b="1" dirty="0">
              <a:solidFill>
                <a:srgbClr val="CC3300"/>
              </a:solidFill>
              <a:latin typeface="黑体" pitchFamily="49" charset="-122"/>
              <a:ea typeface="黑体" pitchFamily="49" charset="-122"/>
            </a:endParaRPr>
          </a:p>
        </p:txBody>
      </p:sp>
      <p:sp>
        <p:nvSpPr>
          <p:cNvPr id="11" name="TextBox 10"/>
          <p:cNvSpPr txBox="1"/>
          <p:nvPr/>
        </p:nvSpPr>
        <p:spPr>
          <a:xfrm>
            <a:off x="1293820" y="3140980"/>
            <a:ext cx="6163610" cy="2308324"/>
          </a:xfrm>
          <a:prstGeom prst="rect">
            <a:avLst/>
          </a:prstGeom>
          <a:noFill/>
        </p:spPr>
        <p:txBody>
          <a:bodyPr wrap="square" rtlCol="0">
            <a:spAutoFit/>
          </a:bodyPr>
          <a:lstStyle/>
          <a:p>
            <a:pPr>
              <a:lnSpc>
                <a:spcPct val="150000"/>
              </a:lnSpc>
            </a:pPr>
            <a:r>
              <a:rPr lang="zh-CN" altLang="en-US" sz="2400" dirty="0">
                <a:latin typeface="+mn-ea"/>
                <a:ea typeface="+mn-ea"/>
              </a:rPr>
              <a:t>１、严格而不是一味严厉</a:t>
            </a:r>
            <a:r>
              <a:rPr lang="zh-CN" altLang="en-US" sz="2400" dirty="0" smtClean="0">
                <a:latin typeface="+mn-ea"/>
                <a:ea typeface="+mn-ea"/>
              </a:rPr>
              <a:t>。</a:t>
            </a:r>
            <a:endParaRPr lang="en-US" altLang="zh-CN" sz="2400" dirty="0" smtClean="0">
              <a:latin typeface="+mn-ea"/>
              <a:ea typeface="+mn-ea"/>
            </a:endParaRPr>
          </a:p>
          <a:p>
            <a:pPr>
              <a:lnSpc>
                <a:spcPct val="150000"/>
              </a:lnSpc>
            </a:pPr>
            <a:r>
              <a:rPr lang="zh-CN" altLang="zh-CN" sz="2400" dirty="0"/>
              <a:t>２、发号施令但不要忽略给予</a:t>
            </a:r>
            <a:r>
              <a:rPr lang="zh-CN" altLang="zh-CN" sz="2400" dirty="0" smtClean="0"/>
              <a:t>帮助</a:t>
            </a:r>
            <a:r>
              <a:rPr lang="zh-CN" altLang="en-US" sz="2400" dirty="0" smtClean="0"/>
              <a:t>。</a:t>
            </a:r>
            <a:endParaRPr lang="en-US" altLang="zh-CN" sz="2400" dirty="0" smtClean="0"/>
          </a:p>
          <a:p>
            <a:pPr>
              <a:lnSpc>
                <a:spcPct val="150000"/>
              </a:lnSpc>
            </a:pPr>
            <a:r>
              <a:rPr lang="zh-CN" altLang="zh-CN" sz="2400" dirty="0"/>
              <a:t>３、维护权威，但不要拒绝听取员工</a:t>
            </a:r>
            <a:r>
              <a:rPr lang="zh-CN" altLang="zh-CN" sz="2400" dirty="0" smtClean="0"/>
              <a:t>意见</a:t>
            </a:r>
            <a:r>
              <a:rPr lang="zh-CN" altLang="en-US" sz="2400" dirty="0" smtClean="0"/>
              <a:t>。</a:t>
            </a:r>
            <a:endParaRPr lang="zh-CN" altLang="zh-CN" sz="2400" dirty="0"/>
          </a:p>
          <a:p>
            <a:pPr>
              <a:lnSpc>
                <a:spcPct val="150000"/>
              </a:lnSpc>
            </a:pPr>
            <a:r>
              <a:rPr lang="zh-CN" altLang="en-US" sz="2400" dirty="0">
                <a:latin typeface="+mn-ea"/>
                <a:ea typeface="+mn-ea"/>
              </a:rPr>
              <a:t>４、做好解释与沟通。</a:t>
            </a:r>
          </a:p>
        </p:txBody>
      </p:sp>
    </p:spTree>
    <p:extLst>
      <p:ext uri="{BB962C8B-B14F-4D97-AF65-F5344CB8AC3E}">
        <p14:creationId xmlns:p14="http://schemas.microsoft.com/office/powerpoint/2010/main" val="747395065"/>
      </p:ext>
    </p:extLst>
  </p:cSld>
  <p:clrMapOvr>
    <a:masterClrMapping/>
  </p:clrMapOvr>
  <p:transition spd="slow">
    <p:pull/>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9929" y="1793840"/>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612051" y="1693774"/>
            <a:ext cx="71281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七</a:t>
            </a:r>
            <a:r>
              <a:rPr lang="zh-CN" altLang="en-US" sz="3000" b="1" dirty="0" smtClean="0">
                <a:solidFill>
                  <a:srgbClr val="CC3300"/>
                </a:solidFill>
                <a:latin typeface="黑体" pitchFamily="49" charset="-122"/>
                <a:ea typeface="黑体" pitchFamily="49" charset="-122"/>
              </a:rPr>
              <a:t>、与</a:t>
            </a:r>
            <a:r>
              <a:rPr lang="zh-CN" altLang="en-US" sz="3000" b="1" dirty="0">
                <a:solidFill>
                  <a:srgbClr val="CC3300"/>
                </a:solidFill>
                <a:latin typeface="黑体" pitchFamily="49" charset="-122"/>
                <a:ea typeface="黑体" pitchFamily="49" charset="-122"/>
              </a:rPr>
              <a:t>员工保持一定的距离</a:t>
            </a:r>
            <a:endParaRPr lang="en-US" altLang="zh-CN" sz="3000" b="1" dirty="0">
              <a:solidFill>
                <a:srgbClr val="CC3300"/>
              </a:solidFill>
              <a:latin typeface="黑体" pitchFamily="49" charset="-122"/>
              <a:ea typeface="黑体" pitchFamily="49" charset="-122"/>
            </a:endParaRPr>
          </a:p>
        </p:txBody>
      </p:sp>
      <p:sp>
        <p:nvSpPr>
          <p:cNvPr id="11" name="TextBox 10"/>
          <p:cNvSpPr txBox="1"/>
          <p:nvPr/>
        </p:nvSpPr>
        <p:spPr>
          <a:xfrm>
            <a:off x="1331776" y="2420930"/>
            <a:ext cx="7402184" cy="3970318"/>
          </a:xfrm>
          <a:prstGeom prst="rect">
            <a:avLst/>
          </a:prstGeom>
          <a:noFill/>
        </p:spPr>
        <p:txBody>
          <a:bodyPr wrap="square" rtlCol="0">
            <a:spAutoFit/>
          </a:bodyPr>
          <a:lstStyle/>
          <a:p>
            <a:pPr>
              <a:lnSpc>
                <a:spcPct val="150000"/>
              </a:lnSpc>
            </a:pPr>
            <a:r>
              <a:rPr lang="zh-CN" altLang="en-US" sz="2400" dirty="0">
                <a:latin typeface="+mn-ea"/>
                <a:ea typeface="+mn-ea"/>
              </a:rPr>
              <a:t>客房管理者在其管理活动中，要反对官僚主义，因为官僚主义会使上、下级关系疏远 ，但这并不意味着要使官兵“打成一片”，“融为一体”</a:t>
            </a:r>
            <a:r>
              <a:rPr lang="zh-CN" altLang="en-US" sz="2400" dirty="0" smtClean="0">
                <a:latin typeface="+mn-ea"/>
                <a:ea typeface="+mn-ea"/>
              </a:rPr>
              <a:t>。管理</a:t>
            </a:r>
            <a:r>
              <a:rPr lang="zh-CN" altLang="en-US" sz="2400" dirty="0">
                <a:latin typeface="+mn-ea"/>
                <a:ea typeface="+mn-ea"/>
              </a:rPr>
              <a:t>工作也要有“管理距离”，即：管理者与被管理者之间应该保持 一定的距离，以维护自己的权威，只有这样，管理者才会摆脱干扰，放心管理；被管理者也不会认为管理者不够人情味。</a:t>
            </a:r>
          </a:p>
        </p:txBody>
      </p:sp>
    </p:spTree>
    <p:extLst>
      <p:ext uri="{BB962C8B-B14F-4D97-AF65-F5344CB8AC3E}">
        <p14:creationId xmlns:p14="http://schemas.microsoft.com/office/powerpoint/2010/main" val="1325803715"/>
      </p:ext>
    </p:extLst>
  </p:cSld>
  <p:clrMapOvr>
    <a:masterClrMapping/>
  </p:clrMapOvr>
  <p:transition spd="slow">
    <p:pull/>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9929" y="1793840"/>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612051" y="1693774"/>
            <a:ext cx="71281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八、 勿犯“一、二、三、七式错误”</a:t>
            </a:r>
            <a:endParaRPr lang="en-US" altLang="zh-CN" sz="3000" b="1" dirty="0">
              <a:solidFill>
                <a:srgbClr val="CC3300"/>
              </a:solidFill>
              <a:latin typeface="黑体" pitchFamily="49" charset="-122"/>
              <a:ea typeface="黑体" pitchFamily="49" charset="-122"/>
            </a:endParaRPr>
          </a:p>
        </p:txBody>
      </p:sp>
      <p:sp>
        <p:nvSpPr>
          <p:cNvPr id="11" name="TextBox 10"/>
          <p:cNvSpPr txBox="1"/>
          <p:nvPr/>
        </p:nvSpPr>
        <p:spPr>
          <a:xfrm>
            <a:off x="1331775" y="2420930"/>
            <a:ext cx="7632529" cy="3970318"/>
          </a:xfrm>
          <a:prstGeom prst="rect">
            <a:avLst/>
          </a:prstGeom>
          <a:noFill/>
        </p:spPr>
        <p:txBody>
          <a:bodyPr wrap="square" rtlCol="0">
            <a:spAutoFit/>
          </a:bodyPr>
          <a:lstStyle/>
          <a:p>
            <a:pPr>
              <a:lnSpc>
                <a:spcPct val="150000"/>
              </a:lnSpc>
            </a:pPr>
            <a:r>
              <a:rPr lang="zh-CN" altLang="en-US" sz="2400" dirty="0">
                <a:latin typeface="+mn-ea"/>
                <a:ea typeface="+mn-ea"/>
              </a:rPr>
              <a:t>所有成功的项目都必须经过七个阶段：第一个阶段是评估，第二个阶段是找出问题，第三个阶段是制定方案</a:t>
            </a:r>
            <a:r>
              <a:rPr lang="zh-CN" altLang="en-US" sz="2400" dirty="0" smtClean="0">
                <a:latin typeface="+mn-ea"/>
                <a:ea typeface="+mn-ea"/>
              </a:rPr>
              <a:t>。许多</a:t>
            </a:r>
            <a:r>
              <a:rPr lang="zh-CN" altLang="en-US" sz="2400" dirty="0">
                <a:latin typeface="+mn-ea"/>
                <a:ea typeface="+mn-ea"/>
              </a:rPr>
              <a:t>人都没有注意到第四、第五和第六个阶段</a:t>
            </a:r>
            <a:r>
              <a:rPr lang="en-US" altLang="zh-CN" sz="2400" dirty="0">
                <a:latin typeface="+mn-ea"/>
                <a:ea typeface="+mn-ea"/>
              </a:rPr>
              <a:t>——</a:t>
            </a:r>
            <a:r>
              <a:rPr lang="zh-CN" altLang="en-US" sz="2400" dirty="0">
                <a:latin typeface="+mn-ea"/>
                <a:ea typeface="+mn-ea"/>
              </a:rPr>
              <a:t>也就是说服同事们接受你的新计划。在第四个阶段，你的主要工作是说服上司，要征得上司的支持</a:t>
            </a:r>
            <a:r>
              <a:rPr lang="en-US" altLang="zh-CN" sz="2400" dirty="0">
                <a:latin typeface="+mn-ea"/>
                <a:ea typeface="+mn-ea"/>
              </a:rPr>
              <a:t>;</a:t>
            </a:r>
            <a:r>
              <a:rPr lang="zh-CN" altLang="en-US" sz="2400" dirty="0">
                <a:latin typeface="+mn-ea"/>
                <a:ea typeface="+mn-ea"/>
              </a:rPr>
              <a:t>在第五个阶段，你的工作是说服同级，征得同级同事的支持</a:t>
            </a:r>
            <a:r>
              <a:rPr lang="en-US" altLang="zh-CN" sz="2400" dirty="0">
                <a:latin typeface="+mn-ea"/>
                <a:ea typeface="+mn-ea"/>
              </a:rPr>
              <a:t>;</a:t>
            </a:r>
            <a:r>
              <a:rPr lang="zh-CN" altLang="en-US" sz="2400" dirty="0">
                <a:latin typeface="+mn-ea"/>
                <a:ea typeface="+mn-ea"/>
              </a:rPr>
              <a:t>在第六个阶段，你的工作是说服下属，得到他们的支持</a:t>
            </a:r>
            <a:r>
              <a:rPr lang="zh-CN" altLang="en-US" sz="2400" dirty="0" smtClean="0">
                <a:latin typeface="+mn-ea"/>
                <a:ea typeface="+mn-ea"/>
              </a:rPr>
              <a:t>。</a:t>
            </a:r>
            <a:endParaRPr lang="zh-CN" altLang="en-US" sz="2400" dirty="0">
              <a:latin typeface="+mn-ea"/>
              <a:ea typeface="+mn-ea"/>
            </a:endParaRPr>
          </a:p>
        </p:txBody>
      </p:sp>
    </p:spTree>
    <p:extLst>
      <p:ext uri="{BB962C8B-B14F-4D97-AF65-F5344CB8AC3E}">
        <p14:creationId xmlns:p14="http://schemas.microsoft.com/office/powerpoint/2010/main" val="3404534464"/>
      </p:ext>
    </p:extLst>
  </p:cSld>
  <p:clrMapOvr>
    <a:masterClrMapping/>
  </p:clrMapOvr>
  <p:transition spd="slow">
    <p:pull/>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客房组织管理---导图2"/>
          <p:cNvPicPr/>
          <p:nvPr/>
        </p:nvPicPr>
        <p:blipFill>
          <a:blip r:embed="rId2">
            <a:extLst>
              <a:ext uri="{28A0092B-C50C-407E-A947-70E740481C1C}">
                <a14:useLocalDpi xmlns:a14="http://schemas.microsoft.com/office/drawing/2010/main" val="0"/>
              </a:ext>
            </a:extLst>
          </a:blip>
          <a:srcRect/>
          <a:stretch>
            <a:fillRect/>
          </a:stretch>
        </p:blipFill>
        <p:spPr bwMode="auto">
          <a:xfrm>
            <a:off x="663431" y="1394692"/>
            <a:ext cx="6572753" cy="4410473"/>
          </a:xfrm>
          <a:prstGeom prst="rect">
            <a:avLst/>
          </a:prstGeom>
          <a:noFill/>
          <a:ln>
            <a:noFill/>
          </a:ln>
        </p:spPr>
      </p:pic>
      <p:sp>
        <p:nvSpPr>
          <p:cNvPr id="6" name="矩形 5"/>
          <p:cNvSpPr/>
          <p:nvPr/>
        </p:nvSpPr>
        <p:spPr>
          <a:xfrm>
            <a:off x="3949807" y="5013110"/>
            <a:ext cx="4649580" cy="1674193"/>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 name="文本框 106"/>
          <p:cNvSpPr txBox="1"/>
          <p:nvPr/>
        </p:nvSpPr>
        <p:spPr>
          <a:xfrm>
            <a:off x="4207082" y="5223411"/>
            <a:ext cx="4392305" cy="1200329"/>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为了提高服务质量和工作质量，必须实施并加强对员工的日常考核和定期评估</a:t>
            </a:r>
            <a:r>
              <a:rPr lang="zh-CN" altLang="en-US" sz="2400" b="1" dirty="0" smtClean="0">
                <a:solidFill>
                  <a:schemeClr val="bg1"/>
                </a:solidFill>
                <a:latin typeface="微软雅黑" pitchFamily="34" charset="-122"/>
                <a:ea typeface="微软雅黑" pitchFamily="34" charset="-122"/>
              </a:rPr>
              <a:t>工作。</a:t>
            </a:r>
            <a:endParaRPr lang="zh-CN" altLang="en-US" sz="2400" b="1" dirty="0">
              <a:solidFill>
                <a:schemeClr val="bg1"/>
              </a:solidFill>
              <a:latin typeface="微软雅黑" pitchFamily="34" charset="-122"/>
              <a:ea typeface="微软雅黑" pitchFamily="34" charset="-122"/>
            </a:endParaRPr>
          </a:p>
        </p:txBody>
      </p:sp>
      <p:sp>
        <p:nvSpPr>
          <p:cNvPr id="10" name="矩形 9"/>
          <p:cNvSpPr/>
          <p:nvPr/>
        </p:nvSpPr>
        <p:spPr>
          <a:xfrm>
            <a:off x="468313" y="1136513"/>
            <a:ext cx="447034" cy="550608"/>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矩形 10"/>
          <p:cNvSpPr/>
          <p:nvPr/>
        </p:nvSpPr>
        <p:spPr>
          <a:xfrm>
            <a:off x="663432" y="1203145"/>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2" name="Text Box 2"/>
          <p:cNvSpPr txBox="1">
            <a:spLocks noChangeArrowheads="1"/>
          </p:cNvSpPr>
          <p:nvPr/>
        </p:nvSpPr>
        <p:spPr bwMode="auto">
          <a:xfrm>
            <a:off x="714375" y="428625"/>
            <a:ext cx="81422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第六节   对</a:t>
            </a:r>
            <a:r>
              <a:rPr lang="zh-CN" altLang="en-US" sz="3500" b="1" dirty="0">
                <a:solidFill>
                  <a:schemeClr val="accent1"/>
                </a:solidFill>
                <a:latin typeface="微软雅黑" pitchFamily="34" charset="-122"/>
                <a:ea typeface="微软雅黑" pitchFamily="34" charset="-122"/>
              </a:rPr>
              <a:t>客房部员工的考核与工作评估</a:t>
            </a:r>
          </a:p>
        </p:txBody>
      </p:sp>
    </p:spTree>
    <p:extLst>
      <p:ext uri="{BB962C8B-B14F-4D97-AF65-F5344CB8AC3E}">
        <p14:creationId xmlns:p14="http://schemas.microsoft.com/office/powerpoint/2010/main" val="41733687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9929" y="156687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612051" y="1466807"/>
            <a:ext cx="30958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一、日常考核</a:t>
            </a:r>
            <a:endParaRPr lang="en-US" altLang="zh-CN" sz="3000" b="1" dirty="0">
              <a:solidFill>
                <a:srgbClr val="CC3300"/>
              </a:solidFill>
              <a:latin typeface="黑体" pitchFamily="49" charset="-122"/>
              <a:ea typeface="黑体" pitchFamily="49" charset="-122"/>
            </a:endParaRPr>
          </a:p>
        </p:txBody>
      </p:sp>
      <p:sp>
        <p:nvSpPr>
          <p:cNvPr id="11" name="TextBox 10"/>
          <p:cNvSpPr txBox="1"/>
          <p:nvPr/>
        </p:nvSpPr>
        <p:spPr>
          <a:xfrm>
            <a:off x="971750" y="2204915"/>
            <a:ext cx="7632529" cy="3883755"/>
          </a:xfrm>
          <a:prstGeom prst="rect">
            <a:avLst/>
          </a:prstGeom>
          <a:noFill/>
        </p:spPr>
        <p:txBody>
          <a:bodyPr wrap="square" rtlCol="0">
            <a:spAutoFit/>
          </a:bodyPr>
          <a:lstStyle/>
          <a:p>
            <a:pPr>
              <a:lnSpc>
                <a:spcPct val="150000"/>
              </a:lnSpc>
            </a:pPr>
            <a:r>
              <a:rPr lang="zh-CN" altLang="en-US" sz="2400" dirty="0">
                <a:latin typeface="+mn-ea"/>
                <a:ea typeface="+mn-ea"/>
              </a:rPr>
              <a:t>前厅部和客房部各级管理人员平时应做好对属下员工工作表现的观察与考核记录</a:t>
            </a:r>
            <a:r>
              <a:rPr lang="zh-CN" altLang="en-US" sz="2400" dirty="0" smtClean="0">
                <a:latin typeface="+mn-ea"/>
                <a:ea typeface="+mn-ea"/>
              </a:rPr>
              <a:t>。考核</a:t>
            </a:r>
            <a:r>
              <a:rPr lang="zh-CN" altLang="en-US" sz="2400" dirty="0">
                <a:latin typeface="+mn-ea"/>
                <a:ea typeface="+mn-ea"/>
              </a:rPr>
              <a:t>应该逐级进行，涉及部门内包括管理人员在内的每一位员工</a:t>
            </a:r>
            <a:r>
              <a:rPr lang="zh-CN" altLang="en-US" sz="2400" dirty="0" smtClean="0">
                <a:latin typeface="+mn-ea"/>
                <a:ea typeface="+mn-ea"/>
              </a:rPr>
              <a:t>。考核</a:t>
            </a:r>
            <a:r>
              <a:rPr lang="zh-CN" altLang="en-US" sz="2400" dirty="0">
                <a:latin typeface="+mn-ea"/>
                <a:ea typeface="+mn-ea"/>
              </a:rPr>
              <a:t>的内容可以因考核对象的不同而不同，对服务员的考核包括员工的出勤情况、仪容仪表、服务态度、客人投诉</a:t>
            </a:r>
            <a:r>
              <a:rPr lang="zh-CN" altLang="en-US" sz="2400" dirty="0" smtClean="0">
                <a:latin typeface="+mn-ea"/>
                <a:ea typeface="+mn-ea"/>
              </a:rPr>
              <a:t>情况等。为了</a:t>
            </a:r>
            <a:r>
              <a:rPr lang="zh-CN" altLang="en-US" sz="2400" dirty="0">
                <a:latin typeface="+mn-ea"/>
                <a:ea typeface="+mn-ea"/>
              </a:rPr>
              <a:t>增强考核工作的客观、公正性，考评员还应在考评表的背面扣分的理由和出现的问题，使被考评者</a:t>
            </a:r>
            <a:r>
              <a:rPr lang="zh-CN" altLang="en-US" sz="2400" dirty="0" smtClean="0">
                <a:latin typeface="+mn-ea"/>
                <a:ea typeface="+mn-ea"/>
              </a:rPr>
              <a:t>心服口服。</a:t>
            </a:r>
            <a:endParaRPr lang="zh-CN" altLang="en-US" sz="2400" dirty="0">
              <a:latin typeface="+mn-ea"/>
              <a:ea typeface="+mn-ea"/>
            </a:endParaRPr>
          </a:p>
        </p:txBody>
      </p:sp>
    </p:spTree>
    <p:extLst>
      <p:ext uri="{BB962C8B-B14F-4D97-AF65-F5344CB8AC3E}">
        <p14:creationId xmlns:p14="http://schemas.microsoft.com/office/powerpoint/2010/main" val="677637637"/>
      </p:ext>
    </p:extLst>
  </p:cSld>
  <p:clrMapOvr>
    <a:masterClrMapping/>
  </p:clrMapOvr>
  <p:transition spd="slow">
    <p:pull dir="u"/>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54018" y="1993973"/>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906140" y="1893906"/>
            <a:ext cx="30958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二、工作评估</a:t>
            </a:r>
            <a:endParaRPr lang="en-US" altLang="zh-CN" sz="3000" b="1" dirty="0">
              <a:solidFill>
                <a:srgbClr val="CC3300"/>
              </a:solidFill>
              <a:latin typeface="黑体" pitchFamily="49" charset="-122"/>
              <a:ea typeface="黑体" pitchFamily="49" charset="-122"/>
            </a:endParaRPr>
          </a:p>
        </p:txBody>
      </p:sp>
      <p:sp>
        <p:nvSpPr>
          <p:cNvPr id="11" name="TextBox 10"/>
          <p:cNvSpPr txBox="1"/>
          <p:nvPr/>
        </p:nvSpPr>
        <p:spPr>
          <a:xfrm>
            <a:off x="2159995" y="2924965"/>
            <a:ext cx="6444284" cy="2862322"/>
          </a:xfrm>
          <a:prstGeom prst="rect">
            <a:avLst/>
          </a:prstGeom>
          <a:noFill/>
        </p:spPr>
        <p:txBody>
          <a:bodyPr wrap="square" rtlCol="0">
            <a:spAutoFit/>
          </a:bodyPr>
          <a:lstStyle/>
          <a:p>
            <a:pPr>
              <a:lnSpc>
                <a:spcPct val="150000"/>
              </a:lnSpc>
            </a:pPr>
            <a:r>
              <a:rPr lang="zh-CN" altLang="en-US" sz="2400" dirty="0">
                <a:latin typeface="+mn-ea"/>
                <a:ea typeface="+mn-ea"/>
              </a:rPr>
              <a:t>对员工的工作评估，就是按照一定的程序和方法，根据管理者预先确定的内容和标准，对员工的德、才表现和工作业绩进行的考察和评价。客房部员工的工作评估可以定期进行，也可以不定期进行。</a:t>
            </a:r>
          </a:p>
        </p:txBody>
      </p:sp>
    </p:spTree>
    <p:extLst>
      <p:ext uri="{BB962C8B-B14F-4D97-AF65-F5344CB8AC3E}">
        <p14:creationId xmlns:p14="http://schemas.microsoft.com/office/powerpoint/2010/main" val="260715337"/>
      </p:ext>
    </p:extLst>
  </p:cSld>
  <p:clrMapOvr>
    <a:masterClrMapping/>
  </p:clrMapOvr>
  <p:transition spd="slow">
    <p:pull dir="u"/>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a:off x="755735" y="1834230"/>
            <a:ext cx="3057247" cy="662554"/>
          </a:xfrm>
          <a:prstGeom prst="rect">
            <a:avLst/>
          </a:prstGeom>
        </p:spPr>
        <p:txBody>
          <a:bodyPr vert="horz"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（一）评估的作用</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1979820" y="2780955"/>
            <a:ext cx="6444284" cy="2862322"/>
          </a:xfrm>
          <a:prstGeom prst="rect">
            <a:avLst/>
          </a:prstGeom>
          <a:noFill/>
        </p:spPr>
        <p:txBody>
          <a:bodyPr wrap="square" rtlCol="0">
            <a:spAutoFit/>
          </a:bodyPr>
          <a:lstStyle/>
          <a:p>
            <a:pPr marL="457200" indent="-457200">
              <a:lnSpc>
                <a:spcPct val="150000"/>
              </a:lnSpc>
              <a:buAutoNum type="arabicPeriod"/>
            </a:pPr>
            <a:r>
              <a:rPr lang="zh-CN" altLang="en-US" sz="2400" dirty="0" smtClean="0">
                <a:latin typeface="+mn-ea"/>
                <a:ea typeface="+mn-ea"/>
              </a:rPr>
              <a:t>能够</a:t>
            </a:r>
            <a:r>
              <a:rPr lang="zh-CN" altLang="en-US" sz="2400" dirty="0">
                <a:latin typeface="+mn-ea"/>
                <a:ea typeface="+mn-ea"/>
              </a:rPr>
              <a:t>激励员工更好地</a:t>
            </a:r>
            <a:r>
              <a:rPr lang="zh-CN" altLang="en-US" sz="2400" dirty="0" smtClean="0">
                <a:latin typeface="+mn-ea"/>
                <a:ea typeface="+mn-ea"/>
              </a:rPr>
              <a:t>工作</a:t>
            </a:r>
            <a:endParaRPr lang="en-US" altLang="zh-CN" sz="2400" dirty="0" smtClean="0">
              <a:latin typeface="+mn-ea"/>
              <a:ea typeface="+mn-ea"/>
            </a:endParaRPr>
          </a:p>
          <a:p>
            <a:pPr marL="457200" indent="-457200">
              <a:lnSpc>
                <a:spcPct val="150000"/>
              </a:lnSpc>
              <a:buAutoNum type="arabicPeriod"/>
            </a:pPr>
            <a:r>
              <a:rPr lang="zh-CN" altLang="en-US" sz="2400" dirty="0" smtClean="0">
                <a:latin typeface="+mn-ea"/>
                <a:ea typeface="+mn-ea"/>
              </a:rPr>
              <a:t>有助于</a:t>
            </a:r>
            <a:r>
              <a:rPr lang="zh-CN" altLang="en-US" sz="2400" dirty="0">
                <a:latin typeface="+mn-ea"/>
                <a:ea typeface="+mn-ea"/>
              </a:rPr>
              <a:t>发现员工工作中的缺点和不足，以便采取相应的管理</a:t>
            </a:r>
            <a:r>
              <a:rPr lang="zh-CN" altLang="en-US" sz="2400" dirty="0" smtClean="0">
                <a:latin typeface="+mn-ea"/>
                <a:ea typeface="+mn-ea"/>
              </a:rPr>
              <a:t>措施</a:t>
            </a:r>
            <a:endParaRPr lang="en-US" altLang="zh-CN" sz="2400" dirty="0" smtClean="0">
              <a:latin typeface="+mn-ea"/>
              <a:ea typeface="+mn-ea"/>
            </a:endParaRPr>
          </a:p>
          <a:p>
            <a:pPr marL="457200" indent="-457200">
              <a:lnSpc>
                <a:spcPct val="150000"/>
              </a:lnSpc>
              <a:buAutoNum type="arabicPeriod"/>
            </a:pPr>
            <a:r>
              <a:rPr lang="zh-CN" altLang="en-US" sz="2400" dirty="0">
                <a:latin typeface="+mn-ea"/>
                <a:ea typeface="+mn-ea"/>
              </a:rPr>
              <a:t>为今后员工的使用安排提供了</a:t>
            </a:r>
            <a:r>
              <a:rPr lang="zh-CN" altLang="en-US" sz="2400" dirty="0" smtClean="0">
                <a:latin typeface="+mn-ea"/>
                <a:ea typeface="+mn-ea"/>
              </a:rPr>
              <a:t>依据</a:t>
            </a:r>
            <a:endParaRPr lang="en-US" altLang="zh-CN" sz="2400" dirty="0" smtClean="0">
              <a:latin typeface="+mn-ea"/>
              <a:ea typeface="+mn-ea"/>
            </a:endParaRPr>
          </a:p>
          <a:p>
            <a:pPr marL="457200" indent="-457200">
              <a:lnSpc>
                <a:spcPct val="150000"/>
              </a:lnSpc>
              <a:buAutoNum type="arabicPeriod"/>
            </a:pPr>
            <a:r>
              <a:rPr lang="zh-CN" altLang="en-US" sz="2400" dirty="0">
                <a:latin typeface="+mn-ea"/>
                <a:ea typeface="+mn-ea"/>
              </a:rPr>
              <a:t>有助于改善员工和管理人员的关系</a:t>
            </a:r>
          </a:p>
        </p:txBody>
      </p:sp>
    </p:spTree>
    <p:extLst>
      <p:ext uri="{BB962C8B-B14F-4D97-AF65-F5344CB8AC3E}">
        <p14:creationId xmlns:p14="http://schemas.microsoft.com/office/powerpoint/2010/main" val="32565420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6"/>
          <p:cNvSpPr>
            <a:spLocks noChangeArrowheads="1"/>
          </p:cNvSpPr>
          <p:nvPr/>
        </p:nvSpPr>
        <p:spPr bwMode="auto">
          <a:xfrm>
            <a:off x="0" y="1339849"/>
            <a:ext cx="323850" cy="4032251"/>
          </a:xfrm>
          <a:prstGeom prst="rect">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7" name="矩形 7"/>
          <p:cNvSpPr>
            <a:spLocks noChangeArrowheads="1"/>
          </p:cNvSpPr>
          <p:nvPr/>
        </p:nvSpPr>
        <p:spPr bwMode="auto">
          <a:xfrm>
            <a:off x="8856663" y="1339849"/>
            <a:ext cx="323850" cy="403225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31" name="内容占位符 2"/>
          <p:cNvSpPr txBox="1">
            <a:spLocks/>
          </p:cNvSpPr>
          <p:nvPr/>
        </p:nvSpPr>
        <p:spPr>
          <a:xfrm>
            <a:off x="611725" y="404790"/>
            <a:ext cx="5876618" cy="676977"/>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sym typeface="Calibri" pitchFamily="34" charset="0"/>
              </a:defRPr>
            </a:lvl1pPr>
            <a:lvl2pPr marL="742950" lvl="1"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sym typeface="Calibri" pitchFamily="34" charset="0"/>
              </a:defRPr>
            </a:lvl2pPr>
            <a:lvl3pPr marL="1143000" lvl="2"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sym typeface="Calibri" pitchFamily="34" charset="0"/>
              </a:defRPr>
            </a:lvl3pPr>
            <a:lvl4pPr marL="1600200" lvl="3"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sym typeface="Calibri" pitchFamily="34" charset="0"/>
              </a:defRPr>
            </a:lvl4pPr>
            <a:lvl5pPr marL="2057400" lvl="4"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sym typeface="Calibri" pitchFamily="34" charset="0"/>
              </a:defRPr>
            </a:lvl5pPr>
            <a:lvl6pPr marL="2514600" lvl="5" indent="-228600" algn="l" defTabSz="914400" eaLnBrk="1" fontAlgn="base" latinLnBrk="0" hangingPunct="1">
              <a:spcBef>
                <a:spcPct val="20000"/>
              </a:spcBef>
              <a:buFont typeface="Arial" charset="0"/>
              <a:buChar char="»"/>
              <a:defRPr sz="2000" kern="1200">
                <a:solidFill>
                  <a:schemeClr val="tx1"/>
                </a:solidFill>
                <a:latin typeface="+mn-lt"/>
                <a:ea typeface="+mn-ea"/>
                <a:cs typeface="+mn-cs"/>
                <a:sym typeface="Calibri" charset="0"/>
              </a:defRPr>
            </a:lvl6pPr>
            <a:lvl7pPr marL="2971800" lvl="6" indent="-228600" algn="l" defTabSz="914400" eaLnBrk="1" fontAlgn="base" latinLnBrk="0" hangingPunct="1">
              <a:spcBef>
                <a:spcPct val="20000"/>
              </a:spcBef>
              <a:buFont typeface="Arial" charset="0"/>
              <a:buChar char="»"/>
              <a:defRPr sz="2000" kern="1200">
                <a:solidFill>
                  <a:schemeClr val="tx1"/>
                </a:solidFill>
                <a:latin typeface="+mn-lt"/>
                <a:ea typeface="+mn-ea"/>
                <a:cs typeface="+mn-cs"/>
                <a:sym typeface="Calibri" charset="0"/>
              </a:defRPr>
            </a:lvl7pPr>
            <a:lvl8pPr marL="3429000" lvl="7" indent="-228600" algn="l" defTabSz="914400" eaLnBrk="1" fontAlgn="base" latinLnBrk="0" hangingPunct="1">
              <a:spcBef>
                <a:spcPct val="20000"/>
              </a:spcBef>
              <a:buFont typeface="Arial" charset="0"/>
              <a:buChar char="»"/>
              <a:defRPr sz="2000" kern="1200">
                <a:solidFill>
                  <a:schemeClr val="tx1"/>
                </a:solidFill>
                <a:latin typeface="+mn-lt"/>
                <a:ea typeface="+mn-ea"/>
                <a:cs typeface="+mn-cs"/>
                <a:sym typeface="Calibri" charset="0"/>
              </a:defRPr>
            </a:lvl8pPr>
            <a:lvl9pPr marL="3886200" lvl="8" indent="-228600" algn="l" defTabSz="914400" eaLnBrk="1" fontAlgn="base" latinLnBrk="0" hangingPunct="1">
              <a:spcBef>
                <a:spcPct val="20000"/>
              </a:spcBef>
              <a:buFont typeface="Arial" charset="0"/>
              <a:buChar char="»"/>
              <a:defRPr sz="2000" kern="1200">
                <a:solidFill>
                  <a:schemeClr val="tx1"/>
                </a:solidFill>
                <a:latin typeface="+mn-lt"/>
                <a:ea typeface="+mn-ea"/>
                <a:cs typeface="+mn-cs"/>
                <a:sym typeface="Calibri" charset="0"/>
              </a:defRPr>
            </a:lvl9pPr>
          </a:lstStyle>
          <a:p>
            <a:pPr marL="0" indent="0">
              <a:lnSpc>
                <a:spcPct val="150000"/>
              </a:lnSpc>
              <a:buFont typeface="Arial" charset="0"/>
              <a:buNone/>
            </a:pPr>
            <a:r>
              <a:rPr lang="zh-CN" altLang="zh-CN" sz="2800" dirty="0" smtClean="0">
                <a:latin typeface="微软雅黑" panose="020B0503020204020204" pitchFamily="34" charset="-122"/>
                <a:ea typeface="微软雅黑" panose="020B0503020204020204" pitchFamily="34" charset="-122"/>
              </a:rPr>
              <a:t>（</a:t>
            </a:r>
            <a:r>
              <a:rPr lang="zh-CN" altLang="en-US" sz="2800" dirty="0" smtClean="0">
                <a:latin typeface="微软雅黑" panose="020B0503020204020204" pitchFamily="34" charset="-122"/>
                <a:ea typeface="微软雅黑" panose="020B0503020204020204" pitchFamily="34" charset="-122"/>
              </a:rPr>
              <a:t>二</a:t>
            </a:r>
            <a:r>
              <a:rPr lang="zh-CN" altLang="zh-CN" sz="2800" dirty="0" smtClean="0">
                <a:latin typeface="微软雅黑" panose="020B0503020204020204" pitchFamily="34" charset="-122"/>
                <a:ea typeface="微软雅黑" panose="020B0503020204020204" pitchFamily="34" charset="-122"/>
              </a:rPr>
              <a:t>）</a:t>
            </a:r>
            <a:r>
              <a:rPr lang="zh-CN" altLang="en-US" sz="2800" dirty="0" smtClean="0">
                <a:latin typeface="微软雅黑" panose="020B0503020204020204" pitchFamily="34" charset="-122"/>
                <a:ea typeface="微软雅黑" panose="020B0503020204020204" pitchFamily="34" charset="-122"/>
              </a:rPr>
              <a:t>客房类型的表示</a:t>
            </a:r>
            <a:endParaRPr lang="en-US" altLang="zh-CN" sz="2800" dirty="0" smtClean="0">
              <a:latin typeface="微软雅黑" panose="020B0503020204020204" pitchFamily="34" charset="-122"/>
              <a:ea typeface="微软雅黑" panose="020B0503020204020204" pitchFamily="34" charset="-122"/>
            </a:endParaRPr>
          </a:p>
        </p:txBody>
      </p:sp>
      <p:sp>
        <p:nvSpPr>
          <p:cNvPr id="32" name="TextBox 31"/>
          <p:cNvSpPr txBox="1"/>
          <p:nvPr/>
        </p:nvSpPr>
        <p:spPr>
          <a:xfrm>
            <a:off x="1025157" y="1916895"/>
            <a:ext cx="8118843" cy="3970318"/>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zh-CN" altLang="en-US" sz="2800" dirty="0">
                <a:latin typeface="楷体" panose="02010609060101010101" pitchFamily="49" charset="-122"/>
                <a:ea typeface="楷体" panose="02010609060101010101" pitchFamily="49" charset="-122"/>
              </a:rPr>
              <a:t>ＳＷ／ＯＢ：单人房，无</a:t>
            </a:r>
            <a:r>
              <a:rPr lang="zh-CN" altLang="en-US" sz="2800" dirty="0" smtClean="0">
                <a:latin typeface="楷体" panose="02010609060101010101" pitchFamily="49" charset="-122"/>
                <a:ea typeface="楷体" panose="02010609060101010101" pitchFamily="49" charset="-122"/>
              </a:rPr>
              <a:t>盆浴</a:t>
            </a:r>
            <a:endParaRPr lang="en-US" altLang="zh-CN" sz="2800" dirty="0" smtClean="0">
              <a:latin typeface="楷体" panose="02010609060101010101" pitchFamily="49" charset="-122"/>
              <a:ea typeface="楷体" panose="02010609060101010101" pitchFamily="49" charset="-122"/>
            </a:endParaRPr>
          </a:p>
          <a:p>
            <a:pPr marL="457200" indent="-457200">
              <a:lnSpc>
                <a:spcPct val="150000"/>
              </a:lnSpc>
              <a:buFont typeface="Arial" panose="020B0604020202020204" pitchFamily="34" charset="0"/>
              <a:buChar char="•"/>
            </a:pPr>
            <a:r>
              <a:rPr lang="zh-CN" altLang="en-US" sz="2800" dirty="0" smtClean="0">
                <a:latin typeface="楷体" panose="02010609060101010101" pitchFamily="49" charset="-122"/>
                <a:ea typeface="楷体" panose="02010609060101010101" pitchFamily="49" charset="-122"/>
              </a:rPr>
              <a:t>ＳＷ</a:t>
            </a:r>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Shower</a:t>
            </a:r>
            <a:r>
              <a:rPr lang="zh-CN" altLang="en-US" sz="2800" dirty="0">
                <a:latin typeface="楷体" panose="02010609060101010101" pitchFamily="49" charset="-122"/>
                <a:ea typeface="楷体" panose="02010609060101010101" pitchFamily="49" charset="-122"/>
              </a:rPr>
              <a:t>：单人房，只有</a:t>
            </a:r>
            <a:r>
              <a:rPr lang="zh-CN" altLang="en-US" sz="2800" dirty="0" smtClean="0">
                <a:latin typeface="楷体" panose="02010609060101010101" pitchFamily="49" charset="-122"/>
                <a:ea typeface="楷体" panose="02010609060101010101" pitchFamily="49" charset="-122"/>
              </a:rPr>
              <a:t>淋浴</a:t>
            </a:r>
            <a:endParaRPr lang="en-US" altLang="zh-CN" sz="2800" dirty="0" smtClean="0">
              <a:latin typeface="楷体" panose="02010609060101010101" pitchFamily="49" charset="-122"/>
              <a:ea typeface="楷体" panose="02010609060101010101" pitchFamily="49" charset="-122"/>
            </a:endParaRPr>
          </a:p>
          <a:p>
            <a:pPr marL="457200" indent="-457200">
              <a:lnSpc>
                <a:spcPct val="150000"/>
              </a:lnSpc>
              <a:buFont typeface="Arial" panose="020B0604020202020204" pitchFamily="34" charset="0"/>
              <a:buChar char="•"/>
            </a:pPr>
            <a:r>
              <a:rPr lang="zh-CN" altLang="en-US" sz="2800" dirty="0" smtClean="0">
                <a:latin typeface="楷体" panose="02010609060101010101" pitchFamily="49" charset="-122"/>
                <a:ea typeface="楷体" panose="02010609060101010101" pitchFamily="49" charset="-122"/>
              </a:rPr>
              <a:t>ＳＷＢ</a:t>
            </a:r>
            <a:r>
              <a:rPr lang="zh-CN" altLang="en-US" sz="2800" dirty="0">
                <a:latin typeface="楷体" panose="02010609060101010101" pitchFamily="49" charset="-122"/>
                <a:ea typeface="楷体" panose="02010609060101010101" pitchFamily="49" charset="-122"/>
              </a:rPr>
              <a:t>：单人房，有</a:t>
            </a:r>
            <a:r>
              <a:rPr lang="zh-CN" altLang="en-US" sz="2800" dirty="0" smtClean="0">
                <a:latin typeface="楷体" panose="02010609060101010101" pitchFamily="49" charset="-122"/>
                <a:ea typeface="楷体" panose="02010609060101010101" pitchFamily="49" charset="-122"/>
              </a:rPr>
              <a:t>盆浴</a:t>
            </a:r>
            <a:endParaRPr lang="en-US" altLang="zh-CN" sz="2800" dirty="0" smtClean="0">
              <a:latin typeface="楷体" panose="02010609060101010101" pitchFamily="49" charset="-122"/>
              <a:ea typeface="楷体" panose="02010609060101010101" pitchFamily="49" charset="-122"/>
            </a:endParaRPr>
          </a:p>
          <a:p>
            <a:pPr marL="457200" indent="-457200">
              <a:lnSpc>
                <a:spcPct val="150000"/>
              </a:lnSpc>
              <a:buFont typeface="Arial" panose="020B0604020202020204" pitchFamily="34" charset="0"/>
              <a:buChar char="•"/>
            </a:pPr>
            <a:r>
              <a:rPr lang="zh-CN" altLang="en-US" sz="2800" dirty="0" smtClean="0">
                <a:latin typeface="楷体" panose="02010609060101010101" pitchFamily="49" charset="-122"/>
                <a:ea typeface="楷体" panose="02010609060101010101" pitchFamily="49" charset="-122"/>
              </a:rPr>
              <a:t>ＤＷ</a:t>
            </a:r>
            <a:r>
              <a:rPr lang="zh-CN" altLang="en-US" sz="2800" dirty="0">
                <a:latin typeface="楷体" panose="02010609060101010101" pitchFamily="49" charset="-122"/>
                <a:ea typeface="楷体" panose="02010609060101010101" pitchFamily="49" charset="-122"/>
              </a:rPr>
              <a:t>／ＯＢ：双人房，无</a:t>
            </a:r>
            <a:r>
              <a:rPr lang="zh-CN" altLang="en-US" sz="2800" dirty="0" smtClean="0">
                <a:latin typeface="楷体" panose="02010609060101010101" pitchFamily="49" charset="-122"/>
                <a:ea typeface="楷体" panose="02010609060101010101" pitchFamily="49" charset="-122"/>
              </a:rPr>
              <a:t>盆浴</a:t>
            </a:r>
            <a:endParaRPr lang="en-US" altLang="zh-CN" sz="2800" dirty="0" smtClean="0">
              <a:latin typeface="楷体" panose="02010609060101010101" pitchFamily="49" charset="-122"/>
              <a:ea typeface="楷体" panose="02010609060101010101" pitchFamily="49" charset="-122"/>
            </a:endParaRPr>
          </a:p>
          <a:p>
            <a:pPr marL="457200" indent="-457200">
              <a:lnSpc>
                <a:spcPct val="150000"/>
              </a:lnSpc>
              <a:buFont typeface="Arial" panose="020B0604020202020204" pitchFamily="34" charset="0"/>
              <a:buChar char="•"/>
            </a:pPr>
            <a:r>
              <a:rPr lang="zh-CN" altLang="en-US" sz="2800" dirty="0" smtClean="0">
                <a:latin typeface="楷体" panose="02010609060101010101" pitchFamily="49" charset="-122"/>
                <a:ea typeface="楷体" panose="02010609060101010101" pitchFamily="49" charset="-122"/>
              </a:rPr>
              <a:t>ＤＷ</a:t>
            </a:r>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Shower</a:t>
            </a:r>
            <a:r>
              <a:rPr lang="zh-CN" altLang="en-US" sz="2800" dirty="0">
                <a:latin typeface="楷体" panose="02010609060101010101" pitchFamily="49" charset="-122"/>
                <a:ea typeface="楷体" panose="02010609060101010101" pitchFamily="49" charset="-122"/>
              </a:rPr>
              <a:t>：双人房，只有</a:t>
            </a:r>
            <a:r>
              <a:rPr lang="zh-CN" altLang="en-US" sz="2800" dirty="0" smtClean="0">
                <a:latin typeface="楷体" panose="02010609060101010101" pitchFamily="49" charset="-122"/>
                <a:ea typeface="楷体" panose="02010609060101010101" pitchFamily="49" charset="-122"/>
              </a:rPr>
              <a:t>淋浴</a:t>
            </a:r>
            <a:endParaRPr lang="en-US" altLang="zh-CN" sz="2800" dirty="0" smtClean="0">
              <a:latin typeface="楷体" panose="02010609060101010101" pitchFamily="49" charset="-122"/>
              <a:ea typeface="楷体" panose="02010609060101010101" pitchFamily="49" charset="-122"/>
            </a:endParaRPr>
          </a:p>
          <a:p>
            <a:pPr marL="457200" indent="-457200">
              <a:lnSpc>
                <a:spcPct val="150000"/>
              </a:lnSpc>
              <a:buFont typeface="Arial" panose="020B0604020202020204" pitchFamily="34" charset="0"/>
              <a:buChar char="•"/>
            </a:pPr>
            <a:r>
              <a:rPr lang="zh-CN" altLang="en-US" sz="2800" dirty="0" smtClean="0">
                <a:latin typeface="楷体" panose="02010609060101010101" pitchFamily="49" charset="-122"/>
                <a:ea typeface="楷体" panose="02010609060101010101" pitchFamily="49" charset="-122"/>
              </a:rPr>
              <a:t>ＤＷＢ</a:t>
            </a:r>
            <a:r>
              <a:rPr lang="zh-CN" altLang="en-US" sz="2800" dirty="0">
                <a:latin typeface="楷体" panose="02010609060101010101" pitchFamily="49" charset="-122"/>
                <a:ea typeface="楷体" panose="02010609060101010101" pitchFamily="49" charset="-122"/>
              </a:rPr>
              <a:t>：双人房，有</a:t>
            </a:r>
            <a:r>
              <a:rPr lang="zh-CN" altLang="en-US" sz="2800" dirty="0" smtClean="0">
                <a:latin typeface="楷体" panose="02010609060101010101" pitchFamily="49" charset="-122"/>
                <a:ea typeface="楷体" panose="02010609060101010101" pitchFamily="49" charset="-122"/>
              </a:rPr>
              <a:t>盆浴</a:t>
            </a:r>
            <a:endParaRPr lang="zh-CN" altLang="en-US" sz="28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766114661"/>
      </p:ext>
    </p:extLst>
  </p:cSld>
  <p:clrMapOvr>
    <a:masterClrMapping/>
  </p:clrMapOvr>
  <p:transition spd="slow">
    <p:cove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a:off x="467715" y="1502953"/>
            <a:ext cx="4134465" cy="662554"/>
          </a:xfrm>
          <a:prstGeom prst="rect">
            <a:avLst/>
          </a:prstGeom>
        </p:spPr>
        <p:txBody>
          <a:bodyPr vert="horz"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（二）评估的依据和内容</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2267840" y="2492935"/>
            <a:ext cx="6264436" cy="3416320"/>
          </a:xfrm>
          <a:prstGeom prst="rect">
            <a:avLst/>
          </a:prstGeom>
          <a:noFill/>
        </p:spPr>
        <p:txBody>
          <a:bodyPr wrap="square" rtlCol="0">
            <a:spAutoFit/>
          </a:bodyPr>
          <a:lstStyle/>
          <a:p>
            <a:pPr>
              <a:lnSpc>
                <a:spcPct val="150000"/>
              </a:lnSpc>
            </a:pPr>
            <a:r>
              <a:rPr lang="zh-CN" altLang="en-US" sz="2400" dirty="0">
                <a:latin typeface="+mn-ea"/>
                <a:ea typeface="+mn-ea"/>
              </a:rPr>
              <a:t>对员工评估的依据是酒店“岗位责任制”或“工作说明书”中对该岗位员工的基本要求（包括工作职责、标准、任务等）以及员工对岗位职责的履行情况。</a:t>
            </a:r>
          </a:p>
          <a:p>
            <a:pPr>
              <a:lnSpc>
                <a:spcPct val="150000"/>
              </a:lnSpc>
            </a:pPr>
            <a:r>
              <a:rPr lang="zh-CN" altLang="en-US" sz="2400" dirty="0">
                <a:latin typeface="+mn-ea"/>
                <a:ea typeface="+mn-ea"/>
              </a:rPr>
              <a:t>评估的内容包括被评估者的基本素质、工作业绩、工作态度</a:t>
            </a:r>
            <a:r>
              <a:rPr lang="zh-CN" altLang="en-US" sz="2400" dirty="0" smtClean="0">
                <a:latin typeface="+mn-ea"/>
                <a:ea typeface="+mn-ea"/>
              </a:rPr>
              <a:t>等。</a:t>
            </a:r>
            <a:endParaRPr lang="zh-CN" altLang="en-US" sz="2400" dirty="0">
              <a:latin typeface="+mn-ea"/>
              <a:ea typeface="+mn-ea"/>
            </a:endParaRPr>
          </a:p>
        </p:txBody>
      </p:sp>
    </p:spTree>
    <p:extLst>
      <p:ext uri="{BB962C8B-B14F-4D97-AF65-F5344CB8AC3E}">
        <p14:creationId xmlns:p14="http://schemas.microsoft.com/office/powerpoint/2010/main" val="15123067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a:off x="467715" y="1502953"/>
            <a:ext cx="4134465" cy="662554"/>
          </a:xfrm>
          <a:prstGeom prst="rect">
            <a:avLst/>
          </a:prstGeom>
        </p:spPr>
        <p:txBody>
          <a:bodyPr vert="horz"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（三）评估的程序和方法</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1619795" y="2492935"/>
            <a:ext cx="6912481" cy="3416320"/>
          </a:xfrm>
          <a:prstGeom prst="rect">
            <a:avLst/>
          </a:prstGeom>
          <a:noFill/>
        </p:spPr>
        <p:txBody>
          <a:bodyPr wrap="square" rtlCol="0">
            <a:spAutoFit/>
          </a:bodyPr>
          <a:lstStyle/>
          <a:p>
            <a:pPr>
              <a:lnSpc>
                <a:spcPct val="150000"/>
              </a:lnSpc>
            </a:pPr>
            <a:r>
              <a:rPr lang="zh-CN" altLang="en-US" sz="2400" dirty="0">
                <a:latin typeface="+mn-ea"/>
                <a:ea typeface="+mn-ea"/>
              </a:rPr>
              <a:t>１、填写评估表</a:t>
            </a:r>
          </a:p>
          <a:p>
            <a:pPr>
              <a:lnSpc>
                <a:spcPct val="150000"/>
              </a:lnSpc>
            </a:pPr>
            <a:r>
              <a:rPr lang="zh-CN" altLang="en-US" sz="2400" dirty="0">
                <a:latin typeface="+mn-ea"/>
                <a:ea typeface="+mn-ea"/>
              </a:rPr>
              <a:t>对员工的评估通常为每年一次，评估的表格一般由酒店统一设计和印制（参见表</a:t>
            </a:r>
            <a:r>
              <a:rPr lang="en-US" altLang="zh-CN" sz="2400" dirty="0">
                <a:latin typeface="+mn-ea"/>
                <a:ea typeface="+mn-ea"/>
              </a:rPr>
              <a:t>4-10</a:t>
            </a:r>
            <a:r>
              <a:rPr lang="zh-CN" altLang="en-US" sz="2400" dirty="0">
                <a:latin typeface="+mn-ea"/>
                <a:ea typeface="+mn-ea"/>
              </a:rPr>
              <a:t>）。为了为年度评估提供依据，使年度评估更为准确，同时也为了进一步激励员工努力工作，客房部也可以对员工进行月度评估，月度评估的形式和内容以简单为宜。</a:t>
            </a:r>
          </a:p>
        </p:txBody>
      </p:sp>
    </p:spTree>
    <p:extLst>
      <p:ext uri="{BB962C8B-B14F-4D97-AF65-F5344CB8AC3E}">
        <p14:creationId xmlns:p14="http://schemas.microsoft.com/office/powerpoint/2010/main" val="15243627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File0001"/>
          <p:cNvPicPr/>
          <p:nvPr/>
        </p:nvPicPr>
        <p:blipFill>
          <a:blip r:embed="rId2">
            <a:extLst>
              <a:ext uri="{28A0092B-C50C-407E-A947-70E740481C1C}">
                <a14:useLocalDpi xmlns:a14="http://schemas.microsoft.com/office/drawing/2010/main" val="0"/>
              </a:ext>
            </a:extLst>
          </a:blip>
          <a:srcRect/>
          <a:stretch>
            <a:fillRect/>
          </a:stretch>
        </p:blipFill>
        <p:spPr bwMode="auto">
          <a:xfrm>
            <a:off x="354995" y="1412859"/>
            <a:ext cx="4667250" cy="4950485"/>
          </a:xfrm>
          <a:prstGeom prst="rect">
            <a:avLst/>
          </a:prstGeom>
          <a:noFill/>
          <a:ln>
            <a:noFill/>
          </a:ln>
        </p:spPr>
      </p:pic>
      <p:pic>
        <p:nvPicPr>
          <p:cNvPr id="5" name="图片 4" descr="File0002"/>
          <p:cNvPicPr/>
          <p:nvPr/>
        </p:nvPicPr>
        <p:blipFill>
          <a:blip r:embed="rId3">
            <a:extLst>
              <a:ext uri="{28A0092B-C50C-407E-A947-70E740481C1C}">
                <a14:useLocalDpi xmlns:a14="http://schemas.microsoft.com/office/drawing/2010/main" val="0"/>
              </a:ext>
            </a:extLst>
          </a:blip>
          <a:srcRect/>
          <a:stretch>
            <a:fillRect/>
          </a:stretch>
        </p:blipFill>
        <p:spPr bwMode="auto">
          <a:xfrm>
            <a:off x="4762500" y="1456589"/>
            <a:ext cx="4381500" cy="4910260"/>
          </a:xfrm>
          <a:prstGeom prst="rect">
            <a:avLst/>
          </a:prstGeom>
          <a:noFill/>
          <a:ln>
            <a:noFill/>
          </a:ln>
        </p:spPr>
      </p:pic>
      <p:sp>
        <p:nvSpPr>
          <p:cNvPr id="6" name="矩形 132100"/>
          <p:cNvSpPr>
            <a:spLocks noRot="1" noChangeArrowheads="1"/>
          </p:cNvSpPr>
          <p:nvPr/>
        </p:nvSpPr>
        <p:spPr bwMode="auto">
          <a:xfrm>
            <a:off x="3635935" y="4509075"/>
            <a:ext cx="4256312" cy="83638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p>
            <a:pPr marL="342900" indent="-342900" algn="ctr">
              <a:spcBef>
                <a:spcPct val="20000"/>
              </a:spcBef>
            </a:pPr>
            <a:r>
              <a:rPr lang="zh-CN" altLang="en-US" sz="3200" b="1" dirty="0">
                <a:solidFill>
                  <a:srgbClr val="0000FF"/>
                </a:solidFill>
              </a:rPr>
              <a:t>员工工作表现评估表</a:t>
            </a:r>
          </a:p>
        </p:txBody>
      </p:sp>
    </p:spTree>
    <p:extLst>
      <p:ext uri="{BB962C8B-B14F-4D97-AF65-F5344CB8AC3E}">
        <p14:creationId xmlns:p14="http://schemas.microsoft.com/office/powerpoint/2010/main" val="3445466822"/>
      </p:ext>
    </p:extLst>
  </p:cSld>
  <p:clrMapOvr>
    <a:masterClrMapping/>
  </p:clrMapOvr>
  <p:transition spd="slow">
    <p:push dir="u"/>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0824" y="1916895"/>
            <a:ext cx="7488521" cy="3970318"/>
          </a:xfrm>
          <a:prstGeom prst="rect">
            <a:avLst/>
          </a:prstGeom>
          <a:noFill/>
        </p:spPr>
        <p:txBody>
          <a:bodyPr wrap="square" rtlCol="0">
            <a:spAutoFit/>
          </a:bodyPr>
          <a:lstStyle/>
          <a:p>
            <a:pPr>
              <a:lnSpc>
                <a:spcPct val="150000"/>
              </a:lnSpc>
            </a:pPr>
            <a:r>
              <a:rPr lang="zh-CN" altLang="en-US" sz="2400" dirty="0">
                <a:latin typeface="+mn-ea"/>
                <a:ea typeface="+mn-ea"/>
              </a:rPr>
              <a:t>２、评估面谈</a:t>
            </a:r>
          </a:p>
          <a:p>
            <a:pPr>
              <a:lnSpc>
                <a:spcPct val="150000"/>
              </a:lnSpc>
            </a:pPr>
            <a:r>
              <a:rPr lang="zh-CN" altLang="en-US" sz="2400" dirty="0">
                <a:latin typeface="+mn-ea"/>
                <a:ea typeface="+mn-ea"/>
              </a:rPr>
              <a:t>评估表填写好以后，评估者（部门经理或主管）要与被评估者进行见面，就评分表上的各个项目及评分情况逐条向被评估的员工解释说明。被评估者可以在面谈时对他的评估意见提出不同的看法，并与评估者进行深入的讨论。如不能取得一致意见时，可由人事部约见该员工，听取其意见，并做适当的处理。</a:t>
            </a:r>
          </a:p>
        </p:txBody>
      </p:sp>
    </p:spTree>
    <p:extLst>
      <p:ext uri="{BB962C8B-B14F-4D97-AF65-F5344CB8AC3E}">
        <p14:creationId xmlns:p14="http://schemas.microsoft.com/office/powerpoint/2010/main" val="21905703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a:off x="467715" y="1988900"/>
            <a:ext cx="3416320" cy="662554"/>
          </a:xfrm>
          <a:prstGeom prst="rect">
            <a:avLst/>
          </a:prstGeom>
        </p:spPr>
        <p:txBody>
          <a:bodyPr vert="horz"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（四）评估注意事项</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1693830" y="3212985"/>
            <a:ext cx="6912481" cy="2308324"/>
          </a:xfrm>
          <a:prstGeom prst="rect">
            <a:avLst/>
          </a:prstGeom>
          <a:noFill/>
        </p:spPr>
        <p:txBody>
          <a:bodyPr wrap="square" rtlCol="0">
            <a:spAutoFit/>
          </a:bodyPr>
          <a:lstStyle/>
          <a:p>
            <a:pPr marL="457200" indent="-457200">
              <a:lnSpc>
                <a:spcPct val="150000"/>
              </a:lnSpc>
              <a:buFont typeface="+mj-lt"/>
              <a:buAutoNum type="arabicPeriod"/>
            </a:pPr>
            <a:r>
              <a:rPr lang="zh-CN" altLang="en-US" sz="2400" dirty="0" smtClean="0">
                <a:latin typeface="+mn-ea"/>
                <a:ea typeface="+mn-ea"/>
              </a:rPr>
              <a:t>评估</a:t>
            </a:r>
            <a:r>
              <a:rPr lang="zh-CN" altLang="en-US" sz="2400" dirty="0">
                <a:latin typeface="+mn-ea"/>
                <a:ea typeface="+mn-ea"/>
              </a:rPr>
              <a:t>必须客观、</a:t>
            </a:r>
            <a:r>
              <a:rPr lang="zh-CN" altLang="en-US" sz="2400" dirty="0" smtClean="0">
                <a:latin typeface="+mn-ea"/>
                <a:ea typeface="+mn-ea"/>
              </a:rPr>
              <a:t>公正</a:t>
            </a:r>
            <a:endParaRPr lang="en-US" altLang="zh-CN" sz="2400" dirty="0" smtClean="0">
              <a:latin typeface="+mn-ea"/>
              <a:ea typeface="+mn-ea"/>
            </a:endParaRPr>
          </a:p>
          <a:p>
            <a:pPr marL="457200" indent="-457200">
              <a:lnSpc>
                <a:spcPct val="150000"/>
              </a:lnSpc>
              <a:buFont typeface="+mj-lt"/>
              <a:buAutoNum type="arabicPeriod"/>
            </a:pPr>
            <a:r>
              <a:rPr lang="zh-CN" altLang="en-US" sz="2400" dirty="0" smtClean="0">
                <a:latin typeface="+mn-ea"/>
                <a:ea typeface="+mn-ea"/>
              </a:rPr>
              <a:t>注意</a:t>
            </a:r>
            <a:r>
              <a:rPr lang="zh-CN" altLang="en-US" sz="2400" dirty="0">
                <a:latin typeface="+mn-ea"/>
                <a:ea typeface="+mn-ea"/>
              </a:rPr>
              <a:t>选择面谈</a:t>
            </a:r>
            <a:r>
              <a:rPr lang="zh-CN" altLang="en-US" sz="2400" dirty="0" smtClean="0">
                <a:latin typeface="+mn-ea"/>
                <a:ea typeface="+mn-ea"/>
              </a:rPr>
              <a:t>地点</a:t>
            </a:r>
            <a:endParaRPr lang="en-US" altLang="zh-CN" sz="2400" dirty="0" smtClean="0">
              <a:latin typeface="+mn-ea"/>
              <a:ea typeface="+mn-ea"/>
            </a:endParaRPr>
          </a:p>
          <a:p>
            <a:pPr marL="457200" indent="-457200">
              <a:lnSpc>
                <a:spcPct val="150000"/>
              </a:lnSpc>
              <a:buFont typeface="+mj-lt"/>
              <a:buAutoNum type="arabicPeriod"/>
            </a:pPr>
            <a:r>
              <a:rPr lang="zh-CN" altLang="zh-CN" sz="2400" dirty="0"/>
              <a:t>鼓励</a:t>
            </a:r>
            <a:r>
              <a:rPr lang="zh-CN" altLang="zh-CN" sz="2400" dirty="0" smtClean="0"/>
              <a:t>对话</a:t>
            </a:r>
            <a:endParaRPr lang="en-US" altLang="zh-CN" sz="2400" dirty="0" smtClean="0"/>
          </a:p>
          <a:p>
            <a:pPr marL="457200" indent="-457200">
              <a:lnSpc>
                <a:spcPct val="150000"/>
              </a:lnSpc>
              <a:buFont typeface="+mj-lt"/>
              <a:buAutoNum type="arabicPeriod"/>
            </a:pPr>
            <a:r>
              <a:rPr lang="zh-CN" altLang="zh-CN" sz="2400" dirty="0"/>
              <a:t>不能有报复思想</a:t>
            </a:r>
            <a:endParaRPr lang="zh-CN" altLang="en-US" sz="2400" dirty="0">
              <a:latin typeface="+mn-ea"/>
              <a:ea typeface="+mn-ea"/>
            </a:endParaRPr>
          </a:p>
        </p:txBody>
      </p:sp>
    </p:spTree>
    <p:extLst>
      <p:ext uri="{BB962C8B-B14F-4D97-AF65-F5344CB8AC3E}">
        <p14:creationId xmlns:p14="http://schemas.microsoft.com/office/powerpoint/2010/main" val="30763434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6"/>
          <p:cNvSpPr>
            <a:spLocks noChangeArrowheads="1"/>
          </p:cNvSpPr>
          <p:nvPr/>
        </p:nvSpPr>
        <p:spPr bwMode="auto">
          <a:xfrm>
            <a:off x="0" y="1339849"/>
            <a:ext cx="323850" cy="4032251"/>
          </a:xfrm>
          <a:prstGeom prst="rect">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5" name="矩形 7"/>
          <p:cNvSpPr>
            <a:spLocks noChangeArrowheads="1"/>
          </p:cNvSpPr>
          <p:nvPr/>
        </p:nvSpPr>
        <p:spPr bwMode="auto">
          <a:xfrm>
            <a:off x="8856663" y="1339849"/>
            <a:ext cx="323850" cy="403225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6" name="TextBox 7"/>
          <p:cNvSpPr>
            <a:spLocks noChangeArrowheads="1"/>
          </p:cNvSpPr>
          <p:nvPr/>
        </p:nvSpPr>
        <p:spPr bwMode="auto">
          <a:xfrm>
            <a:off x="1835810" y="764815"/>
            <a:ext cx="57150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0"/>
              </a:spcBef>
              <a:buNone/>
            </a:pPr>
            <a:r>
              <a:rPr lang="zh-CN" altLang="en-US" sz="4000" b="1" dirty="0" smtClean="0">
                <a:solidFill>
                  <a:schemeClr val="accent1"/>
                </a:solidFill>
                <a:latin typeface="微软雅黑" pitchFamily="34" charset="-122"/>
                <a:ea typeface="微软雅黑" pitchFamily="34" charset="-122"/>
              </a:rPr>
              <a:t>第五章      房</a:t>
            </a:r>
            <a:r>
              <a:rPr lang="zh-CN" altLang="en-US" sz="4000" b="1" dirty="0">
                <a:solidFill>
                  <a:schemeClr val="accent1"/>
                </a:solidFill>
                <a:latin typeface="微软雅黑" pitchFamily="34" charset="-122"/>
                <a:ea typeface="微软雅黑" pitchFamily="34" charset="-122"/>
              </a:rPr>
              <a:t>务中心管理</a:t>
            </a:r>
          </a:p>
        </p:txBody>
      </p:sp>
      <p:sp>
        <p:nvSpPr>
          <p:cNvPr id="8197" name="Text Box 9"/>
          <p:cNvSpPr txBox="1">
            <a:spLocks noChangeArrowheads="1"/>
          </p:cNvSpPr>
          <p:nvPr/>
        </p:nvSpPr>
        <p:spPr bwMode="auto">
          <a:xfrm>
            <a:off x="1115760" y="2492935"/>
            <a:ext cx="8428521" cy="272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428750" indent="-51435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2800" b="1" u="sng" dirty="0">
                <a:solidFill>
                  <a:srgbClr val="CC3300"/>
                </a:solidFill>
                <a:ea typeface="微软雅黑" pitchFamily="34" charset="-122"/>
              </a:rPr>
              <a:t>本章的学习目的与要求：</a:t>
            </a:r>
          </a:p>
          <a:p>
            <a:pPr eaLnBrk="1" hangingPunct="1">
              <a:spcBef>
                <a:spcPct val="50000"/>
              </a:spcBef>
              <a:buFont typeface="Arial" charset="0"/>
              <a:buNone/>
            </a:pPr>
            <a:r>
              <a:rPr lang="zh-CN" altLang="en-US" sz="2800" dirty="0">
                <a:solidFill>
                  <a:srgbClr val="CC3300"/>
                </a:solidFill>
              </a:rPr>
              <a:t>       </a:t>
            </a:r>
            <a:r>
              <a:rPr lang="zh-CN" altLang="en-US" sz="2800" dirty="0">
                <a:solidFill>
                  <a:srgbClr val="CC3300"/>
                </a:solidFill>
                <a:ea typeface="华文楷体" pitchFamily="2" charset="-122"/>
              </a:rPr>
              <a:t>通过本章的学习：</a:t>
            </a:r>
            <a:endParaRPr lang="en-US" altLang="zh-CN" sz="2800" dirty="0">
              <a:solidFill>
                <a:srgbClr val="CC3300"/>
              </a:solidFill>
              <a:ea typeface="华文楷体" pitchFamily="2" charset="-122"/>
            </a:endParaRPr>
          </a:p>
          <a:p>
            <a:pPr lvl="0"/>
            <a:r>
              <a:rPr lang="zh-CN" altLang="en-US" sz="2800" dirty="0" smtClean="0">
                <a:solidFill>
                  <a:srgbClr val="CC3300"/>
                </a:solidFill>
                <a:ea typeface="华文楷体" pitchFamily="2" charset="-122"/>
              </a:rPr>
              <a:t>了解</a:t>
            </a:r>
            <a:r>
              <a:rPr lang="zh-CN" altLang="en-US" sz="2800" dirty="0">
                <a:solidFill>
                  <a:srgbClr val="CC3300"/>
                </a:solidFill>
                <a:ea typeface="华文楷体" pitchFamily="2" charset="-122"/>
              </a:rPr>
              <a:t>房务中心的主要工作内容。</a:t>
            </a:r>
          </a:p>
          <a:p>
            <a:pPr lvl="0"/>
            <a:r>
              <a:rPr lang="zh-CN" altLang="en-US" sz="2800" dirty="0" smtClean="0">
                <a:solidFill>
                  <a:srgbClr val="CC3300"/>
                </a:solidFill>
                <a:ea typeface="华文楷体" pitchFamily="2" charset="-122"/>
              </a:rPr>
              <a:t>掌握</a:t>
            </a:r>
            <a:r>
              <a:rPr lang="zh-CN" altLang="en-US" sz="2800" dirty="0">
                <a:solidFill>
                  <a:srgbClr val="CC3300"/>
                </a:solidFill>
                <a:ea typeface="华文楷体" pitchFamily="2" charset="-122"/>
              </a:rPr>
              <a:t>房务中心与酒店其它部门沟通的内容。</a:t>
            </a:r>
          </a:p>
          <a:p>
            <a:pPr lvl="0"/>
            <a:r>
              <a:rPr lang="zh-CN" altLang="en-US" sz="2800" dirty="0" smtClean="0">
                <a:solidFill>
                  <a:srgbClr val="CC3300"/>
                </a:solidFill>
                <a:ea typeface="华文楷体" pitchFamily="2" charset="-122"/>
              </a:rPr>
              <a:t>掌握</a:t>
            </a:r>
            <a:r>
              <a:rPr lang="zh-CN" altLang="en-US" sz="2800" dirty="0">
                <a:solidFill>
                  <a:srgbClr val="CC3300"/>
                </a:solidFill>
                <a:ea typeface="华文楷体" pitchFamily="2" charset="-122"/>
              </a:rPr>
              <a:t>房务中心的管理方法</a:t>
            </a:r>
            <a:r>
              <a:rPr lang="zh-CN" altLang="en-US" sz="2800" dirty="0" smtClean="0">
                <a:solidFill>
                  <a:srgbClr val="CC3300"/>
                </a:solidFill>
                <a:ea typeface="华文楷体" pitchFamily="2" charset="-122"/>
              </a:rPr>
              <a:t>。</a:t>
            </a:r>
            <a:endParaRPr lang="zh-CN" altLang="en-US" sz="2800" dirty="0">
              <a:solidFill>
                <a:srgbClr val="CC3300"/>
              </a:solidFill>
              <a:ea typeface="华文楷体" pitchFamily="2" charset="-122"/>
            </a:endParaRPr>
          </a:p>
        </p:txBody>
      </p:sp>
    </p:spTree>
    <p:extLst>
      <p:ext uri="{BB962C8B-B14F-4D97-AF65-F5344CB8AC3E}">
        <p14:creationId xmlns:p14="http://schemas.microsoft.com/office/powerpoint/2010/main" val="39988605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252059" y="3563955"/>
            <a:ext cx="4363615" cy="468000"/>
          </a:xfrm>
          <a:custGeom>
            <a:avLst/>
            <a:gdLst/>
            <a:ahLst/>
            <a:cxnLst/>
            <a:rect l="l" t="t" r="r" b="b"/>
            <a:pathLst>
              <a:path w="2807157" h="468000">
                <a:moveTo>
                  <a:pt x="82036" y="0"/>
                </a:moveTo>
                <a:lnTo>
                  <a:pt x="2339157" y="0"/>
                </a:lnTo>
                <a:lnTo>
                  <a:pt x="2807157"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文本框 6"/>
          <p:cNvSpPr txBox="1"/>
          <p:nvPr/>
        </p:nvSpPr>
        <p:spPr>
          <a:xfrm>
            <a:off x="566019" y="3327550"/>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01</a:t>
            </a:r>
            <a:endParaRPr lang="zh-CN" altLang="en-US" sz="3600" b="1" dirty="0">
              <a:solidFill>
                <a:srgbClr val="0278A1"/>
              </a:solidFill>
              <a:latin typeface="Akzidenz-Grotesk BQ Condensed" pitchFamily="50" charset="0"/>
            </a:endParaRPr>
          </a:p>
        </p:txBody>
      </p:sp>
      <p:sp>
        <p:nvSpPr>
          <p:cNvPr id="15" name="文本框 53"/>
          <p:cNvSpPr txBox="1"/>
          <p:nvPr/>
        </p:nvSpPr>
        <p:spPr>
          <a:xfrm>
            <a:off x="1429913" y="3499177"/>
            <a:ext cx="1415772"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房务中心</a:t>
            </a:r>
          </a:p>
        </p:txBody>
      </p:sp>
      <p:sp>
        <p:nvSpPr>
          <p:cNvPr id="17" name="文本框 12"/>
          <p:cNvSpPr txBox="1"/>
          <p:nvPr/>
        </p:nvSpPr>
        <p:spPr>
          <a:xfrm>
            <a:off x="566019" y="3991621"/>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02</a:t>
            </a:r>
            <a:endParaRPr lang="zh-CN" altLang="en-US" sz="3600" b="1" dirty="0">
              <a:solidFill>
                <a:srgbClr val="0278A1"/>
              </a:solidFill>
              <a:latin typeface="Akzidenz-Grotesk BQ Condensed" pitchFamily="50" charset="0"/>
            </a:endParaRPr>
          </a:p>
        </p:txBody>
      </p:sp>
      <p:sp>
        <p:nvSpPr>
          <p:cNvPr id="18" name="任意多边形 17"/>
          <p:cNvSpPr/>
          <p:nvPr/>
        </p:nvSpPr>
        <p:spPr>
          <a:xfrm>
            <a:off x="1252061" y="4213797"/>
            <a:ext cx="4363615" cy="468000"/>
          </a:xfrm>
          <a:custGeom>
            <a:avLst/>
            <a:gdLst/>
            <a:ahLst/>
            <a:cxnLst/>
            <a:rect l="l" t="t" r="r" b="b"/>
            <a:pathLst>
              <a:path w="3492923" h="468000">
                <a:moveTo>
                  <a:pt x="82036" y="0"/>
                </a:moveTo>
                <a:lnTo>
                  <a:pt x="3024923" y="0"/>
                </a:lnTo>
                <a:lnTo>
                  <a:pt x="3492923"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54"/>
          <p:cNvSpPr txBox="1"/>
          <p:nvPr/>
        </p:nvSpPr>
        <p:spPr>
          <a:xfrm>
            <a:off x="1429912" y="4140021"/>
            <a:ext cx="3818084"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房态的控制与统计</a:t>
            </a:r>
          </a:p>
        </p:txBody>
      </p:sp>
      <p:sp>
        <p:nvSpPr>
          <p:cNvPr id="21" name="文本框 18"/>
          <p:cNvSpPr txBox="1"/>
          <p:nvPr/>
        </p:nvSpPr>
        <p:spPr>
          <a:xfrm>
            <a:off x="566019" y="4655690"/>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03</a:t>
            </a:r>
            <a:endParaRPr lang="zh-CN" altLang="en-US" sz="3600" b="1" dirty="0">
              <a:solidFill>
                <a:srgbClr val="0278A1"/>
              </a:solidFill>
              <a:latin typeface="Akzidenz-Grotesk BQ Condensed" pitchFamily="50" charset="0"/>
            </a:endParaRPr>
          </a:p>
        </p:txBody>
      </p:sp>
      <p:sp>
        <p:nvSpPr>
          <p:cNvPr id="22" name="任意多边形 21"/>
          <p:cNvSpPr/>
          <p:nvPr/>
        </p:nvSpPr>
        <p:spPr>
          <a:xfrm>
            <a:off x="1252060" y="4885871"/>
            <a:ext cx="4363614" cy="469043"/>
          </a:xfrm>
          <a:custGeom>
            <a:avLst/>
            <a:gdLst/>
            <a:ahLst/>
            <a:cxnLst/>
            <a:rect l="l" t="t" r="r" b="b"/>
            <a:pathLst>
              <a:path w="4151099" h="468000">
                <a:moveTo>
                  <a:pt x="82036" y="0"/>
                </a:moveTo>
                <a:lnTo>
                  <a:pt x="3683099" y="0"/>
                </a:lnTo>
                <a:lnTo>
                  <a:pt x="4151099"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5"/>
          <p:cNvSpPr txBox="1"/>
          <p:nvPr/>
        </p:nvSpPr>
        <p:spPr>
          <a:xfrm>
            <a:off x="1445130" y="4812097"/>
            <a:ext cx="3802865"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客房消费与在住客人查询</a:t>
            </a:r>
          </a:p>
        </p:txBody>
      </p:sp>
      <p:sp>
        <p:nvSpPr>
          <p:cNvPr id="24" name="任意多边形 23"/>
          <p:cNvSpPr/>
          <p:nvPr/>
        </p:nvSpPr>
        <p:spPr>
          <a:xfrm>
            <a:off x="1222005" y="5591319"/>
            <a:ext cx="4393671" cy="468000"/>
          </a:xfrm>
          <a:custGeom>
            <a:avLst/>
            <a:gdLst/>
            <a:ahLst/>
            <a:cxnLst/>
            <a:rect l="l" t="t" r="r" b="b"/>
            <a:pathLst>
              <a:path w="2807157" h="468000">
                <a:moveTo>
                  <a:pt x="82036" y="0"/>
                </a:moveTo>
                <a:lnTo>
                  <a:pt x="2339157" y="0"/>
                </a:lnTo>
                <a:lnTo>
                  <a:pt x="2807157"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5" name="文本框 6"/>
          <p:cNvSpPr txBox="1"/>
          <p:nvPr/>
        </p:nvSpPr>
        <p:spPr>
          <a:xfrm>
            <a:off x="535964" y="5354914"/>
            <a:ext cx="742511" cy="646331"/>
          </a:xfrm>
          <a:prstGeom prst="rect">
            <a:avLst/>
          </a:prstGeom>
          <a:noFill/>
        </p:spPr>
        <p:txBody>
          <a:bodyPr wrap="none" rtlCol="0">
            <a:spAutoFit/>
          </a:bodyPr>
          <a:lstStyle/>
          <a:p>
            <a:r>
              <a:rPr lang="en-US" altLang="zh-CN" sz="3600" b="1" dirty="0" smtClean="0">
                <a:solidFill>
                  <a:srgbClr val="0278A1"/>
                </a:solidFill>
                <a:latin typeface="Akzidenz-Grotesk BQ Condensed" pitchFamily="50" charset="0"/>
              </a:rPr>
              <a:t>04</a:t>
            </a:r>
            <a:endParaRPr lang="zh-CN" altLang="en-US" sz="3600" b="1" dirty="0">
              <a:solidFill>
                <a:srgbClr val="0278A1"/>
              </a:solidFill>
              <a:latin typeface="Akzidenz-Grotesk BQ Condensed" pitchFamily="50" charset="0"/>
            </a:endParaRPr>
          </a:p>
        </p:txBody>
      </p:sp>
      <p:sp>
        <p:nvSpPr>
          <p:cNvPr id="26" name="文本框 53"/>
          <p:cNvSpPr txBox="1"/>
          <p:nvPr/>
        </p:nvSpPr>
        <p:spPr>
          <a:xfrm>
            <a:off x="1399858" y="5526541"/>
            <a:ext cx="3570208"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遗留物品与租借物品管理</a:t>
            </a:r>
          </a:p>
        </p:txBody>
      </p:sp>
      <p:sp>
        <p:nvSpPr>
          <p:cNvPr id="27" name="TextBox 7"/>
          <p:cNvSpPr>
            <a:spLocks noChangeArrowheads="1"/>
          </p:cNvSpPr>
          <p:nvPr/>
        </p:nvSpPr>
        <p:spPr bwMode="auto">
          <a:xfrm>
            <a:off x="814359" y="1124840"/>
            <a:ext cx="326243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r>
              <a:rPr lang="zh-CN" altLang="en-US" sz="4000" b="1" dirty="0" smtClean="0">
                <a:solidFill>
                  <a:schemeClr val="accent1"/>
                </a:solidFill>
                <a:latin typeface="微软雅黑" pitchFamily="34" charset="-122"/>
                <a:ea typeface="微软雅黑" pitchFamily="34" charset="-122"/>
              </a:rPr>
              <a:t>第五章 </a:t>
            </a:r>
            <a:endParaRPr lang="en-US" altLang="zh-CN" sz="4000" b="1" dirty="0">
              <a:solidFill>
                <a:schemeClr val="accent1"/>
              </a:solidFill>
              <a:latin typeface="微软雅黑" pitchFamily="34" charset="-122"/>
              <a:ea typeface="微软雅黑" pitchFamily="34" charset="-122"/>
            </a:endParaRPr>
          </a:p>
          <a:p>
            <a:pPr eaLnBrk="1" hangingPunct="1">
              <a:spcBef>
                <a:spcPct val="0"/>
              </a:spcBef>
              <a:buFont typeface="Arial" charset="0"/>
              <a:buNone/>
            </a:pPr>
            <a:r>
              <a:rPr lang="zh-CN" altLang="en-US" sz="4000" b="1" dirty="0" smtClean="0">
                <a:solidFill>
                  <a:schemeClr val="accent1"/>
                </a:solidFill>
                <a:latin typeface="微软雅黑" pitchFamily="34" charset="-122"/>
                <a:ea typeface="微软雅黑" pitchFamily="34" charset="-122"/>
              </a:rPr>
              <a:t>房务中心管理</a:t>
            </a:r>
          </a:p>
        </p:txBody>
      </p:sp>
      <p:pic>
        <p:nvPicPr>
          <p:cNvPr id="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4936453" y="903645"/>
            <a:ext cx="3469519" cy="2310740"/>
          </a:xfrm>
          <a:prstGeom prst="flowChartMultidocumen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17182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a:spLocks noChangeArrowheads="1"/>
          </p:cNvSpPr>
          <p:nvPr/>
        </p:nvSpPr>
        <p:spPr bwMode="auto">
          <a:xfrm rot="10800000">
            <a:off x="4735635" y="6584304"/>
            <a:ext cx="4219575" cy="161925"/>
          </a:xfrm>
          <a:custGeom>
            <a:avLst/>
            <a:gdLst>
              <a:gd name="T0" fmla="*/ 4050597 w 21600"/>
              <a:gd name="T1" fmla="*/ 80963 h 21600"/>
              <a:gd name="T2" fmla="*/ 2109788 w 21600"/>
              <a:gd name="T3" fmla="*/ 161925 h 21600"/>
              <a:gd name="T4" fmla="*/ 168978 w 21600"/>
              <a:gd name="T5" fmla="*/ 80963 h 21600"/>
              <a:gd name="T6" fmla="*/ 2109788 w 21600"/>
              <a:gd name="T7" fmla="*/ 0 h 21600"/>
              <a:gd name="T8" fmla="*/ 0 60000 65536"/>
              <a:gd name="T9" fmla="*/ 0 60000 65536"/>
              <a:gd name="T10" fmla="*/ 0 60000 65536"/>
              <a:gd name="T11" fmla="*/ 0 60000 65536"/>
              <a:gd name="T12" fmla="*/ 2665 w 21600"/>
              <a:gd name="T13" fmla="*/ 2665 h 21600"/>
              <a:gd name="T14" fmla="*/ 18935 w 21600"/>
              <a:gd name="T15" fmla="*/ 18935 h 21600"/>
            </a:gdLst>
            <a:ahLst/>
            <a:cxnLst>
              <a:cxn ang="T8">
                <a:pos x="T0" y="T1"/>
              </a:cxn>
              <a:cxn ang="T9">
                <a:pos x="T2" y="T3"/>
              </a:cxn>
              <a:cxn ang="T10">
                <a:pos x="T4" y="T5"/>
              </a:cxn>
              <a:cxn ang="T11">
                <a:pos x="T6" y="T7"/>
              </a:cxn>
            </a:cxnLst>
            <a:rect l="T12" t="T13" r="T14" b="T15"/>
            <a:pathLst>
              <a:path w="21600" h="21600">
                <a:moveTo>
                  <a:pt x="0" y="0"/>
                </a:moveTo>
                <a:lnTo>
                  <a:pt x="1730" y="21600"/>
                </a:lnTo>
                <a:lnTo>
                  <a:pt x="19870" y="21600"/>
                </a:lnTo>
                <a:lnTo>
                  <a:pt x="21600" y="0"/>
                </a:lnTo>
                <a:close/>
              </a:path>
            </a:pathLst>
          </a:custGeom>
          <a:gradFill rotWithShape="1">
            <a:gsLst>
              <a:gs pos="0">
                <a:srgbClr val="5F5F5F">
                  <a:alpha val="0"/>
                </a:srgbClr>
              </a:gs>
              <a:gs pos="100000">
                <a:srgbClr val="000000">
                  <a:alpha val="50000"/>
                </a:srgbClr>
              </a:gs>
            </a:gsLst>
            <a:lin ang="5400000" scaled="1"/>
          </a:gradFill>
          <a:ln>
            <a:noFill/>
          </a:ln>
          <a:extLst>
            <a:ext uri="{91240B29-F687-4F45-9708-019B960494DF}">
              <a14:hiddenLine xmlns:a14="http://schemas.microsoft.com/office/drawing/2010/main" w="28575" algn="ctr">
                <a:solidFill>
                  <a:srgbClr val="000000"/>
                </a:solidFill>
                <a:miter lim="800000"/>
                <a:headEnd/>
                <a:tailEnd/>
              </a14:hiddenLine>
            </a:ext>
          </a:extLst>
        </p:spPr>
        <p:txBody>
          <a:bodyPr wrap="none" anchor="ctr"/>
          <a:lstStyle>
            <a:defPPr>
              <a:defRPr lang="zh-CN"/>
            </a:defPPr>
            <a:lvl1pPr algn="l" rtl="0" fontAlgn="base">
              <a:spcBef>
                <a:spcPct val="0"/>
              </a:spcBef>
              <a:spcAft>
                <a:spcPct val="0"/>
              </a:spcAft>
              <a:defRPr b="1" kern="1200">
                <a:solidFill>
                  <a:schemeClr val="tx1"/>
                </a:solidFill>
                <a:latin typeface="Arial" pitchFamily="34" charset="0"/>
                <a:ea typeface="微软雅黑" pitchFamily="34" charset="-122"/>
                <a:cs typeface="+mn-cs"/>
              </a:defRPr>
            </a:lvl1pPr>
            <a:lvl2pPr marL="457200" algn="l" rtl="0" fontAlgn="base">
              <a:spcBef>
                <a:spcPct val="0"/>
              </a:spcBef>
              <a:spcAft>
                <a:spcPct val="0"/>
              </a:spcAft>
              <a:defRPr b="1" kern="1200">
                <a:solidFill>
                  <a:schemeClr val="tx1"/>
                </a:solidFill>
                <a:latin typeface="Arial" pitchFamily="34" charset="0"/>
                <a:ea typeface="微软雅黑" pitchFamily="34" charset="-122"/>
                <a:cs typeface="+mn-cs"/>
              </a:defRPr>
            </a:lvl2pPr>
            <a:lvl3pPr marL="914400" algn="l" rtl="0" fontAlgn="base">
              <a:spcBef>
                <a:spcPct val="0"/>
              </a:spcBef>
              <a:spcAft>
                <a:spcPct val="0"/>
              </a:spcAft>
              <a:defRPr b="1" kern="1200">
                <a:solidFill>
                  <a:schemeClr val="tx1"/>
                </a:solidFill>
                <a:latin typeface="Arial" pitchFamily="34" charset="0"/>
                <a:ea typeface="微软雅黑" pitchFamily="34" charset="-122"/>
                <a:cs typeface="+mn-cs"/>
              </a:defRPr>
            </a:lvl3pPr>
            <a:lvl4pPr marL="1371600" algn="l" rtl="0" fontAlgn="base">
              <a:spcBef>
                <a:spcPct val="0"/>
              </a:spcBef>
              <a:spcAft>
                <a:spcPct val="0"/>
              </a:spcAft>
              <a:defRPr b="1" kern="1200">
                <a:solidFill>
                  <a:schemeClr val="tx1"/>
                </a:solidFill>
                <a:latin typeface="Arial" pitchFamily="34" charset="0"/>
                <a:ea typeface="微软雅黑" pitchFamily="34" charset="-122"/>
                <a:cs typeface="+mn-cs"/>
              </a:defRPr>
            </a:lvl4pPr>
            <a:lvl5pPr marL="1828800" algn="l" rtl="0" fontAlgn="base">
              <a:spcBef>
                <a:spcPct val="0"/>
              </a:spcBef>
              <a:spcAft>
                <a:spcPct val="0"/>
              </a:spcAft>
              <a:defRPr b="1" kern="1200">
                <a:solidFill>
                  <a:schemeClr val="tx1"/>
                </a:solidFill>
                <a:latin typeface="Arial" pitchFamily="34" charset="0"/>
                <a:ea typeface="微软雅黑" pitchFamily="34" charset="-122"/>
                <a:cs typeface="+mn-cs"/>
              </a:defRPr>
            </a:lvl5pPr>
            <a:lvl6pPr marL="2286000" algn="l" defTabSz="914400" rtl="0" eaLnBrk="1" latinLnBrk="0" hangingPunct="1">
              <a:defRPr b="1" kern="1200">
                <a:solidFill>
                  <a:schemeClr val="tx1"/>
                </a:solidFill>
                <a:latin typeface="Arial" pitchFamily="34" charset="0"/>
                <a:ea typeface="微软雅黑" pitchFamily="34" charset="-122"/>
                <a:cs typeface="+mn-cs"/>
              </a:defRPr>
            </a:lvl6pPr>
            <a:lvl7pPr marL="2743200" algn="l" defTabSz="914400" rtl="0" eaLnBrk="1" latinLnBrk="0" hangingPunct="1">
              <a:defRPr b="1" kern="1200">
                <a:solidFill>
                  <a:schemeClr val="tx1"/>
                </a:solidFill>
                <a:latin typeface="Arial" pitchFamily="34" charset="0"/>
                <a:ea typeface="微软雅黑" pitchFamily="34" charset="-122"/>
                <a:cs typeface="+mn-cs"/>
              </a:defRPr>
            </a:lvl7pPr>
            <a:lvl8pPr marL="3200400" algn="l" defTabSz="914400" rtl="0" eaLnBrk="1" latinLnBrk="0" hangingPunct="1">
              <a:defRPr b="1" kern="1200">
                <a:solidFill>
                  <a:schemeClr val="tx1"/>
                </a:solidFill>
                <a:latin typeface="Arial" pitchFamily="34" charset="0"/>
                <a:ea typeface="微软雅黑" pitchFamily="34" charset="-122"/>
                <a:cs typeface="+mn-cs"/>
              </a:defRPr>
            </a:lvl8pPr>
            <a:lvl9pPr marL="3657600" algn="l" defTabSz="914400" rtl="0" eaLnBrk="1" latinLnBrk="0" hangingPunct="1">
              <a:defRPr b="1" kern="1200">
                <a:solidFill>
                  <a:schemeClr val="tx1"/>
                </a:solidFill>
                <a:latin typeface="Arial" pitchFamily="34" charset="0"/>
                <a:ea typeface="微软雅黑" pitchFamily="34"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itchFamily="34" charset="0"/>
              <a:ea typeface="华文细黑" pitchFamily="2" charset="-122"/>
              <a:cs typeface="+mn-cs"/>
            </a:endParaRPr>
          </a:p>
        </p:txBody>
      </p:sp>
      <p:sp>
        <p:nvSpPr>
          <p:cNvPr id="3" name="AutoShape 5"/>
          <p:cNvSpPr>
            <a:spLocks noChangeArrowheads="1"/>
          </p:cNvSpPr>
          <p:nvPr/>
        </p:nvSpPr>
        <p:spPr bwMode="auto">
          <a:xfrm>
            <a:off x="4735635" y="5782616"/>
            <a:ext cx="4219575" cy="801688"/>
          </a:xfrm>
          <a:custGeom>
            <a:avLst/>
            <a:gdLst>
              <a:gd name="T0" fmla="*/ 4050597 w 21600"/>
              <a:gd name="T1" fmla="*/ 400844 h 21600"/>
              <a:gd name="T2" fmla="*/ 2109788 w 21600"/>
              <a:gd name="T3" fmla="*/ 801688 h 21600"/>
              <a:gd name="T4" fmla="*/ 168978 w 21600"/>
              <a:gd name="T5" fmla="*/ 400844 h 21600"/>
              <a:gd name="T6" fmla="*/ 2109788 w 21600"/>
              <a:gd name="T7" fmla="*/ 0 h 21600"/>
              <a:gd name="T8" fmla="*/ 0 60000 65536"/>
              <a:gd name="T9" fmla="*/ 0 60000 65536"/>
              <a:gd name="T10" fmla="*/ 0 60000 65536"/>
              <a:gd name="T11" fmla="*/ 0 60000 65536"/>
              <a:gd name="T12" fmla="*/ 2665 w 21600"/>
              <a:gd name="T13" fmla="*/ 2665 h 21600"/>
              <a:gd name="T14" fmla="*/ 18935 w 21600"/>
              <a:gd name="T15" fmla="*/ 18935 h 21600"/>
            </a:gdLst>
            <a:ahLst/>
            <a:cxnLst>
              <a:cxn ang="T8">
                <a:pos x="T0" y="T1"/>
              </a:cxn>
              <a:cxn ang="T9">
                <a:pos x="T2" y="T3"/>
              </a:cxn>
              <a:cxn ang="T10">
                <a:pos x="T4" y="T5"/>
              </a:cxn>
              <a:cxn ang="T11">
                <a:pos x="T6" y="T7"/>
              </a:cxn>
            </a:cxnLst>
            <a:rect l="T12" t="T13" r="T14" b="T15"/>
            <a:pathLst>
              <a:path w="21600" h="21600">
                <a:moveTo>
                  <a:pt x="0" y="0"/>
                </a:moveTo>
                <a:lnTo>
                  <a:pt x="1730" y="21600"/>
                </a:lnTo>
                <a:lnTo>
                  <a:pt x="19870" y="21600"/>
                </a:lnTo>
                <a:lnTo>
                  <a:pt x="21600" y="0"/>
                </a:lnTo>
                <a:close/>
              </a:path>
            </a:pathLst>
          </a:custGeom>
          <a:gradFill rotWithShape="1">
            <a:gsLst>
              <a:gs pos="0">
                <a:srgbClr val="F8F8F8"/>
              </a:gs>
              <a:gs pos="100000">
                <a:srgbClr val="DDDDDD"/>
              </a:gs>
            </a:gsLst>
            <a:lin ang="2700000" scaled="1"/>
          </a:gradFill>
          <a:ln w="12700" algn="ctr">
            <a:solidFill>
              <a:srgbClr val="C0C0C0"/>
            </a:solidFill>
            <a:miter lim="800000"/>
            <a:headEnd/>
            <a:tailEnd/>
          </a:ln>
        </p:spPr>
        <p:txBody>
          <a:bodyPr wrap="none" anchor="ctr"/>
          <a:lstStyle>
            <a:defPPr>
              <a:defRPr lang="zh-CN"/>
            </a:defPPr>
            <a:lvl1pPr algn="l" rtl="0" fontAlgn="base">
              <a:spcBef>
                <a:spcPct val="0"/>
              </a:spcBef>
              <a:spcAft>
                <a:spcPct val="0"/>
              </a:spcAft>
              <a:defRPr b="1" kern="1200">
                <a:solidFill>
                  <a:schemeClr val="tx1"/>
                </a:solidFill>
                <a:latin typeface="Arial" pitchFamily="34" charset="0"/>
                <a:ea typeface="微软雅黑" pitchFamily="34" charset="-122"/>
                <a:cs typeface="+mn-cs"/>
              </a:defRPr>
            </a:lvl1pPr>
            <a:lvl2pPr marL="457200" algn="l" rtl="0" fontAlgn="base">
              <a:spcBef>
                <a:spcPct val="0"/>
              </a:spcBef>
              <a:spcAft>
                <a:spcPct val="0"/>
              </a:spcAft>
              <a:defRPr b="1" kern="1200">
                <a:solidFill>
                  <a:schemeClr val="tx1"/>
                </a:solidFill>
                <a:latin typeface="Arial" pitchFamily="34" charset="0"/>
                <a:ea typeface="微软雅黑" pitchFamily="34" charset="-122"/>
                <a:cs typeface="+mn-cs"/>
              </a:defRPr>
            </a:lvl2pPr>
            <a:lvl3pPr marL="914400" algn="l" rtl="0" fontAlgn="base">
              <a:spcBef>
                <a:spcPct val="0"/>
              </a:spcBef>
              <a:spcAft>
                <a:spcPct val="0"/>
              </a:spcAft>
              <a:defRPr b="1" kern="1200">
                <a:solidFill>
                  <a:schemeClr val="tx1"/>
                </a:solidFill>
                <a:latin typeface="Arial" pitchFamily="34" charset="0"/>
                <a:ea typeface="微软雅黑" pitchFamily="34" charset="-122"/>
                <a:cs typeface="+mn-cs"/>
              </a:defRPr>
            </a:lvl3pPr>
            <a:lvl4pPr marL="1371600" algn="l" rtl="0" fontAlgn="base">
              <a:spcBef>
                <a:spcPct val="0"/>
              </a:spcBef>
              <a:spcAft>
                <a:spcPct val="0"/>
              </a:spcAft>
              <a:defRPr b="1" kern="1200">
                <a:solidFill>
                  <a:schemeClr val="tx1"/>
                </a:solidFill>
                <a:latin typeface="Arial" pitchFamily="34" charset="0"/>
                <a:ea typeface="微软雅黑" pitchFamily="34" charset="-122"/>
                <a:cs typeface="+mn-cs"/>
              </a:defRPr>
            </a:lvl4pPr>
            <a:lvl5pPr marL="1828800" algn="l" rtl="0" fontAlgn="base">
              <a:spcBef>
                <a:spcPct val="0"/>
              </a:spcBef>
              <a:spcAft>
                <a:spcPct val="0"/>
              </a:spcAft>
              <a:defRPr b="1" kern="1200">
                <a:solidFill>
                  <a:schemeClr val="tx1"/>
                </a:solidFill>
                <a:latin typeface="Arial" pitchFamily="34" charset="0"/>
                <a:ea typeface="微软雅黑" pitchFamily="34" charset="-122"/>
                <a:cs typeface="+mn-cs"/>
              </a:defRPr>
            </a:lvl5pPr>
            <a:lvl6pPr marL="2286000" algn="l" defTabSz="914400" rtl="0" eaLnBrk="1" latinLnBrk="0" hangingPunct="1">
              <a:defRPr b="1" kern="1200">
                <a:solidFill>
                  <a:schemeClr val="tx1"/>
                </a:solidFill>
                <a:latin typeface="Arial" pitchFamily="34" charset="0"/>
                <a:ea typeface="微软雅黑" pitchFamily="34" charset="-122"/>
                <a:cs typeface="+mn-cs"/>
              </a:defRPr>
            </a:lvl6pPr>
            <a:lvl7pPr marL="2743200" algn="l" defTabSz="914400" rtl="0" eaLnBrk="1" latinLnBrk="0" hangingPunct="1">
              <a:defRPr b="1" kern="1200">
                <a:solidFill>
                  <a:schemeClr val="tx1"/>
                </a:solidFill>
                <a:latin typeface="Arial" pitchFamily="34" charset="0"/>
                <a:ea typeface="微软雅黑" pitchFamily="34" charset="-122"/>
                <a:cs typeface="+mn-cs"/>
              </a:defRPr>
            </a:lvl7pPr>
            <a:lvl8pPr marL="3200400" algn="l" defTabSz="914400" rtl="0" eaLnBrk="1" latinLnBrk="0" hangingPunct="1">
              <a:defRPr b="1" kern="1200">
                <a:solidFill>
                  <a:schemeClr val="tx1"/>
                </a:solidFill>
                <a:latin typeface="Arial" pitchFamily="34" charset="0"/>
                <a:ea typeface="微软雅黑" pitchFamily="34" charset="-122"/>
                <a:cs typeface="+mn-cs"/>
              </a:defRPr>
            </a:lvl8pPr>
            <a:lvl9pPr marL="3657600" algn="l" defTabSz="914400" rtl="0" eaLnBrk="1" latinLnBrk="0" hangingPunct="1">
              <a:defRPr b="1" kern="1200">
                <a:solidFill>
                  <a:schemeClr val="tx1"/>
                </a:solidFill>
                <a:latin typeface="Arial" pitchFamily="34" charset="0"/>
                <a:ea typeface="微软雅黑" pitchFamily="34" charset="-122"/>
                <a:cs typeface="+mn-cs"/>
              </a:defRPr>
            </a:lvl9pPr>
          </a:lstStyle>
          <a:p>
            <a:endParaRPr lang="zh-CN" altLang="en-US" b="0">
              <a:ea typeface="华文细黑" pitchFamily="2" charset="-122"/>
            </a:endParaRPr>
          </a:p>
        </p:txBody>
      </p:sp>
      <p:sp>
        <p:nvSpPr>
          <p:cNvPr id="5" name="AutoShape 7"/>
          <p:cNvSpPr>
            <a:spLocks noChangeArrowheads="1"/>
          </p:cNvSpPr>
          <p:nvPr/>
        </p:nvSpPr>
        <p:spPr bwMode="auto">
          <a:xfrm rot="10800000">
            <a:off x="4735635" y="5147616"/>
            <a:ext cx="4219575" cy="619125"/>
          </a:xfrm>
          <a:custGeom>
            <a:avLst/>
            <a:gdLst>
              <a:gd name="T0" fmla="*/ 3649737 w 21600"/>
              <a:gd name="T1" fmla="*/ 309563 h 21600"/>
              <a:gd name="T2" fmla="*/ 2109788 w 21600"/>
              <a:gd name="T3" fmla="*/ 619125 h 21600"/>
              <a:gd name="T4" fmla="*/ 569838 w 21600"/>
              <a:gd name="T5" fmla="*/ 309563 h 21600"/>
              <a:gd name="T6" fmla="*/ 2109788 w 21600"/>
              <a:gd name="T7" fmla="*/ 0 h 21600"/>
              <a:gd name="T8" fmla="*/ 0 60000 65536"/>
              <a:gd name="T9" fmla="*/ 0 60000 65536"/>
              <a:gd name="T10" fmla="*/ 0 60000 65536"/>
              <a:gd name="T11" fmla="*/ 0 60000 65536"/>
              <a:gd name="T12" fmla="*/ 4717 w 21600"/>
              <a:gd name="T13" fmla="*/ 4717 h 21600"/>
              <a:gd name="T14" fmla="*/ 16883 w 21600"/>
              <a:gd name="T15" fmla="*/ 16883 h 21600"/>
            </a:gdLst>
            <a:ahLst/>
            <a:cxnLst>
              <a:cxn ang="T8">
                <a:pos x="T0" y="T1"/>
              </a:cxn>
              <a:cxn ang="T9">
                <a:pos x="T2" y="T3"/>
              </a:cxn>
              <a:cxn ang="T10">
                <a:pos x="T4" y="T5"/>
              </a:cxn>
              <a:cxn ang="T11">
                <a:pos x="T6" y="T7"/>
              </a:cxn>
            </a:cxnLst>
            <a:rect l="T12" t="T13" r="T14" b="T15"/>
            <a:pathLst>
              <a:path w="21600" h="21600">
                <a:moveTo>
                  <a:pt x="0" y="0"/>
                </a:moveTo>
                <a:lnTo>
                  <a:pt x="5834" y="21600"/>
                </a:lnTo>
                <a:lnTo>
                  <a:pt x="15766" y="21600"/>
                </a:lnTo>
                <a:lnTo>
                  <a:pt x="21600" y="0"/>
                </a:lnTo>
                <a:close/>
              </a:path>
            </a:pathLst>
          </a:custGeom>
          <a:gradFill rotWithShape="1">
            <a:gsLst>
              <a:gs pos="0">
                <a:srgbClr val="B2B2B2">
                  <a:alpha val="39998"/>
                </a:srgbClr>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defPPr>
              <a:defRPr lang="zh-CN"/>
            </a:defPPr>
            <a:lvl1pPr algn="l" rtl="0" fontAlgn="base">
              <a:spcBef>
                <a:spcPct val="0"/>
              </a:spcBef>
              <a:spcAft>
                <a:spcPct val="0"/>
              </a:spcAft>
              <a:defRPr b="1" kern="1200">
                <a:solidFill>
                  <a:schemeClr val="tx1"/>
                </a:solidFill>
                <a:latin typeface="Arial" pitchFamily="34" charset="0"/>
                <a:ea typeface="微软雅黑" pitchFamily="34" charset="-122"/>
                <a:cs typeface="+mn-cs"/>
              </a:defRPr>
            </a:lvl1pPr>
            <a:lvl2pPr marL="457200" algn="l" rtl="0" fontAlgn="base">
              <a:spcBef>
                <a:spcPct val="0"/>
              </a:spcBef>
              <a:spcAft>
                <a:spcPct val="0"/>
              </a:spcAft>
              <a:defRPr b="1" kern="1200">
                <a:solidFill>
                  <a:schemeClr val="tx1"/>
                </a:solidFill>
                <a:latin typeface="Arial" pitchFamily="34" charset="0"/>
                <a:ea typeface="微软雅黑" pitchFamily="34" charset="-122"/>
                <a:cs typeface="+mn-cs"/>
              </a:defRPr>
            </a:lvl2pPr>
            <a:lvl3pPr marL="914400" algn="l" rtl="0" fontAlgn="base">
              <a:spcBef>
                <a:spcPct val="0"/>
              </a:spcBef>
              <a:spcAft>
                <a:spcPct val="0"/>
              </a:spcAft>
              <a:defRPr b="1" kern="1200">
                <a:solidFill>
                  <a:schemeClr val="tx1"/>
                </a:solidFill>
                <a:latin typeface="Arial" pitchFamily="34" charset="0"/>
                <a:ea typeface="微软雅黑" pitchFamily="34" charset="-122"/>
                <a:cs typeface="+mn-cs"/>
              </a:defRPr>
            </a:lvl3pPr>
            <a:lvl4pPr marL="1371600" algn="l" rtl="0" fontAlgn="base">
              <a:spcBef>
                <a:spcPct val="0"/>
              </a:spcBef>
              <a:spcAft>
                <a:spcPct val="0"/>
              </a:spcAft>
              <a:defRPr b="1" kern="1200">
                <a:solidFill>
                  <a:schemeClr val="tx1"/>
                </a:solidFill>
                <a:latin typeface="Arial" pitchFamily="34" charset="0"/>
                <a:ea typeface="微软雅黑" pitchFamily="34" charset="-122"/>
                <a:cs typeface="+mn-cs"/>
              </a:defRPr>
            </a:lvl4pPr>
            <a:lvl5pPr marL="1828800" algn="l" rtl="0" fontAlgn="base">
              <a:spcBef>
                <a:spcPct val="0"/>
              </a:spcBef>
              <a:spcAft>
                <a:spcPct val="0"/>
              </a:spcAft>
              <a:defRPr b="1" kern="1200">
                <a:solidFill>
                  <a:schemeClr val="tx1"/>
                </a:solidFill>
                <a:latin typeface="Arial" pitchFamily="34" charset="0"/>
                <a:ea typeface="微软雅黑" pitchFamily="34" charset="-122"/>
                <a:cs typeface="+mn-cs"/>
              </a:defRPr>
            </a:lvl5pPr>
            <a:lvl6pPr marL="2286000" algn="l" defTabSz="914400" rtl="0" eaLnBrk="1" latinLnBrk="0" hangingPunct="1">
              <a:defRPr b="1" kern="1200">
                <a:solidFill>
                  <a:schemeClr val="tx1"/>
                </a:solidFill>
                <a:latin typeface="Arial" pitchFamily="34" charset="0"/>
                <a:ea typeface="微软雅黑" pitchFamily="34" charset="-122"/>
                <a:cs typeface="+mn-cs"/>
              </a:defRPr>
            </a:lvl6pPr>
            <a:lvl7pPr marL="2743200" algn="l" defTabSz="914400" rtl="0" eaLnBrk="1" latinLnBrk="0" hangingPunct="1">
              <a:defRPr b="1" kern="1200">
                <a:solidFill>
                  <a:schemeClr val="tx1"/>
                </a:solidFill>
                <a:latin typeface="Arial" pitchFamily="34" charset="0"/>
                <a:ea typeface="微软雅黑" pitchFamily="34" charset="-122"/>
                <a:cs typeface="+mn-cs"/>
              </a:defRPr>
            </a:lvl7pPr>
            <a:lvl8pPr marL="3200400" algn="l" defTabSz="914400" rtl="0" eaLnBrk="1" latinLnBrk="0" hangingPunct="1">
              <a:defRPr b="1" kern="1200">
                <a:solidFill>
                  <a:schemeClr val="tx1"/>
                </a:solidFill>
                <a:latin typeface="Arial" pitchFamily="34" charset="0"/>
                <a:ea typeface="微软雅黑" pitchFamily="34" charset="-122"/>
                <a:cs typeface="+mn-cs"/>
              </a:defRPr>
            </a:lvl8pPr>
            <a:lvl9pPr marL="3657600" algn="l" defTabSz="914400" rtl="0" eaLnBrk="1" latinLnBrk="0" hangingPunct="1">
              <a:defRPr b="1" kern="1200">
                <a:solidFill>
                  <a:schemeClr val="tx1"/>
                </a:solidFill>
                <a:latin typeface="Arial" pitchFamily="34" charset="0"/>
                <a:ea typeface="微软雅黑" pitchFamily="34"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itchFamily="34" charset="0"/>
              <a:ea typeface="华文细黑" pitchFamily="2" charset="-122"/>
              <a:cs typeface="+mn-cs"/>
            </a:endParaRPr>
          </a:p>
        </p:txBody>
      </p:sp>
      <p:sp>
        <p:nvSpPr>
          <p:cNvPr id="6" name="AutoShape 8"/>
          <p:cNvSpPr>
            <a:spLocks noChangeArrowheads="1"/>
          </p:cNvSpPr>
          <p:nvPr/>
        </p:nvSpPr>
        <p:spPr bwMode="auto">
          <a:xfrm>
            <a:off x="5145210" y="4752329"/>
            <a:ext cx="3400425" cy="646112"/>
          </a:xfrm>
          <a:custGeom>
            <a:avLst/>
            <a:gdLst>
              <a:gd name="T0" fmla="*/ 3251971 w 21600"/>
              <a:gd name="T1" fmla="*/ 323056 h 21600"/>
              <a:gd name="T2" fmla="*/ 1700213 w 21600"/>
              <a:gd name="T3" fmla="*/ 646112 h 21600"/>
              <a:gd name="T4" fmla="*/ 148454 w 21600"/>
              <a:gd name="T5" fmla="*/ 323056 h 21600"/>
              <a:gd name="T6" fmla="*/ 1700213 w 21600"/>
              <a:gd name="T7" fmla="*/ 0 h 21600"/>
              <a:gd name="T8" fmla="*/ 0 60000 65536"/>
              <a:gd name="T9" fmla="*/ 0 60000 65536"/>
              <a:gd name="T10" fmla="*/ 0 60000 65536"/>
              <a:gd name="T11" fmla="*/ 0 60000 65536"/>
              <a:gd name="T12" fmla="*/ 2743 w 21600"/>
              <a:gd name="T13" fmla="*/ 2743 h 21600"/>
              <a:gd name="T14" fmla="*/ 18857 w 21600"/>
              <a:gd name="T15" fmla="*/ 18857 h 21600"/>
            </a:gdLst>
            <a:ahLst/>
            <a:cxnLst>
              <a:cxn ang="T8">
                <a:pos x="T0" y="T1"/>
              </a:cxn>
              <a:cxn ang="T9">
                <a:pos x="T2" y="T3"/>
              </a:cxn>
              <a:cxn ang="T10">
                <a:pos x="T4" y="T5"/>
              </a:cxn>
              <a:cxn ang="T11">
                <a:pos x="T6" y="T7"/>
              </a:cxn>
            </a:cxnLst>
            <a:rect l="T12" t="T13" r="T14" b="T15"/>
            <a:pathLst>
              <a:path w="21600" h="21600">
                <a:moveTo>
                  <a:pt x="0" y="0"/>
                </a:moveTo>
                <a:lnTo>
                  <a:pt x="1885" y="21600"/>
                </a:lnTo>
                <a:lnTo>
                  <a:pt x="19715" y="21600"/>
                </a:lnTo>
                <a:lnTo>
                  <a:pt x="21600" y="0"/>
                </a:lnTo>
                <a:close/>
              </a:path>
            </a:pathLst>
          </a:custGeom>
          <a:solidFill>
            <a:srgbClr val="3399FF"/>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28575" algn="ctr">
                <a:solidFill>
                  <a:srgbClr val="000000"/>
                </a:solidFill>
                <a:miter lim="800000"/>
                <a:headEnd/>
                <a:tailEnd/>
              </a14:hiddenLine>
            </a:ext>
          </a:extLst>
        </p:spPr>
        <p:txBody>
          <a:bodyPr wrap="none" anchor="ctr"/>
          <a:lstStyle>
            <a:defPPr>
              <a:defRPr lang="zh-CN"/>
            </a:defPPr>
            <a:lvl1pPr algn="l" rtl="0" fontAlgn="base">
              <a:spcBef>
                <a:spcPct val="0"/>
              </a:spcBef>
              <a:spcAft>
                <a:spcPct val="0"/>
              </a:spcAft>
              <a:defRPr b="1" kern="1200">
                <a:solidFill>
                  <a:schemeClr val="tx1"/>
                </a:solidFill>
                <a:latin typeface="Arial" pitchFamily="34" charset="0"/>
                <a:ea typeface="微软雅黑" pitchFamily="34" charset="-122"/>
                <a:cs typeface="+mn-cs"/>
              </a:defRPr>
            </a:lvl1pPr>
            <a:lvl2pPr marL="457200" algn="l" rtl="0" fontAlgn="base">
              <a:spcBef>
                <a:spcPct val="0"/>
              </a:spcBef>
              <a:spcAft>
                <a:spcPct val="0"/>
              </a:spcAft>
              <a:defRPr b="1" kern="1200">
                <a:solidFill>
                  <a:schemeClr val="tx1"/>
                </a:solidFill>
                <a:latin typeface="Arial" pitchFamily="34" charset="0"/>
                <a:ea typeface="微软雅黑" pitchFamily="34" charset="-122"/>
                <a:cs typeface="+mn-cs"/>
              </a:defRPr>
            </a:lvl2pPr>
            <a:lvl3pPr marL="914400" algn="l" rtl="0" fontAlgn="base">
              <a:spcBef>
                <a:spcPct val="0"/>
              </a:spcBef>
              <a:spcAft>
                <a:spcPct val="0"/>
              </a:spcAft>
              <a:defRPr b="1" kern="1200">
                <a:solidFill>
                  <a:schemeClr val="tx1"/>
                </a:solidFill>
                <a:latin typeface="Arial" pitchFamily="34" charset="0"/>
                <a:ea typeface="微软雅黑" pitchFamily="34" charset="-122"/>
                <a:cs typeface="+mn-cs"/>
              </a:defRPr>
            </a:lvl3pPr>
            <a:lvl4pPr marL="1371600" algn="l" rtl="0" fontAlgn="base">
              <a:spcBef>
                <a:spcPct val="0"/>
              </a:spcBef>
              <a:spcAft>
                <a:spcPct val="0"/>
              </a:spcAft>
              <a:defRPr b="1" kern="1200">
                <a:solidFill>
                  <a:schemeClr val="tx1"/>
                </a:solidFill>
                <a:latin typeface="Arial" pitchFamily="34" charset="0"/>
                <a:ea typeface="微软雅黑" pitchFamily="34" charset="-122"/>
                <a:cs typeface="+mn-cs"/>
              </a:defRPr>
            </a:lvl4pPr>
            <a:lvl5pPr marL="1828800" algn="l" rtl="0" fontAlgn="base">
              <a:spcBef>
                <a:spcPct val="0"/>
              </a:spcBef>
              <a:spcAft>
                <a:spcPct val="0"/>
              </a:spcAft>
              <a:defRPr b="1" kern="1200">
                <a:solidFill>
                  <a:schemeClr val="tx1"/>
                </a:solidFill>
                <a:latin typeface="Arial" pitchFamily="34" charset="0"/>
                <a:ea typeface="微软雅黑" pitchFamily="34" charset="-122"/>
                <a:cs typeface="+mn-cs"/>
              </a:defRPr>
            </a:lvl5pPr>
            <a:lvl6pPr marL="2286000" algn="l" defTabSz="914400" rtl="0" eaLnBrk="1" latinLnBrk="0" hangingPunct="1">
              <a:defRPr b="1" kern="1200">
                <a:solidFill>
                  <a:schemeClr val="tx1"/>
                </a:solidFill>
                <a:latin typeface="Arial" pitchFamily="34" charset="0"/>
                <a:ea typeface="微软雅黑" pitchFamily="34" charset="-122"/>
                <a:cs typeface="+mn-cs"/>
              </a:defRPr>
            </a:lvl6pPr>
            <a:lvl7pPr marL="2743200" algn="l" defTabSz="914400" rtl="0" eaLnBrk="1" latinLnBrk="0" hangingPunct="1">
              <a:defRPr b="1" kern="1200">
                <a:solidFill>
                  <a:schemeClr val="tx1"/>
                </a:solidFill>
                <a:latin typeface="Arial" pitchFamily="34" charset="0"/>
                <a:ea typeface="微软雅黑" pitchFamily="34" charset="-122"/>
                <a:cs typeface="+mn-cs"/>
              </a:defRPr>
            </a:lvl7pPr>
            <a:lvl8pPr marL="3200400" algn="l" defTabSz="914400" rtl="0" eaLnBrk="1" latinLnBrk="0" hangingPunct="1">
              <a:defRPr b="1" kern="1200">
                <a:solidFill>
                  <a:schemeClr val="tx1"/>
                </a:solidFill>
                <a:latin typeface="Arial" pitchFamily="34" charset="0"/>
                <a:ea typeface="微软雅黑" pitchFamily="34" charset="-122"/>
                <a:cs typeface="+mn-cs"/>
              </a:defRPr>
            </a:lvl8pPr>
            <a:lvl9pPr marL="3657600" algn="l" defTabSz="914400" rtl="0" eaLnBrk="1" latinLnBrk="0" hangingPunct="1">
              <a:defRPr b="1" kern="1200">
                <a:solidFill>
                  <a:schemeClr val="tx1"/>
                </a:solidFill>
                <a:latin typeface="Arial" pitchFamily="34" charset="0"/>
                <a:ea typeface="微软雅黑" pitchFamily="34"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itchFamily="34" charset="0"/>
              <a:ea typeface="华文细黑" pitchFamily="2" charset="-122"/>
              <a:cs typeface="+mn-cs"/>
            </a:endParaRPr>
          </a:p>
        </p:txBody>
      </p:sp>
      <p:sp>
        <p:nvSpPr>
          <p:cNvPr id="8" name="AutoShape 10"/>
          <p:cNvSpPr>
            <a:spLocks noChangeArrowheads="1"/>
          </p:cNvSpPr>
          <p:nvPr/>
        </p:nvSpPr>
        <p:spPr bwMode="auto">
          <a:xfrm rot="10800000">
            <a:off x="5145210" y="4258617"/>
            <a:ext cx="3400425" cy="498475"/>
          </a:xfrm>
          <a:custGeom>
            <a:avLst/>
            <a:gdLst>
              <a:gd name="T0" fmla="*/ 2941210 w 21600"/>
              <a:gd name="T1" fmla="*/ 249238 h 21600"/>
              <a:gd name="T2" fmla="*/ 1700213 w 21600"/>
              <a:gd name="T3" fmla="*/ 498475 h 21600"/>
              <a:gd name="T4" fmla="*/ 459215 w 21600"/>
              <a:gd name="T5" fmla="*/ 249238 h 21600"/>
              <a:gd name="T6" fmla="*/ 1700213 w 21600"/>
              <a:gd name="T7" fmla="*/ 0 h 21600"/>
              <a:gd name="T8" fmla="*/ 0 60000 65536"/>
              <a:gd name="T9" fmla="*/ 0 60000 65536"/>
              <a:gd name="T10" fmla="*/ 0 60000 65536"/>
              <a:gd name="T11" fmla="*/ 0 60000 65536"/>
              <a:gd name="T12" fmla="*/ 4717 w 21600"/>
              <a:gd name="T13" fmla="*/ 4717 h 21600"/>
              <a:gd name="T14" fmla="*/ 16883 w 21600"/>
              <a:gd name="T15" fmla="*/ 16883 h 21600"/>
            </a:gdLst>
            <a:ahLst/>
            <a:cxnLst>
              <a:cxn ang="T8">
                <a:pos x="T0" y="T1"/>
              </a:cxn>
              <a:cxn ang="T9">
                <a:pos x="T2" y="T3"/>
              </a:cxn>
              <a:cxn ang="T10">
                <a:pos x="T4" y="T5"/>
              </a:cxn>
              <a:cxn ang="T11">
                <a:pos x="T6" y="T7"/>
              </a:cxn>
            </a:cxnLst>
            <a:rect l="T12" t="T13" r="T14" b="T15"/>
            <a:pathLst>
              <a:path w="21600" h="21600">
                <a:moveTo>
                  <a:pt x="0" y="0"/>
                </a:moveTo>
                <a:lnTo>
                  <a:pt x="5834" y="21600"/>
                </a:lnTo>
                <a:lnTo>
                  <a:pt x="15766" y="21600"/>
                </a:lnTo>
                <a:lnTo>
                  <a:pt x="21600" y="0"/>
                </a:lnTo>
                <a:close/>
              </a:path>
            </a:pathLst>
          </a:custGeom>
          <a:gradFill rotWithShape="1">
            <a:gsLst>
              <a:gs pos="0">
                <a:srgbClr val="0875F8"/>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defPPr>
              <a:defRPr lang="zh-CN"/>
            </a:defPPr>
            <a:lvl1pPr algn="l" rtl="0" fontAlgn="base">
              <a:spcBef>
                <a:spcPct val="0"/>
              </a:spcBef>
              <a:spcAft>
                <a:spcPct val="0"/>
              </a:spcAft>
              <a:defRPr b="1" kern="1200">
                <a:solidFill>
                  <a:schemeClr val="tx1"/>
                </a:solidFill>
                <a:latin typeface="Arial" pitchFamily="34" charset="0"/>
                <a:ea typeface="微软雅黑" pitchFamily="34" charset="-122"/>
                <a:cs typeface="+mn-cs"/>
              </a:defRPr>
            </a:lvl1pPr>
            <a:lvl2pPr marL="457200" algn="l" rtl="0" fontAlgn="base">
              <a:spcBef>
                <a:spcPct val="0"/>
              </a:spcBef>
              <a:spcAft>
                <a:spcPct val="0"/>
              </a:spcAft>
              <a:defRPr b="1" kern="1200">
                <a:solidFill>
                  <a:schemeClr val="tx1"/>
                </a:solidFill>
                <a:latin typeface="Arial" pitchFamily="34" charset="0"/>
                <a:ea typeface="微软雅黑" pitchFamily="34" charset="-122"/>
                <a:cs typeface="+mn-cs"/>
              </a:defRPr>
            </a:lvl2pPr>
            <a:lvl3pPr marL="914400" algn="l" rtl="0" fontAlgn="base">
              <a:spcBef>
                <a:spcPct val="0"/>
              </a:spcBef>
              <a:spcAft>
                <a:spcPct val="0"/>
              </a:spcAft>
              <a:defRPr b="1" kern="1200">
                <a:solidFill>
                  <a:schemeClr val="tx1"/>
                </a:solidFill>
                <a:latin typeface="Arial" pitchFamily="34" charset="0"/>
                <a:ea typeface="微软雅黑" pitchFamily="34" charset="-122"/>
                <a:cs typeface="+mn-cs"/>
              </a:defRPr>
            </a:lvl3pPr>
            <a:lvl4pPr marL="1371600" algn="l" rtl="0" fontAlgn="base">
              <a:spcBef>
                <a:spcPct val="0"/>
              </a:spcBef>
              <a:spcAft>
                <a:spcPct val="0"/>
              </a:spcAft>
              <a:defRPr b="1" kern="1200">
                <a:solidFill>
                  <a:schemeClr val="tx1"/>
                </a:solidFill>
                <a:latin typeface="Arial" pitchFamily="34" charset="0"/>
                <a:ea typeface="微软雅黑" pitchFamily="34" charset="-122"/>
                <a:cs typeface="+mn-cs"/>
              </a:defRPr>
            </a:lvl4pPr>
            <a:lvl5pPr marL="1828800" algn="l" rtl="0" fontAlgn="base">
              <a:spcBef>
                <a:spcPct val="0"/>
              </a:spcBef>
              <a:spcAft>
                <a:spcPct val="0"/>
              </a:spcAft>
              <a:defRPr b="1" kern="1200">
                <a:solidFill>
                  <a:schemeClr val="tx1"/>
                </a:solidFill>
                <a:latin typeface="Arial" pitchFamily="34" charset="0"/>
                <a:ea typeface="微软雅黑" pitchFamily="34" charset="-122"/>
                <a:cs typeface="+mn-cs"/>
              </a:defRPr>
            </a:lvl5pPr>
            <a:lvl6pPr marL="2286000" algn="l" defTabSz="914400" rtl="0" eaLnBrk="1" latinLnBrk="0" hangingPunct="1">
              <a:defRPr b="1" kern="1200">
                <a:solidFill>
                  <a:schemeClr val="tx1"/>
                </a:solidFill>
                <a:latin typeface="Arial" pitchFamily="34" charset="0"/>
                <a:ea typeface="微软雅黑" pitchFamily="34" charset="-122"/>
                <a:cs typeface="+mn-cs"/>
              </a:defRPr>
            </a:lvl6pPr>
            <a:lvl7pPr marL="2743200" algn="l" defTabSz="914400" rtl="0" eaLnBrk="1" latinLnBrk="0" hangingPunct="1">
              <a:defRPr b="1" kern="1200">
                <a:solidFill>
                  <a:schemeClr val="tx1"/>
                </a:solidFill>
                <a:latin typeface="Arial" pitchFamily="34" charset="0"/>
                <a:ea typeface="微软雅黑" pitchFamily="34" charset="-122"/>
                <a:cs typeface="+mn-cs"/>
              </a:defRPr>
            </a:lvl7pPr>
            <a:lvl8pPr marL="3200400" algn="l" defTabSz="914400" rtl="0" eaLnBrk="1" latinLnBrk="0" hangingPunct="1">
              <a:defRPr b="1" kern="1200">
                <a:solidFill>
                  <a:schemeClr val="tx1"/>
                </a:solidFill>
                <a:latin typeface="Arial" pitchFamily="34" charset="0"/>
                <a:ea typeface="微软雅黑" pitchFamily="34" charset="-122"/>
                <a:cs typeface="+mn-cs"/>
              </a:defRPr>
            </a:lvl8pPr>
            <a:lvl9pPr marL="3657600" algn="l" defTabSz="914400" rtl="0" eaLnBrk="1" latinLnBrk="0" hangingPunct="1">
              <a:defRPr b="1" kern="1200">
                <a:solidFill>
                  <a:schemeClr val="tx1"/>
                </a:solidFill>
                <a:latin typeface="Arial" pitchFamily="34" charset="0"/>
                <a:ea typeface="微软雅黑" pitchFamily="34"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itchFamily="34" charset="0"/>
              <a:ea typeface="华文细黑" pitchFamily="2" charset="-122"/>
              <a:cs typeface="+mn-cs"/>
            </a:endParaRPr>
          </a:p>
        </p:txBody>
      </p:sp>
      <p:sp>
        <p:nvSpPr>
          <p:cNvPr id="9" name="AutoShape 12"/>
          <p:cNvSpPr>
            <a:spLocks noChangeArrowheads="1"/>
          </p:cNvSpPr>
          <p:nvPr/>
        </p:nvSpPr>
        <p:spPr bwMode="auto">
          <a:xfrm>
            <a:off x="5467470" y="3945881"/>
            <a:ext cx="2755900" cy="522287"/>
          </a:xfrm>
          <a:custGeom>
            <a:avLst/>
            <a:gdLst>
              <a:gd name="T0" fmla="*/ 2607515 w 21600"/>
              <a:gd name="T1" fmla="*/ 261143 h 21600"/>
              <a:gd name="T2" fmla="*/ 1377950 w 21600"/>
              <a:gd name="T3" fmla="*/ 522287 h 21600"/>
              <a:gd name="T4" fmla="*/ 148385 w 21600"/>
              <a:gd name="T5" fmla="*/ 261143 h 21600"/>
              <a:gd name="T6" fmla="*/ 1377950 w 21600"/>
              <a:gd name="T7" fmla="*/ 0 h 21600"/>
              <a:gd name="T8" fmla="*/ 0 60000 65536"/>
              <a:gd name="T9" fmla="*/ 0 60000 65536"/>
              <a:gd name="T10" fmla="*/ 0 60000 65536"/>
              <a:gd name="T11" fmla="*/ 0 60000 65536"/>
              <a:gd name="T12" fmla="*/ 2963 w 21600"/>
              <a:gd name="T13" fmla="*/ 2963 h 21600"/>
              <a:gd name="T14" fmla="*/ 18637 w 21600"/>
              <a:gd name="T15" fmla="*/ 18637 h 21600"/>
            </a:gdLst>
            <a:ahLst/>
            <a:cxnLst>
              <a:cxn ang="T8">
                <a:pos x="T0" y="T1"/>
              </a:cxn>
              <a:cxn ang="T9">
                <a:pos x="T2" y="T3"/>
              </a:cxn>
              <a:cxn ang="T10">
                <a:pos x="T4" y="T5"/>
              </a:cxn>
              <a:cxn ang="T11">
                <a:pos x="T6" y="T7"/>
              </a:cxn>
            </a:cxnLst>
            <a:rect l="T12" t="T13" r="T14" b="T15"/>
            <a:pathLst>
              <a:path w="21600" h="21600">
                <a:moveTo>
                  <a:pt x="0" y="0"/>
                </a:moveTo>
                <a:lnTo>
                  <a:pt x="2326" y="21600"/>
                </a:lnTo>
                <a:lnTo>
                  <a:pt x="19274" y="21600"/>
                </a:lnTo>
                <a:lnTo>
                  <a:pt x="21600" y="0"/>
                </a:lnTo>
                <a:close/>
              </a:path>
            </a:pathLst>
          </a:custGeom>
          <a:gradFill rotWithShape="1">
            <a:gsLst>
              <a:gs pos="0">
                <a:srgbClr val="F8F8F8"/>
              </a:gs>
              <a:gs pos="100000">
                <a:srgbClr val="DDDDDD"/>
              </a:gs>
            </a:gsLst>
            <a:lin ang="2700000" scaled="1"/>
          </a:gradFill>
          <a:ln w="12700" algn="ctr">
            <a:solidFill>
              <a:srgbClr val="C0C0C0"/>
            </a:solidFill>
            <a:miter lim="800000"/>
            <a:headEnd/>
            <a:tailEnd/>
          </a:ln>
          <a:effectLst>
            <a:outerShdw blurRad="50800" dist="38100" dir="5400000" algn="t" rotWithShape="0">
              <a:prstClr val="black">
                <a:alpha val="40000"/>
              </a:prstClr>
            </a:outerShdw>
          </a:effectLst>
        </p:spPr>
        <p:txBody>
          <a:bodyPr wrap="none" anchor="ctr"/>
          <a:lstStyle>
            <a:defPPr>
              <a:defRPr lang="zh-CN"/>
            </a:defPPr>
            <a:lvl1pPr algn="l" rtl="0" fontAlgn="base">
              <a:spcBef>
                <a:spcPct val="0"/>
              </a:spcBef>
              <a:spcAft>
                <a:spcPct val="0"/>
              </a:spcAft>
              <a:defRPr b="1" kern="1200">
                <a:solidFill>
                  <a:schemeClr val="tx1"/>
                </a:solidFill>
                <a:latin typeface="Arial" pitchFamily="34" charset="0"/>
                <a:ea typeface="微软雅黑" pitchFamily="34" charset="-122"/>
                <a:cs typeface="+mn-cs"/>
              </a:defRPr>
            </a:lvl1pPr>
            <a:lvl2pPr marL="457200" algn="l" rtl="0" fontAlgn="base">
              <a:spcBef>
                <a:spcPct val="0"/>
              </a:spcBef>
              <a:spcAft>
                <a:spcPct val="0"/>
              </a:spcAft>
              <a:defRPr b="1" kern="1200">
                <a:solidFill>
                  <a:schemeClr val="tx1"/>
                </a:solidFill>
                <a:latin typeface="Arial" pitchFamily="34" charset="0"/>
                <a:ea typeface="微软雅黑" pitchFamily="34" charset="-122"/>
                <a:cs typeface="+mn-cs"/>
              </a:defRPr>
            </a:lvl2pPr>
            <a:lvl3pPr marL="914400" algn="l" rtl="0" fontAlgn="base">
              <a:spcBef>
                <a:spcPct val="0"/>
              </a:spcBef>
              <a:spcAft>
                <a:spcPct val="0"/>
              </a:spcAft>
              <a:defRPr b="1" kern="1200">
                <a:solidFill>
                  <a:schemeClr val="tx1"/>
                </a:solidFill>
                <a:latin typeface="Arial" pitchFamily="34" charset="0"/>
                <a:ea typeface="微软雅黑" pitchFamily="34" charset="-122"/>
                <a:cs typeface="+mn-cs"/>
              </a:defRPr>
            </a:lvl3pPr>
            <a:lvl4pPr marL="1371600" algn="l" rtl="0" fontAlgn="base">
              <a:spcBef>
                <a:spcPct val="0"/>
              </a:spcBef>
              <a:spcAft>
                <a:spcPct val="0"/>
              </a:spcAft>
              <a:defRPr b="1" kern="1200">
                <a:solidFill>
                  <a:schemeClr val="tx1"/>
                </a:solidFill>
                <a:latin typeface="Arial" pitchFamily="34" charset="0"/>
                <a:ea typeface="微软雅黑" pitchFamily="34" charset="-122"/>
                <a:cs typeface="+mn-cs"/>
              </a:defRPr>
            </a:lvl4pPr>
            <a:lvl5pPr marL="1828800" algn="l" rtl="0" fontAlgn="base">
              <a:spcBef>
                <a:spcPct val="0"/>
              </a:spcBef>
              <a:spcAft>
                <a:spcPct val="0"/>
              </a:spcAft>
              <a:defRPr b="1" kern="1200">
                <a:solidFill>
                  <a:schemeClr val="tx1"/>
                </a:solidFill>
                <a:latin typeface="Arial" pitchFamily="34" charset="0"/>
                <a:ea typeface="微软雅黑" pitchFamily="34" charset="-122"/>
                <a:cs typeface="+mn-cs"/>
              </a:defRPr>
            </a:lvl5pPr>
            <a:lvl6pPr marL="2286000" algn="l" defTabSz="914400" rtl="0" eaLnBrk="1" latinLnBrk="0" hangingPunct="1">
              <a:defRPr b="1" kern="1200">
                <a:solidFill>
                  <a:schemeClr val="tx1"/>
                </a:solidFill>
                <a:latin typeface="Arial" pitchFamily="34" charset="0"/>
                <a:ea typeface="微软雅黑" pitchFamily="34" charset="-122"/>
                <a:cs typeface="+mn-cs"/>
              </a:defRPr>
            </a:lvl6pPr>
            <a:lvl7pPr marL="2743200" algn="l" defTabSz="914400" rtl="0" eaLnBrk="1" latinLnBrk="0" hangingPunct="1">
              <a:defRPr b="1" kern="1200">
                <a:solidFill>
                  <a:schemeClr val="tx1"/>
                </a:solidFill>
                <a:latin typeface="Arial" pitchFamily="34" charset="0"/>
                <a:ea typeface="微软雅黑" pitchFamily="34" charset="-122"/>
                <a:cs typeface="+mn-cs"/>
              </a:defRPr>
            </a:lvl7pPr>
            <a:lvl8pPr marL="3200400" algn="l" defTabSz="914400" rtl="0" eaLnBrk="1" latinLnBrk="0" hangingPunct="1">
              <a:defRPr b="1" kern="1200">
                <a:solidFill>
                  <a:schemeClr val="tx1"/>
                </a:solidFill>
                <a:latin typeface="Arial" pitchFamily="34" charset="0"/>
                <a:ea typeface="微软雅黑" pitchFamily="34" charset="-122"/>
                <a:cs typeface="+mn-cs"/>
              </a:defRPr>
            </a:lvl8pPr>
            <a:lvl9pPr marL="3657600" algn="l" defTabSz="914400" rtl="0" eaLnBrk="1" latinLnBrk="0" hangingPunct="1">
              <a:defRPr b="1" kern="1200">
                <a:solidFill>
                  <a:schemeClr val="tx1"/>
                </a:solidFill>
                <a:latin typeface="Arial" pitchFamily="34" charset="0"/>
                <a:ea typeface="微软雅黑" pitchFamily="34" charset="-122"/>
                <a:cs typeface="+mn-cs"/>
              </a:defRPr>
            </a:lvl9pPr>
          </a:lstStyle>
          <a:p>
            <a:endParaRPr lang="zh-CN" altLang="en-US" b="0">
              <a:ea typeface="华文细黑" pitchFamily="2" charset="-122"/>
            </a:endParaRPr>
          </a:p>
        </p:txBody>
      </p:sp>
      <p:sp>
        <p:nvSpPr>
          <p:cNvPr id="11" name="AutoShape 14"/>
          <p:cNvSpPr>
            <a:spLocks noChangeArrowheads="1"/>
          </p:cNvSpPr>
          <p:nvPr/>
        </p:nvSpPr>
        <p:spPr bwMode="auto">
          <a:xfrm rot="10800000">
            <a:off x="5467470" y="3539479"/>
            <a:ext cx="2755900" cy="403225"/>
          </a:xfrm>
          <a:custGeom>
            <a:avLst/>
            <a:gdLst>
              <a:gd name="T0" fmla="*/ 2383726 w 21600"/>
              <a:gd name="T1" fmla="*/ 201613 h 21600"/>
              <a:gd name="T2" fmla="*/ 1377950 w 21600"/>
              <a:gd name="T3" fmla="*/ 403225 h 21600"/>
              <a:gd name="T4" fmla="*/ 372174 w 21600"/>
              <a:gd name="T5" fmla="*/ 201613 h 21600"/>
              <a:gd name="T6" fmla="*/ 1377950 w 21600"/>
              <a:gd name="T7" fmla="*/ 0 h 21600"/>
              <a:gd name="T8" fmla="*/ 0 60000 65536"/>
              <a:gd name="T9" fmla="*/ 0 60000 65536"/>
              <a:gd name="T10" fmla="*/ 0 60000 65536"/>
              <a:gd name="T11" fmla="*/ 0 60000 65536"/>
              <a:gd name="T12" fmla="*/ 4717 w 21600"/>
              <a:gd name="T13" fmla="*/ 4717 h 21600"/>
              <a:gd name="T14" fmla="*/ 16883 w 21600"/>
              <a:gd name="T15" fmla="*/ 16883 h 21600"/>
            </a:gdLst>
            <a:ahLst/>
            <a:cxnLst>
              <a:cxn ang="T8">
                <a:pos x="T0" y="T1"/>
              </a:cxn>
              <a:cxn ang="T9">
                <a:pos x="T2" y="T3"/>
              </a:cxn>
              <a:cxn ang="T10">
                <a:pos x="T4" y="T5"/>
              </a:cxn>
              <a:cxn ang="T11">
                <a:pos x="T6" y="T7"/>
              </a:cxn>
            </a:cxnLst>
            <a:rect l="T12" t="T13" r="T14" b="T15"/>
            <a:pathLst>
              <a:path w="21600" h="21600">
                <a:moveTo>
                  <a:pt x="0" y="0"/>
                </a:moveTo>
                <a:lnTo>
                  <a:pt x="5834" y="21600"/>
                </a:lnTo>
                <a:lnTo>
                  <a:pt x="15766" y="21600"/>
                </a:lnTo>
                <a:lnTo>
                  <a:pt x="21600" y="0"/>
                </a:lnTo>
                <a:close/>
              </a:path>
            </a:pathLst>
          </a:custGeom>
          <a:gradFill rotWithShape="1">
            <a:gsLst>
              <a:gs pos="0">
                <a:srgbClr val="B2B2B2">
                  <a:alpha val="39998"/>
                </a:srgbClr>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defPPr>
              <a:defRPr lang="zh-CN"/>
            </a:defPPr>
            <a:lvl1pPr algn="l" rtl="0" fontAlgn="base">
              <a:spcBef>
                <a:spcPct val="0"/>
              </a:spcBef>
              <a:spcAft>
                <a:spcPct val="0"/>
              </a:spcAft>
              <a:defRPr b="1" kern="1200">
                <a:solidFill>
                  <a:schemeClr val="tx1"/>
                </a:solidFill>
                <a:latin typeface="Arial" pitchFamily="34" charset="0"/>
                <a:ea typeface="微软雅黑" pitchFamily="34" charset="-122"/>
                <a:cs typeface="+mn-cs"/>
              </a:defRPr>
            </a:lvl1pPr>
            <a:lvl2pPr marL="457200" algn="l" rtl="0" fontAlgn="base">
              <a:spcBef>
                <a:spcPct val="0"/>
              </a:spcBef>
              <a:spcAft>
                <a:spcPct val="0"/>
              </a:spcAft>
              <a:defRPr b="1" kern="1200">
                <a:solidFill>
                  <a:schemeClr val="tx1"/>
                </a:solidFill>
                <a:latin typeface="Arial" pitchFamily="34" charset="0"/>
                <a:ea typeface="微软雅黑" pitchFamily="34" charset="-122"/>
                <a:cs typeface="+mn-cs"/>
              </a:defRPr>
            </a:lvl2pPr>
            <a:lvl3pPr marL="914400" algn="l" rtl="0" fontAlgn="base">
              <a:spcBef>
                <a:spcPct val="0"/>
              </a:spcBef>
              <a:spcAft>
                <a:spcPct val="0"/>
              </a:spcAft>
              <a:defRPr b="1" kern="1200">
                <a:solidFill>
                  <a:schemeClr val="tx1"/>
                </a:solidFill>
                <a:latin typeface="Arial" pitchFamily="34" charset="0"/>
                <a:ea typeface="微软雅黑" pitchFamily="34" charset="-122"/>
                <a:cs typeface="+mn-cs"/>
              </a:defRPr>
            </a:lvl3pPr>
            <a:lvl4pPr marL="1371600" algn="l" rtl="0" fontAlgn="base">
              <a:spcBef>
                <a:spcPct val="0"/>
              </a:spcBef>
              <a:spcAft>
                <a:spcPct val="0"/>
              </a:spcAft>
              <a:defRPr b="1" kern="1200">
                <a:solidFill>
                  <a:schemeClr val="tx1"/>
                </a:solidFill>
                <a:latin typeface="Arial" pitchFamily="34" charset="0"/>
                <a:ea typeface="微软雅黑" pitchFamily="34" charset="-122"/>
                <a:cs typeface="+mn-cs"/>
              </a:defRPr>
            </a:lvl4pPr>
            <a:lvl5pPr marL="1828800" algn="l" rtl="0" fontAlgn="base">
              <a:spcBef>
                <a:spcPct val="0"/>
              </a:spcBef>
              <a:spcAft>
                <a:spcPct val="0"/>
              </a:spcAft>
              <a:defRPr b="1" kern="1200">
                <a:solidFill>
                  <a:schemeClr val="tx1"/>
                </a:solidFill>
                <a:latin typeface="Arial" pitchFamily="34" charset="0"/>
                <a:ea typeface="微软雅黑" pitchFamily="34" charset="-122"/>
                <a:cs typeface="+mn-cs"/>
              </a:defRPr>
            </a:lvl5pPr>
            <a:lvl6pPr marL="2286000" algn="l" defTabSz="914400" rtl="0" eaLnBrk="1" latinLnBrk="0" hangingPunct="1">
              <a:defRPr b="1" kern="1200">
                <a:solidFill>
                  <a:schemeClr val="tx1"/>
                </a:solidFill>
                <a:latin typeface="Arial" pitchFamily="34" charset="0"/>
                <a:ea typeface="微软雅黑" pitchFamily="34" charset="-122"/>
                <a:cs typeface="+mn-cs"/>
              </a:defRPr>
            </a:lvl6pPr>
            <a:lvl7pPr marL="2743200" algn="l" defTabSz="914400" rtl="0" eaLnBrk="1" latinLnBrk="0" hangingPunct="1">
              <a:defRPr b="1" kern="1200">
                <a:solidFill>
                  <a:schemeClr val="tx1"/>
                </a:solidFill>
                <a:latin typeface="Arial" pitchFamily="34" charset="0"/>
                <a:ea typeface="微软雅黑" pitchFamily="34" charset="-122"/>
                <a:cs typeface="+mn-cs"/>
              </a:defRPr>
            </a:lvl7pPr>
            <a:lvl8pPr marL="3200400" algn="l" defTabSz="914400" rtl="0" eaLnBrk="1" latinLnBrk="0" hangingPunct="1">
              <a:defRPr b="1" kern="1200">
                <a:solidFill>
                  <a:schemeClr val="tx1"/>
                </a:solidFill>
                <a:latin typeface="Arial" pitchFamily="34" charset="0"/>
                <a:ea typeface="微软雅黑" pitchFamily="34" charset="-122"/>
                <a:cs typeface="+mn-cs"/>
              </a:defRPr>
            </a:lvl8pPr>
            <a:lvl9pPr marL="3657600" algn="l" defTabSz="914400" rtl="0" eaLnBrk="1" latinLnBrk="0" hangingPunct="1">
              <a:defRPr b="1" kern="1200">
                <a:solidFill>
                  <a:schemeClr val="tx1"/>
                </a:solidFill>
                <a:latin typeface="Arial" pitchFamily="34" charset="0"/>
                <a:ea typeface="微软雅黑" pitchFamily="34"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itchFamily="34" charset="0"/>
              <a:ea typeface="华文细黑" pitchFamily="2" charset="-122"/>
              <a:cs typeface="+mn-cs"/>
            </a:endParaRPr>
          </a:p>
        </p:txBody>
      </p:sp>
      <p:sp>
        <p:nvSpPr>
          <p:cNvPr id="12" name="AutoShape 20"/>
          <p:cNvSpPr>
            <a:spLocks noChangeArrowheads="1"/>
          </p:cNvSpPr>
          <p:nvPr/>
        </p:nvSpPr>
        <p:spPr bwMode="auto">
          <a:xfrm>
            <a:off x="5796085" y="3272781"/>
            <a:ext cx="2098675" cy="395287"/>
          </a:xfrm>
          <a:custGeom>
            <a:avLst/>
            <a:gdLst>
              <a:gd name="T0" fmla="*/ 1985677 w 21600"/>
              <a:gd name="T1" fmla="*/ 197644 h 21600"/>
              <a:gd name="T2" fmla="*/ 1049338 w 21600"/>
              <a:gd name="T3" fmla="*/ 395287 h 21600"/>
              <a:gd name="T4" fmla="*/ 112998 w 21600"/>
              <a:gd name="T5" fmla="*/ 197644 h 21600"/>
              <a:gd name="T6" fmla="*/ 1049338 w 21600"/>
              <a:gd name="T7" fmla="*/ 0 h 21600"/>
              <a:gd name="T8" fmla="*/ 0 60000 65536"/>
              <a:gd name="T9" fmla="*/ 0 60000 65536"/>
              <a:gd name="T10" fmla="*/ 0 60000 65536"/>
              <a:gd name="T11" fmla="*/ 0 60000 65536"/>
              <a:gd name="T12" fmla="*/ 2963 w 21600"/>
              <a:gd name="T13" fmla="*/ 2963 h 21600"/>
              <a:gd name="T14" fmla="*/ 18637 w 21600"/>
              <a:gd name="T15" fmla="*/ 18637 h 21600"/>
            </a:gdLst>
            <a:ahLst/>
            <a:cxnLst>
              <a:cxn ang="T8">
                <a:pos x="T0" y="T1"/>
              </a:cxn>
              <a:cxn ang="T9">
                <a:pos x="T2" y="T3"/>
              </a:cxn>
              <a:cxn ang="T10">
                <a:pos x="T4" y="T5"/>
              </a:cxn>
              <a:cxn ang="T11">
                <a:pos x="T6" y="T7"/>
              </a:cxn>
            </a:cxnLst>
            <a:rect l="T12" t="T13" r="T14" b="T15"/>
            <a:pathLst>
              <a:path w="21600" h="21600">
                <a:moveTo>
                  <a:pt x="0" y="0"/>
                </a:moveTo>
                <a:lnTo>
                  <a:pt x="2326" y="21600"/>
                </a:lnTo>
                <a:lnTo>
                  <a:pt x="19274" y="21600"/>
                </a:lnTo>
                <a:lnTo>
                  <a:pt x="21600" y="0"/>
                </a:lnTo>
                <a:close/>
              </a:path>
            </a:pathLst>
          </a:custGeom>
          <a:gradFill rotWithShape="1">
            <a:gsLst>
              <a:gs pos="0">
                <a:srgbClr val="F8F8F8"/>
              </a:gs>
              <a:gs pos="100000">
                <a:srgbClr val="DDDDDD"/>
              </a:gs>
            </a:gsLst>
            <a:lin ang="2700000" scaled="1"/>
          </a:gradFill>
          <a:ln w="12700" algn="ctr">
            <a:solidFill>
              <a:srgbClr val="C0C0C0"/>
            </a:solidFill>
            <a:miter lim="800000"/>
            <a:headEnd/>
            <a:tailEnd/>
          </a:ln>
          <a:effectLst>
            <a:outerShdw blurRad="50800" dist="38100" dir="5400000" algn="t" rotWithShape="0">
              <a:prstClr val="black">
                <a:alpha val="40000"/>
              </a:prstClr>
            </a:outerShdw>
          </a:effectLst>
        </p:spPr>
        <p:txBody>
          <a:bodyPr wrap="none" anchor="ctr"/>
          <a:lstStyle>
            <a:defPPr>
              <a:defRPr lang="zh-CN"/>
            </a:defPPr>
            <a:lvl1pPr algn="l" rtl="0" fontAlgn="base">
              <a:spcBef>
                <a:spcPct val="0"/>
              </a:spcBef>
              <a:spcAft>
                <a:spcPct val="0"/>
              </a:spcAft>
              <a:defRPr b="1" kern="1200">
                <a:solidFill>
                  <a:schemeClr val="tx1"/>
                </a:solidFill>
                <a:latin typeface="Arial" pitchFamily="34" charset="0"/>
                <a:ea typeface="微软雅黑" pitchFamily="34" charset="-122"/>
                <a:cs typeface="+mn-cs"/>
              </a:defRPr>
            </a:lvl1pPr>
            <a:lvl2pPr marL="457200" algn="l" rtl="0" fontAlgn="base">
              <a:spcBef>
                <a:spcPct val="0"/>
              </a:spcBef>
              <a:spcAft>
                <a:spcPct val="0"/>
              </a:spcAft>
              <a:defRPr b="1" kern="1200">
                <a:solidFill>
                  <a:schemeClr val="tx1"/>
                </a:solidFill>
                <a:latin typeface="Arial" pitchFamily="34" charset="0"/>
                <a:ea typeface="微软雅黑" pitchFamily="34" charset="-122"/>
                <a:cs typeface="+mn-cs"/>
              </a:defRPr>
            </a:lvl2pPr>
            <a:lvl3pPr marL="914400" algn="l" rtl="0" fontAlgn="base">
              <a:spcBef>
                <a:spcPct val="0"/>
              </a:spcBef>
              <a:spcAft>
                <a:spcPct val="0"/>
              </a:spcAft>
              <a:defRPr b="1" kern="1200">
                <a:solidFill>
                  <a:schemeClr val="tx1"/>
                </a:solidFill>
                <a:latin typeface="Arial" pitchFamily="34" charset="0"/>
                <a:ea typeface="微软雅黑" pitchFamily="34" charset="-122"/>
                <a:cs typeface="+mn-cs"/>
              </a:defRPr>
            </a:lvl3pPr>
            <a:lvl4pPr marL="1371600" algn="l" rtl="0" fontAlgn="base">
              <a:spcBef>
                <a:spcPct val="0"/>
              </a:spcBef>
              <a:spcAft>
                <a:spcPct val="0"/>
              </a:spcAft>
              <a:defRPr b="1" kern="1200">
                <a:solidFill>
                  <a:schemeClr val="tx1"/>
                </a:solidFill>
                <a:latin typeface="Arial" pitchFamily="34" charset="0"/>
                <a:ea typeface="微软雅黑" pitchFamily="34" charset="-122"/>
                <a:cs typeface="+mn-cs"/>
              </a:defRPr>
            </a:lvl4pPr>
            <a:lvl5pPr marL="1828800" algn="l" rtl="0" fontAlgn="base">
              <a:spcBef>
                <a:spcPct val="0"/>
              </a:spcBef>
              <a:spcAft>
                <a:spcPct val="0"/>
              </a:spcAft>
              <a:defRPr b="1" kern="1200">
                <a:solidFill>
                  <a:schemeClr val="tx1"/>
                </a:solidFill>
                <a:latin typeface="Arial" pitchFamily="34" charset="0"/>
                <a:ea typeface="微软雅黑" pitchFamily="34" charset="-122"/>
                <a:cs typeface="+mn-cs"/>
              </a:defRPr>
            </a:lvl5pPr>
            <a:lvl6pPr marL="2286000" algn="l" defTabSz="914400" rtl="0" eaLnBrk="1" latinLnBrk="0" hangingPunct="1">
              <a:defRPr b="1" kern="1200">
                <a:solidFill>
                  <a:schemeClr val="tx1"/>
                </a:solidFill>
                <a:latin typeface="Arial" pitchFamily="34" charset="0"/>
                <a:ea typeface="微软雅黑" pitchFamily="34" charset="-122"/>
                <a:cs typeface="+mn-cs"/>
              </a:defRPr>
            </a:lvl6pPr>
            <a:lvl7pPr marL="2743200" algn="l" defTabSz="914400" rtl="0" eaLnBrk="1" latinLnBrk="0" hangingPunct="1">
              <a:defRPr b="1" kern="1200">
                <a:solidFill>
                  <a:schemeClr val="tx1"/>
                </a:solidFill>
                <a:latin typeface="Arial" pitchFamily="34" charset="0"/>
                <a:ea typeface="微软雅黑" pitchFamily="34" charset="-122"/>
                <a:cs typeface="+mn-cs"/>
              </a:defRPr>
            </a:lvl7pPr>
            <a:lvl8pPr marL="3200400" algn="l" defTabSz="914400" rtl="0" eaLnBrk="1" latinLnBrk="0" hangingPunct="1">
              <a:defRPr b="1" kern="1200">
                <a:solidFill>
                  <a:schemeClr val="tx1"/>
                </a:solidFill>
                <a:latin typeface="Arial" pitchFamily="34" charset="0"/>
                <a:ea typeface="微软雅黑" pitchFamily="34" charset="-122"/>
                <a:cs typeface="+mn-cs"/>
              </a:defRPr>
            </a:lvl8pPr>
            <a:lvl9pPr marL="3657600" algn="l" defTabSz="914400" rtl="0" eaLnBrk="1" latinLnBrk="0" hangingPunct="1">
              <a:defRPr b="1" kern="1200">
                <a:solidFill>
                  <a:schemeClr val="tx1"/>
                </a:solidFill>
                <a:latin typeface="Arial" pitchFamily="34" charset="0"/>
                <a:ea typeface="微软雅黑" pitchFamily="34" charset="-122"/>
                <a:cs typeface="+mn-cs"/>
              </a:defRPr>
            </a:lvl9pPr>
          </a:lstStyle>
          <a:p>
            <a:endParaRPr lang="zh-CN" altLang="en-US" b="0">
              <a:ea typeface="华文细黑" pitchFamily="2" charset="-122"/>
            </a:endParaRPr>
          </a:p>
        </p:txBody>
      </p:sp>
      <p:sp>
        <p:nvSpPr>
          <p:cNvPr id="14" name="AutoShape 22"/>
          <p:cNvSpPr>
            <a:spLocks noChangeArrowheads="1"/>
          </p:cNvSpPr>
          <p:nvPr/>
        </p:nvSpPr>
        <p:spPr bwMode="auto">
          <a:xfrm rot="10800000">
            <a:off x="5796085" y="2969567"/>
            <a:ext cx="2098675" cy="306388"/>
          </a:xfrm>
          <a:custGeom>
            <a:avLst/>
            <a:gdLst>
              <a:gd name="T0" fmla="*/ 1815257 w 21600"/>
              <a:gd name="T1" fmla="*/ 153194 h 21600"/>
              <a:gd name="T2" fmla="*/ 1049338 w 21600"/>
              <a:gd name="T3" fmla="*/ 306388 h 21600"/>
              <a:gd name="T4" fmla="*/ 283418 w 21600"/>
              <a:gd name="T5" fmla="*/ 153194 h 21600"/>
              <a:gd name="T6" fmla="*/ 1049338 w 21600"/>
              <a:gd name="T7" fmla="*/ 0 h 21600"/>
              <a:gd name="T8" fmla="*/ 0 60000 65536"/>
              <a:gd name="T9" fmla="*/ 0 60000 65536"/>
              <a:gd name="T10" fmla="*/ 0 60000 65536"/>
              <a:gd name="T11" fmla="*/ 0 60000 65536"/>
              <a:gd name="T12" fmla="*/ 4717 w 21600"/>
              <a:gd name="T13" fmla="*/ 4717 h 21600"/>
              <a:gd name="T14" fmla="*/ 16883 w 21600"/>
              <a:gd name="T15" fmla="*/ 16883 h 21600"/>
            </a:gdLst>
            <a:ahLst/>
            <a:cxnLst>
              <a:cxn ang="T8">
                <a:pos x="T0" y="T1"/>
              </a:cxn>
              <a:cxn ang="T9">
                <a:pos x="T2" y="T3"/>
              </a:cxn>
              <a:cxn ang="T10">
                <a:pos x="T4" y="T5"/>
              </a:cxn>
              <a:cxn ang="T11">
                <a:pos x="T6" y="T7"/>
              </a:cxn>
            </a:cxnLst>
            <a:rect l="T12" t="T13" r="T14" b="T15"/>
            <a:pathLst>
              <a:path w="21600" h="21600">
                <a:moveTo>
                  <a:pt x="0" y="0"/>
                </a:moveTo>
                <a:lnTo>
                  <a:pt x="5834" y="21600"/>
                </a:lnTo>
                <a:lnTo>
                  <a:pt x="15766" y="21600"/>
                </a:lnTo>
                <a:lnTo>
                  <a:pt x="21600" y="0"/>
                </a:lnTo>
                <a:close/>
              </a:path>
            </a:pathLst>
          </a:custGeom>
          <a:gradFill rotWithShape="1">
            <a:gsLst>
              <a:gs pos="0">
                <a:srgbClr val="B2B2B2">
                  <a:alpha val="39998"/>
                </a:srgbClr>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defPPr>
              <a:defRPr lang="zh-CN"/>
            </a:defPPr>
            <a:lvl1pPr algn="l" rtl="0" fontAlgn="base">
              <a:spcBef>
                <a:spcPct val="0"/>
              </a:spcBef>
              <a:spcAft>
                <a:spcPct val="0"/>
              </a:spcAft>
              <a:defRPr b="1" kern="1200">
                <a:solidFill>
                  <a:schemeClr val="tx1"/>
                </a:solidFill>
                <a:latin typeface="Arial" pitchFamily="34" charset="0"/>
                <a:ea typeface="微软雅黑" pitchFamily="34" charset="-122"/>
                <a:cs typeface="+mn-cs"/>
              </a:defRPr>
            </a:lvl1pPr>
            <a:lvl2pPr marL="457200" algn="l" rtl="0" fontAlgn="base">
              <a:spcBef>
                <a:spcPct val="0"/>
              </a:spcBef>
              <a:spcAft>
                <a:spcPct val="0"/>
              </a:spcAft>
              <a:defRPr b="1" kern="1200">
                <a:solidFill>
                  <a:schemeClr val="tx1"/>
                </a:solidFill>
                <a:latin typeface="Arial" pitchFamily="34" charset="0"/>
                <a:ea typeface="微软雅黑" pitchFamily="34" charset="-122"/>
                <a:cs typeface="+mn-cs"/>
              </a:defRPr>
            </a:lvl2pPr>
            <a:lvl3pPr marL="914400" algn="l" rtl="0" fontAlgn="base">
              <a:spcBef>
                <a:spcPct val="0"/>
              </a:spcBef>
              <a:spcAft>
                <a:spcPct val="0"/>
              </a:spcAft>
              <a:defRPr b="1" kern="1200">
                <a:solidFill>
                  <a:schemeClr val="tx1"/>
                </a:solidFill>
                <a:latin typeface="Arial" pitchFamily="34" charset="0"/>
                <a:ea typeface="微软雅黑" pitchFamily="34" charset="-122"/>
                <a:cs typeface="+mn-cs"/>
              </a:defRPr>
            </a:lvl3pPr>
            <a:lvl4pPr marL="1371600" algn="l" rtl="0" fontAlgn="base">
              <a:spcBef>
                <a:spcPct val="0"/>
              </a:spcBef>
              <a:spcAft>
                <a:spcPct val="0"/>
              </a:spcAft>
              <a:defRPr b="1" kern="1200">
                <a:solidFill>
                  <a:schemeClr val="tx1"/>
                </a:solidFill>
                <a:latin typeface="Arial" pitchFamily="34" charset="0"/>
                <a:ea typeface="微软雅黑" pitchFamily="34" charset="-122"/>
                <a:cs typeface="+mn-cs"/>
              </a:defRPr>
            </a:lvl4pPr>
            <a:lvl5pPr marL="1828800" algn="l" rtl="0" fontAlgn="base">
              <a:spcBef>
                <a:spcPct val="0"/>
              </a:spcBef>
              <a:spcAft>
                <a:spcPct val="0"/>
              </a:spcAft>
              <a:defRPr b="1" kern="1200">
                <a:solidFill>
                  <a:schemeClr val="tx1"/>
                </a:solidFill>
                <a:latin typeface="Arial" pitchFamily="34" charset="0"/>
                <a:ea typeface="微软雅黑" pitchFamily="34" charset="-122"/>
                <a:cs typeface="+mn-cs"/>
              </a:defRPr>
            </a:lvl5pPr>
            <a:lvl6pPr marL="2286000" algn="l" defTabSz="914400" rtl="0" eaLnBrk="1" latinLnBrk="0" hangingPunct="1">
              <a:defRPr b="1" kern="1200">
                <a:solidFill>
                  <a:schemeClr val="tx1"/>
                </a:solidFill>
                <a:latin typeface="Arial" pitchFamily="34" charset="0"/>
                <a:ea typeface="微软雅黑" pitchFamily="34" charset="-122"/>
                <a:cs typeface="+mn-cs"/>
              </a:defRPr>
            </a:lvl6pPr>
            <a:lvl7pPr marL="2743200" algn="l" defTabSz="914400" rtl="0" eaLnBrk="1" latinLnBrk="0" hangingPunct="1">
              <a:defRPr b="1" kern="1200">
                <a:solidFill>
                  <a:schemeClr val="tx1"/>
                </a:solidFill>
                <a:latin typeface="Arial" pitchFamily="34" charset="0"/>
                <a:ea typeface="微软雅黑" pitchFamily="34" charset="-122"/>
                <a:cs typeface="+mn-cs"/>
              </a:defRPr>
            </a:lvl7pPr>
            <a:lvl8pPr marL="3200400" algn="l" defTabSz="914400" rtl="0" eaLnBrk="1" latinLnBrk="0" hangingPunct="1">
              <a:defRPr b="1" kern="1200">
                <a:solidFill>
                  <a:schemeClr val="tx1"/>
                </a:solidFill>
                <a:latin typeface="Arial" pitchFamily="34" charset="0"/>
                <a:ea typeface="微软雅黑" pitchFamily="34" charset="-122"/>
                <a:cs typeface="+mn-cs"/>
              </a:defRPr>
            </a:lvl8pPr>
            <a:lvl9pPr marL="3657600" algn="l" defTabSz="914400" rtl="0" eaLnBrk="1" latinLnBrk="0" hangingPunct="1">
              <a:defRPr b="1" kern="1200">
                <a:solidFill>
                  <a:schemeClr val="tx1"/>
                </a:solidFill>
                <a:latin typeface="Arial" pitchFamily="34" charset="0"/>
                <a:ea typeface="微软雅黑" pitchFamily="34"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itchFamily="34" charset="0"/>
              <a:ea typeface="华文细黑" pitchFamily="2" charset="-122"/>
              <a:cs typeface="+mn-cs"/>
            </a:endParaRPr>
          </a:p>
        </p:txBody>
      </p:sp>
      <p:sp>
        <p:nvSpPr>
          <p:cNvPr id="15" name="AutoShape 23"/>
          <p:cNvSpPr>
            <a:spLocks noChangeArrowheads="1"/>
          </p:cNvSpPr>
          <p:nvPr/>
        </p:nvSpPr>
        <p:spPr bwMode="auto">
          <a:xfrm>
            <a:off x="6038970" y="2696516"/>
            <a:ext cx="1612900" cy="395288"/>
          </a:xfrm>
          <a:custGeom>
            <a:avLst/>
            <a:gdLst>
              <a:gd name="T0" fmla="*/ 1526057 w 21600"/>
              <a:gd name="T1" fmla="*/ 197644 h 21600"/>
              <a:gd name="T2" fmla="*/ 806450 w 21600"/>
              <a:gd name="T3" fmla="*/ 395288 h 21600"/>
              <a:gd name="T4" fmla="*/ 86843 w 21600"/>
              <a:gd name="T5" fmla="*/ 197644 h 21600"/>
              <a:gd name="T6" fmla="*/ 806450 w 21600"/>
              <a:gd name="T7" fmla="*/ 0 h 21600"/>
              <a:gd name="T8" fmla="*/ 0 60000 65536"/>
              <a:gd name="T9" fmla="*/ 0 60000 65536"/>
              <a:gd name="T10" fmla="*/ 0 60000 65536"/>
              <a:gd name="T11" fmla="*/ 0 60000 65536"/>
              <a:gd name="T12" fmla="*/ 2963 w 21600"/>
              <a:gd name="T13" fmla="*/ 2963 h 21600"/>
              <a:gd name="T14" fmla="*/ 18637 w 21600"/>
              <a:gd name="T15" fmla="*/ 18637 h 21600"/>
            </a:gdLst>
            <a:ahLst/>
            <a:cxnLst>
              <a:cxn ang="T8">
                <a:pos x="T0" y="T1"/>
              </a:cxn>
              <a:cxn ang="T9">
                <a:pos x="T2" y="T3"/>
              </a:cxn>
              <a:cxn ang="T10">
                <a:pos x="T4" y="T5"/>
              </a:cxn>
              <a:cxn ang="T11">
                <a:pos x="T6" y="T7"/>
              </a:cxn>
            </a:cxnLst>
            <a:rect l="T12" t="T13" r="T14" b="T15"/>
            <a:pathLst>
              <a:path w="21600" h="21600">
                <a:moveTo>
                  <a:pt x="0" y="0"/>
                </a:moveTo>
                <a:lnTo>
                  <a:pt x="2326" y="21600"/>
                </a:lnTo>
                <a:lnTo>
                  <a:pt x="19274" y="21600"/>
                </a:lnTo>
                <a:lnTo>
                  <a:pt x="21600" y="0"/>
                </a:lnTo>
                <a:close/>
              </a:path>
            </a:pathLst>
          </a:custGeom>
          <a:gradFill rotWithShape="1">
            <a:gsLst>
              <a:gs pos="0">
                <a:srgbClr val="F8F8F8"/>
              </a:gs>
              <a:gs pos="100000">
                <a:srgbClr val="DDDDDD"/>
              </a:gs>
            </a:gsLst>
            <a:lin ang="2700000" scaled="1"/>
          </a:gradFill>
          <a:ln w="12700" algn="ctr">
            <a:solidFill>
              <a:srgbClr val="C0C0C0"/>
            </a:solidFill>
            <a:miter lim="800000"/>
            <a:headEnd/>
            <a:tailEnd/>
          </a:ln>
          <a:effectLst>
            <a:outerShdw blurRad="50800" dist="38100" dir="5400000" algn="t" rotWithShape="0">
              <a:prstClr val="black">
                <a:alpha val="40000"/>
              </a:prstClr>
            </a:outerShdw>
          </a:effectLst>
        </p:spPr>
        <p:txBody>
          <a:bodyPr wrap="none" anchor="ctr"/>
          <a:lstStyle>
            <a:defPPr>
              <a:defRPr lang="zh-CN"/>
            </a:defPPr>
            <a:lvl1pPr algn="l" rtl="0" fontAlgn="base">
              <a:spcBef>
                <a:spcPct val="0"/>
              </a:spcBef>
              <a:spcAft>
                <a:spcPct val="0"/>
              </a:spcAft>
              <a:defRPr b="1" kern="1200">
                <a:solidFill>
                  <a:schemeClr val="tx1"/>
                </a:solidFill>
                <a:latin typeface="Arial" pitchFamily="34" charset="0"/>
                <a:ea typeface="微软雅黑" pitchFamily="34" charset="-122"/>
                <a:cs typeface="+mn-cs"/>
              </a:defRPr>
            </a:lvl1pPr>
            <a:lvl2pPr marL="457200" algn="l" rtl="0" fontAlgn="base">
              <a:spcBef>
                <a:spcPct val="0"/>
              </a:spcBef>
              <a:spcAft>
                <a:spcPct val="0"/>
              </a:spcAft>
              <a:defRPr b="1" kern="1200">
                <a:solidFill>
                  <a:schemeClr val="tx1"/>
                </a:solidFill>
                <a:latin typeface="Arial" pitchFamily="34" charset="0"/>
                <a:ea typeface="微软雅黑" pitchFamily="34" charset="-122"/>
                <a:cs typeface="+mn-cs"/>
              </a:defRPr>
            </a:lvl2pPr>
            <a:lvl3pPr marL="914400" algn="l" rtl="0" fontAlgn="base">
              <a:spcBef>
                <a:spcPct val="0"/>
              </a:spcBef>
              <a:spcAft>
                <a:spcPct val="0"/>
              </a:spcAft>
              <a:defRPr b="1" kern="1200">
                <a:solidFill>
                  <a:schemeClr val="tx1"/>
                </a:solidFill>
                <a:latin typeface="Arial" pitchFamily="34" charset="0"/>
                <a:ea typeface="微软雅黑" pitchFamily="34" charset="-122"/>
                <a:cs typeface="+mn-cs"/>
              </a:defRPr>
            </a:lvl3pPr>
            <a:lvl4pPr marL="1371600" algn="l" rtl="0" fontAlgn="base">
              <a:spcBef>
                <a:spcPct val="0"/>
              </a:spcBef>
              <a:spcAft>
                <a:spcPct val="0"/>
              </a:spcAft>
              <a:defRPr b="1" kern="1200">
                <a:solidFill>
                  <a:schemeClr val="tx1"/>
                </a:solidFill>
                <a:latin typeface="Arial" pitchFamily="34" charset="0"/>
                <a:ea typeface="微软雅黑" pitchFamily="34" charset="-122"/>
                <a:cs typeface="+mn-cs"/>
              </a:defRPr>
            </a:lvl4pPr>
            <a:lvl5pPr marL="1828800" algn="l" rtl="0" fontAlgn="base">
              <a:spcBef>
                <a:spcPct val="0"/>
              </a:spcBef>
              <a:spcAft>
                <a:spcPct val="0"/>
              </a:spcAft>
              <a:defRPr b="1" kern="1200">
                <a:solidFill>
                  <a:schemeClr val="tx1"/>
                </a:solidFill>
                <a:latin typeface="Arial" pitchFamily="34" charset="0"/>
                <a:ea typeface="微软雅黑" pitchFamily="34" charset="-122"/>
                <a:cs typeface="+mn-cs"/>
              </a:defRPr>
            </a:lvl5pPr>
            <a:lvl6pPr marL="2286000" algn="l" defTabSz="914400" rtl="0" eaLnBrk="1" latinLnBrk="0" hangingPunct="1">
              <a:defRPr b="1" kern="1200">
                <a:solidFill>
                  <a:schemeClr val="tx1"/>
                </a:solidFill>
                <a:latin typeface="Arial" pitchFamily="34" charset="0"/>
                <a:ea typeface="微软雅黑" pitchFamily="34" charset="-122"/>
                <a:cs typeface="+mn-cs"/>
              </a:defRPr>
            </a:lvl6pPr>
            <a:lvl7pPr marL="2743200" algn="l" defTabSz="914400" rtl="0" eaLnBrk="1" latinLnBrk="0" hangingPunct="1">
              <a:defRPr b="1" kern="1200">
                <a:solidFill>
                  <a:schemeClr val="tx1"/>
                </a:solidFill>
                <a:latin typeface="Arial" pitchFamily="34" charset="0"/>
                <a:ea typeface="微软雅黑" pitchFamily="34" charset="-122"/>
                <a:cs typeface="+mn-cs"/>
              </a:defRPr>
            </a:lvl7pPr>
            <a:lvl8pPr marL="3200400" algn="l" defTabSz="914400" rtl="0" eaLnBrk="1" latinLnBrk="0" hangingPunct="1">
              <a:defRPr b="1" kern="1200">
                <a:solidFill>
                  <a:schemeClr val="tx1"/>
                </a:solidFill>
                <a:latin typeface="Arial" pitchFamily="34" charset="0"/>
                <a:ea typeface="微软雅黑" pitchFamily="34" charset="-122"/>
                <a:cs typeface="+mn-cs"/>
              </a:defRPr>
            </a:lvl8pPr>
            <a:lvl9pPr marL="3657600" algn="l" defTabSz="914400" rtl="0" eaLnBrk="1" latinLnBrk="0" hangingPunct="1">
              <a:defRPr b="1" kern="1200">
                <a:solidFill>
                  <a:schemeClr val="tx1"/>
                </a:solidFill>
                <a:latin typeface="Arial" pitchFamily="34" charset="0"/>
                <a:ea typeface="微软雅黑" pitchFamily="34" charset="-122"/>
                <a:cs typeface="+mn-cs"/>
              </a:defRPr>
            </a:lvl9pPr>
          </a:lstStyle>
          <a:p>
            <a:endParaRPr lang="zh-CN" altLang="en-US" b="0">
              <a:ea typeface="华文细黑" pitchFamily="2" charset="-122"/>
            </a:endParaRPr>
          </a:p>
        </p:txBody>
      </p:sp>
      <p:sp>
        <p:nvSpPr>
          <p:cNvPr id="17" name="AutoShape 25"/>
          <p:cNvSpPr>
            <a:spLocks noChangeArrowheads="1"/>
          </p:cNvSpPr>
          <p:nvPr/>
        </p:nvSpPr>
        <p:spPr bwMode="auto">
          <a:xfrm rot="10800000">
            <a:off x="6038970" y="2393305"/>
            <a:ext cx="1612900" cy="306387"/>
          </a:xfrm>
          <a:custGeom>
            <a:avLst/>
            <a:gdLst>
              <a:gd name="T0" fmla="*/ 1209675 w 21600"/>
              <a:gd name="T1" fmla="*/ 153194 h 21600"/>
              <a:gd name="T2" fmla="*/ 806450 w 21600"/>
              <a:gd name="T3" fmla="*/ 306387 h 21600"/>
              <a:gd name="T4" fmla="*/ 403225 w 21600"/>
              <a:gd name="T5" fmla="*/ 153194 h 21600"/>
              <a:gd name="T6" fmla="*/ 806450 w 21600"/>
              <a:gd name="T7" fmla="*/ 0 h 21600"/>
              <a:gd name="T8" fmla="*/ 0 60000 65536"/>
              <a:gd name="T9" fmla="*/ 0 60000 65536"/>
              <a:gd name="T10" fmla="*/ 0 60000 65536"/>
              <a:gd name="T11" fmla="*/ 0 60000 65536"/>
              <a:gd name="T12" fmla="*/ 7200 w 21600"/>
              <a:gd name="T13" fmla="*/ 7200 h 21600"/>
              <a:gd name="T14" fmla="*/ 14400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close/>
              </a:path>
            </a:pathLst>
          </a:custGeom>
          <a:gradFill rotWithShape="1">
            <a:gsLst>
              <a:gs pos="0">
                <a:srgbClr val="B2B2B2">
                  <a:alpha val="39998"/>
                </a:srgbClr>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defPPr>
              <a:defRPr lang="zh-CN"/>
            </a:defPPr>
            <a:lvl1pPr algn="l" rtl="0" fontAlgn="base">
              <a:spcBef>
                <a:spcPct val="0"/>
              </a:spcBef>
              <a:spcAft>
                <a:spcPct val="0"/>
              </a:spcAft>
              <a:defRPr b="1" kern="1200">
                <a:solidFill>
                  <a:schemeClr val="tx1"/>
                </a:solidFill>
                <a:latin typeface="Arial" pitchFamily="34" charset="0"/>
                <a:ea typeface="微软雅黑" pitchFamily="34" charset="-122"/>
                <a:cs typeface="+mn-cs"/>
              </a:defRPr>
            </a:lvl1pPr>
            <a:lvl2pPr marL="457200" algn="l" rtl="0" fontAlgn="base">
              <a:spcBef>
                <a:spcPct val="0"/>
              </a:spcBef>
              <a:spcAft>
                <a:spcPct val="0"/>
              </a:spcAft>
              <a:defRPr b="1" kern="1200">
                <a:solidFill>
                  <a:schemeClr val="tx1"/>
                </a:solidFill>
                <a:latin typeface="Arial" pitchFamily="34" charset="0"/>
                <a:ea typeface="微软雅黑" pitchFamily="34" charset="-122"/>
                <a:cs typeface="+mn-cs"/>
              </a:defRPr>
            </a:lvl2pPr>
            <a:lvl3pPr marL="914400" algn="l" rtl="0" fontAlgn="base">
              <a:spcBef>
                <a:spcPct val="0"/>
              </a:spcBef>
              <a:spcAft>
                <a:spcPct val="0"/>
              </a:spcAft>
              <a:defRPr b="1" kern="1200">
                <a:solidFill>
                  <a:schemeClr val="tx1"/>
                </a:solidFill>
                <a:latin typeface="Arial" pitchFamily="34" charset="0"/>
                <a:ea typeface="微软雅黑" pitchFamily="34" charset="-122"/>
                <a:cs typeface="+mn-cs"/>
              </a:defRPr>
            </a:lvl3pPr>
            <a:lvl4pPr marL="1371600" algn="l" rtl="0" fontAlgn="base">
              <a:spcBef>
                <a:spcPct val="0"/>
              </a:spcBef>
              <a:spcAft>
                <a:spcPct val="0"/>
              </a:spcAft>
              <a:defRPr b="1" kern="1200">
                <a:solidFill>
                  <a:schemeClr val="tx1"/>
                </a:solidFill>
                <a:latin typeface="Arial" pitchFamily="34" charset="0"/>
                <a:ea typeface="微软雅黑" pitchFamily="34" charset="-122"/>
                <a:cs typeface="+mn-cs"/>
              </a:defRPr>
            </a:lvl4pPr>
            <a:lvl5pPr marL="1828800" algn="l" rtl="0" fontAlgn="base">
              <a:spcBef>
                <a:spcPct val="0"/>
              </a:spcBef>
              <a:spcAft>
                <a:spcPct val="0"/>
              </a:spcAft>
              <a:defRPr b="1" kern="1200">
                <a:solidFill>
                  <a:schemeClr val="tx1"/>
                </a:solidFill>
                <a:latin typeface="Arial" pitchFamily="34" charset="0"/>
                <a:ea typeface="微软雅黑" pitchFamily="34" charset="-122"/>
                <a:cs typeface="+mn-cs"/>
              </a:defRPr>
            </a:lvl5pPr>
            <a:lvl6pPr marL="2286000" algn="l" defTabSz="914400" rtl="0" eaLnBrk="1" latinLnBrk="0" hangingPunct="1">
              <a:defRPr b="1" kern="1200">
                <a:solidFill>
                  <a:schemeClr val="tx1"/>
                </a:solidFill>
                <a:latin typeface="Arial" pitchFamily="34" charset="0"/>
                <a:ea typeface="微软雅黑" pitchFamily="34" charset="-122"/>
                <a:cs typeface="+mn-cs"/>
              </a:defRPr>
            </a:lvl6pPr>
            <a:lvl7pPr marL="2743200" algn="l" defTabSz="914400" rtl="0" eaLnBrk="1" latinLnBrk="0" hangingPunct="1">
              <a:defRPr b="1" kern="1200">
                <a:solidFill>
                  <a:schemeClr val="tx1"/>
                </a:solidFill>
                <a:latin typeface="Arial" pitchFamily="34" charset="0"/>
                <a:ea typeface="微软雅黑" pitchFamily="34" charset="-122"/>
                <a:cs typeface="+mn-cs"/>
              </a:defRPr>
            </a:lvl7pPr>
            <a:lvl8pPr marL="3200400" algn="l" defTabSz="914400" rtl="0" eaLnBrk="1" latinLnBrk="0" hangingPunct="1">
              <a:defRPr b="1" kern="1200">
                <a:solidFill>
                  <a:schemeClr val="tx1"/>
                </a:solidFill>
                <a:latin typeface="Arial" pitchFamily="34" charset="0"/>
                <a:ea typeface="微软雅黑" pitchFamily="34" charset="-122"/>
                <a:cs typeface="+mn-cs"/>
              </a:defRPr>
            </a:lvl8pPr>
            <a:lvl9pPr marL="3657600" algn="l" defTabSz="914400" rtl="0" eaLnBrk="1" latinLnBrk="0" hangingPunct="1">
              <a:defRPr b="1" kern="1200">
                <a:solidFill>
                  <a:schemeClr val="tx1"/>
                </a:solidFill>
                <a:latin typeface="Arial" pitchFamily="34" charset="0"/>
                <a:ea typeface="微软雅黑" pitchFamily="34"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itchFamily="34" charset="0"/>
              <a:ea typeface="华文细黑" pitchFamily="2" charset="-122"/>
              <a:cs typeface="+mn-cs"/>
            </a:endParaRPr>
          </a:p>
        </p:txBody>
      </p:sp>
      <p:sp>
        <p:nvSpPr>
          <p:cNvPr id="18" name="Line 26"/>
          <p:cNvSpPr>
            <a:spLocks noChangeShapeType="1"/>
          </p:cNvSpPr>
          <p:nvPr/>
        </p:nvSpPr>
        <p:spPr bwMode="auto">
          <a:xfrm flipH="1">
            <a:off x="4283979" y="2875904"/>
            <a:ext cx="1712128" cy="0"/>
          </a:xfrm>
          <a:prstGeom prst="line">
            <a:avLst/>
          </a:prstGeom>
          <a:noFill/>
          <a:ln w="19050">
            <a:solidFill>
              <a:srgbClr val="969696"/>
            </a:solidFill>
            <a:prstDash val="sysDot"/>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b="1" kern="1200">
                <a:solidFill>
                  <a:schemeClr val="tx1"/>
                </a:solidFill>
                <a:latin typeface="Arial" pitchFamily="34" charset="0"/>
                <a:ea typeface="微软雅黑" pitchFamily="34" charset="-122"/>
                <a:cs typeface="+mn-cs"/>
              </a:defRPr>
            </a:lvl1pPr>
            <a:lvl2pPr marL="457200" algn="l" rtl="0" fontAlgn="base">
              <a:spcBef>
                <a:spcPct val="0"/>
              </a:spcBef>
              <a:spcAft>
                <a:spcPct val="0"/>
              </a:spcAft>
              <a:defRPr b="1" kern="1200">
                <a:solidFill>
                  <a:schemeClr val="tx1"/>
                </a:solidFill>
                <a:latin typeface="Arial" pitchFamily="34" charset="0"/>
                <a:ea typeface="微软雅黑" pitchFamily="34" charset="-122"/>
                <a:cs typeface="+mn-cs"/>
              </a:defRPr>
            </a:lvl2pPr>
            <a:lvl3pPr marL="914400" algn="l" rtl="0" fontAlgn="base">
              <a:spcBef>
                <a:spcPct val="0"/>
              </a:spcBef>
              <a:spcAft>
                <a:spcPct val="0"/>
              </a:spcAft>
              <a:defRPr b="1" kern="1200">
                <a:solidFill>
                  <a:schemeClr val="tx1"/>
                </a:solidFill>
                <a:latin typeface="Arial" pitchFamily="34" charset="0"/>
                <a:ea typeface="微软雅黑" pitchFamily="34" charset="-122"/>
                <a:cs typeface="+mn-cs"/>
              </a:defRPr>
            </a:lvl3pPr>
            <a:lvl4pPr marL="1371600" algn="l" rtl="0" fontAlgn="base">
              <a:spcBef>
                <a:spcPct val="0"/>
              </a:spcBef>
              <a:spcAft>
                <a:spcPct val="0"/>
              </a:spcAft>
              <a:defRPr b="1" kern="1200">
                <a:solidFill>
                  <a:schemeClr val="tx1"/>
                </a:solidFill>
                <a:latin typeface="Arial" pitchFamily="34" charset="0"/>
                <a:ea typeface="微软雅黑" pitchFamily="34" charset="-122"/>
                <a:cs typeface="+mn-cs"/>
              </a:defRPr>
            </a:lvl4pPr>
            <a:lvl5pPr marL="1828800" algn="l" rtl="0" fontAlgn="base">
              <a:spcBef>
                <a:spcPct val="0"/>
              </a:spcBef>
              <a:spcAft>
                <a:spcPct val="0"/>
              </a:spcAft>
              <a:defRPr b="1" kern="1200">
                <a:solidFill>
                  <a:schemeClr val="tx1"/>
                </a:solidFill>
                <a:latin typeface="Arial" pitchFamily="34" charset="0"/>
                <a:ea typeface="微软雅黑" pitchFamily="34" charset="-122"/>
                <a:cs typeface="+mn-cs"/>
              </a:defRPr>
            </a:lvl5pPr>
            <a:lvl6pPr marL="2286000" algn="l" defTabSz="914400" rtl="0" eaLnBrk="1" latinLnBrk="0" hangingPunct="1">
              <a:defRPr b="1" kern="1200">
                <a:solidFill>
                  <a:schemeClr val="tx1"/>
                </a:solidFill>
                <a:latin typeface="Arial" pitchFamily="34" charset="0"/>
                <a:ea typeface="微软雅黑" pitchFamily="34" charset="-122"/>
                <a:cs typeface="+mn-cs"/>
              </a:defRPr>
            </a:lvl6pPr>
            <a:lvl7pPr marL="2743200" algn="l" defTabSz="914400" rtl="0" eaLnBrk="1" latinLnBrk="0" hangingPunct="1">
              <a:defRPr b="1" kern="1200">
                <a:solidFill>
                  <a:schemeClr val="tx1"/>
                </a:solidFill>
                <a:latin typeface="Arial" pitchFamily="34" charset="0"/>
                <a:ea typeface="微软雅黑" pitchFamily="34" charset="-122"/>
                <a:cs typeface="+mn-cs"/>
              </a:defRPr>
            </a:lvl7pPr>
            <a:lvl8pPr marL="3200400" algn="l" defTabSz="914400" rtl="0" eaLnBrk="1" latinLnBrk="0" hangingPunct="1">
              <a:defRPr b="1" kern="1200">
                <a:solidFill>
                  <a:schemeClr val="tx1"/>
                </a:solidFill>
                <a:latin typeface="Arial" pitchFamily="34" charset="0"/>
                <a:ea typeface="微软雅黑" pitchFamily="34" charset="-122"/>
                <a:cs typeface="+mn-cs"/>
              </a:defRPr>
            </a:lvl8pPr>
            <a:lvl9pPr marL="3657600" algn="l" defTabSz="914400" rtl="0" eaLnBrk="1" latinLnBrk="0" hangingPunct="1">
              <a:defRPr b="1" kern="1200">
                <a:solidFill>
                  <a:schemeClr val="tx1"/>
                </a:solidFill>
                <a:latin typeface="Arial" pitchFamily="34" charset="0"/>
                <a:ea typeface="微软雅黑" pitchFamily="34"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Arial" pitchFamily="34" charset="0"/>
              <a:ea typeface="微软雅黑" pitchFamily="34" charset="-122"/>
              <a:cs typeface="+mn-cs"/>
            </a:endParaRPr>
          </a:p>
        </p:txBody>
      </p:sp>
      <p:sp>
        <p:nvSpPr>
          <p:cNvPr id="19" name="Line 28"/>
          <p:cNvSpPr>
            <a:spLocks noChangeShapeType="1"/>
          </p:cNvSpPr>
          <p:nvPr/>
        </p:nvSpPr>
        <p:spPr bwMode="auto">
          <a:xfrm flipH="1">
            <a:off x="4283978" y="3668067"/>
            <a:ext cx="1424791" cy="0"/>
          </a:xfrm>
          <a:prstGeom prst="line">
            <a:avLst/>
          </a:prstGeom>
          <a:noFill/>
          <a:ln w="19050">
            <a:solidFill>
              <a:srgbClr val="969696"/>
            </a:solidFill>
            <a:prstDash val="sysDot"/>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b="1" kern="1200">
                <a:solidFill>
                  <a:schemeClr val="tx1"/>
                </a:solidFill>
                <a:latin typeface="Arial" pitchFamily="34" charset="0"/>
                <a:ea typeface="微软雅黑" pitchFamily="34" charset="-122"/>
                <a:cs typeface="+mn-cs"/>
              </a:defRPr>
            </a:lvl1pPr>
            <a:lvl2pPr marL="457200" algn="l" rtl="0" fontAlgn="base">
              <a:spcBef>
                <a:spcPct val="0"/>
              </a:spcBef>
              <a:spcAft>
                <a:spcPct val="0"/>
              </a:spcAft>
              <a:defRPr b="1" kern="1200">
                <a:solidFill>
                  <a:schemeClr val="tx1"/>
                </a:solidFill>
                <a:latin typeface="Arial" pitchFamily="34" charset="0"/>
                <a:ea typeface="微软雅黑" pitchFamily="34" charset="-122"/>
                <a:cs typeface="+mn-cs"/>
              </a:defRPr>
            </a:lvl2pPr>
            <a:lvl3pPr marL="914400" algn="l" rtl="0" fontAlgn="base">
              <a:spcBef>
                <a:spcPct val="0"/>
              </a:spcBef>
              <a:spcAft>
                <a:spcPct val="0"/>
              </a:spcAft>
              <a:defRPr b="1" kern="1200">
                <a:solidFill>
                  <a:schemeClr val="tx1"/>
                </a:solidFill>
                <a:latin typeface="Arial" pitchFamily="34" charset="0"/>
                <a:ea typeface="微软雅黑" pitchFamily="34" charset="-122"/>
                <a:cs typeface="+mn-cs"/>
              </a:defRPr>
            </a:lvl3pPr>
            <a:lvl4pPr marL="1371600" algn="l" rtl="0" fontAlgn="base">
              <a:spcBef>
                <a:spcPct val="0"/>
              </a:spcBef>
              <a:spcAft>
                <a:spcPct val="0"/>
              </a:spcAft>
              <a:defRPr b="1" kern="1200">
                <a:solidFill>
                  <a:schemeClr val="tx1"/>
                </a:solidFill>
                <a:latin typeface="Arial" pitchFamily="34" charset="0"/>
                <a:ea typeface="微软雅黑" pitchFamily="34" charset="-122"/>
                <a:cs typeface="+mn-cs"/>
              </a:defRPr>
            </a:lvl4pPr>
            <a:lvl5pPr marL="1828800" algn="l" rtl="0" fontAlgn="base">
              <a:spcBef>
                <a:spcPct val="0"/>
              </a:spcBef>
              <a:spcAft>
                <a:spcPct val="0"/>
              </a:spcAft>
              <a:defRPr b="1" kern="1200">
                <a:solidFill>
                  <a:schemeClr val="tx1"/>
                </a:solidFill>
                <a:latin typeface="Arial" pitchFamily="34" charset="0"/>
                <a:ea typeface="微软雅黑" pitchFamily="34" charset="-122"/>
                <a:cs typeface="+mn-cs"/>
              </a:defRPr>
            </a:lvl5pPr>
            <a:lvl6pPr marL="2286000" algn="l" defTabSz="914400" rtl="0" eaLnBrk="1" latinLnBrk="0" hangingPunct="1">
              <a:defRPr b="1" kern="1200">
                <a:solidFill>
                  <a:schemeClr val="tx1"/>
                </a:solidFill>
                <a:latin typeface="Arial" pitchFamily="34" charset="0"/>
                <a:ea typeface="微软雅黑" pitchFamily="34" charset="-122"/>
                <a:cs typeface="+mn-cs"/>
              </a:defRPr>
            </a:lvl6pPr>
            <a:lvl7pPr marL="2743200" algn="l" defTabSz="914400" rtl="0" eaLnBrk="1" latinLnBrk="0" hangingPunct="1">
              <a:defRPr b="1" kern="1200">
                <a:solidFill>
                  <a:schemeClr val="tx1"/>
                </a:solidFill>
                <a:latin typeface="Arial" pitchFamily="34" charset="0"/>
                <a:ea typeface="微软雅黑" pitchFamily="34" charset="-122"/>
                <a:cs typeface="+mn-cs"/>
              </a:defRPr>
            </a:lvl7pPr>
            <a:lvl8pPr marL="3200400" algn="l" defTabSz="914400" rtl="0" eaLnBrk="1" latinLnBrk="0" hangingPunct="1">
              <a:defRPr b="1" kern="1200">
                <a:solidFill>
                  <a:schemeClr val="tx1"/>
                </a:solidFill>
                <a:latin typeface="Arial" pitchFamily="34" charset="0"/>
                <a:ea typeface="微软雅黑" pitchFamily="34" charset="-122"/>
                <a:cs typeface="+mn-cs"/>
              </a:defRPr>
            </a:lvl8pPr>
            <a:lvl9pPr marL="3657600" algn="l" defTabSz="914400" rtl="0" eaLnBrk="1" latinLnBrk="0" hangingPunct="1">
              <a:defRPr b="1" kern="1200">
                <a:solidFill>
                  <a:schemeClr val="tx1"/>
                </a:solidFill>
                <a:latin typeface="Arial" pitchFamily="34" charset="0"/>
                <a:ea typeface="微软雅黑" pitchFamily="34"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Arial" pitchFamily="34" charset="0"/>
              <a:ea typeface="微软雅黑" pitchFamily="34" charset="-122"/>
              <a:cs typeface="+mn-cs"/>
            </a:endParaRPr>
          </a:p>
        </p:txBody>
      </p:sp>
      <p:sp>
        <p:nvSpPr>
          <p:cNvPr id="20" name="Line 30"/>
          <p:cNvSpPr>
            <a:spLocks noChangeShapeType="1"/>
          </p:cNvSpPr>
          <p:nvPr/>
        </p:nvSpPr>
        <p:spPr bwMode="auto">
          <a:xfrm flipH="1">
            <a:off x="4283977" y="4369967"/>
            <a:ext cx="1118407" cy="0"/>
          </a:xfrm>
          <a:prstGeom prst="line">
            <a:avLst/>
          </a:prstGeom>
          <a:noFill/>
          <a:ln w="19050">
            <a:solidFill>
              <a:srgbClr val="969696"/>
            </a:solidFill>
            <a:prstDash val="sysDot"/>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b="1" kern="1200">
                <a:solidFill>
                  <a:schemeClr val="tx1"/>
                </a:solidFill>
                <a:latin typeface="Arial" pitchFamily="34" charset="0"/>
                <a:ea typeface="微软雅黑" pitchFamily="34" charset="-122"/>
                <a:cs typeface="+mn-cs"/>
              </a:defRPr>
            </a:lvl1pPr>
            <a:lvl2pPr marL="457200" algn="l" rtl="0" fontAlgn="base">
              <a:spcBef>
                <a:spcPct val="0"/>
              </a:spcBef>
              <a:spcAft>
                <a:spcPct val="0"/>
              </a:spcAft>
              <a:defRPr b="1" kern="1200">
                <a:solidFill>
                  <a:schemeClr val="tx1"/>
                </a:solidFill>
                <a:latin typeface="Arial" pitchFamily="34" charset="0"/>
                <a:ea typeface="微软雅黑" pitchFamily="34" charset="-122"/>
                <a:cs typeface="+mn-cs"/>
              </a:defRPr>
            </a:lvl2pPr>
            <a:lvl3pPr marL="914400" algn="l" rtl="0" fontAlgn="base">
              <a:spcBef>
                <a:spcPct val="0"/>
              </a:spcBef>
              <a:spcAft>
                <a:spcPct val="0"/>
              </a:spcAft>
              <a:defRPr b="1" kern="1200">
                <a:solidFill>
                  <a:schemeClr val="tx1"/>
                </a:solidFill>
                <a:latin typeface="Arial" pitchFamily="34" charset="0"/>
                <a:ea typeface="微软雅黑" pitchFamily="34" charset="-122"/>
                <a:cs typeface="+mn-cs"/>
              </a:defRPr>
            </a:lvl3pPr>
            <a:lvl4pPr marL="1371600" algn="l" rtl="0" fontAlgn="base">
              <a:spcBef>
                <a:spcPct val="0"/>
              </a:spcBef>
              <a:spcAft>
                <a:spcPct val="0"/>
              </a:spcAft>
              <a:defRPr b="1" kern="1200">
                <a:solidFill>
                  <a:schemeClr val="tx1"/>
                </a:solidFill>
                <a:latin typeface="Arial" pitchFamily="34" charset="0"/>
                <a:ea typeface="微软雅黑" pitchFamily="34" charset="-122"/>
                <a:cs typeface="+mn-cs"/>
              </a:defRPr>
            </a:lvl4pPr>
            <a:lvl5pPr marL="1828800" algn="l" rtl="0" fontAlgn="base">
              <a:spcBef>
                <a:spcPct val="0"/>
              </a:spcBef>
              <a:spcAft>
                <a:spcPct val="0"/>
              </a:spcAft>
              <a:defRPr b="1" kern="1200">
                <a:solidFill>
                  <a:schemeClr val="tx1"/>
                </a:solidFill>
                <a:latin typeface="Arial" pitchFamily="34" charset="0"/>
                <a:ea typeface="微软雅黑" pitchFamily="34" charset="-122"/>
                <a:cs typeface="+mn-cs"/>
              </a:defRPr>
            </a:lvl5pPr>
            <a:lvl6pPr marL="2286000" algn="l" defTabSz="914400" rtl="0" eaLnBrk="1" latinLnBrk="0" hangingPunct="1">
              <a:defRPr b="1" kern="1200">
                <a:solidFill>
                  <a:schemeClr val="tx1"/>
                </a:solidFill>
                <a:latin typeface="Arial" pitchFamily="34" charset="0"/>
                <a:ea typeface="微软雅黑" pitchFamily="34" charset="-122"/>
                <a:cs typeface="+mn-cs"/>
              </a:defRPr>
            </a:lvl6pPr>
            <a:lvl7pPr marL="2743200" algn="l" defTabSz="914400" rtl="0" eaLnBrk="1" latinLnBrk="0" hangingPunct="1">
              <a:defRPr b="1" kern="1200">
                <a:solidFill>
                  <a:schemeClr val="tx1"/>
                </a:solidFill>
                <a:latin typeface="Arial" pitchFamily="34" charset="0"/>
                <a:ea typeface="微软雅黑" pitchFamily="34" charset="-122"/>
                <a:cs typeface="+mn-cs"/>
              </a:defRPr>
            </a:lvl7pPr>
            <a:lvl8pPr marL="3200400" algn="l" defTabSz="914400" rtl="0" eaLnBrk="1" latinLnBrk="0" hangingPunct="1">
              <a:defRPr b="1" kern="1200">
                <a:solidFill>
                  <a:schemeClr val="tx1"/>
                </a:solidFill>
                <a:latin typeface="Arial" pitchFamily="34" charset="0"/>
                <a:ea typeface="微软雅黑" pitchFamily="34" charset="-122"/>
                <a:cs typeface="+mn-cs"/>
              </a:defRPr>
            </a:lvl8pPr>
            <a:lvl9pPr marL="3657600" algn="l" defTabSz="914400" rtl="0" eaLnBrk="1" latinLnBrk="0" hangingPunct="1">
              <a:defRPr b="1" kern="1200">
                <a:solidFill>
                  <a:schemeClr val="tx1"/>
                </a:solidFill>
                <a:latin typeface="Arial" pitchFamily="34" charset="0"/>
                <a:ea typeface="微软雅黑" pitchFamily="34"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Arial" pitchFamily="34" charset="0"/>
              <a:ea typeface="微软雅黑" pitchFamily="34" charset="-122"/>
              <a:cs typeface="+mn-cs"/>
            </a:endParaRPr>
          </a:p>
        </p:txBody>
      </p:sp>
      <p:sp>
        <p:nvSpPr>
          <p:cNvPr id="21" name="Line 32"/>
          <p:cNvSpPr>
            <a:spLocks noChangeShapeType="1"/>
          </p:cNvSpPr>
          <p:nvPr/>
        </p:nvSpPr>
        <p:spPr bwMode="auto">
          <a:xfrm flipH="1">
            <a:off x="4067964" y="5180953"/>
            <a:ext cx="1028032" cy="0"/>
          </a:xfrm>
          <a:prstGeom prst="line">
            <a:avLst/>
          </a:prstGeom>
          <a:noFill/>
          <a:ln w="19050">
            <a:solidFill>
              <a:srgbClr val="0875F8"/>
            </a:solidFill>
            <a:prstDash val="sysDot"/>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b="1" kern="1200">
                <a:solidFill>
                  <a:schemeClr val="tx1"/>
                </a:solidFill>
                <a:latin typeface="Arial" pitchFamily="34" charset="0"/>
                <a:ea typeface="微软雅黑" pitchFamily="34" charset="-122"/>
                <a:cs typeface="+mn-cs"/>
              </a:defRPr>
            </a:lvl1pPr>
            <a:lvl2pPr marL="457200" algn="l" rtl="0" fontAlgn="base">
              <a:spcBef>
                <a:spcPct val="0"/>
              </a:spcBef>
              <a:spcAft>
                <a:spcPct val="0"/>
              </a:spcAft>
              <a:defRPr b="1" kern="1200">
                <a:solidFill>
                  <a:schemeClr val="tx1"/>
                </a:solidFill>
                <a:latin typeface="Arial" pitchFamily="34" charset="0"/>
                <a:ea typeface="微软雅黑" pitchFamily="34" charset="-122"/>
                <a:cs typeface="+mn-cs"/>
              </a:defRPr>
            </a:lvl2pPr>
            <a:lvl3pPr marL="914400" algn="l" rtl="0" fontAlgn="base">
              <a:spcBef>
                <a:spcPct val="0"/>
              </a:spcBef>
              <a:spcAft>
                <a:spcPct val="0"/>
              </a:spcAft>
              <a:defRPr b="1" kern="1200">
                <a:solidFill>
                  <a:schemeClr val="tx1"/>
                </a:solidFill>
                <a:latin typeface="Arial" pitchFamily="34" charset="0"/>
                <a:ea typeface="微软雅黑" pitchFamily="34" charset="-122"/>
                <a:cs typeface="+mn-cs"/>
              </a:defRPr>
            </a:lvl3pPr>
            <a:lvl4pPr marL="1371600" algn="l" rtl="0" fontAlgn="base">
              <a:spcBef>
                <a:spcPct val="0"/>
              </a:spcBef>
              <a:spcAft>
                <a:spcPct val="0"/>
              </a:spcAft>
              <a:defRPr b="1" kern="1200">
                <a:solidFill>
                  <a:schemeClr val="tx1"/>
                </a:solidFill>
                <a:latin typeface="Arial" pitchFamily="34" charset="0"/>
                <a:ea typeface="微软雅黑" pitchFamily="34" charset="-122"/>
                <a:cs typeface="+mn-cs"/>
              </a:defRPr>
            </a:lvl4pPr>
            <a:lvl5pPr marL="1828800" algn="l" rtl="0" fontAlgn="base">
              <a:spcBef>
                <a:spcPct val="0"/>
              </a:spcBef>
              <a:spcAft>
                <a:spcPct val="0"/>
              </a:spcAft>
              <a:defRPr b="1" kern="1200">
                <a:solidFill>
                  <a:schemeClr val="tx1"/>
                </a:solidFill>
                <a:latin typeface="Arial" pitchFamily="34" charset="0"/>
                <a:ea typeface="微软雅黑" pitchFamily="34" charset="-122"/>
                <a:cs typeface="+mn-cs"/>
              </a:defRPr>
            </a:lvl5pPr>
            <a:lvl6pPr marL="2286000" algn="l" defTabSz="914400" rtl="0" eaLnBrk="1" latinLnBrk="0" hangingPunct="1">
              <a:defRPr b="1" kern="1200">
                <a:solidFill>
                  <a:schemeClr val="tx1"/>
                </a:solidFill>
                <a:latin typeface="Arial" pitchFamily="34" charset="0"/>
                <a:ea typeface="微软雅黑" pitchFamily="34" charset="-122"/>
                <a:cs typeface="+mn-cs"/>
              </a:defRPr>
            </a:lvl6pPr>
            <a:lvl7pPr marL="2743200" algn="l" defTabSz="914400" rtl="0" eaLnBrk="1" latinLnBrk="0" hangingPunct="1">
              <a:defRPr b="1" kern="1200">
                <a:solidFill>
                  <a:schemeClr val="tx1"/>
                </a:solidFill>
                <a:latin typeface="Arial" pitchFamily="34" charset="0"/>
                <a:ea typeface="微软雅黑" pitchFamily="34" charset="-122"/>
                <a:cs typeface="+mn-cs"/>
              </a:defRPr>
            </a:lvl7pPr>
            <a:lvl8pPr marL="3200400" algn="l" defTabSz="914400" rtl="0" eaLnBrk="1" latinLnBrk="0" hangingPunct="1">
              <a:defRPr b="1" kern="1200">
                <a:solidFill>
                  <a:schemeClr val="tx1"/>
                </a:solidFill>
                <a:latin typeface="Arial" pitchFamily="34" charset="0"/>
                <a:ea typeface="微软雅黑" pitchFamily="34" charset="-122"/>
                <a:cs typeface="+mn-cs"/>
              </a:defRPr>
            </a:lvl8pPr>
            <a:lvl9pPr marL="3657600" algn="l" defTabSz="914400" rtl="0" eaLnBrk="1" latinLnBrk="0" hangingPunct="1">
              <a:defRPr b="1" kern="1200">
                <a:solidFill>
                  <a:schemeClr val="tx1"/>
                </a:solidFill>
                <a:latin typeface="Arial" pitchFamily="34" charset="0"/>
                <a:ea typeface="微软雅黑" pitchFamily="34"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Arial" pitchFamily="34" charset="0"/>
              <a:ea typeface="微软雅黑" pitchFamily="34" charset="-122"/>
              <a:cs typeface="+mn-cs"/>
            </a:endParaRPr>
          </a:p>
        </p:txBody>
      </p:sp>
      <p:sp>
        <p:nvSpPr>
          <p:cNvPr id="22" name="Line 34"/>
          <p:cNvSpPr>
            <a:spLocks noChangeShapeType="1"/>
          </p:cNvSpPr>
          <p:nvPr/>
        </p:nvSpPr>
        <p:spPr bwMode="auto">
          <a:xfrm flipH="1">
            <a:off x="3923954" y="6183460"/>
            <a:ext cx="956142" cy="0"/>
          </a:xfrm>
          <a:prstGeom prst="line">
            <a:avLst/>
          </a:prstGeom>
          <a:noFill/>
          <a:ln w="19050">
            <a:solidFill>
              <a:srgbClr val="969696"/>
            </a:solidFill>
            <a:prstDash val="sysDot"/>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b="1" kern="1200">
                <a:solidFill>
                  <a:schemeClr val="tx1"/>
                </a:solidFill>
                <a:latin typeface="Arial" pitchFamily="34" charset="0"/>
                <a:ea typeface="微软雅黑" pitchFamily="34" charset="-122"/>
                <a:cs typeface="+mn-cs"/>
              </a:defRPr>
            </a:lvl1pPr>
            <a:lvl2pPr marL="457200" algn="l" rtl="0" fontAlgn="base">
              <a:spcBef>
                <a:spcPct val="0"/>
              </a:spcBef>
              <a:spcAft>
                <a:spcPct val="0"/>
              </a:spcAft>
              <a:defRPr b="1" kern="1200">
                <a:solidFill>
                  <a:schemeClr val="tx1"/>
                </a:solidFill>
                <a:latin typeface="Arial" pitchFamily="34" charset="0"/>
                <a:ea typeface="微软雅黑" pitchFamily="34" charset="-122"/>
                <a:cs typeface="+mn-cs"/>
              </a:defRPr>
            </a:lvl2pPr>
            <a:lvl3pPr marL="914400" algn="l" rtl="0" fontAlgn="base">
              <a:spcBef>
                <a:spcPct val="0"/>
              </a:spcBef>
              <a:spcAft>
                <a:spcPct val="0"/>
              </a:spcAft>
              <a:defRPr b="1" kern="1200">
                <a:solidFill>
                  <a:schemeClr val="tx1"/>
                </a:solidFill>
                <a:latin typeface="Arial" pitchFamily="34" charset="0"/>
                <a:ea typeface="微软雅黑" pitchFamily="34" charset="-122"/>
                <a:cs typeface="+mn-cs"/>
              </a:defRPr>
            </a:lvl3pPr>
            <a:lvl4pPr marL="1371600" algn="l" rtl="0" fontAlgn="base">
              <a:spcBef>
                <a:spcPct val="0"/>
              </a:spcBef>
              <a:spcAft>
                <a:spcPct val="0"/>
              </a:spcAft>
              <a:defRPr b="1" kern="1200">
                <a:solidFill>
                  <a:schemeClr val="tx1"/>
                </a:solidFill>
                <a:latin typeface="Arial" pitchFamily="34" charset="0"/>
                <a:ea typeface="微软雅黑" pitchFamily="34" charset="-122"/>
                <a:cs typeface="+mn-cs"/>
              </a:defRPr>
            </a:lvl4pPr>
            <a:lvl5pPr marL="1828800" algn="l" rtl="0" fontAlgn="base">
              <a:spcBef>
                <a:spcPct val="0"/>
              </a:spcBef>
              <a:spcAft>
                <a:spcPct val="0"/>
              </a:spcAft>
              <a:defRPr b="1" kern="1200">
                <a:solidFill>
                  <a:schemeClr val="tx1"/>
                </a:solidFill>
                <a:latin typeface="Arial" pitchFamily="34" charset="0"/>
                <a:ea typeface="微软雅黑" pitchFamily="34" charset="-122"/>
                <a:cs typeface="+mn-cs"/>
              </a:defRPr>
            </a:lvl5pPr>
            <a:lvl6pPr marL="2286000" algn="l" defTabSz="914400" rtl="0" eaLnBrk="1" latinLnBrk="0" hangingPunct="1">
              <a:defRPr b="1" kern="1200">
                <a:solidFill>
                  <a:schemeClr val="tx1"/>
                </a:solidFill>
                <a:latin typeface="Arial" pitchFamily="34" charset="0"/>
                <a:ea typeface="微软雅黑" pitchFamily="34" charset="-122"/>
                <a:cs typeface="+mn-cs"/>
              </a:defRPr>
            </a:lvl6pPr>
            <a:lvl7pPr marL="2743200" algn="l" defTabSz="914400" rtl="0" eaLnBrk="1" latinLnBrk="0" hangingPunct="1">
              <a:defRPr b="1" kern="1200">
                <a:solidFill>
                  <a:schemeClr val="tx1"/>
                </a:solidFill>
                <a:latin typeface="Arial" pitchFamily="34" charset="0"/>
                <a:ea typeface="微软雅黑" pitchFamily="34" charset="-122"/>
                <a:cs typeface="+mn-cs"/>
              </a:defRPr>
            </a:lvl7pPr>
            <a:lvl8pPr marL="3200400" algn="l" defTabSz="914400" rtl="0" eaLnBrk="1" latinLnBrk="0" hangingPunct="1">
              <a:defRPr b="1" kern="1200">
                <a:solidFill>
                  <a:schemeClr val="tx1"/>
                </a:solidFill>
                <a:latin typeface="Arial" pitchFamily="34" charset="0"/>
                <a:ea typeface="微软雅黑" pitchFamily="34" charset="-122"/>
                <a:cs typeface="+mn-cs"/>
              </a:defRPr>
            </a:lvl8pPr>
            <a:lvl9pPr marL="3657600" algn="l" defTabSz="914400" rtl="0" eaLnBrk="1" latinLnBrk="0" hangingPunct="1">
              <a:defRPr b="1" kern="1200">
                <a:solidFill>
                  <a:schemeClr val="tx1"/>
                </a:solidFill>
                <a:latin typeface="Arial" pitchFamily="34" charset="0"/>
                <a:ea typeface="微软雅黑" pitchFamily="34"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Arial" pitchFamily="34" charset="0"/>
              <a:ea typeface="微软雅黑" pitchFamily="34" charset="-122"/>
              <a:cs typeface="+mn-cs"/>
            </a:endParaRPr>
          </a:p>
        </p:txBody>
      </p:sp>
      <p:sp>
        <p:nvSpPr>
          <p:cNvPr id="23" name="TextBox 22"/>
          <p:cNvSpPr txBox="1"/>
          <p:nvPr/>
        </p:nvSpPr>
        <p:spPr>
          <a:xfrm>
            <a:off x="2542608" y="2624137"/>
            <a:ext cx="1903197" cy="461665"/>
          </a:xfrm>
          <a:prstGeom prst="rect">
            <a:avLst/>
          </a:prstGeom>
          <a:noFill/>
        </p:spPr>
        <p:txBody>
          <a:bodyPr wrap="square" rtlCol="0">
            <a:spAutoFit/>
          </a:bodyPr>
          <a:lstStyle/>
          <a:p>
            <a:pPr lvl="0"/>
            <a:r>
              <a:rPr lang="en-US" altLang="zh-CN" sz="2400" dirty="0" smtClean="0">
                <a:latin typeface="微软雅黑" panose="020B0503020204020204" pitchFamily="34" charset="-122"/>
                <a:ea typeface="微软雅黑" panose="020B0503020204020204" pitchFamily="34" charset="-122"/>
              </a:rPr>
              <a:t>2</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对客服务</a:t>
            </a:r>
          </a:p>
        </p:txBody>
      </p:sp>
      <p:sp>
        <p:nvSpPr>
          <p:cNvPr id="24" name="TextBox 23"/>
          <p:cNvSpPr txBox="1"/>
          <p:nvPr/>
        </p:nvSpPr>
        <p:spPr>
          <a:xfrm>
            <a:off x="1998474" y="3437234"/>
            <a:ext cx="2464817" cy="461665"/>
          </a:xfrm>
          <a:prstGeom prst="rect">
            <a:avLst/>
          </a:prstGeom>
          <a:noFill/>
        </p:spPr>
        <p:txBody>
          <a:bodyPr wrap="square" rtlCol="0">
            <a:spAutoFit/>
          </a:bodyPr>
          <a:lstStyle/>
          <a:p>
            <a:pPr lvl="0"/>
            <a:r>
              <a:rPr lang="en-US" altLang="zh-CN" sz="2400" dirty="0" smtClean="0">
                <a:latin typeface="微软雅黑" panose="020B0503020204020204" pitchFamily="34" charset="-122"/>
                <a:ea typeface="微软雅黑" panose="020B0503020204020204" pitchFamily="34" charset="-122"/>
              </a:rPr>
              <a:t>3</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员工出勤控制</a:t>
            </a:r>
          </a:p>
        </p:txBody>
      </p:sp>
      <p:sp>
        <p:nvSpPr>
          <p:cNvPr id="25" name="TextBox 24"/>
          <p:cNvSpPr txBox="1"/>
          <p:nvPr/>
        </p:nvSpPr>
        <p:spPr>
          <a:xfrm>
            <a:off x="2581203" y="4139134"/>
            <a:ext cx="1892058" cy="461665"/>
          </a:xfrm>
          <a:prstGeom prst="rect">
            <a:avLst/>
          </a:prstGeom>
          <a:noFill/>
        </p:spPr>
        <p:txBody>
          <a:bodyPr wrap="square" rtlCol="0">
            <a:spAutoFit/>
          </a:bodyPr>
          <a:lstStyle/>
          <a:p>
            <a:pPr lvl="0"/>
            <a:r>
              <a:rPr lang="en-US" altLang="zh-CN" sz="2400" dirty="0" smtClean="0">
                <a:latin typeface="微软雅黑" panose="020B0503020204020204" pitchFamily="34" charset="-122"/>
                <a:ea typeface="微软雅黑" panose="020B0503020204020204" pitchFamily="34" charset="-122"/>
              </a:rPr>
              <a:t>4</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钥匙管理</a:t>
            </a:r>
          </a:p>
        </p:txBody>
      </p:sp>
      <p:sp>
        <p:nvSpPr>
          <p:cNvPr id="26" name="TextBox 25"/>
          <p:cNvSpPr txBox="1"/>
          <p:nvPr/>
        </p:nvSpPr>
        <p:spPr>
          <a:xfrm>
            <a:off x="2379870" y="4936776"/>
            <a:ext cx="1904107" cy="461665"/>
          </a:xfrm>
          <a:prstGeom prst="rect">
            <a:avLst/>
          </a:prstGeom>
          <a:noFill/>
        </p:spPr>
        <p:txBody>
          <a:bodyPr wrap="square" rtlCol="0">
            <a:spAutoFit/>
          </a:bodyPr>
          <a:lstStyle/>
          <a:p>
            <a:pPr lvl="0"/>
            <a:r>
              <a:rPr lang="en-US" altLang="zh-CN" sz="2400" dirty="0" smtClean="0">
                <a:latin typeface="微软雅黑" panose="020B0503020204020204" pitchFamily="34" charset="-122"/>
                <a:ea typeface="微软雅黑" panose="020B0503020204020204" pitchFamily="34" charset="-122"/>
              </a:rPr>
              <a:t>5</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失物处理</a:t>
            </a:r>
          </a:p>
        </p:txBody>
      </p:sp>
      <p:sp>
        <p:nvSpPr>
          <p:cNvPr id="27" name="TextBox 26"/>
          <p:cNvSpPr txBox="1"/>
          <p:nvPr/>
        </p:nvSpPr>
        <p:spPr>
          <a:xfrm>
            <a:off x="2294944" y="5952627"/>
            <a:ext cx="2585152" cy="461665"/>
          </a:xfrm>
          <a:prstGeom prst="rect">
            <a:avLst/>
          </a:prstGeom>
          <a:noFill/>
        </p:spPr>
        <p:txBody>
          <a:bodyPr wrap="square" rtlCol="0">
            <a:spAutoFit/>
          </a:bodyPr>
          <a:lstStyle/>
          <a:p>
            <a:pPr lvl="0"/>
            <a:r>
              <a:rPr lang="en-US" altLang="zh-CN" sz="2400" dirty="0" smtClean="0">
                <a:latin typeface="微软雅黑" panose="020B0503020204020204" pitchFamily="34" charset="-122"/>
                <a:ea typeface="微软雅黑" panose="020B0503020204020204" pitchFamily="34" charset="-122"/>
              </a:rPr>
              <a:t>6</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档案保管</a:t>
            </a:r>
          </a:p>
        </p:txBody>
      </p:sp>
      <p:sp>
        <p:nvSpPr>
          <p:cNvPr id="29" name="Freeform 34"/>
          <p:cNvSpPr>
            <a:spLocks/>
          </p:cNvSpPr>
          <p:nvPr/>
        </p:nvSpPr>
        <p:spPr bwMode="auto">
          <a:xfrm>
            <a:off x="6457821" y="1687532"/>
            <a:ext cx="448081" cy="804424"/>
          </a:xfrm>
          <a:custGeom>
            <a:avLst/>
            <a:gdLst>
              <a:gd name="T0" fmla="*/ 1 w 1692"/>
              <a:gd name="T1" fmla="*/ 0 h 2278"/>
              <a:gd name="T2" fmla="*/ 1 w 1692"/>
              <a:gd name="T3" fmla="*/ 1 h 2278"/>
              <a:gd name="T4" fmla="*/ 0 w 1692"/>
              <a:gd name="T5" fmla="*/ 1 h 2278"/>
              <a:gd name="T6" fmla="*/ 1 w 1692"/>
              <a:gd name="T7" fmla="*/ 0 h 22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92" h="2278">
                <a:moveTo>
                  <a:pt x="1449" y="0"/>
                </a:moveTo>
                <a:lnTo>
                  <a:pt x="1691" y="2277"/>
                </a:lnTo>
                <a:lnTo>
                  <a:pt x="0" y="1973"/>
                </a:lnTo>
                <a:lnTo>
                  <a:pt x="1449" y="0"/>
                </a:lnTo>
              </a:path>
            </a:pathLst>
          </a:custGeom>
          <a:solidFill>
            <a:schemeClr val="bg2"/>
          </a:solidFill>
          <a:ln w="9525" cmpd="sng">
            <a:solidFill>
              <a:schemeClr val="bg1"/>
            </a:solidFill>
            <a:bevel/>
            <a:headEnd/>
            <a:tailEnd/>
          </a:ln>
          <a:effectLst/>
          <a:extLst/>
        </p:spPr>
        <p:txBody>
          <a:bodyPr wrap="none" anchor="ctr"/>
          <a:lstStyle/>
          <a:p>
            <a:endParaRPr lang="zh-CN" altLang="en-US"/>
          </a:p>
        </p:txBody>
      </p:sp>
      <p:sp>
        <p:nvSpPr>
          <p:cNvPr id="30" name="Freeform 35"/>
          <p:cNvSpPr>
            <a:spLocks/>
          </p:cNvSpPr>
          <p:nvPr/>
        </p:nvSpPr>
        <p:spPr bwMode="auto">
          <a:xfrm>
            <a:off x="6841723" y="1687532"/>
            <a:ext cx="333727" cy="804424"/>
          </a:xfrm>
          <a:custGeom>
            <a:avLst/>
            <a:gdLst>
              <a:gd name="T0" fmla="*/ 0 w 1262"/>
              <a:gd name="T1" fmla="*/ 0 h 2278"/>
              <a:gd name="T2" fmla="*/ 1 w 1262"/>
              <a:gd name="T3" fmla="*/ 1 h 2278"/>
              <a:gd name="T4" fmla="*/ 0 w 1262"/>
              <a:gd name="T5" fmla="*/ 1 h 2278"/>
              <a:gd name="T6" fmla="*/ 0 w 1262"/>
              <a:gd name="T7" fmla="*/ 0 h 22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2" h="2278">
                <a:moveTo>
                  <a:pt x="0" y="0"/>
                </a:moveTo>
                <a:lnTo>
                  <a:pt x="1261" y="2017"/>
                </a:lnTo>
                <a:lnTo>
                  <a:pt x="242" y="2277"/>
                </a:lnTo>
                <a:lnTo>
                  <a:pt x="0" y="0"/>
                </a:lnTo>
              </a:path>
            </a:pathLst>
          </a:custGeom>
          <a:solidFill>
            <a:schemeClr val="bg2"/>
          </a:solidFill>
          <a:ln w="9525" cmpd="sng">
            <a:solidFill>
              <a:schemeClr val="bg1"/>
            </a:solidFill>
            <a:bevel/>
            <a:headEnd/>
            <a:tailEnd/>
          </a:ln>
          <a:effectLst/>
          <a:extLst/>
        </p:spPr>
        <p:txBody>
          <a:bodyPr wrap="none" anchor="ctr"/>
          <a:lstStyle/>
          <a:p>
            <a:endParaRPr lang="zh-CN" altLang="en-US"/>
          </a:p>
        </p:txBody>
      </p:sp>
      <p:sp>
        <p:nvSpPr>
          <p:cNvPr id="31" name="Line 26"/>
          <p:cNvSpPr>
            <a:spLocks noChangeShapeType="1"/>
          </p:cNvSpPr>
          <p:nvPr/>
        </p:nvSpPr>
        <p:spPr bwMode="auto">
          <a:xfrm flipH="1">
            <a:off x="4283979" y="2089744"/>
            <a:ext cx="2192891" cy="0"/>
          </a:xfrm>
          <a:prstGeom prst="line">
            <a:avLst/>
          </a:prstGeom>
          <a:noFill/>
          <a:ln w="19050">
            <a:solidFill>
              <a:srgbClr val="969696"/>
            </a:solidFill>
            <a:prstDash val="sysDot"/>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b="1" kern="1200">
                <a:solidFill>
                  <a:schemeClr val="tx1"/>
                </a:solidFill>
                <a:latin typeface="Arial" pitchFamily="34" charset="0"/>
                <a:ea typeface="微软雅黑" pitchFamily="34" charset="-122"/>
                <a:cs typeface="+mn-cs"/>
              </a:defRPr>
            </a:lvl1pPr>
            <a:lvl2pPr marL="457200" algn="l" rtl="0" fontAlgn="base">
              <a:spcBef>
                <a:spcPct val="0"/>
              </a:spcBef>
              <a:spcAft>
                <a:spcPct val="0"/>
              </a:spcAft>
              <a:defRPr b="1" kern="1200">
                <a:solidFill>
                  <a:schemeClr val="tx1"/>
                </a:solidFill>
                <a:latin typeface="Arial" pitchFamily="34" charset="0"/>
                <a:ea typeface="微软雅黑" pitchFamily="34" charset="-122"/>
                <a:cs typeface="+mn-cs"/>
              </a:defRPr>
            </a:lvl2pPr>
            <a:lvl3pPr marL="914400" algn="l" rtl="0" fontAlgn="base">
              <a:spcBef>
                <a:spcPct val="0"/>
              </a:spcBef>
              <a:spcAft>
                <a:spcPct val="0"/>
              </a:spcAft>
              <a:defRPr b="1" kern="1200">
                <a:solidFill>
                  <a:schemeClr val="tx1"/>
                </a:solidFill>
                <a:latin typeface="Arial" pitchFamily="34" charset="0"/>
                <a:ea typeface="微软雅黑" pitchFamily="34" charset="-122"/>
                <a:cs typeface="+mn-cs"/>
              </a:defRPr>
            </a:lvl3pPr>
            <a:lvl4pPr marL="1371600" algn="l" rtl="0" fontAlgn="base">
              <a:spcBef>
                <a:spcPct val="0"/>
              </a:spcBef>
              <a:spcAft>
                <a:spcPct val="0"/>
              </a:spcAft>
              <a:defRPr b="1" kern="1200">
                <a:solidFill>
                  <a:schemeClr val="tx1"/>
                </a:solidFill>
                <a:latin typeface="Arial" pitchFamily="34" charset="0"/>
                <a:ea typeface="微软雅黑" pitchFamily="34" charset="-122"/>
                <a:cs typeface="+mn-cs"/>
              </a:defRPr>
            </a:lvl4pPr>
            <a:lvl5pPr marL="1828800" algn="l" rtl="0" fontAlgn="base">
              <a:spcBef>
                <a:spcPct val="0"/>
              </a:spcBef>
              <a:spcAft>
                <a:spcPct val="0"/>
              </a:spcAft>
              <a:defRPr b="1" kern="1200">
                <a:solidFill>
                  <a:schemeClr val="tx1"/>
                </a:solidFill>
                <a:latin typeface="Arial" pitchFamily="34" charset="0"/>
                <a:ea typeface="微软雅黑" pitchFamily="34" charset="-122"/>
                <a:cs typeface="+mn-cs"/>
              </a:defRPr>
            </a:lvl5pPr>
            <a:lvl6pPr marL="2286000" algn="l" defTabSz="914400" rtl="0" eaLnBrk="1" latinLnBrk="0" hangingPunct="1">
              <a:defRPr b="1" kern="1200">
                <a:solidFill>
                  <a:schemeClr val="tx1"/>
                </a:solidFill>
                <a:latin typeface="Arial" pitchFamily="34" charset="0"/>
                <a:ea typeface="微软雅黑" pitchFamily="34" charset="-122"/>
                <a:cs typeface="+mn-cs"/>
              </a:defRPr>
            </a:lvl6pPr>
            <a:lvl7pPr marL="2743200" algn="l" defTabSz="914400" rtl="0" eaLnBrk="1" latinLnBrk="0" hangingPunct="1">
              <a:defRPr b="1" kern="1200">
                <a:solidFill>
                  <a:schemeClr val="tx1"/>
                </a:solidFill>
                <a:latin typeface="Arial" pitchFamily="34" charset="0"/>
                <a:ea typeface="微软雅黑" pitchFamily="34" charset="-122"/>
                <a:cs typeface="+mn-cs"/>
              </a:defRPr>
            </a:lvl7pPr>
            <a:lvl8pPr marL="3200400" algn="l" defTabSz="914400" rtl="0" eaLnBrk="1" latinLnBrk="0" hangingPunct="1">
              <a:defRPr b="1" kern="1200">
                <a:solidFill>
                  <a:schemeClr val="tx1"/>
                </a:solidFill>
                <a:latin typeface="Arial" pitchFamily="34" charset="0"/>
                <a:ea typeface="微软雅黑" pitchFamily="34" charset="-122"/>
                <a:cs typeface="+mn-cs"/>
              </a:defRPr>
            </a:lvl8pPr>
            <a:lvl9pPr marL="3657600" algn="l" defTabSz="914400" rtl="0" eaLnBrk="1" latinLnBrk="0" hangingPunct="1">
              <a:defRPr b="1" kern="1200">
                <a:solidFill>
                  <a:schemeClr val="tx1"/>
                </a:solidFill>
                <a:latin typeface="Arial" pitchFamily="34" charset="0"/>
                <a:ea typeface="微软雅黑" pitchFamily="34"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Arial" pitchFamily="34" charset="0"/>
              <a:ea typeface="微软雅黑" pitchFamily="34" charset="-122"/>
              <a:cs typeface="+mn-cs"/>
            </a:endParaRPr>
          </a:p>
        </p:txBody>
      </p:sp>
      <p:sp>
        <p:nvSpPr>
          <p:cNvPr id="32" name="TextBox 31"/>
          <p:cNvSpPr txBox="1"/>
          <p:nvPr/>
        </p:nvSpPr>
        <p:spPr>
          <a:xfrm>
            <a:off x="2476673" y="1858911"/>
            <a:ext cx="1824542" cy="461665"/>
          </a:xfrm>
          <a:prstGeom prst="rect">
            <a:avLst/>
          </a:prstGeom>
          <a:noFill/>
        </p:spPr>
        <p:txBody>
          <a:bodyPr wrap="square" rtlCol="0">
            <a:spAutoFit/>
          </a:bodyPr>
          <a:lstStyle/>
          <a:p>
            <a:pPr lvl="0" algn="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信息处理</a:t>
            </a:r>
          </a:p>
        </p:txBody>
      </p:sp>
      <p:sp>
        <p:nvSpPr>
          <p:cNvPr id="33" name="Text Box 2"/>
          <p:cNvSpPr txBox="1">
            <a:spLocks noChangeArrowheads="1"/>
          </p:cNvSpPr>
          <p:nvPr/>
        </p:nvSpPr>
        <p:spPr bwMode="auto">
          <a:xfrm>
            <a:off x="346968" y="199360"/>
            <a:ext cx="569200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3500" b="1" dirty="0" smtClean="0">
                <a:solidFill>
                  <a:schemeClr val="accent1"/>
                </a:solidFill>
                <a:latin typeface="微软雅黑" pitchFamily="34" charset="-122"/>
                <a:ea typeface="微软雅黑" pitchFamily="34" charset="-122"/>
              </a:rPr>
              <a:t>第一节    房务中心</a:t>
            </a:r>
            <a:endParaRPr lang="zh-CN" altLang="en-US" sz="3500" b="1" dirty="0">
              <a:solidFill>
                <a:schemeClr val="accent1"/>
              </a:solidFill>
              <a:latin typeface="微软雅黑" pitchFamily="34" charset="-122"/>
              <a:ea typeface="微软雅黑" pitchFamily="34" charset="-122"/>
            </a:endParaRPr>
          </a:p>
        </p:txBody>
      </p:sp>
      <p:sp>
        <p:nvSpPr>
          <p:cNvPr id="34" name="Text Box 3"/>
          <p:cNvSpPr txBox="1">
            <a:spLocks noChangeArrowheads="1"/>
          </p:cNvSpPr>
          <p:nvPr/>
        </p:nvSpPr>
        <p:spPr bwMode="auto">
          <a:xfrm>
            <a:off x="782958" y="1082733"/>
            <a:ext cx="48958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一、房务中心的职能</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37671609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59451" y="1418232"/>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 Box 3"/>
          <p:cNvSpPr txBox="1">
            <a:spLocks noChangeArrowheads="1"/>
          </p:cNvSpPr>
          <p:nvPr/>
        </p:nvSpPr>
        <p:spPr bwMode="auto">
          <a:xfrm>
            <a:off x="771773" y="1368198"/>
            <a:ext cx="48958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二、房务中心的运转</a:t>
            </a:r>
            <a:endParaRPr lang="en-US" altLang="zh-CN" sz="3000" b="1" dirty="0" smtClean="0">
              <a:solidFill>
                <a:srgbClr val="CC3300"/>
              </a:solidFill>
              <a:latin typeface="黑体" pitchFamily="49" charset="-122"/>
              <a:ea typeface="黑体" pitchFamily="49" charset="-122"/>
            </a:endParaRPr>
          </a:p>
        </p:txBody>
      </p:sp>
      <p:sp>
        <p:nvSpPr>
          <p:cNvPr id="14" name="矩形 13"/>
          <p:cNvSpPr/>
          <p:nvPr/>
        </p:nvSpPr>
        <p:spPr>
          <a:xfrm>
            <a:off x="1115760" y="1922196"/>
            <a:ext cx="5211683" cy="73866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（一）房务中心员工的岗位职责</a:t>
            </a:r>
            <a:endParaRPr lang="en-US" altLang="zh-CN" sz="2800" dirty="0">
              <a:solidFill>
                <a:srgbClr val="0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801" y="2660860"/>
            <a:ext cx="7272504" cy="4080370"/>
          </a:xfrm>
          <a:prstGeom prst="rect">
            <a:avLst/>
          </a:prstGeom>
        </p:spPr>
      </p:pic>
    </p:spTree>
    <p:extLst>
      <p:ext uri="{BB962C8B-B14F-4D97-AF65-F5344CB8AC3E}">
        <p14:creationId xmlns:p14="http://schemas.microsoft.com/office/powerpoint/2010/main" val="2553538456"/>
      </p:ext>
    </p:extLst>
  </p:cSld>
  <p:clrMapOvr>
    <a:masterClrMapping/>
  </p:clrMapOvr>
  <p:transition spd="slow">
    <p:pull dir="ld"/>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539718" y="1412860"/>
            <a:ext cx="3775393"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（二）房务中心的运转</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11" name="矩形 10"/>
          <p:cNvSpPr/>
          <p:nvPr/>
        </p:nvSpPr>
        <p:spPr>
          <a:xfrm>
            <a:off x="539720" y="2075414"/>
            <a:ext cx="8280575" cy="4524315"/>
          </a:xfrm>
          <a:prstGeom prst="rect">
            <a:avLst/>
          </a:prstGeom>
        </p:spPr>
        <p:txBody>
          <a:bodyPr wrap="square">
            <a:spAutoFit/>
          </a:bodyPr>
          <a:lstStyle/>
          <a:p>
            <a:pPr>
              <a:lnSpc>
                <a:spcPct val="150000"/>
              </a:lnSpc>
            </a:pPr>
            <a:r>
              <a:rPr lang="zh-CN" altLang="en-US" sz="2400" dirty="0"/>
              <a:t>房务中心２４小时为客人提供服务。可设一名领班或主管负责日常事务。服务中心每天三班倒，根据酒店规模的大小和客房数量的多少，每班可设２位或２位</a:t>
            </a:r>
            <a:r>
              <a:rPr lang="zh-CN" altLang="en-US" sz="2400" dirty="0" smtClean="0"/>
              <a:t>以上服务员</a:t>
            </a:r>
            <a:r>
              <a:rPr lang="zh-CN" altLang="en-US" sz="2400" dirty="0"/>
              <a:t>，另外，当然也要设相应的专职对客服务人员。</a:t>
            </a:r>
          </a:p>
          <a:p>
            <a:pPr>
              <a:lnSpc>
                <a:spcPct val="150000"/>
              </a:lnSpc>
            </a:pPr>
            <a:r>
              <a:rPr lang="zh-CN" altLang="en-US" sz="2400" dirty="0"/>
              <a:t>从某种意义上讲，客房服务中心的主要工作是接听客人有关客房服务需求的电话。因此，在客房服务中心工作的员工必须具备话务员的素质，能够用礼貌、悦耳的声音为接听客人电话，回答客人问询</a:t>
            </a:r>
            <a:r>
              <a:rPr lang="zh-CN" altLang="en-US" sz="2400" dirty="0" smtClean="0"/>
              <a:t>。</a:t>
            </a:r>
            <a:endParaRPr lang="zh-CN" altLang="en-US" sz="2400" dirty="0"/>
          </a:p>
        </p:txBody>
      </p:sp>
    </p:spTree>
    <p:extLst>
      <p:ext uri="{BB962C8B-B14F-4D97-AF65-F5344CB8AC3E}">
        <p14:creationId xmlns:p14="http://schemas.microsoft.com/office/powerpoint/2010/main" val="1245235032"/>
      </p:ext>
    </p:extLst>
  </p:cSld>
  <p:clrMapOvr>
    <a:masterClrMapping/>
  </p:clrMapOvr>
  <p:transition spd="slow">
    <p:pull dir="l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flipH="1">
            <a:off x="620418" y="267485"/>
            <a:ext cx="54000" cy="46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rot="17100000">
            <a:off x="71731" y="320096"/>
            <a:ext cx="481872" cy="352246"/>
            <a:chOff x="1032060" y="5022216"/>
            <a:chExt cx="753746" cy="734645"/>
          </a:xfrm>
          <a:solidFill>
            <a:srgbClr val="0070C0"/>
          </a:solidFill>
        </p:grpSpPr>
        <p:sp>
          <p:nvSpPr>
            <p:cNvPr id="21" name="等腰三角形 20"/>
            <p:cNvSpPr/>
            <p:nvPr/>
          </p:nvSpPr>
          <p:spPr>
            <a:xfrm rot="20627212" flipH="1" flipV="1">
              <a:off x="1032060" y="5107080"/>
              <a:ext cx="753746" cy="649781"/>
            </a:xfrm>
            <a:prstGeom prst="triangle">
              <a:avLst/>
            </a:prstGeom>
            <a:grp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6289781" flipH="1" flipV="1">
              <a:off x="1003006" y="5062727"/>
              <a:ext cx="587410" cy="506388"/>
            </a:xfrm>
            <a:prstGeom prst="triangl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964062" y="1911385"/>
            <a:ext cx="3490086" cy="3709504"/>
            <a:chOff x="651109" y="2376419"/>
            <a:chExt cx="4653448" cy="3709504"/>
          </a:xfrm>
        </p:grpSpPr>
        <p:grpSp>
          <p:nvGrpSpPr>
            <p:cNvPr id="26" name="组合 25"/>
            <p:cNvGrpSpPr/>
            <p:nvPr/>
          </p:nvGrpSpPr>
          <p:grpSpPr>
            <a:xfrm>
              <a:off x="651109" y="2376419"/>
              <a:ext cx="4653448" cy="3709504"/>
              <a:chOff x="676860" y="2373244"/>
              <a:chExt cx="4653448" cy="3709504"/>
            </a:xfrm>
          </p:grpSpPr>
          <p:grpSp>
            <p:nvGrpSpPr>
              <p:cNvPr id="5" name="Group 4"/>
              <p:cNvGrpSpPr>
                <a:grpSpLocks noChangeAspect="1"/>
              </p:cNvGrpSpPr>
              <p:nvPr/>
            </p:nvGrpSpPr>
            <p:grpSpPr bwMode="auto">
              <a:xfrm>
                <a:off x="676860" y="2373244"/>
                <a:ext cx="4653448" cy="3709504"/>
                <a:chOff x="223" y="839"/>
                <a:chExt cx="3109" cy="2530"/>
              </a:xfrm>
            </p:grpSpPr>
            <p:sp>
              <p:nvSpPr>
                <p:cNvPr id="7" name="Freeform 5"/>
                <p:cNvSpPr>
                  <a:spLocks/>
                </p:cNvSpPr>
                <p:nvPr/>
              </p:nvSpPr>
              <p:spPr bwMode="auto">
                <a:xfrm>
                  <a:off x="223" y="839"/>
                  <a:ext cx="3109" cy="1927"/>
                </a:xfrm>
                <a:custGeom>
                  <a:avLst/>
                  <a:gdLst>
                    <a:gd name="T0" fmla="*/ 0 w 1313"/>
                    <a:gd name="T1" fmla="*/ 795 h 795"/>
                    <a:gd name="T2" fmla="*/ 0 w 1313"/>
                    <a:gd name="T3" fmla="*/ 29 h 795"/>
                    <a:gd name="T4" fmla="*/ 29 w 1313"/>
                    <a:gd name="T5" fmla="*/ 0 h 795"/>
                    <a:gd name="T6" fmla="*/ 1284 w 1313"/>
                    <a:gd name="T7" fmla="*/ 0 h 795"/>
                    <a:gd name="T8" fmla="*/ 1313 w 1313"/>
                    <a:gd name="T9" fmla="*/ 29 h 795"/>
                    <a:gd name="T10" fmla="*/ 1313 w 1313"/>
                    <a:gd name="T11" fmla="*/ 795 h 795"/>
                    <a:gd name="T12" fmla="*/ 0 w 1313"/>
                    <a:gd name="T13" fmla="*/ 795 h 795"/>
                  </a:gdLst>
                  <a:ahLst/>
                  <a:cxnLst>
                    <a:cxn ang="0">
                      <a:pos x="T0" y="T1"/>
                    </a:cxn>
                    <a:cxn ang="0">
                      <a:pos x="T2" y="T3"/>
                    </a:cxn>
                    <a:cxn ang="0">
                      <a:pos x="T4" y="T5"/>
                    </a:cxn>
                    <a:cxn ang="0">
                      <a:pos x="T6" y="T7"/>
                    </a:cxn>
                    <a:cxn ang="0">
                      <a:pos x="T8" y="T9"/>
                    </a:cxn>
                    <a:cxn ang="0">
                      <a:pos x="T10" y="T11"/>
                    </a:cxn>
                    <a:cxn ang="0">
                      <a:pos x="T12" y="T13"/>
                    </a:cxn>
                  </a:cxnLst>
                  <a:rect l="0" t="0" r="r" b="b"/>
                  <a:pathLst>
                    <a:path w="1313" h="795">
                      <a:moveTo>
                        <a:pt x="0" y="795"/>
                      </a:moveTo>
                      <a:cubicBezTo>
                        <a:pt x="0" y="29"/>
                        <a:pt x="0" y="29"/>
                        <a:pt x="0" y="29"/>
                      </a:cubicBezTo>
                      <a:cubicBezTo>
                        <a:pt x="0" y="13"/>
                        <a:pt x="13" y="0"/>
                        <a:pt x="29" y="0"/>
                      </a:cubicBezTo>
                      <a:cubicBezTo>
                        <a:pt x="1284" y="0"/>
                        <a:pt x="1284" y="0"/>
                        <a:pt x="1284" y="0"/>
                      </a:cubicBezTo>
                      <a:cubicBezTo>
                        <a:pt x="1300" y="0"/>
                        <a:pt x="1313" y="13"/>
                        <a:pt x="1313" y="29"/>
                      </a:cubicBezTo>
                      <a:cubicBezTo>
                        <a:pt x="1313" y="795"/>
                        <a:pt x="1313" y="795"/>
                        <a:pt x="1313" y="795"/>
                      </a:cubicBezTo>
                      <a:lnTo>
                        <a:pt x="0" y="795"/>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6"/>
                <p:cNvSpPr>
                  <a:spLocks/>
                </p:cNvSpPr>
                <p:nvPr/>
              </p:nvSpPr>
              <p:spPr bwMode="auto">
                <a:xfrm>
                  <a:off x="223" y="2766"/>
                  <a:ext cx="3109" cy="139"/>
                </a:xfrm>
                <a:custGeom>
                  <a:avLst/>
                  <a:gdLst>
                    <a:gd name="T0" fmla="*/ 1284 w 1313"/>
                    <a:gd name="T1" fmla="*/ 118 h 118"/>
                    <a:gd name="T2" fmla="*/ 29 w 1313"/>
                    <a:gd name="T3" fmla="*/ 118 h 118"/>
                    <a:gd name="T4" fmla="*/ 0 w 1313"/>
                    <a:gd name="T5" fmla="*/ 89 h 118"/>
                    <a:gd name="T6" fmla="*/ 0 w 1313"/>
                    <a:gd name="T7" fmla="*/ 0 h 118"/>
                    <a:gd name="T8" fmla="*/ 1313 w 1313"/>
                    <a:gd name="T9" fmla="*/ 0 h 118"/>
                    <a:gd name="T10" fmla="*/ 1313 w 1313"/>
                    <a:gd name="T11" fmla="*/ 89 h 118"/>
                    <a:gd name="T12" fmla="*/ 1284 w 1313"/>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1313" h="118">
                      <a:moveTo>
                        <a:pt x="1284" y="118"/>
                      </a:moveTo>
                      <a:cubicBezTo>
                        <a:pt x="29" y="118"/>
                        <a:pt x="29" y="118"/>
                        <a:pt x="29" y="118"/>
                      </a:cubicBezTo>
                      <a:cubicBezTo>
                        <a:pt x="13" y="118"/>
                        <a:pt x="0" y="105"/>
                        <a:pt x="0" y="89"/>
                      </a:cubicBezTo>
                      <a:cubicBezTo>
                        <a:pt x="0" y="0"/>
                        <a:pt x="0" y="0"/>
                        <a:pt x="0" y="0"/>
                      </a:cubicBezTo>
                      <a:cubicBezTo>
                        <a:pt x="1313" y="0"/>
                        <a:pt x="1313" y="0"/>
                        <a:pt x="1313" y="0"/>
                      </a:cubicBezTo>
                      <a:cubicBezTo>
                        <a:pt x="1313" y="89"/>
                        <a:pt x="1313" y="89"/>
                        <a:pt x="1313" y="89"/>
                      </a:cubicBezTo>
                      <a:cubicBezTo>
                        <a:pt x="1313" y="105"/>
                        <a:pt x="1300" y="118"/>
                        <a:pt x="1284" y="118"/>
                      </a:cubicBezTo>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7"/>
                <p:cNvSpPr>
                  <a:spLocks/>
                </p:cNvSpPr>
                <p:nvPr/>
              </p:nvSpPr>
              <p:spPr bwMode="auto">
                <a:xfrm>
                  <a:off x="1284" y="2905"/>
                  <a:ext cx="1041" cy="376"/>
                </a:xfrm>
                <a:custGeom>
                  <a:avLst/>
                  <a:gdLst>
                    <a:gd name="T0" fmla="*/ 0 w 1041"/>
                    <a:gd name="T1" fmla="*/ 376 h 376"/>
                    <a:gd name="T2" fmla="*/ 0 w 1041"/>
                    <a:gd name="T3" fmla="*/ 338 h 376"/>
                    <a:gd name="T4" fmla="*/ 120 w 1041"/>
                    <a:gd name="T5" fmla="*/ 324 h 376"/>
                    <a:gd name="T6" fmla="*/ 206 w 1041"/>
                    <a:gd name="T7" fmla="*/ 0 h 376"/>
                    <a:gd name="T8" fmla="*/ 833 w 1041"/>
                    <a:gd name="T9" fmla="*/ 0 h 376"/>
                    <a:gd name="T10" fmla="*/ 918 w 1041"/>
                    <a:gd name="T11" fmla="*/ 324 h 376"/>
                    <a:gd name="T12" fmla="*/ 1041 w 1041"/>
                    <a:gd name="T13" fmla="*/ 338 h 376"/>
                    <a:gd name="T14" fmla="*/ 1041 w 1041"/>
                    <a:gd name="T15" fmla="*/ 376 h 376"/>
                    <a:gd name="T16" fmla="*/ 0 w 1041"/>
                    <a:gd name="T17"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1" h="376">
                      <a:moveTo>
                        <a:pt x="0" y="376"/>
                      </a:moveTo>
                      <a:lnTo>
                        <a:pt x="0" y="338"/>
                      </a:lnTo>
                      <a:lnTo>
                        <a:pt x="120" y="324"/>
                      </a:lnTo>
                      <a:lnTo>
                        <a:pt x="206" y="0"/>
                      </a:lnTo>
                      <a:lnTo>
                        <a:pt x="833" y="0"/>
                      </a:lnTo>
                      <a:lnTo>
                        <a:pt x="918" y="324"/>
                      </a:lnTo>
                      <a:lnTo>
                        <a:pt x="1041" y="338"/>
                      </a:lnTo>
                      <a:lnTo>
                        <a:pt x="1041" y="376"/>
                      </a:lnTo>
                      <a:lnTo>
                        <a:pt x="0" y="376"/>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8"/>
                <p:cNvSpPr>
                  <a:spLocks/>
                </p:cNvSpPr>
                <p:nvPr/>
              </p:nvSpPr>
              <p:spPr bwMode="auto">
                <a:xfrm>
                  <a:off x="1284" y="2993"/>
                  <a:ext cx="1041" cy="376"/>
                </a:xfrm>
                <a:custGeom>
                  <a:avLst/>
                  <a:gdLst>
                    <a:gd name="T0" fmla="*/ 0 w 1041"/>
                    <a:gd name="T1" fmla="*/ 376 h 376"/>
                    <a:gd name="T2" fmla="*/ 0 w 1041"/>
                    <a:gd name="T3" fmla="*/ 338 h 376"/>
                    <a:gd name="T4" fmla="*/ 120 w 1041"/>
                    <a:gd name="T5" fmla="*/ 324 h 376"/>
                    <a:gd name="T6" fmla="*/ 206 w 1041"/>
                    <a:gd name="T7" fmla="*/ 0 h 376"/>
                    <a:gd name="T8" fmla="*/ 833 w 1041"/>
                    <a:gd name="T9" fmla="*/ 0 h 376"/>
                    <a:gd name="T10" fmla="*/ 918 w 1041"/>
                    <a:gd name="T11" fmla="*/ 324 h 376"/>
                    <a:gd name="T12" fmla="*/ 1041 w 1041"/>
                    <a:gd name="T13" fmla="*/ 338 h 376"/>
                    <a:gd name="T14" fmla="*/ 1041 w 1041"/>
                    <a:gd name="T15" fmla="*/ 376 h 376"/>
                    <a:gd name="T16" fmla="*/ 0 w 1041"/>
                    <a:gd name="T17"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1" h="376">
                      <a:moveTo>
                        <a:pt x="0" y="376"/>
                      </a:moveTo>
                      <a:lnTo>
                        <a:pt x="0" y="338"/>
                      </a:lnTo>
                      <a:lnTo>
                        <a:pt x="120" y="324"/>
                      </a:lnTo>
                      <a:lnTo>
                        <a:pt x="206" y="0"/>
                      </a:lnTo>
                      <a:lnTo>
                        <a:pt x="833" y="0"/>
                      </a:lnTo>
                      <a:lnTo>
                        <a:pt x="918" y="324"/>
                      </a:lnTo>
                      <a:lnTo>
                        <a:pt x="1041" y="338"/>
                      </a:lnTo>
                      <a:lnTo>
                        <a:pt x="1041" y="376"/>
                      </a:lnTo>
                      <a:lnTo>
                        <a:pt x="0" y="3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Oval 9"/>
                <p:cNvSpPr>
                  <a:spLocks noChangeArrowheads="1"/>
                </p:cNvSpPr>
                <p:nvPr/>
              </p:nvSpPr>
              <p:spPr bwMode="auto">
                <a:xfrm>
                  <a:off x="1793" y="882"/>
                  <a:ext cx="30" cy="33"/>
                </a:xfrm>
                <a:prstGeom prst="ellipse">
                  <a:avLst/>
                </a:pr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Rectangle 10"/>
                <p:cNvSpPr>
                  <a:spLocks noChangeArrowheads="1"/>
                </p:cNvSpPr>
                <p:nvPr/>
              </p:nvSpPr>
              <p:spPr bwMode="auto">
                <a:xfrm>
                  <a:off x="318" y="960"/>
                  <a:ext cx="2919" cy="1639"/>
                </a:xfrm>
                <a:prstGeom prst="rect">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1"/>
                <p:cNvSpPr>
                  <a:spLocks/>
                </p:cNvSpPr>
                <p:nvPr/>
              </p:nvSpPr>
              <p:spPr bwMode="auto">
                <a:xfrm>
                  <a:off x="1478" y="2993"/>
                  <a:ext cx="651" cy="61"/>
                </a:xfrm>
                <a:custGeom>
                  <a:avLst/>
                  <a:gdLst>
                    <a:gd name="T0" fmla="*/ 639 w 651"/>
                    <a:gd name="T1" fmla="*/ 0 h 61"/>
                    <a:gd name="T2" fmla="*/ 12 w 651"/>
                    <a:gd name="T3" fmla="*/ 0 h 61"/>
                    <a:gd name="T4" fmla="*/ 0 w 651"/>
                    <a:gd name="T5" fmla="*/ 61 h 61"/>
                    <a:gd name="T6" fmla="*/ 651 w 651"/>
                    <a:gd name="T7" fmla="*/ 61 h 61"/>
                    <a:gd name="T8" fmla="*/ 639 w 651"/>
                    <a:gd name="T9" fmla="*/ 0 h 61"/>
                  </a:gdLst>
                  <a:ahLst/>
                  <a:cxnLst>
                    <a:cxn ang="0">
                      <a:pos x="T0" y="T1"/>
                    </a:cxn>
                    <a:cxn ang="0">
                      <a:pos x="T2" y="T3"/>
                    </a:cxn>
                    <a:cxn ang="0">
                      <a:pos x="T4" y="T5"/>
                    </a:cxn>
                    <a:cxn ang="0">
                      <a:pos x="T6" y="T7"/>
                    </a:cxn>
                    <a:cxn ang="0">
                      <a:pos x="T8" y="T9"/>
                    </a:cxn>
                  </a:cxnLst>
                  <a:rect l="0" t="0" r="r" b="b"/>
                  <a:pathLst>
                    <a:path w="651" h="61">
                      <a:moveTo>
                        <a:pt x="639" y="0"/>
                      </a:moveTo>
                      <a:lnTo>
                        <a:pt x="12" y="0"/>
                      </a:lnTo>
                      <a:lnTo>
                        <a:pt x="0" y="61"/>
                      </a:lnTo>
                      <a:lnTo>
                        <a:pt x="651" y="61"/>
                      </a:lnTo>
                      <a:lnTo>
                        <a:pt x="639" y="0"/>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2"/>
                <p:cNvSpPr>
                  <a:spLocks/>
                </p:cNvSpPr>
                <p:nvPr/>
              </p:nvSpPr>
              <p:spPr bwMode="auto">
                <a:xfrm>
                  <a:off x="1478" y="2993"/>
                  <a:ext cx="651" cy="61"/>
                </a:xfrm>
                <a:custGeom>
                  <a:avLst/>
                  <a:gdLst>
                    <a:gd name="T0" fmla="*/ 639 w 651"/>
                    <a:gd name="T1" fmla="*/ 0 h 61"/>
                    <a:gd name="T2" fmla="*/ 12 w 651"/>
                    <a:gd name="T3" fmla="*/ 0 h 61"/>
                    <a:gd name="T4" fmla="*/ 0 w 651"/>
                    <a:gd name="T5" fmla="*/ 61 h 61"/>
                    <a:gd name="T6" fmla="*/ 651 w 651"/>
                    <a:gd name="T7" fmla="*/ 61 h 61"/>
                    <a:gd name="T8" fmla="*/ 639 w 651"/>
                    <a:gd name="T9" fmla="*/ 0 h 61"/>
                  </a:gdLst>
                  <a:ahLst/>
                  <a:cxnLst>
                    <a:cxn ang="0">
                      <a:pos x="T0" y="T1"/>
                    </a:cxn>
                    <a:cxn ang="0">
                      <a:pos x="T2" y="T3"/>
                    </a:cxn>
                    <a:cxn ang="0">
                      <a:pos x="T4" y="T5"/>
                    </a:cxn>
                    <a:cxn ang="0">
                      <a:pos x="T6" y="T7"/>
                    </a:cxn>
                    <a:cxn ang="0">
                      <a:pos x="T8" y="T9"/>
                    </a:cxn>
                  </a:cxnLst>
                  <a:rect l="0" t="0" r="r" b="b"/>
                  <a:pathLst>
                    <a:path w="651" h="61">
                      <a:moveTo>
                        <a:pt x="639" y="0"/>
                      </a:moveTo>
                      <a:lnTo>
                        <a:pt x="12" y="0"/>
                      </a:lnTo>
                      <a:lnTo>
                        <a:pt x="0" y="61"/>
                      </a:lnTo>
                      <a:lnTo>
                        <a:pt x="651" y="61"/>
                      </a:lnTo>
                      <a:lnTo>
                        <a:pt x="6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l="363" t="5877" r="-287" b="10862"/>
              <a:stretch/>
            </p:blipFill>
            <p:spPr>
              <a:xfrm>
                <a:off x="827763" y="2623870"/>
                <a:ext cx="4365769" cy="2425148"/>
              </a:xfrm>
              <a:prstGeom prst="rect">
                <a:avLst/>
              </a:prstGeom>
            </p:spPr>
          </p:pic>
        </p:grpSp>
        <p:sp>
          <p:nvSpPr>
            <p:cNvPr id="2" name="同心圆 1"/>
            <p:cNvSpPr/>
            <p:nvPr/>
          </p:nvSpPr>
          <p:spPr>
            <a:xfrm>
              <a:off x="2892923" y="5500243"/>
              <a:ext cx="247650" cy="247650"/>
            </a:xfrm>
            <a:prstGeom prst="donut">
              <a:avLst>
                <a:gd name="adj" fmla="val 70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椭圆 2"/>
            <p:cNvSpPr/>
            <p:nvPr/>
          </p:nvSpPr>
          <p:spPr>
            <a:xfrm>
              <a:off x="2947469" y="5554789"/>
              <a:ext cx="138557" cy="1385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Text Box 3"/>
          <p:cNvSpPr txBox="1">
            <a:spLocks noChangeArrowheads="1"/>
          </p:cNvSpPr>
          <p:nvPr/>
        </p:nvSpPr>
        <p:spPr bwMode="auto">
          <a:xfrm>
            <a:off x="800334" y="717044"/>
            <a:ext cx="48958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3000" b="1" dirty="0">
                <a:solidFill>
                  <a:srgbClr val="CC3300"/>
                </a:solidFill>
                <a:latin typeface="黑体" pitchFamily="49" charset="-122"/>
                <a:ea typeface="黑体" pitchFamily="49" charset="-122"/>
              </a:rPr>
              <a:t>二</a:t>
            </a:r>
            <a:r>
              <a:rPr lang="zh-CN" altLang="en-US" sz="3000" b="1" dirty="0" smtClean="0">
                <a:solidFill>
                  <a:srgbClr val="CC3300"/>
                </a:solidFill>
                <a:latin typeface="黑体" pitchFamily="49" charset="-122"/>
                <a:ea typeface="黑体" pitchFamily="49" charset="-122"/>
              </a:rPr>
              <a:t>、客房设备</a:t>
            </a:r>
            <a:endParaRPr lang="en-US" altLang="zh-CN" sz="3000" b="1" dirty="0">
              <a:solidFill>
                <a:srgbClr val="CC3300"/>
              </a:solidFill>
              <a:latin typeface="黑体" pitchFamily="49" charset="-122"/>
              <a:ea typeface="黑体" pitchFamily="49" charset="-122"/>
            </a:endParaRPr>
          </a:p>
        </p:txBody>
      </p:sp>
      <p:sp>
        <p:nvSpPr>
          <p:cNvPr id="45" name="Freeform 5"/>
          <p:cNvSpPr>
            <a:spLocks noEditPoints="1"/>
          </p:cNvSpPr>
          <p:nvPr/>
        </p:nvSpPr>
        <p:spPr bwMode="auto">
          <a:xfrm>
            <a:off x="5394715" y="1497584"/>
            <a:ext cx="504000" cy="504000"/>
          </a:xfrm>
          <a:custGeom>
            <a:avLst/>
            <a:gdLst>
              <a:gd name="T0" fmla="*/ 140 w 145"/>
              <a:gd name="T1" fmla="*/ 124 h 144"/>
              <a:gd name="T2" fmla="*/ 106 w 145"/>
              <a:gd name="T3" fmla="*/ 89 h 144"/>
              <a:gd name="T4" fmla="*/ 105 w 145"/>
              <a:gd name="T5" fmla="*/ 88 h 144"/>
              <a:gd name="T6" fmla="*/ 114 w 145"/>
              <a:gd name="T7" fmla="*/ 57 h 144"/>
              <a:gd name="T8" fmla="*/ 57 w 145"/>
              <a:gd name="T9" fmla="*/ 0 h 144"/>
              <a:gd name="T10" fmla="*/ 0 w 145"/>
              <a:gd name="T11" fmla="*/ 57 h 144"/>
              <a:gd name="T12" fmla="*/ 57 w 145"/>
              <a:gd name="T13" fmla="*/ 114 h 144"/>
              <a:gd name="T14" fmla="*/ 88 w 145"/>
              <a:gd name="T15" fmla="*/ 105 h 144"/>
              <a:gd name="T16" fmla="*/ 89 w 145"/>
              <a:gd name="T17" fmla="*/ 106 h 144"/>
              <a:gd name="T18" fmla="*/ 124 w 145"/>
              <a:gd name="T19" fmla="*/ 140 h 144"/>
              <a:gd name="T20" fmla="*/ 132 w 145"/>
              <a:gd name="T21" fmla="*/ 144 h 144"/>
              <a:gd name="T22" fmla="*/ 140 w 145"/>
              <a:gd name="T23" fmla="*/ 140 h 144"/>
              <a:gd name="T24" fmla="*/ 140 w 145"/>
              <a:gd name="T25" fmla="*/ 124 h 144"/>
              <a:gd name="T26" fmla="*/ 57 w 145"/>
              <a:gd name="T27" fmla="*/ 96 h 144"/>
              <a:gd name="T28" fmla="*/ 18 w 145"/>
              <a:gd name="T29" fmla="*/ 57 h 144"/>
              <a:gd name="T30" fmla="*/ 57 w 145"/>
              <a:gd name="T31" fmla="*/ 18 h 144"/>
              <a:gd name="T32" fmla="*/ 96 w 145"/>
              <a:gd name="T33" fmla="*/ 57 h 144"/>
              <a:gd name="T34" fmla="*/ 57 w 145"/>
              <a:gd name="T35"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144">
                <a:moveTo>
                  <a:pt x="140" y="124"/>
                </a:moveTo>
                <a:cubicBezTo>
                  <a:pt x="106" y="89"/>
                  <a:pt x="106" y="89"/>
                  <a:pt x="106" y="89"/>
                </a:cubicBezTo>
                <a:cubicBezTo>
                  <a:pt x="106" y="89"/>
                  <a:pt x="105" y="88"/>
                  <a:pt x="105" y="88"/>
                </a:cubicBezTo>
                <a:cubicBezTo>
                  <a:pt x="111" y="79"/>
                  <a:pt x="114" y="68"/>
                  <a:pt x="114" y="57"/>
                </a:cubicBezTo>
                <a:cubicBezTo>
                  <a:pt x="114" y="26"/>
                  <a:pt x="88" y="0"/>
                  <a:pt x="57" y="0"/>
                </a:cubicBezTo>
                <a:cubicBezTo>
                  <a:pt x="26" y="0"/>
                  <a:pt x="0" y="26"/>
                  <a:pt x="0" y="57"/>
                </a:cubicBezTo>
                <a:cubicBezTo>
                  <a:pt x="0" y="88"/>
                  <a:pt x="26" y="114"/>
                  <a:pt x="57" y="114"/>
                </a:cubicBezTo>
                <a:cubicBezTo>
                  <a:pt x="68" y="114"/>
                  <a:pt x="79" y="111"/>
                  <a:pt x="88" y="105"/>
                </a:cubicBezTo>
                <a:cubicBezTo>
                  <a:pt x="88" y="105"/>
                  <a:pt x="89" y="106"/>
                  <a:pt x="89" y="106"/>
                </a:cubicBezTo>
                <a:cubicBezTo>
                  <a:pt x="124" y="140"/>
                  <a:pt x="124" y="140"/>
                  <a:pt x="124" y="140"/>
                </a:cubicBezTo>
                <a:cubicBezTo>
                  <a:pt x="126" y="143"/>
                  <a:pt x="129" y="144"/>
                  <a:pt x="132" y="144"/>
                </a:cubicBezTo>
                <a:cubicBezTo>
                  <a:pt x="135" y="144"/>
                  <a:pt x="138" y="143"/>
                  <a:pt x="140" y="140"/>
                </a:cubicBezTo>
                <a:cubicBezTo>
                  <a:pt x="145" y="136"/>
                  <a:pt x="145" y="128"/>
                  <a:pt x="140" y="124"/>
                </a:cubicBezTo>
                <a:moveTo>
                  <a:pt x="57" y="96"/>
                </a:moveTo>
                <a:cubicBezTo>
                  <a:pt x="36" y="96"/>
                  <a:pt x="18" y="78"/>
                  <a:pt x="18" y="57"/>
                </a:cubicBezTo>
                <a:cubicBezTo>
                  <a:pt x="18" y="35"/>
                  <a:pt x="36" y="18"/>
                  <a:pt x="57" y="18"/>
                </a:cubicBezTo>
                <a:cubicBezTo>
                  <a:pt x="78" y="18"/>
                  <a:pt x="96" y="35"/>
                  <a:pt x="96" y="57"/>
                </a:cubicBezTo>
                <a:cubicBezTo>
                  <a:pt x="96" y="78"/>
                  <a:pt x="78" y="96"/>
                  <a:pt x="57" y="96"/>
                </a:cubicBezTo>
              </a:path>
            </a:pathLst>
          </a:custGeom>
          <a:solidFill>
            <a:srgbClr val="3333FF"/>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6" name="Freeform 9"/>
          <p:cNvSpPr>
            <a:spLocks noEditPoints="1"/>
          </p:cNvSpPr>
          <p:nvPr/>
        </p:nvSpPr>
        <p:spPr bwMode="auto">
          <a:xfrm>
            <a:off x="5394714" y="2348389"/>
            <a:ext cx="504000" cy="504000"/>
          </a:xfrm>
          <a:custGeom>
            <a:avLst/>
            <a:gdLst>
              <a:gd name="T0" fmla="*/ 132 w 144"/>
              <a:gd name="T1" fmla="*/ 61 h 144"/>
              <a:gd name="T2" fmla="*/ 121 w 144"/>
              <a:gd name="T3" fmla="*/ 46 h 144"/>
              <a:gd name="T4" fmla="*/ 127 w 144"/>
              <a:gd name="T5" fmla="*/ 33 h 144"/>
              <a:gd name="T6" fmla="*/ 119 w 144"/>
              <a:gd name="T7" fmla="*/ 17 h 144"/>
              <a:gd name="T8" fmla="*/ 106 w 144"/>
              <a:gd name="T9" fmla="*/ 22 h 144"/>
              <a:gd name="T10" fmla="*/ 88 w 144"/>
              <a:gd name="T11" fmla="*/ 19 h 144"/>
              <a:gd name="T12" fmla="*/ 83 w 144"/>
              <a:gd name="T13" fmla="*/ 6 h 144"/>
              <a:gd name="T14" fmla="*/ 66 w 144"/>
              <a:gd name="T15" fmla="*/ 0 h 144"/>
              <a:gd name="T16" fmla="*/ 61 w 144"/>
              <a:gd name="T17" fmla="*/ 12 h 144"/>
              <a:gd name="T18" fmla="*/ 46 w 144"/>
              <a:gd name="T19" fmla="*/ 23 h 144"/>
              <a:gd name="T20" fmla="*/ 33 w 144"/>
              <a:gd name="T21" fmla="*/ 17 h 144"/>
              <a:gd name="T22" fmla="*/ 17 w 144"/>
              <a:gd name="T23" fmla="*/ 25 h 144"/>
              <a:gd name="T24" fmla="*/ 22 w 144"/>
              <a:gd name="T25" fmla="*/ 38 h 144"/>
              <a:gd name="T26" fmla="*/ 19 w 144"/>
              <a:gd name="T27" fmla="*/ 56 h 144"/>
              <a:gd name="T28" fmla="*/ 6 w 144"/>
              <a:gd name="T29" fmla="*/ 61 h 144"/>
              <a:gd name="T30" fmla="*/ 0 w 144"/>
              <a:gd name="T31" fmla="*/ 78 h 144"/>
              <a:gd name="T32" fmla="*/ 12 w 144"/>
              <a:gd name="T33" fmla="*/ 83 h 144"/>
              <a:gd name="T34" fmla="*/ 23 w 144"/>
              <a:gd name="T35" fmla="*/ 98 h 144"/>
              <a:gd name="T36" fmla="*/ 17 w 144"/>
              <a:gd name="T37" fmla="*/ 111 h 144"/>
              <a:gd name="T38" fmla="*/ 25 w 144"/>
              <a:gd name="T39" fmla="*/ 127 h 144"/>
              <a:gd name="T40" fmla="*/ 38 w 144"/>
              <a:gd name="T41" fmla="*/ 122 h 144"/>
              <a:gd name="T42" fmla="*/ 56 w 144"/>
              <a:gd name="T43" fmla="*/ 125 h 144"/>
              <a:gd name="T44" fmla="*/ 61 w 144"/>
              <a:gd name="T45" fmla="*/ 138 h 144"/>
              <a:gd name="T46" fmla="*/ 78 w 144"/>
              <a:gd name="T47" fmla="*/ 144 h 144"/>
              <a:gd name="T48" fmla="*/ 83 w 144"/>
              <a:gd name="T49" fmla="*/ 132 h 144"/>
              <a:gd name="T50" fmla="*/ 98 w 144"/>
              <a:gd name="T51" fmla="*/ 121 h 144"/>
              <a:gd name="T52" fmla="*/ 111 w 144"/>
              <a:gd name="T53" fmla="*/ 127 h 144"/>
              <a:gd name="T54" fmla="*/ 127 w 144"/>
              <a:gd name="T55" fmla="*/ 119 h 144"/>
              <a:gd name="T56" fmla="*/ 122 w 144"/>
              <a:gd name="T57" fmla="*/ 106 h 144"/>
              <a:gd name="T58" fmla="*/ 125 w 144"/>
              <a:gd name="T59" fmla="*/ 88 h 144"/>
              <a:gd name="T60" fmla="*/ 138 w 144"/>
              <a:gd name="T61" fmla="*/ 83 h 144"/>
              <a:gd name="T62" fmla="*/ 144 w 144"/>
              <a:gd name="T63" fmla="*/ 66 h 144"/>
              <a:gd name="T64" fmla="*/ 100 w 144"/>
              <a:gd name="T65" fmla="*/ 72 h 144"/>
              <a:gd name="T66" fmla="*/ 44 w 144"/>
              <a:gd name="T67" fmla="*/ 72 h 144"/>
              <a:gd name="T68" fmla="*/ 100 w 144"/>
              <a:gd name="T69"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44">
                <a:moveTo>
                  <a:pt x="138" y="61"/>
                </a:moveTo>
                <a:cubicBezTo>
                  <a:pt x="132" y="61"/>
                  <a:pt x="132" y="61"/>
                  <a:pt x="132" y="61"/>
                </a:cubicBezTo>
                <a:cubicBezTo>
                  <a:pt x="129" y="61"/>
                  <a:pt x="126" y="59"/>
                  <a:pt x="125" y="56"/>
                </a:cubicBezTo>
                <a:cubicBezTo>
                  <a:pt x="121" y="46"/>
                  <a:pt x="121" y="46"/>
                  <a:pt x="121" y="46"/>
                </a:cubicBezTo>
                <a:cubicBezTo>
                  <a:pt x="119" y="44"/>
                  <a:pt x="120" y="40"/>
                  <a:pt x="122" y="38"/>
                </a:cubicBezTo>
                <a:cubicBezTo>
                  <a:pt x="127" y="33"/>
                  <a:pt x="127" y="33"/>
                  <a:pt x="127" y="33"/>
                </a:cubicBezTo>
                <a:cubicBezTo>
                  <a:pt x="129" y="31"/>
                  <a:pt x="129" y="27"/>
                  <a:pt x="127" y="25"/>
                </a:cubicBezTo>
                <a:cubicBezTo>
                  <a:pt x="119" y="17"/>
                  <a:pt x="119" y="17"/>
                  <a:pt x="119" y="17"/>
                </a:cubicBezTo>
                <a:cubicBezTo>
                  <a:pt x="117" y="15"/>
                  <a:pt x="113" y="15"/>
                  <a:pt x="111" y="17"/>
                </a:cubicBezTo>
                <a:cubicBezTo>
                  <a:pt x="106" y="22"/>
                  <a:pt x="106" y="22"/>
                  <a:pt x="106" y="22"/>
                </a:cubicBezTo>
                <a:cubicBezTo>
                  <a:pt x="104" y="24"/>
                  <a:pt x="100" y="25"/>
                  <a:pt x="98" y="23"/>
                </a:cubicBezTo>
                <a:cubicBezTo>
                  <a:pt x="88" y="19"/>
                  <a:pt x="88" y="19"/>
                  <a:pt x="88" y="19"/>
                </a:cubicBezTo>
                <a:cubicBezTo>
                  <a:pt x="85" y="18"/>
                  <a:pt x="83" y="15"/>
                  <a:pt x="83" y="12"/>
                </a:cubicBezTo>
                <a:cubicBezTo>
                  <a:pt x="83" y="6"/>
                  <a:pt x="83" y="6"/>
                  <a:pt x="83" y="6"/>
                </a:cubicBezTo>
                <a:cubicBezTo>
                  <a:pt x="83" y="2"/>
                  <a:pt x="81" y="0"/>
                  <a:pt x="78" y="0"/>
                </a:cubicBezTo>
                <a:cubicBezTo>
                  <a:pt x="66" y="0"/>
                  <a:pt x="66" y="0"/>
                  <a:pt x="66" y="0"/>
                </a:cubicBezTo>
                <a:cubicBezTo>
                  <a:pt x="63" y="0"/>
                  <a:pt x="61" y="2"/>
                  <a:pt x="61" y="6"/>
                </a:cubicBezTo>
                <a:cubicBezTo>
                  <a:pt x="61" y="12"/>
                  <a:pt x="61" y="12"/>
                  <a:pt x="61" y="12"/>
                </a:cubicBezTo>
                <a:cubicBezTo>
                  <a:pt x="61" y="15"/>
                  <a:pt x="59" y="18"/>
                  <a:pt x="56" y="19"/>
                </a:cubicBezTo>
                <a:cubicBezTo>
                  <a:pt x="46" y="23"/>
                  <a:pt x="46" y="23"/>
                  <a:pt x="46" y="23"/>
                </a:cubicBezTo>
                <a:cubicBezTo>
                  <a:pt x="44" y="25"/>
                  <a:pt x="40" y="24"/>
                  <a:pt x="38" y="22"/>
                </a:cubicBezTo>
                <a:cubicBezTo>
                  <a:pt x="33" y="17"/>
                  <a:pt x="33" y="17"/>
                  <a:pt x="33" y="17"/>
                </a:cubicBezTo>
                <a:cubicBezTo>
                  <a:pt x="31" y="15"/>
                  <a:pt x="27" y="15"/>
                  <a:pt x="25" y="17"/>
                </a:cubicBezTo>
                <a:cubicBezTo>
                  <a:pt x="17" y="25"/>
                  <a:pt x="17" y="25"/>
                  <a:pt x="17" y="25"/>
                </a:cubicBezTo>
                <a:cubicBezTo>
                  <a:pt x="15" y="27"/>
                  <a:pt x="15" y="31"/>
                  <a:pt x="17" y="33"/>
                </a:cubicBezTo>
                <a:cubicBezTo>
                  <a:pt x="22" y="38"/>
                  <a:pt x="22" y="38"/>
                  <a:pt x="22" y="38"/>
                </a:cubicBezTo>
                <a:cubicBezTo>
                  <a:pt x="24" y="40"/>
                  <a:pt x="25" y="44"/>
                  <a:pt x="23" y="46"/>
                </a:cubicBezTo>
                <a:cubicBezTo>
                  <a:pt x="19" y="56"/>
                  <a:pt x="19" y="56"/>
                  <a:pt x="19" y="56"/>
                </a:cubicBezTo>
                <a:cubicBezTo>
                  <a:pt x="18" y="59"/>
                  <a:pt x="15" y="61"/>
                  <a:pt x="12" y="61"/>
                </a:cubicBezTo>
                <a:cubicBezTo>
                  <a:pt x="6" y="61"/>
                  <a:pt x="6" y="61"/>
                  <a:pt x="6" y="61"/>
                </a:cubicBezTo>
                <a:cubicBezTo>
                  <a:pt x="2" y="61"/>
                  <a:pt x="0" y="63"/>
                  <a:pt x="0" y="66"/>
                </a:cubicBezTo>
                <a:cubicBezTo>
                  <a:pt x="0" y="78"/>
                  <a:pt x="0" y="78"/>
                  <a:pt x="0" y="78"/>
                </a:cubicBezTo>
                <a:cubicBezTo>
                  <a:pt x="0" y="81"/>
                  <a:pt x="2" y="83"/>
                  <a:pt x="6" y="83"/>
                </a:cubicBezTo>
                <a:cubicBezTo>
                  <a:pt x="12" y="83"/>
                  <a:pt x="12" y="83"/>
                  <a:pt x="12" y="83"/>
                </a:cubicBezTo>
                <a:cubicBezTo>
                  <a:pt x="15" y="83"/>
                  <a:pt x="18" y="85"/>
                  <a:pt x="19" y="88"/>
                </a:cubicBezTo>
                <a:cubicBezTo>
                  <a:pt x="23" y="98"/>
                  <a:pt x="23" y="98"/>
                  <a:pt x="23" y="98"/>
                </a:cubicBezTo>
                <a:cubicBezTo>
                  <a:pt x="25" y="100"/>
                  <a:pt x="24" y="104"/>
                  <a:pt x="22" y="106"/>
                </a:cubicBezTo>
                <a:cubicBezTo>
                  <a:pt x="17" y="111"/>
                  <a:pt x="17" y="111"/>
                  <a:pt x="17" y="111"/>
                </a:cubicBezTo>
                <a:cubicBezTo>
                  <a:pt x="15" y="113"/>
                  <a:pt x="15" y="117"/>
                  <a:pt x="17" y="119"/>
                </a:cubicBezTo>
                <a:cubicBezTo>
                  <a:pt x="25" y="127"/>
                  <a:pt x="25" y="127"/>
                  <a:pt x="25" y="127"/>
                </a:cubicBezTo>
                <a:cubicBezTo>
                  <a:pt x="27" y="129"/>
                  <a:pt x="31" y="129"/>
                  <a:pt x="33" y="127"/>
                </a:cubicBezTo>
                <a:cubicBezTo>
                  <a:pt x="38" y="122"/>
                  <a:pt x="38" y="122"/>
                  <a:pt x="38" y="122"/>
                </a:cubicBezTo>
                <a:cubicBezTo>
                  <a:pt x="40" y="120"/>
                  <a:pt x="44" y="119"/>
                  <a:pt x="46" y="121"/>
                </a:cubicBezTo>
                <a:cubicBezTo>
                  <a:pt x="56" y="125"/>
                  <a:pt x="56" y="125"/>
                  <a:pt x="56" y="125"/>
                </a:cubicBezTo>
                <a:cubicBezTo>
                  <a:pt x="59" y="126"/>
                  <a:pt x="61" y="129"/>
                  <a:pt x="61" y="132"/>
                </a:cubicBezTo>
                <a:cubicBezTo>
                  <a:pt x="61" y="138"/>
                  <a:pt x="61" y="138"/>
                  <a:pt x="61" y="138"/>
                </a:cubicBezTo>
                <a:cubicBezTo>
                  <a:pt x="61" y="142"/>
                  <a:pt x="63" y="144"/>
                  <a:pt x="66" y="144"/>
                </a:cubicBezTo>
                <a:cubicBezTo>
                  <a:pt x="78" y="144"/>
                  <a:pt x="78" y="144"/>
                  <a:pt x="78" y="144"/>
                </a:cubicBezTo>
                <a:cubicBezTo>
                  <a:pt x="81" y="144"/>
                  <a:pt x="83" y="142"/>
                  <a:pt x="83" y="138"/>
                </a:cubicBezTo>
                <a:cubicBezTo>
                  <a:pt x="83" y="132"/>
                  <a:pt x="83" y="132"/>
                  <a:pt x="83" y="132"/>
                </a:cubicBezTo>
                <a:cubicBezTo>
                  <a:pt x="83" y="129"/>
                  <a:pt x="85" y="126"/>
                  <a:pt x="88" y="125"/>
                </a:cubicBezTo>
                <a:cubicBezTo>
                  <a:pt x="98" y="121"/>
                  <a:pt x="98" y="121"/>
                  <a:pt x="98" y="121"/>
                </a:cubicBezTo>
                <a:cubicBezTo>
                  <a:pt x="100" y="119"/>
                  <a:pt x="104" y="120"/>
                  <a:pt x="106" y="122"/>
                </a:cubicBezTo>
                <a:cubicBezTo>
                  <a:pt x="111" y="127"/>
                  <a:pt x="111" y="127"/>
                  <a:pt x="111" y="127"/>
                </a:cubicBezTo>
                <a:cubicBezTo>
                  <a:pt x="113" y="129"/>
                  <a:pt x="117" y="129"/>
                  <a:pt x="119" y="127"/>
                </a:cubicBezTo>
                <a:cubicBezTo>
                  <a:pt x="127" y="119"/>
                  <a:pt x="127" y="119"/>
                  <a:pt x="127" y="119"/>
                </a:cubicBezTo>
                <a:cubicBezTo>
                  <a:pt x="129" y="117"/>
                  <a:pt x="129" y="113"/>
                  <a:pt x="127" y="111"/>
                </a:cubicBezTo>
                <a:cubicBezTo>
                  <a:pt x="122" y="106"/>
                  <a:pt x="122" y="106"/>
                  <a:pt x="122" y="106"/>
                </a:cubicBezTo>
                <a:cubicBezTo>
                  <a:pt x="120" y="104"/>
                  <a:pt x="119" y="100"/>
                  <a:pt x="121" y="98"/>
                </a:cubicBezTo>
                <a:cubicBezTo>
                  <a:pt x="125" y="88"/>
                  <a:pt x="125" y="88"/>
                  <a:pt x="125" y="88"/>
                </a:cubicBezTo>
                <a:cubicBezTo>
                  <a:pt x="126" y="85"/>
                  <a:pt x="129" y="83"/>
                  <a:pt x="132" y="83"/>
                </a:cubicBezTo>
                <a:cubicBezTo>
                  <a:pt x="138" y="83"/>
                  <a:pt x="138" y="83"/>
                  <a:pt x="138" y="83"/>
                </a:cubicBezTo>
                <a:cubicBezTo>
                  <a:pt x="142" y="83"/>
                  <a:pt x="144" y="81"/>
                  <a:pt x="144" y="78"/>
                </a:cubicBezTo>
                <a:cubicBezTo>
                  <a:pt x="144" y="66"/>
                  <a:pt x="144" y="66"/>
                  <a:pt x="144" y="66"/>
                </a:cubicBezTo>
                <a:cubicBezTo>
                  <a:pt x="144" y="63"/>
                  <a:pt x="142" y="61"/>
                  <a:pt x="138" y="61"/>
                </a:cubicBezTo>
                <a:moveTo>
                  <a:pt x="100" y="72"/>
                </a:moveTo>
                <a:cubicBezTo>
                  <a:pt x="100" y="87"/>
                  <a:pt x="87" y="100"/>
                  <a:pt x="72" y="100"/>
                </a:cubicBezTo>
                <a:cubicBezTo>
                  <a:pt x="57" y="100"/>
                  <a:pt x="44" y="87"/>
                  <a:pt x="44" y="72"/>
                </a:cubicBezTo>
                <a:cubicBezTo>
                  <a:pt x="44" y="57"/>
                  <a:pt x="57" y="44"/>
                  <a:pt x="72" y="44"/>
                </a:cubicBezTo>
                <a:cubicBezTo>
                  <a:pt x="87" y="44"/>
                  <a:pt x="100" y="57"/>
                  <a:pt x="100" y="72"/>
                </a:cubicBezTo>
              </a:path>
            </a:pathLst>
          </a:custGeom>
          <a:solidFill>
            <a:srgbClr val="3333FF"/>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7" name="KSO_Shape"/>
          <p:cNvSpPr>
            <a:spLocks/>
          </p:cNvSpPr>
          <p:nvPr/>
        </p:nvSpPr>
        <p:spPr bwMode="auto">
          <a:xfrm>
            <a:off x="5398915" y="5084957"/>
            <a:ext cx="504000" cy="504000"/>
          </a:xfrm>
          <a:custGeom>
            <a:avLst/>
            <a:gdLst/>
            <a:ahLst/>
            <a:cxnLst/>
            <a:rect l="0" t="0" r="r" b="b"/>
            <a:pathLst>
              <a:path w="2238375" h="2093912">
                <a:moveTo>
                  <a:pt x="1193252" y="1157287"/>
                </a:moveTo>
                <a:lnTo>
                  <a:pt x="1210731" y="1180306"/>
                </a:lnTo>
                <a:lnTo>
                  <a:pt x="1227018" y="1203722"/>
                </a:lnTo>
                <a:lnTo>
                  <a:pt x="1242511" y="1226740"/>
                </a:lnTo>
                <a:lnTo>
                  <a:pt x="1256415" y="1249759"/>
                </a:lnTo>
                <a:lnTo>
                  <a:pt x="1269921" y="1272778"/>
                </a:lnTo>
                <a:lnTo>
                  <a:pt x="1281442" y="1295003"/>
                </a:lnTo>
                <a:lnTo>
                  <a:pt x="1292962" y="1317625"/>
                </a:lnTo>
                <a:lnTo>
                  <a:pt x="1302496" y="1340247"/>
                </a:lnTo>
                <a:lnTo>
                  <a:pt x="1311236" y="1362472"/>
                </a:lnTo>
                <a:lnTo>
                  <a:pt x="1319578" y="1384697"/>
                </a:lnTo>
                <a:lnTo>
                  <a:pt x="1326331" y="1406128"/>
                </a:lnTo>
                <a:lnTo>
                  <a:pt x="1332687" y="1427956"/>
                </a:lnTo>
                <a:lnTo>
                  <a:pt x="1337852" y="1449784"/>
                </a:lnTo>
                <a:lnTo>
                  <a:pt x="1342221" y="1471215"/>
                </a:lnTo>
                <a:lnTo>
                  <a:pt x="1345797" y="1491853"/>
                </a:lnTo>
                <a:lnTo>
                  <a:pt x="1348577" y="1512887"/>
                </a:lnTo>
                <a:lnTo>
                  <a:pt x="1350564" y="1533922"/>
                </a:lnTo>
                <a:lnTo>
                  <a:pt x="1352153" y="1554559"/>
                </a:lnTo>
                <a:lnTo>
                  <a:pt x="1352550" y="1574403"/>
                </a:lnTo>
                <a:lnTo>
                  <a:pt x="1352550" y="1594643"/>
                </a:lnTo>
                <a:lnTo>
                  <a:pt x="1351756" y="1614487"/>
                </a:lnTo>
                <a:lnTo>
                  <a:pt x="1350564" y="1633934"/>
                </a:lnTo>
                <a:lnTo>
                  <a:pt x="1348577" y="1652984"/>
                </a:lnTo>
                <a:lnTo>
                  <a:pt x="1346194" y="1672034"/>
                </a:lnTo>
                <a:lnTo>
                  <a:pt x="1343413" y="1690687"/>
                </a:lnTo>
                <a:lnTo>
                  <a:pt x="1339441" y="1708547"/>
                </a:lnTo>
                <a:lnTo>
                  <a:pt x="1335865" y="1726803"/>
                </a:lnTo>
                <a:lnTo>
                  <a:pt x="1331496" y="1744662"/>
                </a:lnTo>
                <a:lnTo>
                  <a:pt x="1326729" y="1761728"/>
                </a:lnTo>
                <a:lnTo>
                  <a:pt x="1321962" y="1778793"/>
                </a:lnTo>
                <a:lnTo>
                  <a:pt x="1316400" y="1795462"/>
                </a:lnTo>
                <a:lnTo>
                  <a:pt x="1310441" y="1811734"/>
                </a:lnTo>
                <a:lnTo>
                  <a:pt x="1304482" y="1827609"/>
                </a:lnTo>
                <a:lnTo>
                  <a:pt x="1298126" y="1843484"/>
                </a:lnTo>
                <a:lnTo>
                  <a:pt x="1291770" y="1858565"/>
                </a:lnTo>
                <a:lnTo>
                  <a:pt x="1284620" y="1873250"/>
                </a:lnTo>
                <a:lnTo>
                  <a:pt x="1277866" y="1887934"/>
                </a:lnTo>
                <a:lnTo>
                  <a:pt x="1270716" y="1901825"/>
                </a:lnTo>
                <a:lnTo>
                  <a:pt x="1263963" y="1915715"/>
                </a:lnTo>
                <a:lnTo>
                  <a:pt x="1256415" y="1928415"/>
                </a:lnTo>
                <a:lnTo>
                  <a:pt x="1249264" y="1941512"/>
                </a:lnTo>
                <a:lnTo>
                  <a:pt x="1241716" y="1953418"/>
                </a:lnTo>
                <a:lnTo>
                  <a:pt x="1227018" y="1976834"/>
                </a:lnTo>
                <a:lnTo>
                  <a:pt x="1213114" y="1998265"/>
                </a:lnTo>
                <a:lnTo>
                  <a:pt x="1199210" y="2017315"/>
                </a:lnTo>
                <a:lnTo>
                  <a:pt x="1186101" y="2034778"/>
                </a:lnTo>
                <a:lnTo>
                  <a:pt x="1173786" y="2049859"/>
                </a:lnTo>
                <a:lnTo>
                  <a:pt x="1163060" y="2063353"/>
                </a:lnTo>
                <a:lnTo>
                  <a:pt x="1153923" y="2074068"/>
                </a:lnTo>
                <a:lnTo>
                  <a:pt x="1140020" y="2088753"/>
                </a:lnTo>
                <a:lnTo>
                  <a:pt x="1135253" y="2093912"/>
                </a:lnTo>
                <a:lnTo>
                  <a:pt x="1119362" y="2079625"/>
                </a:lnTo>
                <a:lnTo>
                  <a:pt x="1103870" y="2065734"/>
                </a:lnTo>
                <a:lnTo>
                  <a:pt x="1089171" y="2051050"/>
                </a:lnTo>
                <a:lnTo>
                  <a:pt x="1075267" y="2036365"/>
                </a:lnTo>
                <a:lnTo>
                  <a:pt x="1062158" y="2020887"/>
                </a:lnTo>
                <a:lnTo>
                  <a:pt x="1050240" y="2005806"/>
                </a:lnTo>
                <a:lnTo>
                  <a:pt x="1038720" y="1989931"/>
                </a:lnTo>
                <a:lnTo>
                  <a:pt x="1027597" y="1974453"/>
                </a:lnTo>
                <a:lnTo>
                  <a:pt x="1017666" y="1958181"/>
                </a:lnTo>
                <a:lnTo>
                  <a:pt x="1008529" y="1942306"/>
                </a:lnTo>
                <a:lnTo>
                  <a:pt x="999392" y="1926034"/>
                </a:lnTo>
                <a:lnTo>
                  <a:pt x="991447" y="1909365"/>
                </a:lnTo>
                <a:lnTo>
                  <a:pt x="984296" y="1893093"/>
                </a:lnTo>
                <a:lnTo>
                  <a:pt x="977146" y="1876028"/>
                </a:lnTo>
                <a:lnTo>
                  <a:pt x="970790" y="1859359"/>
                </a:lnTo>
                <a:lnTo>
                  <a:pt x="965228" y="1842690"/>
                </a:lnTo>
                <a:lnTo>
                  <a:pt x="960064" y="1825625"/>
                </a:lnTo>
                <a:lnTo>
                  <a:pt x="955694" y="1808559"/>
                </a:lnTo>
                <a:lnTo>
                  <a:pt x="951324" y="1791493"/>
                </a:lnTo>
                <a:lnTo>
                  <a:pt x="947749" y="1774825"/>
                </a:lnTo>
                <a:lnTo>
                  <a:pt x="944571" y="1757759"/>
                </a:lnTo>
                <a:lnTo>
                  <a:pt x="941790" y="1740693"/>
                </a:lnTo>
                <a:lnTo>
                  <a:pt x="939804" y="1724025"/>
                </a:lnTo>
                <a:lnTo>
                  <a:pt x="938215" y="1706959"/>
                </a:lnTo>
                <a:lnTo>
                  <a:pt x="936626" y="1690290"/>
                </a:lnTo>
                <a:lnTo>
                  <a:pt x="935832" y="1673622"/>
                </a:lnTo>
                <a:lnTo>
                  <a:pt x="935037" y="1656953"/>
                </a:lnTo>
                <a:lnTo>
                  <a:pt x="935037" y="1640681"/>
                </a:lnTo>
                <a:lnTo>
                  <a:pt x="935037" y="1624409"/>
                </a:lnTo>
                <a:lnTo>
                  <a:pt x="935434" y="1608534"/>
                </a:lnTo>
                <a:lnTo>
                  <a:pt x="936229" y="1592262"/>
                </a:lnTo>
                <a:lnTo>
                  <a:pt x="937023" y="1576784"/>
                </a:lnTo>
                <a:lnTo>
                  <a:pt x="938215" y="1560909"/>
                </a:lnTo>
                <a:lnTo>
                  <a:pt x="939804" y="1545431"/>
                </a:lnTo>
                <a:lnTo>
                  <a:pt x="943379" y="1515665"/>
                </a:lnTo>
                <a:lnTo>
                  <a:pt x="947352" y="1487090"/>
                </a:lnTo>
                <a:lnTo>
                  <a:pt x="952913" y="1459706"/>
                </a:lnTo>
                <a:lnTo>
                  <a:pt x="958078" y="1433909"/>
                </a:lnTo>
                <a:lnTo>
                  <a:pt x="963639" y="1409700"/>
                </a:lnTo>
                <a:lnTo>
                  <a:pt x="969598" y="1386681"/>
                </a:lnTo>
                <a:lnTo>
                  <a:pt x="975160" y="1365647"/>
                </a:lnTo>
                <a:lnTo>
                  <a:pt x="981118" y="1346597"/>
                </a:lnTo>
                <a:lnTo>
                  <a:pt x="986680" y="1329928"/>
                </a:lnTo>
                <a:lnTo>
                  <a:pt x="991447" y="1315243"/>
                </a:lnTo>
                <a:lnTo>
                  <a:pt x="995817" y="1302940"/>
                </a:lnTo>
                <a:lnTo>
                  <a:pt x="1002173" y="1285875"/>
                </a:lnTo>
                <a:lnTo>
                  <a:pt x="1004556" y="1279922"/>
                </a:lnTo>
                <a:lnTo>
                  <a:pt x="1010515" y="1284684"/>
                </a:lnTo>
                <a:lnTo>
                  <a:pt x="1015679" y="1289447"/>
                </a:lnTo>
                <a:lnTo>
                  <a:pt x="1020446" y="1294606"/>
                </a:lnTo>
                <a:lnTo>
                  <a:pt x="1025611" y="1300162"/>
                </a:lnTo>
                <a:lnTo>
                  <a:pt x="1029980" y="1305718"/>
                </a:lnTo>
                <a:lnTo>
                  <a:pt x="1034748" y="1311275"/>
                </a:lnTo>
                <a:lnTo>
                  <a:pt x="1043884" y="1323578"/>
                </a:lnTo>
                <a:lnTo>
                  <a:pt x="1052227" y="1336675"/>
                </a:lnTo>
                <a:lnTo>
                  <a:pt x="1060172" y="1350168"/>
                </a:lnTo>
                <a:lnTo>
                  <a:pt x="1068117" y="1364456"/>
                </a:lnTo>
                <a:lnTo>
                  <a:pt x="1075267" y="1378743"/>
                </a:lnTo>
                <a:lnTo>
                  <a:pt x="1081623" y="1394222"/>
                </a:lnTo>
                <a:lnTo>
                  <a:pt x="1087582" y="1409700"/>
                </a:lnTo>
                <a:lnTo>
                  <a:pt x="1093938" y="1425178"/>
                </a:lnTo>
                <a:lnTo>
                  <a:pt x="1099103" y="1441053"/>
                </a:lnTo>
                <a:lnTo>
                  <a:pt x="1103870" y="1456928"/>
                </a:lnTo>
                <a:lnTo>
                  <a:pt x="1108637" y="1472803"/>
                </a:lnTo>
                <a:lnTo>
                  <a:pt x="1112609" y="1488281"/>
                </a:lnTo>
                <a:lnTo>
                  <a:pt x="1116582" y="1504156"/>
                </a:lnTo>
                <a:lnTo>
                  <a:pt x="1120554" y="1518840"/>
                </a:lnTo>
                <a:lnTo>
                  <a:pt x="1123335" y="1533922"/>
                </a:lnTo>
                <a:lnTo>
                  <a:pt x="1128897" y="1562497"/>
                </a:lnTo>
                <a:lnTo>
                  <a:pt x="1133266" y="1588293"/>
                </a:lnTo>
                <a:lnTo>
                  <a:pt x="1136444" y="1610915"/>
                </a:lnTo>
                <a:lnTo>
                  <a:pt x="1138828" y="1629568"/>
                </a:lnTo>
                <a:lnTo>
                  <a:pt x="1140417" y="1643856"/>
                </a:lnTo>
                <a:lnTo>
                  <a:pt x="1141609" y="1656159"/>
                </a:lnTo>
                <a:lnTo>
                  <a:pt x="1147170" y="1646237"/>
                </a:lnTo>
                <a:lnTo>
                  <a:pt x="1151937" y="1636712"/>
                </a:lnTo>
                <a:lnTo>
                  <a:pt x="1156307" y="1626393"/>
                </a:lnTo>
                <a:lnTo>
                  <a:pt x="1160677" y="1616472"/>
                </a:lnTo>
                <a:lnTo>
                  <a:pt x="1165047" y="1606550"/>
                </a:lnTo>
                <a:lnTo>
                  <a:pt x="1169019" y="1595834"/>
                </a:lnTo>
                <a:lnTo>
                  <a:pt x="1176567" y="1574800"/>
                </a:lnTo>
                <a:lnTo>
                  <a:pt x="1182923" y="1554162"/>
                </a:lnTo>
                <a:lnTo>
                  <a:pt x="1188087" y="1533128"/>
                </a:lnTo>
                <a:lnTo>
                  <a:pt x="1193252" y="1511697"/>
                </a:lnTo>
                <a:lnTo>
                  <a:pt x="1197224" y="1490265"/>
                </a:lnTo>
                <a:lnTo>
                  <a:pt x="1200402" y="1469628"/>
                </a:lnTo>
                <a:lnTo>
                  <a:pt x="1203580" y="1448593"/>
                </a:lnTo>
                <a:lnTo>
                  <a:pt x="1205964" y="1427559"/>
                </a:lnTo>
                <a:lnTo>
                  <a:pt x="1207553" y="1406922"/>
                </a:lnTo>
                <a:lnTo>
                  <a:pt x="1208744" y="1387078"/>
                </a:lnTo>
                <a:lnTo>
                  <a:pt x="1209539" y="1366837"/>
                </a:lnTo>
                <a:lnTo>
                  <a:pt x="1209936" y="1347390"/>
                </a:lnTo>
                <a:lnTo>
                  <a:pt x="1209936" y="1329134"/>
                </a:lnTo>
                <a:lnTo>
                  <a:pt x="1209539" y="1310481"/>
                </a:lnTo>
                <a:lnTo>
                  <a:pt x="1208744" y="1293018"/>
                </a:lnTo>
                <a:lnTo>
                  <a:pt x="1207950" y="1276350"/>
                </a:lnTo>
                <a:lnTo>
                  <a:pt x="1206758" y="1260475"/>
                </a:lnTo>
                <a:lnTo>
                  <a:pt x="1203977" y="1231106"/>
                </a:lnTo>
                <a:lnTo>
                  <a:pt x="1200799" y="1206103"/>
                </a:lnTo>
                <a:lnTo>
                  <a:pt x="1198019" y="1185862"/>
                </a:lnTo>
                <a:lnTo>
                  <a:pt x="1195635" y="1170384"/>
                </a:lnTo>
                <a:lnTo>
                  <a:pt x="1193252" y="1157287"/>
                </a:lnTo>
                <a:close/>
                <a:moveTo>
                  <a:pt x="678687" y="949325"/>
                </a:moveTo>
                <a:lnTo>
                  <a:pt x="696516" y="949325"/>
                </a:lnTo>
                <a:lnTo>
                  <a:pt x="712760" y="949325"/>
                </a:lnTo>
                <a:lnTo>
                  <a:pt x="725835" y="949722"/>
                </a:lnTo>
                <a:lnTo>
                  <a:pt x="744456" y="950515"/>
                </a:lnTo>
                <a:lnTo>
                  <a:pt x="750795" y="950911"/>
                </a:lnTo>
                <a:lnTo>
                  <a:pt x="748022" y="957256"/>
                </a:lnTo>
                <a:lnTo>
                  <a:pt x="744852" y="963600"/>
                </a:lnTo>
                <a:lnTo>
                  <a:pt x="741683" y="969945"/>
                </a:lnTo>
                <a:lnTo>
                  <a:pt x="738117" y="976289"/>
                </a:lnTo>
                <a:lnTo>
                  <a:pt x="734155" y="982237"/>
                </a:lnTo>
                <a:lnTo>
                  <a:pt x="729400" y="988185"/>
                </a:lnTo>
                <a:lnTo>
                  <a:pt x="720684" y="1000477"/>
                </a:lnTo>
                <a:lnTo>
                  <a:pt x="710779" y="1012373"/>
                </a:lnTo>
                <a:lnTo>
                  <a:pt x="699686" y="1024269"/>
                </a:lnTo>
                <a:lnTo>
                  <a:pt x="688592" y="1035371"/>
                </a:lnTo>
                <a:lnTo>
                  <a:pt x="676706" y="1046870"/>
                </a:lnTo>
                <a:lnTo>
                  <a:pt x="663632" y="1057577"/>
                </a:lnTo>
                <a:lnTo>
                  <a:pt x="650953" y="1067886"/>
                </a:lnTo>
                <a:lnTo>
                  <a:pt x="637086" y="1078196"/>
                </a:lnTo>
                <a:lnTo>
                  <a:pt x="623616" y="1087713"/>
                </a:lnTo>
                <a:lnTo>
                  <a:pt x="609749" y="1097229"/>
                </a:lnTo>
                <a:lnTo>
                  <a:pt x="595882" y="1106746"/>
                </a:lnTo>
                <a:lnTo>
                  <a:pt x="581619" y="1115469"/>
                </a:lnTo>
                <a:lnTo>
                  <a:pt x="568148" y="1123400"/>
                </a:lnTo>
                <a:lnTo>
                  <a:pt x="554281" y="1131727"/>
                </a:lnTo>
                <a:lnTo>
                  <a:pt x="540810" y="1139261"/>
                </a:lnTo>
                <a:lnTo>
                  <a:pt x="515057" y="1152743"/>
                </a:lnTo>
                <a:lnTo>
                  <a:pt x="491285" y="1165035"/>
                </a:lnTo>
                <a:lnTo>
                  <a:pt x="469891" y="1174948"/>
                </a:lnTo>
                <a:lnTo>
                  <a:pt x="452854" y="1182879"/>
                </a:lnTo>
                <a:lnTo>
                  <a:pt x="438987" y="1189223"/>
                </a:lnTo>
                <a:lnTo>
                  <a:pt x="427498" y="1193981"/>
                </a:lnTo>
                <a:lnTo>
                  <a:pt x="438591" y="1195567"/>
                </a:lnTo>
                <a:lnTo>
                  <a:pt x="449685" y="1197153"/>
                </a:lnTo>
                <a:lnTo>
                  <a:pt x="461174" y="1198343"/>
                </a:lnTo>
                <a:lnTo>
                  <a:pt x="472268" y="1199136"/>
                </a:lnTo>
                <a:lnTo>
                  <a:pt x="494455" y="1200326"/>
                </a:lnTo>
                <a:lnTo>
                  <a:pt x="517038" y="1200722"/>
                </a:lnTo>
                <a:lnTo>
                  <a:pt x="539622" y="1200326"/>
                </a:lnTo>
                <a:lnTo>
                  <a:pt x="561412" y="1199136"/>
                </a:lnTo>
                <a:lnTo>
                  <a:pt x="583996" y="1197153"/>
                </a:lnTo>
                <a:lnTo>
                  <a:pt x="605787" y="1194378"/>
                </a:lnTo>
                <a:lnTo>
                  <a:pt x="627578" y="1191206"/>
                </a:lnTo>
                <a:lnTo>
                  <a:pt x="648972" y="1187240"/>
                </a:lnTo>
                <a:lnTo>
                  <a:pt x="669575" y="1182482"/>
                </a:lnTo>
                <a:lnTo>
                  <a:pt x="690177" y="1177724"/>
                </a:lnTo>
                <a:lnTo>
                  <a:pt x="710383" y="1172569"/>
                </a:lnTo>
                <a:lnTo>
                  <a:pt x="729400" y="1167414"/>
                </a:lnTo>
                <a:lnTo>
                  <a:pt x="748418" y="1161863"/>
                </a:lnTo>
                <a:lnTo>
                  <a:pt x="767039" y="1155518"/>
                </a:lnTo>
                <a:lnTo>
                  <a:pt x="784472" y="1149570"/>
                </a:lnTo>
                <a:lnTo>
                  <a:pt x="801112" y="1143623"/>
                </a:lnTo>
                <a:lnTo>
                  <a:pt x="817356" y="1137675"/>
                </a:lnTo>
                <a:lnTo>
                  <a:pt x="832412" y="1131727"/>
                </a:lnTo>
                <a:lnTo>
                  <a:pt x="860146" y="1120228"/>
                </a:lnTo>
                <a:lnTo>
                  <a:pt x="883521" y="1109521"/>
                </a:lnTo>
                <a:lnTo>
                  <a:pt x="902935" y="1100798"/>
                </a:lnTo>
                <a:lnTo>
                  <a:pt x="916802" y="1093264"/>
                </a:lnTo>
                <a:lnTo>
                  <a:pt x="928688" y="1087316"/>
                </a:lnTo>
                <a:lnTo>
                  <a:pt x="911255" y="1111108"/>
                </a:lnTo>
                <a:lnTo>
                  <a:pt x="893823" y="1133313"/>
                </a:lnTo>
                <a:lnTo>
                  <a:pt x="876390" y="1154329"/>
                </a:lnTo>
                <a:lnTo>
                  <a:pt x="858165" y="1174948"/>
                </a:lnTo>
                <a:lnTo>
                  <a:pt x="839940" y="1193981"/>
                </a:lnTo>
                <a:lnTo>
                  <a:pt x="822111" y="1211825"/>
                </a:lnTo>
                <a:lnTo>
                  <a:pt x="803093" y="1229272"/>
                </a:lnTo>
                <a:lnTo>
                  <a:pt x="784472" y="1245530"/>
                </a:lnTo>
                <a:lnTo>
                  <a:pt x="765851" y="1260597"/>
                </a:lnTo>
                <a:lnTo>
                  <a:pt x="746833" y="1274872"/>
                </a:lnTo>
                <a:lnTo>
                  <a:pt x="727419" y="1287958"/>
                </a:lnTo>
                <a:lnTo>
                  <a:pt x="708402" y="1300647"/>
                </a:lnTo>
                <a:lnTo>
                  <a:pt x="688988" y="1311749"/>
                </a:lnTo>
                <a:lnTo>
                  <a:pt x="669575" y="1322455"/>
                </a:lnTo>
                <a:lnTo>
                  <a:pt x="650161" y="1332369"/>
                </a:lnTo>
                <a:lnTo>
                  <a:pt x="630747" y="1341489"/>
                </a:lnTo>
                <a:lnTo>
                  <a:pt x="610937" y="1349419"/>
                </a:lnTo>
                <a:lnTo>
                  <a:pt x="591920" y="1357350"/>
                </a:lnTo>
                <a:lnTo>
                  <a:pt x="572110" y="1364091"/>
                </a:lnTo>
                <a:lnTo>
                  <a:pt x="552696" y="1370038"/>
                </a:lnTo>
                <a:lnTo>
                  <a:pt x="532886" y="1375590"/>
                </a:lnTo>
                <a:lnTo>
                  <a:pt x="513869" y="1380745"/>
                </a:lnTo>
                <a:lnTo>
                  <a:pt x="494851" y="1384710"/>
                </a:lnTo>
                <a:lnTo>
                  <a:pt x="475438" y="1388279"/>
                </a:lnTo>
                <a:lnTo>
                  <a:pt x="456816" y="1391451"/>
                </a:lnTo>
                <a:lnTo>
                  <a:pt x="437799" y="1393830"/>
                </a:lnTo>
                <a:lnTo>
                  <a:pt x="418781" y="1395813"/>
                </a:lnTo>
                <a:lnTo>
                  <a:pt x="400556" y="1397002"/>
                </a:lnTo>
                <a:lnTo>
                  <a:pt x="381935" y="1398192"/>
                </a:lnTo>
                <a:lnTo>
                  <a:pt x="363710" y="1398588"/>
                </a:lnTo>
                <a:lnTo>
                  <a:pt x="346277" y="1398588"/>
                </a:lnTo>
                <a:lnTo>
                  <a:pt x="328448" y="1398192"/>
                </a:lnTo>
                <a:lnTo>
                  <a:pt x="311015" y="1397399"/>
                </a:lnTo>
                <a:lnTo>
                  <a:pt x="293979" y="1396606"/>
                </a:lnTo>
                <a:lnTo>
                  <a:pt x="276942" y="1395020"/>
                </a:lnTo>
                <a:lnTo>
                  <a:pt x="260698" y="1393433"/>
                </a:lnTo>
                <a:lnTo>
                  <a:pt x="244454" y="1391451"/>
                </a:lnTo>
                <a:lnTo>
                  <a:pt x="228606" y="1389468"/>
                </a:lnTo>
                <a:lnTo>
                  <a:pt x="213551" y="1387089"/>
                </a:lnTo>
                <a:lnTo>
                  <a:pt x="198099" y="1384313"/>
                </a:lnTo>
                <a:lnTo>
                  <a:pt x="183836" y="1381538"/>
                </a:lnTo>
                <a:lnTo>
                  <a:pt x="169573" y="1378365"/>
                </a:lnTo>
                <a:lnTo>
                  <a:pt x="142235" y="1372021"/>
                </a:lnTo>
                <a:lnTo>
                  <a:pt x="117275" y="1365280"/>
                </a:lnTo>
                <a:lnTo>
                  <a:pt x="94295" y="1358539"/>
                </a:lnTo>
                <a:lnTo>
                  <a:pt x="73297" y="1351798"/>
                </a:lnTo>
                <a:lnTo>
                  <a:pt x="54675" y="1345454"/>
                </a:lnTo>
                <a:lnTo>
                  <a:pt x="38827" y="1339506"/>
                </a:lnTo>
                <a:lnTo>
                  <a:pt x="25357" y="1333955"/>
                </a:lnTo>
                <a:lnTo>
                  <a:pt x="6339" y="1326024"/>
                </a:lnTo>
                <a:lnTo>
                  <a:pt x="0" y="1322852"/>
                </a:lnTo>
                <a:lnTo>
                  <a:pt x="9113" y="1303819"/>
                </a:lnTo>
                <a:lnTo>
                  <a:pt x="18225" y="1284786"/>
                </a:lnTo>
                <a:lnTo>
                  <a:pt x="27734" y="1266942"/>
                </a:lnTo>
                <a:lnTo>
                  <a:pt x="38035" y="1249891"/>
                </a:lnTo>
                <a:lnTo>
                  <a:pt x="48732" y="1232841"/>
                </a:lnTo>
                <a:lnTo>
                  <a:pt x="59430" y="1216980"/>
                </a:lnTo>
                <a:lnTo>
                  <a:pt x="71316" y="1201119"/>
                </a:lnTo>
                <a:lnTo>
                  <a:pt x="83202" y="1186447"/>
                </a:lnTo>
                <a:lnTo>
                  <a:pt x="95880" y="1172172"/>
                </a:lnTo>
                <a:lnTo>
                  <a:pt x="108558" y="1158691"/>
                </a:lnTo>
                <a:lnTo>
                  <a:pt x="122029" y="1145209"/>
                </a:lnTo>
                <a:lnTo>
                  <a:pt x="135104" y="1132916"/>
                </a:lnTo>
                <a:lnTo>
                  <a:pt x="149367" y="1120624"/>
                </a:lnTo>
                <a:lnTo>
                  <a:pt x="163234" y="1109125"/>
                </a:lnTo>
                <a:lnTo>
                  <a:pt x="177893" y="1098022"/>
                </a:lnTo>
                <a:lnTo>
                  <a:pt x="192156" y="1087713"/>
                </a:lnTo>
                <a:lnTo>
                  <a:pt x="207212" y="1077799"/>
                </a:lnTo>
                <a:lnTo>
                  <a:pt x="222267" y="1067886"/>
                </a:lnTo>
                <a:lnTo>
                  <a:pt x="237719" y="1059163"/>
                </a:lnTo>
                <a:lnTo>
                  <a:pt x="252774" y="1050836"/>
                </a:lnTo>
                <a:lnTo>
                  <a:pt x="268622" y="1042112"/>
                </a:lnTo>
                <a:lnTo>
                  <a:pt x="283678" y="1034578"/>
                </a:lnTo>
                <a:lnTo>
                  <a:pt x="299922" y="1027441"/>
                </a:lnTo>
                <a:lnTo>
                  <a:pt x="315770" y="1020700"/>
                </a:lnTo>
                <a:lnTo>
                  <a:pt x="331222" y="1013959"/>
                </a:lnTo>
                <a:lnTo>
                  <a:pt x="347466" y="1008011"/>
                </a:lnTo>
                <a:lnTo>
                  <a:pt x="363314" y="1002460"/>
                </a:lnTo>
                <a:lnTo>
                  <a:pt x="379161" y="997305"/>
                </a:lnTo>
                <a:lnTo>
                  <a:pt x="394613" y="992546"/>
                </a:lnTo>
                <a:lnTo>
                  <a:pt x="410857" y="987392"/>
                </a:lnTo>
                <a:lnTo>
                  <a:pt x="426705" y="983426"/>
                </a:lnTo>
                <a:lnTo>
                  <a:pt x="441761" y="979461"/>
                </a:lnTo>
                <a:lnTo>
                  <a:pt x="457609" y="975892"/>
                </a:lnTo>
                <a:lnTo>
                  <a:pt x="472664" y="972324"/>
                </a:lnTo>
                <a:lnTo>
                  <a:pt x="502775" y="966772"/>
                </a:lnTo>
                <a:lnTo>
                  <a:pt x="531698" y="962014"/>
                </a:lnTo>
                <a:lnTo>
                  <a:pt x="559828" y="957652"/>
                </a:lnTo>
                <a:lnTo>
                  <a:pt x="586769" y="954877"/>
                </a:lnTo>
                <a:lnTo>
                  <a:pt x="612126" y="952497"/>
                </a:lnTo>
                <a:lnTo>
                  <a:pt x="636294" y="950911"/>
                </a:lnTo>
                <a:lnTo>
                  <a:pt x="658481" y="949722"/>
                </a:lnTo>
                <a:lnTo>
                  <a:pt x="678687" y="949325"/>
                </a:lnTo>
                <a:close/>
                <a:moveTo>
                  <a:pt x="1603324" y="885825"/>
                </a:moveTo>
                <a:lnTo>
                  <a:pt x="1627168" y="885825"/>
                </a:lnTo>
                <a:lnTo>
                  <a:pt x="1650218" y="887014"/>
                </a:lnTo>
                <a:lnTo>
                  <a:pt x="1672472" y="888997"/>
                </a:lnTo>
                <a:lnTo>
                  <a:pt x="1694727" y="891376"/>
                </a:lnTo>
                <a:lnTo>
                  <a:pt x="1716584" y="894549"/>
                </a:lnTo>
                <a:lnTo>
                  <a:pt x="1738044" y="898117"/>
                </a:lnTo>
                <a:lnTo>
                  <a:pt x="1758709" y="902876"/>
                </a:lnTo>
                <a:lnTo>
                  <a:pt x="1778977" y="908031"/>
                </a:lnTo>
                <a:lnTo>
                  <a:pt x="1798847" y="913979"/>
                </a:lnTo>
                <a:lnTo>
                  <a:pt x="1818717" y="919927"/>
                </a:lnTo>
                <a:lnTo>
                  <a:pt x="1837395" y="926668"/>
                </a:lnTo>
                <a:lnTo>
                  <a:pt x="1856073" y="934203"/>
                </a:lnTo>
                <a:lnTo>
                  <a:pt x="1874353" y="941737"/>
                </a:lnTo>
                <a:lnTo>
                  <a:pt x="1891839" y="949668"/>
                </a:lnTo>
                <a:lnTo>
                  <a:pt x="1908928" y="957996"/>
                </a:lnTo>
                <a:lnTo>
                  <a:pt x="1926016" y="967116"/>
                </a:lnTo>
                <a:lnTo>
                  <a:pt x="1942309" y="976236"/>
                </a:lnTo>
                <a:lnTo>
                  <a:pt x="1958206" y="985357"/>
                </a:lnTo>
                <a:lnTo>
                  <a:pt x="1973307" y="995667"/>
                </a:lnTo>
                <a:lnTo>
                  <a:pt x="1988806" y="1005580"/>
                </a:lnTo>
                <a:lnTo>
                  <a:pt x="2003112" y="1015494"/>
                </a:lnTo>
                <a:lnTo>
                  <a:pt x="2017419" y="1026200"/>
                </a:lnTo>
                <a:lnTo>
                  <a:pt x="2030930" y="1036510"/>
                </a:lnTo>
                <a:lnTo>
                  <a:pt x="2044045" y="1047614"/>
                </a:lnTo>
                <a:lnTo>
                  <a:pt x="2056762" y="1057924"/>
                </a:lnTo>
                <a:lnTo>
                  <a:pt x="2069478" y="1068630"/>
                </a:lnTo>
                <a:lnTo>
                  <a:pt x="2081003" y="1079733"/>
                </a:lnTo>
                <a:lnTo>
                  <a:pt x="2092925" y="1090440"/>
                </a:lnTo>
                <a:lnTo>
                  <a:pt x="2103655" y="1101543"/>
                </a:lnTo>
                <a:lnTo>
                  <a:pt x="2113988" y="1112250"/>
                </a:lnTo>
                <a:lnTo>
                  <a:pt x="2124718" y="1122956"/>
                </a:lnTo>
                <a:lnTo>
                  <a:pt x="2134255" y="1133663"/>
                </a:lnTo>
                <a:lnTo>
                  <a:pt x="2152536" y="1153886"/>
                </a:lnTo>
                <a:lnTo>
                  <a:pt x="2168432" y="1174110"/>
                </a:lnTo>
                <a:lnTo>
                  <a:pt x="2183533" y="1192747"/>
                </a:lnTo>
                <a:lnTo>
                  <a:pt x="2195853" y="1210195"/>
                </a:lnTo>
                <a:lnTo>
                  <a:pt x="2207378" y="1226057"/>
                </a:lnTo>
                <a:lnTo>
                  <a:pt x="2216915" y="1240332"/>
                </a:lnTo>
                <a:lnTo>
                  <a:pt x="2224466" y="1252228"/>
                </a:lnTo>
                <a:lnTo>
                  <a:pt x="2234798" y="1269676"/>
                </a:lnTo>
                <a:lnTo>
                  <a:pt x="2238375" y="1275624"/>
                </a:lnTo>
                <a:lnTo>
                  <a:pt x="2219300" y="1286331"/>
                </a:lnTo>
                <a:lnTo>
                  <a:pt x="2200622" y="1296244"/>
                </a:lnTo>
                <a:lnTo>
                  <a:pt x="2182341" y="1305365"/>
                </a:lnTo>
                <a:lnTo>
                  <a:pt x="2163266" y="1313295"/>
                </a:lnTo>
                <a:lnTo>
                  <a:pt x="2144190" y="1320830"/>
                </a:lnTo>
                <a:lnTo>
                  <a:pt x="2125910" y="1327571"/>
                </a:lnTo>
                <a:lnTo>
                  <a:pt x="2106834" y="1333519"/>
                </a:lnTo>
                <a:lnTo>
                  <a:pt x="2088156" y="1338277"/>
                </a:lnTo>
                <a:lnTo>
                  <a:pt x="2069876" y="1342639"/>
                </a:lnTo>
                <a:lnTo>
                  <a:pt x="2050801" y="1346605"/>
                </a:lnTo>
                <a:lnTo>
                  <a:pt x="2032123" y="1349381"/>
                </a:lnTo>
                <a:lnTo>
                  <a:pt x="2013842" y="1352156"/>
                </a:lnTo>
                <a:lnTo>
                  <a:pt x="1995164" y="1354139"/>
                </a:lnTo>
                <a:lnTo>
                  <a:pt x="1976884" y="1355329"/>
                </a:lnTo>
                <a:lnTo>
                  <a:pt x="1958603" y="1355725"/>
                </a:lnTo>
                <a:lnTo>
                  <a:pt x="1940322" y="1355725"/>
                </a:lnTo>
                <a:lnTo>
                  <a:pt x="1922042" y="1355329"/>
                </a:lnTo>
                <a:lnTo>
                  <a:pt x="1904556" y="1354536"/>
                </a:lnTo>
                <a:lnTo>
                  <a:pt x="1886276" y="1352949"/>
                </a:lnTo>
                <a:lnTo>
                  <a:pt x="1868790" y="1350570"/>
                </a:lnTo>
                <a:lnTo>
                  <a:pt x="1851304" y="1348191"/>
                </a:lnTo>
                <a:lnTo>
                  <a:pt x="1833818" y="1345812"/>
                </a:lnTo>
                <a:lnTo>
                  <a:pt x="1817127" y="1342639"/>
                </a:lnTo>
                <a:lnTo>
                  <a:pt x="1799642" y="1339071"/>
                </a:lnTo>
                <a:lnTo>
                  <a:pt x="1782951" y="1335105"/>
                </a:lnTo>
                <a:lnTo>
                  <a:pt x="1766657" y="1331140"/>
                </a:lnTo>
                <a:lnTo>
                  <a:pt x="1749966" y="1326381"/>
                </a:lnTo>
                <a:lnTo>
                  <a:pt x="1734070" y="1321226"/>
                </a:lnTo>
                <a:lnTo>
                  <a:pt x="1718174" y="1316071"/>
                </a:lnTo>
                <a:lnTo>
                  <a:pt x="1703073" y="1310916"/>
                </a:lnTo>
                <a:lnTo>
                  <a:pt x="1687574" y="1305365"/>
                </a:lnTo>
                <a:lnTo>
                  <a:pt x="1672075" y="1299813"/>
                </a:lnTo>
                <a:lnTo>
                  <a:pt x="1657769" y="1293468"/>
                </a:lnTo>
                <a:lnTo>
                  <a:pt x="1643065" y="1287520"/>
                </a:lnTo>
                <a:lnTo>
                  <a:pt x="1615246" y="1275228"/>
                </a:lnTo>
                <a:lnTo>
                  <a:pt x="1588620" y="1262142"/>
                </a:lnTo>
                <a:lnTo>
                  <a:pt x="1563584" y="1249452"/>
                </a:lnTo>
                <a:lnTo>
                  <a:pt x="1540137" y="1235970"/>
                </a:lnTo>
                <a:lnTo>
                  <a:pt x="1517883" y="1223281"/>
                </a:lnTo>
                <a:lnTo>
                  <a:pt x="1497218" y="1210592"/>
                </a:lnTo>
                <a:lnTo>
                  <a:pt x="1478540" y="1199092"/>
                </a:lnTo>
                <a:lnTo>
                  <a:pt x="1462246" y="1187989"/>
                </a:lnTo>
                <a:lnTo>
                  <a:pt x="1447145" y="1177679"/>
                </a:lnTo>
                <a:lnTo>
                  <a:pt x="1434825" y="1168558"/>
                </a:lnTo>
                <a:lnTo>
                  <a:pt x="1423698" y="1160628"/>
                </a:lnTo>
                <a:lnTo>
                  <a:pt x="1409391" y="1149128"/>
                </a:lnTo>
                <a:lnTo>
                  <a:pt x="1404623" y="1145162"/>
                </a:lnTo>
                <a:lnTo>
                  <a:pt x="1410584" y="1141594"/>
                </a:lnTo>
                <a:lnTo>
                  <a:pt x="1416942" y="1138421"/>
                </a:lnTo>
                <a:lnTo>
                  <a:pt x="1423300" y="1135249"/>
                </a:lnTo>
                <a:lnTo>
                  <a:pt x="1430454" y="1132473"/>
                </a:lnTo>
                <a:lnTo>
                  <a:pt x="1444363" y="1126525"/>
                </a:lnTo>
                <a:lnTo>
                  <a:pt x="1459067" y="1122163"/>
                </a:lnTo>
                <a:lnTo>
                  <a:pt x="1474168" y="1118198"/>
                </a:lnTo>
                <a:lnTo>
                  <a:pt x="1490064" y="1115025"/>
                </a:lnTo>
                <a:lnTo>
                  <a:pt x="1505960" y="1112646"/>
                </a:lnTo>
                <a:lnTo>
                  <a:pt x="1522651" y="1110663"/>
                </a:lnTo>
                <a:lnTo>
                  <a:pt x="1539740" y="1109077"/>
                </a:lnTo>
                <a:lnTo>
                  <a:pt x="1556431" y="1108284"/>
                </a:lnTo>
                <a:lnTo>
                  <a:pt x="1573519" y="1107491"/>
                </a:lnTo>
                <a:lnTo>
                  <a:pt x="1590210" y="1107491"/>
                </a:lnTo>
                <a:lnTo>
                  <a:pt x="1607298" y="1107888"/>
                </a:lnTo>
                <a:lnTo>
                  <a:pt x="1624387" y="1108284"/>
                </a:lnTo>
                <a:lnTo>
                  <a:pt x="1640680" y="1109474"/>
                </a:lnTo>
                <a:lnTo>
                  <a:pt x="1657371" y="1110663"/>
                </a:lnTo>
                <a:lnTo>
                  <a:pt x="1672870" y="1111853"/>
                </a:lnTo>
                <a:lnTo>
                  <a:pt x="1688369" y="1113439"/>
                </a:lnTo>
                <a:lnTo>
                  <a:pt x="1717776" y="1117008"/>
                </a:lnTo>
                <a:lnTo>
                  <a:pt x="1744402" y="1120974"/>
                </a:lnTo>
                <a:lnTo>
                  <a:pt x="1767452" y="1124939"/>
                </a:lnTo>
                <a:lnTo>
                  <a:pt x="1786527" y="1128904"/>
                </a:lnTo>
                <a:lnTo>
                  <a:pt x="1800834" y="1131680"/>
                </a:lnTo>
                <a:lnTo>
                  <a:pt x="1813153" y="1134456"/>
                </a:lnTo>
                <a:lnTo>
                  <a:pt x="1805205" y="1126129"/>
                </a:lnTo>
                <a:lnTo>
                  <a:pt x="1797257" y="1118594"/>
                </a:lnTo>
                <a:lnTo>
                  <a:pt x="1788912" y="1111457"/>
                </a:lnTo>
                <a:lnTo>
                  <a:pt x="1780169" y="1104319"/>
                </a:lnTo>
                <a:lnTo>
                  <a:pt x="1763080" y="1090440"/>
                </a:lnTo>
                <a:lnTo>
                  <a:pt x="1744800" y="1077354"/>
                </a:lnTo>
                <a:lnTo>
                  <a:pt x="1726122" y="1064665"/>
                </a:lnTo>
                <a:lnTo>
                  <a:pt x="1707841" y="1053165"/>
                </a:lnTo>
                <a:lnTo>
                  <a:pt x="1688369" y="1042062"/>
                </a:lnTo>
                <a:lnTo>
                  <a:pt x="1668896" y="1031752"/>
                </a:lnTo>
                <a:lnTo>
                  <a:pt x="1649820" y="1022235"/>
                </a:lnTo>
                <a:lnTo>
                  <a:pt x="1629950" y="1012718"/>
                </a:lnTo>
                <a:lnTo>
                  <a:pt x="1610080" y="1004391"/>
                </a:lnTo>
                <a:lnTo>
                  <a:pt x="1590607" y="996460"/>
                </a:lnTo>
                <a:lnTo>
                  <a:pt x="1571532" y="989322"/>
                </a:lnTo>
                <a:lnTo>
                  <a:pt x="1552457" y="982184"/>
                </a:lnTo>
                <a:lnTo>
                  <a:pt x="1533381" y="975840"/>
                </a:lnTo>
                <a:lnTo>
                  <a:pt x="1515101" y="970288"/>
                </a:lnTo>
                <a:lnTo>
                  <a:pt x="1497218" y="965133"/>
                </a:lnTo>
                <a:lnTo>
                  <a:pt x="1480129" y="960375"/>
                </a:lnTo>
                <a:lnTo>
                  <a:pt x="1463438" y="955616"/>
                </a:lnTo>
                <a:lnTo>
                  <a:pt x="1447542" y="952047"/>
                </a:lnTo>
                <a:lnTo>
                  <a:pt x="1418134" y="945306"/>
                </a:lnTo>
                <a:lnTo>
                  <a:pt x="1392700" y="940547"/>
                </a:lnTo>
                <a:lnTo>
                  <a:pt x="1372035" y="936978"/>
                </a:lnTo>
                <a:lnTo>
                  <a:pt x="1356139" y="934599"/>
                </a:lnTo>
                <a:lnTo>
                  <a:pt x="1343025" y="933013"/>
                </a:lnTo>
                <a:lnTo>
                  <a:pt x="1371241" y="923496"/>
                </a:lnTo>
                <a:lnTo>
                  <a:pt x="1398661" y="915169"/>
                </a:lnTo>
                <a:lnTo>
                  <a:pt x="1426082" y="908428"/>
                </a:lnTo>
                <a:lnTo>
                  <a:pt x="1452708" y="902083"/>
                </a:lnTo>
                <a:lnTo>
                  <a:pt x="1478540" y="896928"/>
                </a:lnTo>
                <a:lnTo>
                  <a:pt x="1504371" y="892962"/>
                </a:lnTo>
                <a:lnTo>
                  <a:pt x="1529805" y="889790"/>
                </a:lnTo>
                <a:lnTo>
                  <a:pt x="1554841" y="887807"/>
                </a:lnTo>
                <a:lnTo>
                  <a:pt x="1579480" y="886221"/>
                </a:lnTo>
                <a:lnTo>
                  <a:pt x="1603324" y="885825"/>
                </a:lnTo>
                <a:close/>
                <a:moveTo>
                  <a:pt x="399645" y="28575"/>
                </a:moveTo>
                <a:lnTo>
                  <a:pt x="420652" y="30558"/>
                </a:lnTo>
                <a:lnTo>
                  <a:pt x="442055" y="33335"/>
                </a:lnTo>
                <a:lnTo>
                  <a:pt x="462665" y="36905"/>
                </a:lnTo>
                <a:lnTo>
                  <a:pt x="482879" y="41268"/>
                </a:lnTo>
                <a:lnTo>
                  <a:pt x="501904" y="45632"/>
                </a:lnTo>
                <a:lnTo>
                  <a:pt x="521325" y="51185"/>
                </a:lnTo>
                <a:lnTo>
                  <a:pt x="539953" y="57135"/>
                </a:lnTo>
                <a:lnTo>
                  <a:pt x="558186" y="63482"/>
                </a:lnTo>
                <a:lnTo>
                  <a:pt x="576021" y="71019"/>
                </a:lnTo>
                <a:lnTo>
                  <a:pt x="593461" y="78556"/>
                </a:lnTo>
                <a:lnTo>
                  <a:pt x="610108" y="86489"/>
                </a:lnTo>
                <a:lnTo>
                  <a:pt x="626754" y="95613"/>
                </a:lnTo>
                <a:lnTo>
                  <a:pt x="642608" y="104737"/>
                </a:lnTo>
                <a:lnTo>
                  <a:pt x="658066" y="114257"/>
                </a:lnTo>
                <a:lnTo>
                  <a:pt x="673127" y="124174"/>
                </a:lnTo>
                <a:lnTo>
                  <a:pt x="688189" y="134487"/>
                </a:lnTo>
                <a:lnTo>
                  <a:pt x="702061" y="145197"/>
                </a:lnTo>
                <a:lnTo>
                  <a:pt x="716330" y="156304"/>
                </a:lnTo>
                <a:lnTo>
                  <a:pt x="729409" y="167808"/>
                </a:lnTo>
                <a:lnTo>
                  <a:pt x="742885" y="179708"/>
                </a:lnTo>
                <a:lnTo>
                  <a:pt x="755568" y="191212"/>
                </a:lnTo>
                <a:lnTo>
                  <a:pt x="767855" y="203509"/>
                </a:lnTo>
                <a:lnTo>
                  <a:pt x="779746" y="216202"/>
                </a:lnTo>
                <a:lnTo>
                  <a:pt x="791636" y="228499"/>
                </a:lnTo>
                <a:lnTo>
                  <a:pt x="802338" y="241590"/>
                </a:lnTo>
                <a:lnTo>
                  <a:pt x="813039" y="254283"/>
                </a:lnTo>
                <a:lnTo>
                  <a:pt x="823741" y="267374"/>
                </a:lnTo>
                <a:lnTo>
                  <a:pt x="833649" y="280464"/>
                </a:lnTo>
                <a:lnTo>
                  <a:pt x="843558" y="293554"/>
                </a:lnTo>
                <a:lnTo>
                  <a:pt x="853070" y="306645"/>
                </a:lnTo>
                <a:lnTo>
                  <a:pt x="861790" y="320132"/>
                </a:lnTo>
                <a:lnTo>
                  <a:pt x="870906" y="333222"/>
                </a:lnTo>
                <a:lnTo>
                  <a:pt x="878833" y="346709"/>
                </a:lnTo>
                <a:lnTo>
                  <a:pt x="886760" y="359799"/>
                </a:lnTo>
                <a:lnTo>
                  <a:pt x="902218" y="385980"/>
                </a:lnTo>
                <a:lnTo>
                  <a:pt x="915694" y="411764"/>
                </a:lnTo>
                <a:lnTo>
                  <a:pt x="928377" y="436754"/>
                </a:lnTo>
                <a:lnTo>
                  <a:pt x="939475" y="460951"/>
                </a:lnTo>
                <a:lnTo>
                  <a:pt x="949384" y="483562"/>
                </a:lnTo>
                <a:lnTo>
                  <a:pt x="958500" y="505379"/>
                </a:lnTo>
                <a:lnTo>
                  <a:pt x="966427" y="525610"/>
                </a:lnTo>
                <a:lnTo>
                  <a:pt x="972768" y="544650"/>
                </a:lnTo>
                <a:lnTo>
                  <a:pt x="978714" y="560914"/>
                </a:lnTo>
                <a:lnTo>
                  <a:pt x="983866" y="575987"/>
                </a:lnTo>
                <a:lnTo>
                  <a:pt x="987433" y="588284"/>
                </a:lnTo>
                <a:lnTo>
                  <a:pt x="992190" y="605738"/>
                </a:lnTo>
                <a:lnTo>
                  <a:pt x="993775" y="612085"/>
                </a:lnTo>
                <a:lnTo>
                  <a:pt x="987037" y="611292"/>
                </a:lnTo>
                <a:lnTo>
                  <a:pt x="979506" y="610498"/>
                </a:lnTo>
                <a:lnTo>
                  <a:pt x="972372" y="609308"/>
                </a:lnTo>
                <a:lnTo>
                  <a:pt x="965238" y="607722"/>
                </a:lnTo>
                <a:lnTo>
                  <a:pt x="950573" y="604151"/>
                </a:lnTo>
                <a:lnTo>
                  <a:pt x="936304" y="599391"/>
                </a:lnTo>
                <a:lnTo>
                  <a:pt x="921243" y="593441"/>
                </a:lnTo>
                <a:lnTo>
                  <a:pt x="906974" y="587094"/>
                </a:lnTo>
                <a:lnTo>
                  <a:pt x="891913" y="579954"/>
                </a:lnTo>
                <a:lnTo>
                  <a:pt x="877644" y="572417"/>
                </a:lnTo>
                <a:lnTo>
                  <a:pt x="862979" y="563691"/>
                </a:lnTo>
                <a:lnTo>
                  <a:pt x="849107" y="554964"/>
                </a:lnTo>
                <a:lnTo>
                  <a:pt x="834838" y="545840"/>
                </a:lnTo>
                <a:lnTo>
                  <a:pt x="821362" y="535923"/>
                </a:lnTo>
                <a:lnTo>
                  <a:pt x="807490" y="526006"/>
                </a:lnTo>
                <a:lnTo>
                  <a:pt x="794411" y="516089"/>
                </a:lnTo>
                <a:lnTo>
                  <a:pt x="781331" y="505379"/>
                </a:lnTo>
                <a:lnTo>
                  <a:pt x="769044" y="495066"/>
                </a:lnTo>
                <a:lnTo>
                  <a:pt x="756757" y="485149"/>
                </a:lnTo>
                <a:lnTo>
                  <a:pt x="745659" y="474438"/>
                </a:lnTo>
                <a:lnTo>
                  <a:pt x="723860" y="454605"/>
                </a:lnTo>
                <a:lnTo>
                  <a:pt x="705232" y="436754"/>
                </a:lnTo>
                <a:lnTo>
                  <a:pt x="688981" y="420094"/>
                </a:lnTo>
                <a:lnTo>
                  <a:pt x="675902" y="406607"/>
                </a:lnTo>
                <a:lnTo>
                  <a:pt x="665597" y="395500"/>
                </a:lnTo>
                <a:lnTo>
                  <a:pt x="657670" y="386376"/>
                </a:lnTo>
                <a:lnTo>
                  <a:pt x="659255" y="397087"/>
                </a:lnTo>
                <a:lnTo>
                  <a:pt x="661237" y="408194"/>
                </a:lnTo>
                <a:lnTo>
                  <a:pt x="663615" y="418904"/>
                </a:lnTo>
                <a:lnTo>
                  <a:pt x="665993" y="430011"/>
                </a:lnTo>
                <a:lnTo>
                  <a:pt x="668767" y="440324"/>
                </a:lnTo>
                <a:lnTo>
                  <a:pt x="671542" y="450638"/>
                </a:lnTo>
                <a:lnTo>
                  <a:pt x="678676" y="471662"/>
                </a:lnTo>
                <a:lnTo>
                  <a:pt x="685810" y="492686"/>
                </a:lnTo>
                <a:lnTo>
                  <a:pt x="693738" y="512916"/>
                </a:lnTo>
                <a:lnTo>
                  <a:pt x="702457" y="532750"/>
                </a:lnTo>
                <a:lnTo>
                  <a:pt x="712366" y="552187"/>
                </a:lnTo>
                <a:lnTo>
                  <a:pt x="721878" y="571624"/>
                </a:lnTo>
                <a:lnTo>
                  <a:pt x="732580" y="589871"/>
                </a:lnTo>
                <a:lnTo>
                  <a:pt x="743281" y="608118"/>
                </a:lnTo>
                <a:lnTo>
                  <a:pt x="753983" y="625969"/>
                </a:lnTo>
                <a:lnTo>
                  <a:pt x="765477" y="642629"/>
                </a:lnTo>
                <a:lnTo>
                  <a:pt x="776575" y="659289"/>
                </a:lnTo>
                <a:lnTo>
                  <a:pt x="788069" y="674760"/>
                </a:lnTo>
                <a:lnTo>
                  <a:pt x="799167" y="690230"/>
                </a:lnTo>
                <a:lnTo>
                  <a:pt x="810265" y="704510"/>
                </a:lnTo>
                <a:lnTo>
                  <a:pt x="821759" y="718394"/>
                </a:lnTo>
                <a:lnTo>
                  <a:pt x="832460" y="731484"/>
                </a:lnTo>
                <a:lnTo>
                  <a:pt x="843162" y="743781"/>
                </a:lnTo>
                <a:lnTo>
                  <a:pt x="862583" y="765995"/>
                </a:lnTo>
                <a:lnTo>
                  <a:pt x="880022" y="784242"/>
                </a:lnTo>
                <a:lnTo>
                  <a:pt x="894687" y="799316"/>
                </a:lnTo>
                <a:lnTo>
                  <a:pt x="906182" y="810026"/>
                </a:lnTo>
                <a:lnTo>
                  <a:pt x="915694" y="819150"/>
                </a:lnTo>
                <a:lnTo>
                  <a:pt x="887553" y="810423"/>
                </a:lnTo>
                <a:lnTo>
                  <a:pt x="860205" y="801299"/>
                </a:lnTo>
                <a:lnTo>
                  <a:pt x="834046" y="791382"/>
                </a:lnTo>
                <a:lnTo>
                  <a:pt x="808679" y="781069"/>
                </a:lnTo>
                <a:lnTo>
                  <a:pt x="784502" y="770359"/>
                </a:lnTo>
                <a:lnTo>
                  <a:pt x="761513" y="758458"/>
                </a:lnTo>
                <a:lnTo>
                  <a:pt x="738921" y="746558"/>
                </a:lnTo>
                <a:lnTo>
                  <a:pt x="717519" y="734261"/>
                </a:lnTo>
                <a:lnTo>
                  <a:pt x="696908" y="721171"/>
                </a:lnTo>
                <a:lnTo>
                  <a:pt x="677487" y="707684"/>
                </a:lnTo>
                <a:lnTo>
                  <a:pt x="658462" y="694197"/>
                </a:lnTo>
                <a:lnTo>
                  <a:pt x="640230" y="680313"/>
                </a:lnTo>
                <a:lnTo>
                  <a:pt x="623583" y="666033"/>
                </a:lnTo>
                <a:lnTo>
                  <a:pt x="606937" y="650959"/>
                </a:lnTo>
                <a:lnTo>
                  <a:pt x="591083" y="635886"/>
                </a:lnTo>
                <a:lnTo>
                  <a:pt x="576418" y="620415"/>
                </a:lnTo>
                <a:lnTo>
                  <a:pt x="562149" y="605341"/>
                </a:lnTo>
                <a:lnTo>
                  <a:pt x="549069" y="589078"/>
                </a:lnTo>
                <a:lnTo>
                  <a:pt x="536386" y="573607"/>
                </a:lnTo>
                <a:lnTo>
                  <a:pt x="524496" y="556947"/>
                </a:lnTo>
                <a:lnTo>
                  <a:pt x="513398" y="541080"/>
                </a:lnTo>
                <a:lnTo>
                  <a:pt x="502300" y="524420"/>
                </a:lnTo>
                <a:lnTo>
                  <a:pt x="492391" y="507363"/>
                </a:lnTo>
                <a:lnTo>
                  <a:pt x="483275" y="491099"/>
                </a:lnTo>
                <a:lnTo>
                  <a:pt x="474159" y="474042"/>
                </a:lnTo>
                <a:lnTo>
                  <a:pt x="465836" y="457778"/>
                </a:lnTo>
                <a:lnTo>
                  <a:pt x="458305" y="440721"/>
                </a:lnTo>
                <a:lnTo>
                  <a:pt x="451171" y="423664"/>
                </a:lnTo>
                <a:lnTo>
                  <a:pt x="444433" y="407004"/>
                </a:lnTo>
                <a:lnTo>
                  <a:pt x="438488" y="390343"/>
                </a:lnTo>
                <a:lnTo>
                  <a:pt x="432939" y="374079"/>
                </a:lnTo>
                <a:lnTo>
                  <a:pt x="427786" y="357419"/>
                </a:lnTo>
                <a:lnTo>
                  <a:pt x="423030" y="340759"/>
                </a:lnTo>
                <a:lnTo>
                  <a:pt x="418670" y="324892"/>
                </a:lnTo>
                <a:lnTo>
                  <a:pt x="414707" y="308628"/>
                </a:lnTo>
                <a:lnTo>
                  <a:pt x="411536" y="292761"/>
                </a:lnTo>
                <a:lnTo>
                  <a:pt x="408365" y="277291"/>
                </a:lnTo>
                <a:lnTo>
                  <a:pt x="405591" y="261820"/>
                </a:lnTo>
                <a:lnTo>
                  <a:pt x="403212" y="246746"/>
                </a:lnTo>
                <a:lnTo>
                  <a:pt x="401231" y="231673"/>
                </a:lnTo>
                <a:lnTo>
                  <a:pt x="399645" y="217392"/>
                </a:lnTo>
                <a:lnTo>
                  <a:pt x="398060" y="203112"/>
                </a:lnTo>
                <a:lnTo>
                  <a:pt x="395682" y="176138"/>
                </a:lnTo>
                <a:lnTo>
                  <a:pt x="394096" y="150751"/>
                </a:lnTo>
                <a:lnTo>
                  <a:pt x="393700" y="127347"/>
                </a:lnTo>
                <a:lnTo>
                  <a:pt x="393700" y="105530"/>
                </a:lnTo>
                <a:lnTo>
                  <a:pt x="394493" y="86093"/>
                </a:lnTo>
                <a:lnTo>
                  <a:pt x="395285" y="69829"/>
                </a:lnTo>
                <a:lnTo>
                  <a:pt x="396474" y="55152"/>
                </a:lnTo>
                <a:lnTo>
                  <a:pt x="398853" y="35318"/>
                </a:lnTo>
                <a:lnTo>
                  <a:pt x="399645" y="28575"/>
                </a:lnTo>
                <a:close/>
                <a:moveTo>
                  <a:pt x="1782366" y="0"/>
                </a:moveTo>
                <a:lnTo>
                  <a:pt x="1787526" y="20648"/>
                </a:lnTo>
                <a:lnTo>
                  <a:pt x="1791097" y="41297"/>
                </a:lnTo>
                <a:lnTo>
                  <a:pt x="1794272" y="61152"/>
                </a:lnTo>
                <a:lnTo>
                  <a:pt x="1796257" y="81006"/>
                </a:lnTo>
                <a:lnTo>
                  <a:pt x="1797844" y="100861"/>
                </a:lnTo>
                <a:lnTo>
                  <a:pt x="1798638" y="119921"/>
                </a:lnTo>
                <a:lnTo>
                  <a:pt x="1798241" y="139378"/>
                </a:lnTo>
                <a:lnTo>
                  <a:pt x="1797447" y="158439"/>
                </a:lnTo>
                <a:lnTo>
                  <a:pt x="1796257" y="177499"/>
                </a:lnTo>
                <a:lnTo>
                  <a:pt x="1793876" y="195765"/>
                </a:lnTo>
                <a:lnTo>
                  <a:pt x="1791494" y="214031"/>
                </a:lnTo>
                <a:lnTo>
                  <a:pt x="1787922" y="231900"/>
                </a:lnTo>
                <a:lnTo>
                  <a:pt x="1783557" y="249769"/>
                </a:lnTo>
                <a:lnTo>
                  <a:pt x="1779191" y="267241"/>
                </a:lnTo>
                <a:lnTo>
                  <a:pt x="1774429" y="284316"/>
                </a:lnTo>
                <a:lnTo>
                  <a:pt x="1768872" y="301391"/>
                </a:lnTo>
                <a:lnTo>
                  <a:pt x="1762919" y="318069"/>
                </a:lnTo>
                <a:lnTo>
                  <a:pt x="1756172" y="334349"/>
                </a:lnTo>
                <a:lnTo>
                  <a:pt x="1749425" y="350630"/>
                </a:lnTo>
                <a:lnTo>
                  <a:pt x="1741885" y="366117"/>
                </a:lnTo>
                <a:lnTo>
                  <a:pt x="1734344" y="381603"/>
                </a:lnTo>
                <a:lnTo>
                  <a:pt x="1726010" y="396693"/>
                </a:lnTo>
                <a:lnTo>
                  <a:pt x="1717675" y="411782"/>
                </a:lnTo>
                <a:lnTo>
                  <a:pt x="1709341" y="426474"/>
                </a:lnTo>
                <a:lnTo>
                  <a:pt x="1699816" y="440770"/>
                </a:lnTo>
                <a:lnTo>
                  <a:pt x="1691085" y="454668"/>
                </a:lnTo>
                <a:lnTo>
                  <a:pt x="1681560" y="468566"/>
                </a:lnTo>
                <a:lnTo>
                  <a:pt x="1671638" y="482067"/>
                </a:lnTo>
                <a:lnTo>
                  <a:pt x="1661716" y="495171"/>
                </a:lnTo>
                <a:lnTo>
                  <a:pt x="1652191" y="507878"/>
                </a:lnTo>
                <a:lnTo>
                  <a:pt x="1641475" y="520585"/>
                </a:lnTo>
                <a:lnTo>
                  <a:pt x="1631554" y="532497"/>
                </a:lnTo>
                <a:lnTo>
                  <a:pt x="1621235" y="544807"/>
                </a:lnTo>
                <a:lnTo>
                  <a:pt x="1610916" y="555926"/>
                </a:lnTo>
                <a:lnTo>
                  <a:pt x="1589882" y="578163"/>
                </a:lnTo>
                <a:lnTo>
                  <a:pt x="1569244" y="598811"/>
                </a:lnTo>
                <a:lnTo>
                  <a:pt x="1548607" y="617872"/>
                </a:lnTo>
                <a:lnTo>
                  <a:pt x="1528763" y="636138"/>
                </a:lnTo>
                <a:lnTo>
                  <a:pt x="1509713" y="652418"/>
                </a:lnTo>
                <a:lnTo>
                  <a:pt x="1491060" y="667508"/>
                </a:lnTo>
                <a:lnTo>
                  <a:pt x="1473597" y="681406"/>
                </a:lnTo>
                <a:lnTo>
                  <a:pt x="1457722" y="693319"/>
                </a:lnTo>
                <a:lnTo>
                  <a:pt x="1443038" y="703643"/>
                </a:lnTo>
                <a:lnTo>
                  <a:pt x="1430338" y="712776"/>
                </a:lnTo>
                <a:lnTo>
                  <a:pt x="1419225" y="720321"/>
                </a:lnTo>
                <a:lnTo>
                  <a:pt x="1403747" y="729851"/>
                </a:lnTo>
                <a:lnTo>
                  <a:pt x="1398588" y="733425"/>
                </a:lnTo>
                <a:lnTo>
                  <a:pt x="1396603" y="726674"/>
                </a:lnTo>
                <a:lnTo>
                  <a:pt x="1395413" y="719924"/>
                </a:lnTo>
                <a:lnTo>
                  <a:pt x="1394222" y="712776"/>
                </a:lnTo>
                <a:lnTo>
                  <a:pt x="1393428" y="705231"/>
                </a:lnTo>
                <a:lnTo>
                  <a:pt x="1393031" y="698084"/>
                </a:lnTo>
                <a:lnTo>
                  <a:pt x="1392635" y="690936"/>
                </a:lnTo>
                <a:lnTo>
                  <a:pt x="1392635" y="675847"/>
                </a:lnTo>
                <a:lnTo>
                  <a:pt x="1393825" y="660360"/>
                </a:lnTo>
                <a:lnTo>
                  <a:pt x="1395413" y="644874"/>
                </a:lnTo>
                <a:lnTo>
                  <a:pt x="1398191" y="628990"/>
                </a:lnTo>
                <a:lnTo>
                  <a:pt x="1401366" y="613107"/>
                </a:lnTo>
                <a:lnTo>
                  <a:pt x="1404938" y="597223"/>
                </a:lnTo>
                <a:lnTo>
                  <a:pt x="1409303" y="580942"/>
                </a:lnTo>
                <a:lnTo>
                  <a:pt x="1413669" y="565059"/>
                </a:lnTo>
                <a:lnTo>
                  <a:pt x="1418828" y="549175"/>
                </a:lnTo>
                <a:lnTo>
                  <a:pt x="1424385" y="533291"/>
                </a:lnTo>
                <a:lnTo>
                  <a:pt x="1430338" y="518202"/>
                </a:lnTo>
                <a:lnTo>
                  <a:pt x="1436291" y="502716"/>
                </a:lnTo>
                <a:lnTo>
                  <a:pt x="1442641" y="488420"/>
                </a:lnTo>
                <a:lnTo>
                  <a:pt x="1448594" y="473728"/>
                </a:lnTo>
                <a:lnTo>
                  <a:pt x="1455341" y="460227"/>
                </a:lnTo>
                <a:lnTo>
                  <a:pt x="1467644" y="434019"/>
                </a:lnTo>
                <a:lnTo>
                  <a:pt x="1479550" y="410591"/>
                </a:lnTo>
                <a:lnTo>
                  <a:pt x="1490663" y="390339"/>
                </a:lnTo>
                <a:lnTo>
                  <a:pt x="1499791" y="373661"/>
                </a:lnTo>
                <a:lnTo>
                  <a:pt x="1507332" y="361352"/>
                </a:lnTo>
                <a:lnTo>
                  <a:pt x="1514078" y="350630"/>
                </a:lnTo>
                <a:lnTo>
                  <a:pt x="1503760" y="355792"/>
                </a:lnTo>
                <a:lnTo>
                  <a:pt x="1493838" y="360954"/>
                </a:lnTo>
                <a:lnTo>
                  <a:pt x="1484313" y="366117"/>
                </a:lnTo>
                <a:lnTo>
                  <a:pt x="1474391" y="371676"/>
                </a:lnTo>
                <a:lnTo>
                  <a:pt x="1455738" y="383986"/>
                </a:lnTo>
                <a:lnTo>
                  <a:pt x="1437085" y="396295"/>
                </a:lnTo>
                <a:lnTo>
                  <a:pt x="1419225" y="409797"/>
                </a:lnTo>
                <a:lnTo>
                  <a:pt x="1402160" y="423298"/>
                </a:lnTo>
                <a:lnTo>
                  <a:pt x="1385491" y="437990"/>
                </a:lnTo>
                <a:lnTo>
                  <a:pt x="1369219" y="452682"/>
                </a:lnTo>
                <a:lnTo>
                  <a:pt x="1353741" y="467772"/>
                </a:lnTo>
                <a:lnTo>
                  <a:pt x="1338660" y="483258"/>
                </a:lnTo>
                <a:lnTo>
                  <a:pt x="1324372" y="498745"/>
                </a:lnTo>
                <a:lnTo>
                  <a:pt x="1310481" y="514628"/>
                </a:lnTo>
                <a:lnTo>
                  <a:pt x="1297781" y="530115"/>
                </a:lnTo>
                <a:lnTo>
                  <a:pt x="1285081" y="545998"/>
                </a:lnTo>
                <a:lnTo>
                  <a:pt x="1273175" y="561088"/>
                </a:lnTo>
                <a:lnTo>
                  <a:pt x="1262063" y="576574"/>
                </a:lnTo>
                <a:lnTo>
                  <a:pt x="1251347" y="591267"/>
                </a:lnTo>
                <a:lnTo>
                  <a:pt x="1241425" y="605959"/>
                </a:lnTo>
                <a:lnTo>
                  <a:pt x="1232297" y="619857"/>
                </a:lnTo>
                <a:lnTo>
                  <a:pt x="1223169" y="633755"/>
                </a:lnTo>
                <a:lnTo>
                  <a:pt x="1208088" y="659169"/>
                </a:lnTo>
                <a:lnTo>
                  <a:pt x="1194991" y="681009"/>
                </a:lnTo>
                <a:lnTo>
                  <a:pt x="1185069" y="699275"/>
                </a:lnTo>
                <a:lnTo>
                  <a:pt x="1178322" y="713173"/>
                </a:lnTo>
                <a:lnTo>
                  <a:pt x="1171972" y="724689"/>
                </a:lnTo>
                <a:lnTo>
                  <a:pt x="1171575" y="696098"/>
                </a:lnTo>
                <a:lnTo>
                  <a:pt x="1172369" y="667905"/>
                </a:lnTo>
                <a:lnTo>
                  <a:pt x="1173956" y="640506"/>
                </a:lnTo>
                <a:lnTo>
                  <a:pt x="1176734" y="613504"/>
                </a:lnTo>
                <a:lnTo>
                  <a:pt x="1179513" y="587693"/>
                </a:lnTo>
                <a:lnTo>
                  <a:pt x="1183481" y="562279"/>
                </a:lnTo>
                <a:lnTo>
                  <a:pt x="1188244" y="537659"/>
                </a:lnTo>
                <a:lnTo>
                  <a:pt x="1193800" y="514231"/>
                </a:lnTo>
                <a:lnTo>
                  <a:pt x="1199753" y="491200"/>
                </a:lnTo>
                <a:lnTo>
                  <a:pt x="1206897" y="468566"/>
                </a:lnTo>
                <a:lnTo>
                  <a:pt x="1214438" y="446726"/>
                </a:lnTo>
                <a:lnTo>
                  <a:pt x="1222375" y="425680"/>
                </a:lnTo>
                <a:lnTo>
                  <a:pt x="1231503" y="405429"/>
                </a:lnTo>
                <a:lnTo>
                  <a:pt x="1240631" y="385574"/>
                </a:lnTo>
                <a:lnTo>
                  <a:pt x="1250156" y="366117"/>
                </a:lnTo>
                <a:lnTo>
                  <a:pt x="1260872" y="347850"/>
                </a:lnTo>
                <a:lnTo>
                  <a:pt x="1271588" y="329584"/>
                </a:lnTo>
                <a:lnTo>
                  <a:pt x="1282700" y="312112"/>
                </a:lnTo>
                <a:lnTo>
                  <a:pt x="1294606" y="295832"/>
                </a:lnTo>
                <a:lnTo>
                  <a:pt x="1306513" y="279551"/>
                </a:lnTo>
                <a:lnTo>
                  <a:pt x="1319213" y="264065"/>
                </a:lnTo>
                <a:lnTo>
                  <a:pt x="1331913" y="248975"/>
                </a:lnTo>
                <a:lnTo>
                  <a:pt x="1345010" y="234680"/>
                </a:lnTo>
                <a:lnTo>
                  <a:pt x="1358106" y="220385"/>
                </a:lnTo>
                <a:lnTo>
                  <a:pt x="1371997" y="207281"/>
                </a:lnTo>
                <a:lnTo>
                  <a:pt x="1385491" y="194177"/>
                </a:lnTo>
                <a:lnTo>
                  <a:pt x="1399778" y="182264"/>
                </a:lnTo>
                <a:lnTo>
                  <a:pt x="1413669" y="169954"/>
                </a:lnTo>
                <a:lnTo>
                  <a:pt x="1428353" y="158836"/>
                </a:lnTo>
                <a:lnTo>
                  <a:pt x="1442244" y="147717"/>
                </a:lnTo>
                <a:lnTo>
                  <a:pt x="1456928" y="137790"/>
                </a:lnTo>
                <a:lnTo>
                  <a:pt x="1471216" y="127863"/>
                </a:lnTo>
                <a:lnTo>
                  <a:pt x="1485900" y="118333"/>
                </a:lnTo>
                <a:lnTo>
                  <a:pt x="1500188" y="109199"/>
                </a:lnTo>
                <a:lnTo>
                  <a:pt x="1514872" y="100861"/>
                </a:lnTo>
                <a:lnTo>
                  <a:pt x="1529160" y="92919"/>
                </a:lnTo>
                <a:lnTo>
                  <a:pt x="1543447" y="84977"/>
                </a:lnTo>
                <a:lnTo>
                  <a:pt x="1557338" y="77829"/>
                </a:lnTo>
                <a:lnTo>
                  <a:pt x="1571625" y="71079"/>
                </a:lnTo>
                <a:lnTo>
                  <a:pt x="1585119" y="64328"/>
                </a:lnTo>
                <a:lnTo>
                  <a:pt x="1599010" y="57975"/>
                </a:lnTo>
                <a:lnTo>
                  <a:pt x="1612107" y="52416"/>
                </a:lnTo>
                <a:lnTo>
                  <a:pt x="1637904" y="42091"/>
                </a:lnTo>
                <a:lnTo>
                  <a:pt x="1662113" y="32958"/>
                </a:lnTo>
                <a:lnTo>
                  <a:pt x="1685132" y="25414"/>
                </a:lnTo>
                <a:lnTo>
                  <a:pt x="1706166" y="18663"/>
                </a:lnTo>
                <a:lnTo>
                  <a:pt x="1724819" y="13501"/>
                </a:lnTo>
                <a:lnTo>
                  <a:pt x="1741488" y="9133"/>
                </a:lnTo>
                <a:lnTo>
                  <a:pt x="1755379" y="5162"/>
                </a:lnTo>
                <a:lnTo>
                  <a:pt x="1775619" y="1191"/>
                </a:lnTo>
                <a:lnTo>
                  <a:pt x="1782366" y="0"/>
                </a:lnTo>
                <a:close/>
              </a:path>
            </a:pathLst>
          </a:custGeom>
          <a:solidFill>
            <a:srgbClr val="3333FF"/>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58" name="KSO_Shape"/>
          <p:cNvSpPr>
            <a:spLocks/>
          </p:cNvSpPr>
          <p:nvPr/>
        </p:nvSpPr>
        <p:spPr bwMode="auto">
          <a:xfrm>
            <a:off x="5471212" y="4131019"/>
            <a:ext cx="504000" cy="504000"/>
          </a:xfrm>
          <a:custGeom>
            <a:avLst/>
            <a:gdLst>
              <a:gd name="T0" fmla="*/ 894085 w 4268"/>
              <a:gd name="T1" fmla="*/ 1679836 h 5034"/>
              <a:gd name="T2" fmla="*/ 695736 w 4268"/>
              <a:gd name="T3" fmla="*/ 1585986 h 5034"/>
              <a:gd name="T4" fmla="*/ 499280 w 4268"/>
              <a:gd name="T5" fmla="*/ 1455429 h 5034"/>
              <a:gd name="T6" fmla="*/ 311151 w 4268"/>
              <a:gd name="T7" fmla="*/ 1274163 h 5034"/>
              <a:gd name="T8" fmla="*/ 154818 w 4268"/>
              <a:gd name="T9" fmla="*/ 1035375 h 5034"/>
              <a:gd name="T10" fmla="*/ 85169 w 4268"/>
              <a:gd name="T11" fmla="*/ 858272 h 5034"/>
              <a:gd name="T12" fmla="*/ 47316 w 4268"/>
              <a:gd name="T13" fmla="*/ 693656 h 5034"/>
              <a:gd name="T14" fmla="*/ 27633 w 4268"/>
              <a:gd name="T15" fmla="*/ 597914 h 5034"/>
              <a:gd name="T16" fmla="*/ 757 w 4268"/>
              <a:gd name="T17" fmla="*/ 830647 h 5034"/>
              <a:gd name="T18" fmla="*/ 11356 w 4268"/>
              <a:gd name="T19" fmla="*/ 1056567 h 5034"/>
              <a:gd name="T20" fmla="*/ 50723 w 4268"/>
              <a:gd name="T21" fmla="*/ 1251079 h 5034"/>
              <a:gd name="T22" fmla="*/ 127564 w 4268"/>
              <a:gd name="T23" fmla="*/ 1457700 h 5034"/>
              <a:gd name="T24" fmla="*/ 227117 w 4268"/>
              <a:gd name="T25" fmla="*/ 1628749 h 5034"/>
              <a:gd name="T26" fmla="*/ 332348 w 4268"/>
              <a:gd name="T27" fmla="*/ 1749467 h 5034"/>
              <a:gd name="T28" fmla="*/ 444771 w 4268"/>
              <a:gd name="T29" fmla="*/ 1832342 h 5034"/>
              <a:gd name="T30" fmla="*/ 560980 w 4268"/>
              <a:gd name="T31" fmla="*/ 1881538 h 5034"/>
              <a:gd name="T32" fmla="*/ 676431 w 4268"/>
              <a:gd name="T33" fmla="*/ 1903108 h 5034"/>
              <a:gd name="T34" fmla="*/ 843362 w 4268"/>
              <a:gd name="T35" fmla="*/ 1892512 h 5034"/>
              <a:gd name="T36" fmla="*/ 1038683 w 4268"/>
              <a:gd name="T37" fmla="*/ 1858832 h 5034"/>
              <a:gd name="T38" fmla="*/ 1322201 w 4268"/>
              <a:gd name="T39" fmla="*/ 1838775 h 5034"/>
              <a:gd name="T40" fmla="*/ 1516008 w 4268"/>
              <a:gd name="T41" fmla="*/ 1785039 h 5034"/>
              <a:gd name="T42" fmla="*/ 1579979 w 4268"/>
              <a:gd name="T43" fmla="*/ 1750602 h 5034"/>
              <a:gd name="T44" fmla="*/ 1398664 w 4268"/>
              <a:gd name="T45" fmla="*/ 1771037 h 5034"/>
              <a:gd name="T46" fmla="*/ 1156406 w 4268"/>
              <a:gd name="T47" fmla="*/ 1752872 h 5034"/>
              <a:gd name="T48" fmla="*/ 157089 w 4268"/>
              <a:gd name="T49" fmla="*/ 73036 h 5034"/>
              <a:gd name="T50" fmla="*/ 126807 w 4268"/>
              <a:gd name="T51" fmla="*/ 278522 h 5034"/>
              <a:gd name="T52" fmla="*/ 120751 w 4268"/>
              <a:gd name="T53" fmla="*/ 466979 h 5034"/>
              <a:gd name="T54" fmla="*/ 135135 w 4268"/>
              <a:gd name="T55" fmla="*/ 637271 h 5034"/>
              <a:gd name="T56" fmla="*/ 171474 w 4268"/>
              <a:gd name="T57" fmla="*/ 576344 h 5034"/>
              <a:gd name="T58" fmla="*/ 238473 w 4268"/>
              <a:gd name="T59" fmla="*/ 459788 h 5034"/>
              <a:gd name="T60" fmla="*/ 209705 w 4268"/>
              <a:gd name="T61" fmla="*/ 571803 h 5034"/>
              <a:gd name="T62" fmla="*/ 193428 w 4268"/>
              <a:gd name="T63" fmla="*/ 742095 h 5034"/>
              <a:gd name="T64" fmla="*/ 209326 w 4268"/>
              <a:gd name="T65" fmla="*/ 910495 h 5034"/>
              <a:gd name="T66" fmla="*/ 282761 w 4268"/>
              <a:gd name="T67" fmla="*/ 1059973 h 5034"/>
              <a:gd name="T68" fmla="*/ 341812 w 4268"/>
              <a:gd name="T69" fmla="*/ 1099330 h 5034"/>
              <a:gd name="T70" fmla="*/ 369066 w 4268"/>
              <a:gd name="T71" fmla="*/ 912765 h 5034"/>
              <a:gd name="T72" fmla="*/ 420924 w 4268"/>
              <a:gd name="T73" fmla="*/ 767449 h 5034"/>
              <a:gd name="T74" fmla="*/ 430009 w 4268"/>
              <a:gd name="T75" fmla="*/ 818537 h 5034"/>
              <a:gd name="T76" fmla="*/ 428116 w 4268"/>
              <a:gd name="T77" fmla="*/ 1022887 h 5034"/>
              <a:gd name="T78" fmla="*/ 465212 w 4268"/>
              <a:gd name="T79" fmla="*/ 1249565 h 5034"/>
              <a:gd name="T80" fmla="*/ 610567 w 4268"/>
              <a:gd name="T81" fmla="*/ 1416073 h 5034"/>
              <a:gd name="T82" fmla="*/ 668103 w 4268"/>
              <a:gd name="T83" fmla="*/ 1328278 h 5034"/>
              <a:gd name="T84" fmla="*/ 670753 w 4268"/>
              <a:gd name="T85" fmla="*/ 1121657 h 5034"/>
              <a:gd name="T86" fmla="*/ 705578 w 4268"/>
              <a:gd name="T87" fmla="*/ 961961 h 5034"/>
              <a:gd name="T88" fmla="*/ 719205 w 4268"/>
              <a:gd name="T89" fmla="*/ 1091004 h 5034"/>
              <a:gd name="T90" fmla="*/ 760464 w 4268"/>
              <a:gd name="T91" fmla="*/ 1298760 h 5034"/>
              <a:gd name="T92" fmla="*/ 840713 w 4268"/>
              <a:gd name="T93" fmla="*/ 1521654 h 5034"/>
              <a:gd name="T94" fmla="*/ 1029977 w 4268"/>
              <a:gd name="T95" fmla="*/ 1631776 h 5034"/>
              <a:gd name="T96" fmla="*/ 1163976 w 4268"/>
              <a:gd name="T97" fmla="*/ 1661672 h 5034"/>
              <a:gd name="T98" fmla="*/ 1198044 w 4268"/>
              <a:gd name="T99" fmla="*/ 1469052 h 5034"/>
              <a:gd name="T100" fmla="*/ 1196151 w 4268"/>
              <a:gd name="T101" fmla="*/ 1309735 h 5034"/>
              <a:gd name="T102" fmla="*/ 1159434 w 4268"/>
              <a:gd name="T103" fmla="*/ 1126198 h 5034"/>
              <a:gd name="T104" fmla="*/ 1071237 w 4268"/>
              <a:gd name="T105" fmla="*/ 931308 h 5034"/>
              <a:gd name="T106" fmla="*/ 914147 w 4268"/>
              <a:gd name="T107" fmla="*/ 737932 h 5034"/>
              <a:gd name="T108" fmla="*/ 674917 w 4268"/>
              <a:gd name="T109" fmla="*/ 549097 h 5034"/>
              <a:gd name="T110" fmla="*/ 403890 w 4268"/>
              <a:gd name="T111" fmla="*/ 298579 h 5034"/>
              <a:gd name="T112" fmla="*/ 239987 w 4268"/>
              <a:gd name="T113" fmla="*/ 101797 h 50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268" h="5034">
                <a:moveTo>
                  <a:pt x="2846" y="4597"/>
                </a:moveTo>
                <a:lnTo>
                  <a:pt x="2846" y="4597"/>
                </a:lnTo>
                <a:lnTo>
                  <a:pt x="2803" y="4585"/>
                </a:lnTo>
                <a:lnTo>
                  <a:pt x="2749" y="4571"/>
                </a:lnTo>
                <a:lnTo>
                  <a:pt x="2687" y="4553"/>
                </a:lnTo>
                <a:lnTo>
                  <a:pt x="2617" y="4531"/>
                </a:lnTo>
                <a:lnTo>
                  <a:pt x="2538" y="4504"/>
                </a:lnTo>
                <a:lnTo>
                  <a:pt x="2454" y="4474"/>
                </a:lnTo>
                <a:lnTo>
                  <a:pt x="2362" y="4439"/>
                </a:lnTo>
                <a:lnTo>
                  <a:pt x="2265" y="4399"/>
                </a:lnTo>
                <a:lnTo>
                  <a:pt x="2215" y="4378"/>
                </a:lnTo>
                <a:lnTo>
                  <a:pt x="2164" y="4355"/>
                </a:lnTo>
                <a:lnTo>
                  <a:pt x="2112" y="4331"/>
                </a:lnTo>
                <a:lnTo>
                  <a:pt x="2059" y="4305"/>
                </a:lnTo>
                <a:lnTo>
                  <a:pt x="2004" y="4279"/>
                </a:lnTo>
                <a:lnTo>
                  <a:pt x="1950" y="4251"/>
                </a:lnTo>
                <a:lnTo>
                  <a:pt x="1894" y="4222"/>
                </a:lnTo>
                <a:lnTo>
                  <a:pt x="1838" y="4191"/>
                </a:lnTo>
                <a:lnTo>
                  <a:pt x="1781" y="4158"/>
                </a:lnTo>
                <a:lnTo>
                  <a:pt x="1724" y="4125"/>
                </a:lnTo>
                <a:lnTo>
                  <a:pt x="1666" y="4089"/>
                </a:lnTo>
                <a:lnTo>
                  <a:pt x="1608" y="4052"/>
                </a:lnTo>
                <a:lnTo>
                  <a:pt x="1550" y="4014"/>
                </a:lnTo>
                <a:lnTo>
                  <a:pt x="1492" y="3974"/>
                </a:lnTo>
                <a:lnTo>
                  <a:pt x="1434" y="3933"/>
                </a:lnTo>
                <a:lnTo>
                  <a:pt x="1376" y="3891"/>
                </a:lnTo>
                <a:lnTo>
                  <a:pt x="1319" y="3846"/>
                </a:lnTo>
                <a:lnTo>
                  <a:pt x="1261" y="3800"/>
                </a:lnTo>
                <a:lnTo>
                  <a:pt x="1204" y="3752"/>
                </a:lnTo>
                <a:lnTo>
                  <a:pt x="1147" y="3702"/>
                </a:lnTo>
                <a:lnTo>
                  <a:pt x="1092" y="3651"/>
                </a:lnTo>
                <a:lnTo>
                  <a:pt x="1036" y="3598"/>
                </a:lnTo>
                <a:lnTo>
                  <a:pt x="981" y="3543"/>
                </a:lnTo>
                <a:lnTo>
                  <a:pt x="927" y="3487"/>
                </a:lnTo>
                <a:lnTo>
                  <a:pt x="874" y="3428"/>
                </a:lnTo>
                <a:lnTo>
                  <a:pt x="822" y="3367"/>
                </a:lnTo>
                <a:lnTo>
                  <a:pt x="770" y="3305"/>
                </a:lnTo>
                <a:lnTo>
                  <a:pt x="720" y="3241"/>
                </a:lnTo>
                <a:lnTo>
                  <a:pt x="671" y="3174"/>
                </a:lnTo>
                <a:lnTo>
                  <a:pt x="624" y="3106"/>
                </a:lnTo>
                <a:lnTo>
                  <a:pt x="577" y="3037"/>
                </a:lnTo>
                <a:lnTo>
                  <a:pt x="533" y="2965"/>
                </a:lnTo>
                <a:lnTo>
                  <a:pt x="489" y="2891"/>
                </a:lnTo>
                <a:lnTo>
                  <a:pt x="448" y="2814"/>
                </a:lnTo>
                <a:lnTo>
                  <a:pt x="409" y="2736"/>
                </a:lnTo>
                <a:lnTo>
                  <a:pt x="371" y="2656"/>
                </a:lnTo>
                <a:lnTo>
                  <a:pt x="334" y="2573"/>
                </a:lnTo>
                <a:lnTo>
                  <a:pt x="318" y="2531"/>
                </a:lnTo>
                <a:lnTo>
                  <a:pt x="301" y="2489"/>
                </a:lnTo>
                <a:lnTo>
                  <a:pt x="284" y="2445"/>
                </a:lnTo>
                <a:lnTo>
                  <a:pt x="268" y="2402"/>
                </a:lnTo>
                <a:lnTo>
                  <a:pt x="253" y="2357"/>
                </a:lnTo>
                <a:lnTo>
                  <a:pt x="238" y="2312"/>
                </a:lnTo>
                <a:lnTo>
                  <a:pt x="225" y="2268"/>
                </a:lnTo>
                <a:lnTo>
                  <a:pt x="212" y="2221"/>
                </a:lnTo>
                <a:lnTo>
                  <a:pt x="198" y="2175"/>
                </a:lnTo>
                <a:lnTo>
                  <a:pt x="186" y="2127"/>
                </a:lnTo>
                <a:lnTo>
                  <a:pt x="174" y="2080"/>
                </a:lnTo>
                <a:lnTo>
                  <a:pt x="163" y="2031"/>
                </a:lnTo>
                <a:lnTo>
                  <a:pt x="152" y="1983"/>
                </a:lnTo>
                <a:lnTo>
                  <a:pt x="142" y="1933"/>
                </a:lnTo>
                <a:lnTo>
                  <a:pt x="134" y="1884"/>
                </a:lnTo>
                <a:lnTo>
                  <a:pt x="125" y="1833"/>
                </a:lnTo>
                <a:lnTo>
                  <a:pt x="117" y="1781"/>
                </a:lnTo>
                <a:lnTo>
                  <a:pt x="110" y="1730"/>
                </a:lnTo>
                <a:lnTo>
                  <a:pt x="103" y="1678"/>
                </a:lnTo>
                <a:lnTo>
                  <a:pt x="98" y="1624"/>
                </a:lnTo>
                <a:lnTo>
                  <a:pt x="92" y="1571"/>
                </a:lnTo>
                <a:lnTo>
                  <a:pt x="88" y="1517"/>
                </a:lnTo>
                <a:lnTo>
                  <a:pt x="84" y="1533"/>
                </a:lnTo>
                <a:lnTo>
                  <a:pt x="73" y="1580"/>
                </a:lnTo>
                <a:lnTo>
                  <a:pt x="59" y="1654"/>
                </a:lnTo>
                <a:lnTo>
                  <a:pt x="50" y="1702"/>
                </a:lnTo>
                <a:lnTo>
                  <a:pt x="41" y="1756"/>
                </a:lnTo>
                <a:lnTo>
                  <a:pt x="33" y="1816"/>
                </a:lnTo>
                <a:lnTo>
                  <a:pt x="24" y="1881"/>
                </a:lnTo>
                <a:lnTo>
                  <a:pt x="18" y="1952"/>
                </a:lnTo>
                <a:lnTo>
                  <a:pt x="11" y="2028"/>
                </a:lnTo>
                <a:lnTo>
                  <a:pt x="5" y="2109"/>
                </a:lnTo>
                <a:lnTo>
                  <a:pt x="2" y="2195"/>
                </a:lnTo>
                <a:lnTo>
                  <a:pt x="0" y="2286"/>
                </a:lnTo>
                <a:lnTo>
                  <a:pt x="1" y="2379"/>
                </a:lnTo>
                <a:lnTo>
                  <a:pt x="3" y="2477"/>
                </a:lnTo>
                <a:lnTo>
                  <a:pt x="6" y="2528"/>
                </a:lnTo>
                <a:lnTo>
                  <a:pt x="9" y="2579"/>
                </a:lnTo>
                <a:lnTo>
                  <a:pt x="13" y="2631"/>
                </a:lnTo>
                <a:lnTo>
                  <a:pt x="18" y="2684"/>
                </a:lnTo>
                <a:lnTo>
                  <a:pt x="23" y="2737"/>
                </a:lnTo>
                <a:lnTo>
                  <a:pt x="30" y="2792"/>
                </a:lnTo>
                <a:lnTo>
                  <a:pt x="38" y="2847"/>
                </a:lnTo>
                <a:lnTo>
                  <a:pt x="45" y="2902"/>
                </a:lnTo>
                <a:lnTo>
                  <a:pt x="54" y="2958"/>
                </a:lnTo>
                <a:lnTo>
                  <a:pt x="65" y="3015"/>
                </a:lnTo>
                <a:lnTo>
                  <a:pt x="77" y="3072"/>
                </a:lnTo>
                <a:lnTo>
                  <a:pt x="89" y="3130"/>
                </a:lnTo>
                <a:lnTo>
                  <a:pt x="102" y="3189"/>
                </a:lnTo>
                <a:lnTo>
                  <a:pt x="117" y="3247"/>
                </a:lnTo>
                <a:lnTo>
                  <a:pt x="134" y="3306"/>
                </a:lnTo>
                <a:lnTo>
                  <a:pt x="150" y="3366"/>
                </a:lnTo>
                <a:lnTo>
                  <a:pt x="169" y="3425"/>
                </a:lnTo>
                <a:lnTo>
                  <a:pt x="188" y="3486"/>
                </a:lnTo>
                <a:lnTo>
                  <a:pt x="209" y="3546"/>
                </a:lnTo>
                <a:lnTo>
                  <a:pt x="232" y="3607"/>
                </a:lnTo>
                <a:lnTo>
                  <a:pt x="256" y="3667"/>
                </a:lnTo>
                <a:lnTo>
                  <a:pt x="282" y="3729"/>
                </a:lnTo>
                <a:lnTo>
                  <a:pt x="309" y="3790"/>
                </a:lnTo>
                <a:lnTo>
                  <a:pt x="337" y="3852"/>
                </a:lnTo>
                <a:lnTo>
                  <a:pt x="367" y="3913"/>
                </a:lnTo>
                <a:lnTo>
                  <a:pt x="399" y="3974"/>
                </a:lnTo>
                <a:lnTo>
                  <a:pt x="431" y="4036"/>
                </a:lnTo>
                <a:lnTo>
                  <a:pt x="467" y="4097"/>
                </a:lnTo>
                <a:lnTo>
                  <a:pt x="504" y="4158"/>
                </a:lnTo>
                <a:lnTo>
                  <a:pt x="542" y="4218"/>
                </a:lnTo>
                <a:lnTo>
                  <a:pt x="571" y="4262"/>
                </a:lnTo>
                <a:lnTo>
                  <a:pt x="600" y="4304"/>
                </a:lnTo>
                <a:lnTo>
                  <a:pt x="629" y="4346"/>
                </a:lnTo>
                <a:lnTo>
                  <a:pt x="659" y="4385"/>
                </a:lnTo>
                <a:lnTo>
                  <a:pt x="689" y="4423"/>
                </a:lnTo>
                <a:lnTo>
                  <a:pt x="720" y="4459"/>
                </a:lnTo>
                <a:lnTo>
                  <a:pt x="750" y="4495"/>
                </a:lnTo>
                <a:lnTo>
                  <a:pt x="782" y="4529"/>
                </a:lnTo>
                <a:lnTo>
                  <a:pt x="814" y="4562"/>
                </a:lnTo>
                <a:lnTo>
                  <a:pt x="845" y="4593"/>
                </a:lnTo>
                <a:lnTo>
                  <a:pt x="878" y="4623"/>
                </a:lnTo>
                <a:lnTo>
                  <a:pt x="910" y="4652"/>
                </a:lnTo>
                <a:lnTo>
                  <a:pt x="942" y="4680"/>
                </a:lnTo>
                <a:lnTo>
                  <a:pt x="976" y="4707"/>
                </a:lnTo>
                <a:lnTo>
                  <a:pt x="1008" y="4732"/>
                </a:lnTo>
                <a:lnTo>
                  <a:pt x="1042" y="4756"/>
                </a:lnTo>
                <a:lnTo>
                  <a:pt x="1075" y="4779"/>
                </a:lnTo>
                <a:lnTo>
                  <a:pt x="1108" y="4801"/>
                </a:lnTo>
                <a:lnTo>
                  <a:pt x="1142" y="4822"/>
                </a:lnTo>
                <a:lnTo>
                  <a:pt x="1175" y="4842"/>
                </a:lnTo>
                <a:lnTo>
                  <a:pt x="1210" y="4860"/>
                </a:lnTo>
                <a:lnTo>
                  <a:pt x="1243" y="4878"/>
                </a:lnTo>
                <a:lnTo>
                  <a:pt x="1277" y="4894"/>
                </a:lnTo>
                <a:lnTo>
                  <a:pt x="1311" y="4910"/>
                </a:lnTo>
                <a:lnTo>
                  <a:pt x="1346" y="4924"/>
                </a:lnTo>
                <a:lnTo>
                  <a:pt x="1380" y="4938"/>
                </a:lnTo>
                <a:lnTo>
                  <a:pt x="1414" y="4950"/>
                </a:lnTo>
                <a:lnTo>
                  <a:pt x="1449" y="4961"/>
                </a:lnTo>
                <a:lnTo>
                  <a:pt x="1482" y="4972"/>
                </a:lnTo>
                <a:lnTo>
                  <a:pt x="1517" y="4981"/>
                </a:lnTo>
                <a:lnTo>
                  <a:pt x="1550" y="4990"/>
                </a:lnTo>
                <a:lnTo>
                  <a:pt x="1585" y="4998"/>
                </a:lnTo>
                <a:lnTo>
                  <a:pt x="1618" y="5006"/>
                </a:lnTo>
                <a:lnTo>
                  <a:pt x="1653" y="5011"/>
                </a:lnTo>
                <a:lnTo>
                  <a:pt x="1686" y="5017"/>
                </a:lnTo>
                <a:lnTo>
                  <a:pt x="1720" y="5022"/>
                </a:lnTo>
                <a:lnTo>
                  <a:pt x="1753" y="5026"/>
                </a:lnTo>
                <a:lnTo>
                  <a:pt x="1787" y="5029"/>
                </a:lnTo>
                <a:lnTo>
                  <a:pt x="1820" y="5032"/>
                </a:lnTo>
                <a:lnTo>
                  <a:pt x="1852" y="5033"/>
                </a:lnTo>
                <a:lnTo>
                  <a:pt x="1886" y="5034"/>
                </a:lnTo>
                <a:lnTo>
                  <a:pt x="1918" y="5034"/>
                </a:lnTo>
                <a:lnTo>
                  <a:pt x="1983" y="5033"/>
                </a:lnTo>
                <a:lnTo>
                  <a:pt x="2047" y="5028"/>
                </a:lnTo>
                <a:lnTo>
                  <a:pt x="2108" y="5022"/>
                </a:lnTo>
                <a:lnTo>
                  <a:pt x="2169" y="5013"/>
                </a:lnTo>
                <a:lnTo>
                  <a:pt x="2228" y="5001"/>
                </a:lnTo>
                <a:lnTo>
                  <a:pt x="2286" y="4989"/>
                </a:lnTo>
                <a:lnTo>
                  <a:pt x="2343" y="4975"/>
                </a:lnTo>
                <a:lnTo>
                  <a:pt x="2397" y="4958"/>
                </a:lnTo>
                <a:lnTo>
                  <a:pt x="2449" y="4940"/>
                </a:lnTo>
                <a:lnTo>
                  <a:pt x="2501" y="4921"/>
                </a:lnTo>
                <a:lnTo>
                  <a:pt x="2549" y="4901"/>
                </a:lnTo>
                <a:lnTo>
                  <a:pt x="2648" y="4908"/>
                </a:lnTo>
                <a:lnTo>
                  <a:pt x="2744" y="4912"/>
                </a:lnTo>
                <a:lnTo>
                  <a:pt x="2839" y="4914"/>
                </a:lnTo>
                <a:lnTo>
                  <a:pt x="2930" y="4914"/>
                </a:lnTo>
                <a:lnTo>
                  <a:pt x="3018" y="4911"/>
                </a:lnTo>
                <a:lnTo>
                  <a:pt x="3104" y="4907"/>
                </a:lnTo>
                <a:lnTo>
                  <a:pt x="3188" y="4900"/>
                </a:lnTo>
                <a:lnTo>
                  <a:pt x="3268" y="4892"/>
                </a:lnTo>
                <a:lnTo>
                  <a:pt x="3346" y="4882"/>
                </a:lnTo>
                <a:lnTo>
                  <a:pt x="3421" y="4871"/>
                </a:lnTo>
                <a:lnTo>
                  <a:pt x="3493" y="4859"/>
                </a:lnTo>
                <a:lnTo>
                  <a:pt x="3563" y="4845"/>
                </a:lnTo>
                <a:lnTo>
                  <a:pt x="3628" y="4831"/>
                </a:lnTo>
                <a:lnTo>
                  <a:pt x="3692" y="4815"/>
                </a:lnTo>
                <a:lnTo>
                  <a:pt x="3752" y="4800"/>
                </a:lnTo>
                <a:lnTo>
                  <a:pt x="3809" y="4784"/>
                </a:lnTo>
                <a:lnTo>
                  <a:pt x="3864" y="4767"/>
                </a:lnTo>
                <a:lnTo>
                  <a:pt x="3914" y="4750"/>
                </a:lnTo>
                <a:lnTo>
                  <a:pt x="3962" y="4734"/>
                </a:lnTo>
                <a:lnTo>
                  <a:pt x="4005" y="4717"/>
                </a:lnTo>
                <a:lnTo>
                  <a:pt x="4047" y="4701"/>
                </a:lnTo>
                <a:lnTo>
                  <a:pt x="4085" y="4686"/>
                </a:lnTo>
                <a:lnTo>
                  <a:pt x="4149" y="4658"/>
                </a:lnTo>
                <a:lnTo>
                  <a:pt x="4201" y="4633"/>
                </a:lnTo>
                <a:lnTo>
                  <a:pt x="4237" y="4613"/>
                </a:lnTo>
                <a:lnTo>
                  <a:pt x="4268" y="4597"/>
                </a:lnTo>
                <a:lnTo>
                  <a:pt x="4222" y="4612"/>
                </a:lnTo>
                <a:lnTo>
                  <a:pt x="4174" y="4626"/>
                </a:lnTo>
                <a:lnTo>
                  <a:pt x="4125" y="4638"/>
                </a:lnTo>
                <a:lnTo>
                  <a:pt x="4073" y="4648"/>
                </a:lnTo>
                <a:lnTo>
                  <a:pt x="4022" y="4657"/>
                </a:lnTo>
                <a:lnTo>
                  <a:pt x="3969" y="4663"/>
                </a:lnTo>
                <a:lnTo>
                  <a:pt x="3915" y="4670"/>
                </a:lnTo>
                <a:lnTo>
                  <a:pt x="3860" y="4675"/>
                </a:lnTo>
                <a:lnTo>
                  <a:pt x="3806" y="4677"/>
                </a:lnTo>
                <a:lnTo>
                  <a:pt x="3751" y="4679"/>
                </a:lnTo>
                <a:lnTo>
                  <a:pt x="3695" y="4680"/>
                </a:lnTo>
                <a:lnTo>
                  <a:pt x="3641" y="4680"/>
                </a:lnTo>
                <a:lnTo>
                  <a:pt x="3586" y="4679"/>
                </a:lnTo>
                <a:lnTo>
                  <a:pt x="3531" y="4678"/>
                </a:lnTo>
                <a:lnTo>
                  <a:pt x="3478" y="4676"/>
                </a:lnTo>
                <a:lnTo>
                  <a:pt x="3425" y="4672"/>
                </a:lnTo>
                <a:lnTo>
                  <a:pt x="3323" y="4663"/>
                </a:lnTo>
                <a:lnTo>
                  <a:pt x="3226" y="4655"/>
                </a:lnTo>
                <a:lnTo>
                  <a:pt x="3136" y="4643"/>
                </a:lnTo>
                <a:lnTo>
                  <a:pt x="3055" y="4632"/>
                </a:lnTo>
                <a:lnTo>
                  <a:pt x="2985" y="4621"/>
                </a:lnTo>
                <a:lnTo>
                  <a:pt x="2924" y="4611"/>
                </a:lnTo>
                <a:lnTo>
                  <a:pt x="2846" y="4597"/>
                </a:lnTo>
                <a:close/>
                <a:moveTo>
                  <a:pt x="456" y="0"/>
                </a:moveTo>
                <a:lnTo>
                  <a:pt x="456" y="0"/>
                </a:lnTo>
                <a:lnTo>
                  <a:pt x="441" y="65"/>
                </a:lnTo>
                <a:lnTo>
                  <a:pt x="428" y="130"/>
                </a:lnTo>
                <a:lnTo>
                  <a:pt x="415" y="193"/>
                </a:lnTo>
                <a:lnTo>
                  <a:pt x="402" y="256"/>
                </a:lnTo>
                <a:lnTo>
                  <a:pt x="391" y="318"/>
                </a:lnTo>
                <a:lnTo>
                  <a:pt x="381" y="379"/>
                </a:lnTo>
                <a:lnTo>
                  <a:pt x="371" y="441"/>
                </a:lnTo>
                <a:lnTo>
                  <a:pt x="362" y="501"/>
                </a:lnTo>
                <a:lnTo>
                  <a:pt x="354" y="561"/>
                </a:lnTo>
                <a:lnTo>
                  <a:pt x="348" y="620"/>
                </a:lnTo>
                <a:lnTo>
                  <a:pt x="341" y="678"/>
                </a:lnTo>
                <a:lnTo>
                  <a:pt x="335" y="736"/>
                </a:lnTo>
                <a:lnTo>
                  <a:pt x="331" y="794"/>
                </a:lnTo>
                <a:lnTo>
                  <a:pt x="326" y="851"/>
                </a:lnTo>
                <a:lnTo>
                  <a:pt x="323" y="907"/>
                </a:lnTo>
                <a:lnTo>
                  <a:pt x="321" y="963"/>
                </a:lnTo>
                <a:lnTo>
                  <a:pt x="319" y="1019"/>
                </a:lnTo>
                <a:lnTo>
                  <a:pt x="318" y="1073"/>
                </a:lnTo>
                <a:lnTo>
                  <a:pt x="318" y="1127"/>
                </a:lnTo>
                <a:lnTo>
                  <a:pt x="318" y="1180"/>
                </a:lnTo>
                <a:lnTo>
                  <a:pt x="319" y="1234"/>
                </a:lnTo>
                <a:lnTo>
                  <a:pt x="320" y="1286"/>
                </a:lnTo>
                <a:lnTo>
                  <a:pt x="322" y="1338"/>
                </a:lnTo>
                <a:lnTo>
                  <a:pt x="325" y="1389"/>
                </a:lnTo>
                <a:lnTo>
                  <a:pt x="329" y="1439"/>
                </a:lnTo>
                <a:lnTo>
                  <a:pt x="333" y="1489"/>
                </a:lnTo>
                <a:lnTo>
                  <a:pt x="339" y="1539"/>
                </a:lnTo>
                <a:lnTo>
                  <a:pt x="344" y="1588"/>
                </a:lnTo>
                <a:lnTo>
                  <a:pt x="350" y="1636"/>
                </a:lnTo>
                <a:lnTo>
                  <a:pt x="357" y="1684"/>
                </a:lnTo>
                <a:lnTo>
                  <a:pt x="364" y="1732"/>
                </a:lnTo>
                <a:lnTo>
                  <a:pt x="372" y="1779"/>
                </a:lnTo>
                <a:lnTo>
                  <a:pt x="381" y="1742"/>
                </a:lnTo>
                <a:lnTo>
                  <a:pt x="390" y="1708"/>
                </a:lnTo>
                <a:lnTo>
                  <a:pt x="400" y="1673"/>
                </a:lnTo>
                <a:lnTo>
                  <a:pt x="410" y="1641"/>
                </a:lnTo>
                <a:lnTo>
                  <a:pt x="431" y="1580"/>
                </a:lnTo>
                <a:lnTo>
                  <a:pt x="453" y="1523"/>
                </a:lnTo>
                <a:lnTo>
                  <a:pt x="475" y="1471"/>
                </a:lnTo>
                <a:lnTo>
                  <a:pt x="497" y="1425"/>
                </a:lnTo>
                <a:lnTo>
                  <a:pt x="519" y="1382"/>
                </a:lnTo>
                <a:lnTo>
                  <a:pt x="540" y="1344"/>
                </a:lnTo>
                <a:lnTo>
                  <a:pt x="560" y="1312"/>
                </a:lnTo>
                <a:lnTo>
                  <a:pt x="579" y="1283"/>
                </a:lnTo>
                <a:lnTo>
                  <a:pt x="595" y="1259"/>
                </a:lnTo>
                <a:lnTo>
                  <a:pt x="610" y="1240"/>
                </a:lnTo>
                <a:lnTo>
                  <a:pt x="630" y="1215"/>
                </a:lnTo>
                <a:lnTo>
                  <a:pt x="638" y="1206"/>
                </a:lnTo>
                <a:lnTo>
                  <a:pt x="622" y="1249"/>
                </a:lnTo>
                <a:lnTo>
                  <a:pt x="608" y="1293"/>
                </a:lnTo>
                <a:lnTo>
                  <a:pt x="595" y="1338"/>
                </a:lnTo>
                <a:lnTo>
                  <a:pt x="583" y="1381"/>
                </a:lnTo>
                <a:lnTo>
                  <a:pt x="572" y="1425"/>
                </a:lnTo>
                <a:lnTo>
                  <a:pt x="562" y="1468"/>
                </a:lnTo>
                <a:lnTo>
                  <a:pt x="554" y="1511"/>
                </a:lnTo>
                <a:lnTo>
                  <a:pt x="546" y="1555"/>
                </a:lnTo>
                <a:lnTo>
                  <a:pt x="538" y="1598"/>
                </a:lnTo>
                <a:lnTo>
                  <a:pt x="533" y="1641"/>
                </a:lnTo>
                <a:lnTo>
                  <a:pt x="527" y="1683"/>
                </a:lnTo>
                <a:lnTo>
                  <a:pt x="523" y="1725"/>
                </a:lnTo>
                <a:lnTo>
                  <a:pt x="519" y="1766"/>
                </a:lnTo>
                <a:lnTo>
                  <a:pt x="516" y="1807"/>
                </a:lnTo>
                <a:lnTo>
                  <a:pt x="513" y="1885"/>
                </a:lnTo>
                <a:lnTo>
                  <a:pt x="511" y="1961"/>
                </a:lnTo>
                <a:lnTo>
                  <a:pt x="511" y="2033"/>
                </a:lnTo>
                <a:lnTo>
                  <a:pt x="513" y="2102"/>
                </a:lnTo>
                <a:lnTo>
                  <a:pt x="516" y="2164"/>
                </a:lnTo>
                <a:lnTo>
                  <a:pt x="521" y="2222"/>
                </a:lnTo>
                <a:lnTo>
                  <a:pt x="525" y="2274"/>
                </a:lnTo>
                <a:lnTo>
                  <a:pt x="530" y="2320"/>
                </a:lnTo>
                <a:lnTo>
                  <a:pt x="535" y="2359"/>
                </a:lnTo>
                <a:lnTo>
                  <a:pt x="553" y="2406"/>
                </a:lnTo>
                <a:lnTo>
                  <a:pt x="572" y="2453"/>
                </a:lnTo>
                <a:lnTo>
                  <a:pt x="592" y="2499"/>
                </a:lnTo>
                <a:lnTo>
                  <a:pt x="613" y="2543"/>
                </a:lnTo>
                <a:lnTo>
                  <a:pt x="633" y="2588"/>
                </a:lnTo>
                <a:lnTo>
                  <a:pt x="656" y="2631"/>
                </a:lnTo>
                <a:lnTo>
                  <a:pt x="678" y="2675"/>
                </a:lnTo>
                <a:lnTo>
                  <a:pt x="700" y="2717"/>
                </a:lnTo>
                <a:lnTo>
                  <a:pt x="724" y="2760"/>
                </a:lnTo>
                <a:lnTo>
                  <a:pt x="747" y="2801"/>
                </a:lnTo>
                <a:lnTo>
                  <a:pt x="772" y="2841"/>
                </a:lnTo>
                <a:lnTo>
                  <a:pt x="796" y="2881"/>
                </a:lnTo>
                <a:lnTo>
                  <a:pt x="822" y="2920"/>
                </a:lnTo>
                <a:lnTo>
                  <a:pt x="847" y="2959"/>
                </a:lnTo>
                <a:lnTo>
                  <a:pt x="873" y="2997"/>
                </a:lnTo>
                <a:lnTo>
                  <a:pt x="900" y="3034"/>
                </a:lnTo>
                <a:lnTo>
                  <a:pt x="901" y="2968"/>
                </a:lnTo>
                <a:lnTo>
                  <a:pt x="903" y="2905"/>
                </a:lnTo>
                <a:lnTo>
                  <a:pt x="907" y="2842"/>
                </a:lnTo>
                <a:lnTo>
                  <a:pt x="912" y="2782"/>
                </a:lnTo>
                <a:lnTo>
                  <a:pt x="918" y="2723"/>
                </a:lnTo>
                <a:lnTo>
                  <a:pt x="926" y="2666"/>
                </a:lnTo>
                <a:lnTo>
                  <a:pt x="933" y="2611"/>
                </a:lnTo>
                <a:lnTo>
                  <a:pt x="942" y="2559"/>
                </a:lnTo>
                <a:lnTo>
                  <a:pt x="953" y="2508"/>
                </a:lnTo>
                <a:lnTo>
                  <a:pt x="963" y="2458"/>
                </a:lnTo>
                <a:lnTo>
                  <a:pt x="975" y="2412"/>
                </a:lnTo>
                <a:lnTo>
                  <a:pt x="987" y="2366"/>
                </a:lnTo>
                <a:lnTo>
                  <a:pt x="999" y="2323"/>
                </a:lnTo>
                <a:lnTo>
                  <a:pt x="1011" y="2282"/>
                </a:lnTo>
                <a:lnTo>
                  <a:pt x="1025" y="2243"/>
                </a:lnTo>
                <a:lnTo>
                  <a:pt x="1038" y="2206"/>
                </a:lnTo>
                <a:lnTo>
                  <a:pt x="1050" y="2171"/>
                </a:lnTo>
                <a:lnTo>
                  <a:pt x="1064" y="2138"/>
                </a:lnTo>
                <a:lnTo>
                  <a:pt x="1088" y="2079"/>
                </a:lnTo>
                <a:lnTo>
                  <a:pt x="1112" y="2028"/>
                </a:lnTo>
                <a:lnTo>
                  <a:pt x="1133" y="1987"/>
                </a:lnTo>
                <a:lnTo>
                  <a:pt x="1151" y="1954"/>
                </a:lnTo>
                <a:lnTo>
                  <a:pt x="1164" y="1930"/>
                </a:lnTo>
                <a:lnTo>
                  <a:pt x="1175" y="1911"/>
                </a:lnTo>
                <a:lnTo>
                  <a:pt x="1163" y="1974"/>
                </a:lnTo>
                <a:lnTo>
                  <a:pt x="1152" y="2037"/>
                </a:lnTo>
                <a:lnTo>
                  <a:pt x="1143" y="2099"/>
                </a:lnTo>
                <a:lnTo>
                  <a:pt x="1136" y="2163"/>
                </a:lnTo>
                <a:lnTo>
                  <a:pt x="1130" y="2225"/>
                </a:lnTo>
                <a:lnTo>
                  <a:pt x="1126" y="2287"/>
                </a:lnTo>
                <a:lnTo>
                  <a:pt x="1123" y="2348"/>
                </a:lnTo>
                <a:lnTo>
                  <a:pt x="1122" y="2409"/>
                </a:lnTo>
                <a:lnTo>
                  <a:pt x="1121" y="2470"/>
                </a:lnTo>
                <a:lnTo>
                  <a:pt x="1122" y="2530"/>
                </a:lnTo>
                <a:lnTo>
                  <a:pt x="1124" y="2588"/>
                </a:lnTo>
                <a:lnTo>
                  <a:pt x="1127" y="2646"/>
                </a:lnTo>
                <a:lnTo>
                  <a:pt x="1131" y="2703"/>
                </a:lnTo>
                <a:lnTo>
                  <a:pt x="1136" y="2758"/>
                </a:lnTo>
                <a:lnTo>
                  <a:pt x="1142" y="2813"/>
                </a:lnTo>
                <a:lnTo>
                  <a:pt x="1147" y="2866"/>
                </a:lnTo>
                <a:lnTo>
                  <a:pt x="1154" y="2917"/>
                </a:lnTo>
                <a:lnTo>
                  <a:pt x="1162" y="2967"/>
                </a:lnTo>
                <a:lnTo>
                  <a:pt x="1178" y="3063"/>
                </a:lnTo>
                <a:lnTo>
                  <a:pt x="1194" y="3151"/>
                </a:lnTo>
                <a:lnTo>
                  <a:pt x="1211" y="3230"/>
                </a:lnTo>
                <a:lnTo>
                  <a:pt x="1229" y="3302"/>
                </a:lnTo>
                <a:lnTo>
                  <a:pt x="1245" y="3364"/>
                </a:lnTo>
                <a:lnTo>
                  <a:pt x="1259" y="3415"/>
                </a:lnTo>
                <a:lnTo>
                  <a:pt x="1270" y="3456"/>
                </a:lnTo>
                <a:lnTo>
                  <a:pt x="1338" y="3518"/>
                </a:lnTo>
                <a:lnTo>
                  <a:pt x="1406" y="3578"/>
                </a:lnTo>
                <a:lnTo>
                  <a:pt x="1474" y="3635"/>
                </a:lnTo>
                <a:lnTo>
                  <a:pt x="1543" y="3690"/>
                </a:lnTo>
                <a:lnTo>
                  <a:pt x="1613" y="3742"/>
                </a:lnTo>
                <a:lnTo>
                  <a:pt x="1683" y="3792"/>
                </a:lnTo>
                <a:lnTo>
                  <a:pt x="1752" y="3839"/>
                </a:lnTo>
                <a:lnTo>
                  <a:pt x="1822" y="3885"/>
                </a:lnTo>
                <a:lnTo>
                  <a:pt x="1807" y="3807"/>
                </a:lnTo>
                <a:lnTo>
                  <a:pt x="1793" y="3730"/>
                </a:lnTo>
                <a:lnTo>
                  <a:pt x="1782" y="3655"/>
                </a:lnTo>
                <a:lnTo>
                  <a:pt x="1773" y="3582"/>
                </a:lnTo>
                <a:lnTo>
                  <a:pt x="1765" y="3510"/>
                </a:lnTo>
                <a:lnTo>
                  <a:pt x="1761" y="3441"/>
                </a:lnTo>
                <a:lnTo>
                  <a:pt x="1758" y="3374"/>
                </a:lnTo>
                <a:lnTo>
                  <a:pt x="1755" y="3309"/>
                </a:lnTo>
                <a:lnTo>
                  <a:pt x="1755" y="3246"/>
                </a:lnTo>
                <a:lnTo>
                  <a:pt x="1757" y="3186"/>
                </a:lnTo>
                <a:lnTo>
                  <a:pt x="1759" y="3127"/>
                </a:lnTo>
                <a:lnTo>
                  <a:pt x="1762" y="3070"/>
                </a:lnTo>
                <a:lnTo>
                  <a:pt x="1767" y="3016"/>
                </a:lnTo>
                <a:lnTo>
                  <a:pt x="1772" y="2964"/>
                </a:lnTo>
                <a:lnTo>
                  <a:pt x="1779" y="2915"/>
                </a:lnTo>
                <a:lnTo>
                  <a:pt x="1786" y="2868"/>
                </a:lnTo>
                <a:lnTo>
                  <a:pt x="1793" y="2823"/>
                </a:lnTo>
                <a:lnTo>
                  <a:pt x="1801" y="2781"/>
                </a:lnTo>
                <a:lnTo>
                  <a:pt x="1809" y="2742"/>
                </a:lnTo>
                <a:lnTo>
                  <a:pt x="1818" y="2705"/>
                </a:lnTo>
                <a:lnTo>
                  <a:pt x="1835" y="2639"/>
                </a:lnTo>
                <a:lnTo>
                  <a:pt x="1850" y="2584"/>
                </a:lnTo>
                <a:lnTo>
                  <a:pt x="1864" y="2542"/>
                </a:lnTo>
                <a:lnTo>
                  <a:pt x="1875" y="2511"/>
                </a:lnTo>
                <a:lnTo>
                  <a:pt x="1885" y="2485"/>
                </a:lnTo>
                <a:lnTo>
                  <a:pt x="1884" y="2552"/>
                </a:lnTo>
                <a:lnTo>
                  <a:pt x="1884" y="2620"/>
                </a:lnTo>
                <a:lnTo>
                  <a:pt x="1886" y="2686"/>
                </a:lnTo>
                <a:lnTo>
                  <a:pt x="1889" y="2753"/>
                </a:lnTo>
                <a:lnTo>
                  <a:pt x="1894" y="2819"/>
                </a:lnTo>
                <a:lnTo>
                  <a:pt x="1900" y="2883"/>
                </a:lnTo>
                <a:lnTo>
                  <a:pt x="1908" y="2948"/>
                </a:lnTo>
                <a:lnTo>
                  <a:pt x="1917" y="3012"/>
                </a:lnTo>
                <a:lnTo>
                  <a:pt x="1928" y="3075"/>
                </a:lnTo>
                <a:lnTo>
                  <a:pt x="1939" y="3137"/>
                </a:lnTo>
                <a:lnTo>
                  <a:pt x="1952" y="3198"/>
                </a:lnTo>
                <a:lnTo>
                  <a:pt x="1965" y="3258"/>
                </a:lnTo>
                <a:lnTo>
                  <a:pt x="1979" y="3317"/>
                </a:lnTo>
                <a:lnTo>
                  <a:pt x="1993" y="3375"/>
                </a:lnTo>
                <a:lnTo>
                  <a:pt x="2009" y="3432"/>
                </a:lnTo>
                <a:lnTo>
                  <a:pt x="2024" y="3487"/>
                </a:lnTo>
                <a:lnTo>
                  <a:pt x="2041" y="3541"/>
                </a:lnTo>
                <a:lnTo>
                  <a:pt x="2057" y="3594"/>
                </a:lnTo>
                <a:lnTo>
                  <a:pt x="2073" y="3644"/>
                </a:lnTo>
                <a:lnTo>
                  <a:pt x="2091" y="3694"/>
                </a:lnTo>
                <a:lnTo>
                  <a:pt x="2125" y="3787"/>
                </a:lnTo>
                <a:lnTo>
                  <a:pt x="2158" y="3873"/>
                </a:lnTo>
                <a:lnTo>
                  <a:pt x="2190" y="3951"/>
                </a:lnTo>
                <a:lnTo>
                  <a:pt x="2221" y="4021"/>
                </a:lnTo>
                <a:lnTo>
                  <a:pt x="2248" y="4081"/>
                </a:lnTo>
                <a:lnTo>
                  <a:pt x="2272" y="4131"/>
                </a:lnTo>
                <a:lnTo>
                  <a:pt x="2354" y="4169"/>
                </a:lnTo>
                <a:lnTo>
                  <a:pt x="2435" y="4204"/>
                </a:lnTo>
                <a:lnTo>
                  <a:pt x="2512" y="4235"/>
                </a:lnTo>
                <a:lnTo>
                  <a:pt x="2586" y="4264"/>
                </a:lnTo>
                <a:lnTo>
                  <a:pt x="2656" y="4290"/>
                </a:lnTo>
                <a:lnTo>
                  <a:pt x="2721" y="4312"/>
                </a:lnTo>
                <a:lnTo>
                  <a:pt x="2783" y="4332"/>
                </a:lnTo>
                <a:lnTo>
                  <a:pt x="2839" y="4350"/>
                </a:lnTo>
                <a:lnTo>
                  <a:pt x="2890" y="4365"/>
                </a:lnTo>
                <a:lnTo>
                  <a:pt x="2936" y="4378"/>
                </a:lnTo>
                <a:lnTo>
                  <a:pt x="3008" y="4397"/>
                </a:lnTo>
                <a:lnTo>
                  <a:pt x="3054" y="4407"/>
                </a:lnTo>
                <a:lnTo>
                  <a:pt x="3069" y="4410"/>
                </a:lnTo>
                <a:lnTo>
                  <a:pt x="3075" y="4391"/>
                </a:lnTo>
                <a:lnTo>
                  <a:pt x="3091" y="4339"/>
                </a:lnTo>
                <a:lnTo>
                  <a:pt x="3101" y="4300"/>
                </a:lnTo>
                <a:lnTo>
                  <a:pt x="3112" y="4253"/>
                </a:lnTo>
                <a:lnTo>
                  <a:pt x="3123" y="4200"/>
                </a:lnTo>
                <a:lnTo>
                  <a:pt x="3134" y="4139"/>
                </a:lnTo>
                <a:lnTo>
                  <a:pt x="3144" y="4073"/>
                </a:lnTo>
                <a:lnTo>
                  <a:pt x="3154" y="4001"/>
                </a:lnTo>
                <a:lnTo>
                  <a:pt x="3162" y="3923"/>
                </a:lnTo>
                <a:lnTo>
                  <a:pt x="3165" y="3882"/>
                </a:lnTo>
                <a:lnTo>
                  <a:pt x="3168" y="3839"/>
                </a:lnTo>
                <a:lnTo>
                  <a:pt x="3170" y="3796"/>
                </a:lnTo>
                <a:lnTo>
                  <a:pt x="3171" y="3751"/>
                </a:lnTo>
                <a:lnTo>
                  <a:pt x="3171" y="3705"/>
                </a:lnTo>
                <a:lnTo>
                  <a:pt x="3171" y="3659"/>
                </a:lnTo>
                <a:lnTo>
                  <a:pt x="3170" y="3611"/>
                </a:lnTo>
                <a:lnTo>
                  <a:pt x="3168" y="3562"/>
                </a:lnTo>
                <a:lnTo>
                  <a:pt x="3164" y="3512"/>
                </a:lnTo>
                <a:lnTo>
                  <a:pt x="3160" y="3461"/>
                </a:lnTo>
                <a:lnTo>
                  <a:pt x="3154" y="3410"/>
                </a:lnTo>
                <a:lnTo>
                  <a:pt x="3148" y="3359"/>
                </a:lnTo>
                <a:lnTo>
                  <a:pt x="3140" y="3305"/>
                </a:lnTo>
                <a:lnTo>
                  <a:pt x="3131" y="3251"/>
                </a:lnTo>
                <a:lnTo>
                  <a:pt x="3121" y="3198"/>
                </a:lnTo>
                <a:lnTo>
                  <a:pt x="3109" y="3143"/>
                </a:lnTo>
                <a:lnTo>
                  <a:pt x="3095" y="3087"/>
                </a:lnTo>
                <a:lnTo>
                  <a:pt x="3080" y="3032"/>
                </a:lnTo>
                <a:lnTo>
                  <a:pt x="3063" y="2976"/>
                </a:lnTo>
                <a:lnTo>
                  <a:pt x="3045" y="2919"/>
                </a:lnTo>
                <a:lnTo>
                  <a:pt x="3025" y="2863"/>
                </a:lnTo>
                <a:lnTo>
                  <a:pt x="3003" y="2805"/>
                </a:lnTo>
                <a:lnTo>
                  <a:pt x="2979" y="2748"/>
                </a:lnTo>
                <a:lnTo>
                  <a:pt x="2953" y="2692"/>
                </a:lnTo>
                <a:lnTo>
                  <a:pt x="2926" y="2634"/>
                </a:lnTo>
                <a:lnTo>
                  <a:pt x="2895" y="2576"/>
                </a:lnTo>
                <a:lnTo>
                  <a:pt x="2864" y="2519"/>
                </a:lnTo>
                <a:lnTo>
                  <a:pt x="2830" y="2461"/>
                </a:lnTo>
                <a:lnTo>
                  <a:pt x="2793" y="2403"/>
                </a:lnTo>
                <a:lnTo>
                  <a:pt x="2755" y="2346"/>
                </a:lnTo>
                <a:lnTo>
                  <a:pt x="2714" y="2288"/>
                </a:lnTo>
                <a:lnTo>
                  <a:pt x="2670" y="2231"/>
                </a:lnTo>
                <a:lnTo>
                  <a:pt x="2624" y="2174"/>
                </a:lnTo>
                <a:lnTo>
                  <a:pt x="2576" y="2117"/>
                </a:lnTo>
                <a:lnTo>
                  <a:pt x="2525" y="2061"/>
                </a:lnTo>
                <a:lnTo>
                  <a:pt x="2472" y="2006"/>
                </a:lnTo>
                <a:lnTo>
                  <a:pt x="2415" y="1950"/>
                </a:lnTo>
                <a:lnTo>
                  <a:pt x="2356" y="1895"/>
                </a:lnTo>
                <a:lnTo>
                  <a:pt x="2293" y="1842"/>
                </a:lnTo>
                <a:lnTo>
                  <a:pt x="2228" y="1788"/>
                </a:lnTo>
                <a:lnTo>
                  <a:pt x="2160" y="1735"/>
                </a:lnTo>
                <a:lnTo>
                  <a:pt x="2089" y="1682"/>
                </a:lnTo>
                <a:lnTo>
                  <a:pt x="1983" y="1605"/>
                </a:lnTo>
                <a:lnTo>
                  <a:pt x="1881" y="1528"/>
                </a:lnTo>
                <a:lnTo>
                  <a:pt x="1783" y="1451"/>
                </a:lnTo>
                <a:lnTo>
                  <a:pt x="1688" y="1374"/>
                </a:lnTo>
                <a:lnTo>
                  <a:pt x="1598" y="1297"/>
                </a:lnTo>
                <a:lnTo>
                  <a:pt x="1511" y="1222"/>
                </a:lnTo>
                <a:lnTo>
                  <a:pt x="1429" y="1147"/>
                </a:lnTo>
                <a:lnTo>
                  <a:pt x="1349" y="1073"/>
                </a:lnTo>
                <a:lnTo>
                  <a:pt x="1274" y="1000"/>
                </a:lnTo>
                <a:lnTo>
                  <a:pt x="1201" y="928"/>
                </a:lnTo>
                <a:lnTo>
                  <a:pt x="1132" y="858"/>
                </a:lnTo>
                <a:lnTo>
                  <a:pt x="1067" y="789"/>
                </a:lnTo>
                <a:lnTo>
                  <a:pt x="1006" y="722"/>
                </a:lnTo>
                <a:lnTo>
                  <a:pt x="948" y="657"/>
                </a:lnTo>
                <a:lnTo>
                  <a:pt x="893" y="594"/>
                </a:lnTo>
                <a:lnTo>
                  <a:pt x="842" y="533"/>
                </a:lnTo>
                <a:lnTo>
                  <a:pt x="794" y="475"/>
                </a:lnTo>
                <a:lnTo>
                  <a:pt x="749" y="420"/>
                </a:lnTo>
                <a:lnTo>
                  <a:pt x="708" y="366"/>
                </a:lnTo>
                <a:lnTo>
                  <a:pt x="670" y="316"/>
                </a:lnTo>
                <a:lnTo>
                  <a:pt x="634" y="269"/>
                </a:lnTo>
                <a:lnTo>
                  <a:pt x="603" y="225"/>
                </a:lnTo>
                <a:lnTo>
                  <a:pt x="550" y="147"/>
                </a:lnTo>
                <a:lnTo>
                  <a:pt x="508" y="85"/>
                </a:lnTo>
                <a:lnTo>
                  <a:pt x="479" y="39"/>
                </a:lnTo>
                <a:lnTo>
                  <a:pt x="456" y="0"/>
                </a:lnTo>
                <a:close/>
              </a:path>
            </a:pathLst>
          </a:custGeom>
          <a:solidFill>
            <a:srgbClr val="3333FF"/>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6" name="矩形 5"/>
          <p:cNvSpPr/>
          <p:nvPr/>
        </p:nvSpPr>
        <p:spPr>
          <a:xfrm>
            <a:off x="6119189" y="1498867"/>
            <a:ext cx="1620957" cy="523220"/>
          </a:xfrm>
          <a:prstGeom prst="rect">
            <a:avLst/>
          </a:prstGeom>
        </p:spPr>
        <p:txBody>
          <a:bodyPr wrap="none">
            <a:spAutoFit/>
          </a:bodyPr>
          <a:lstStyle/>
          <a:p>
            <a:pPr lvl="0"/>
            <a:r>
              <a:rPr lang="zh-CN" altLang="en-US" sz="2800" dirty="0"/>
              <a:t>睡眠空间</a:t>
            </a:r>
          </a:p>
        </p:txBody>
      </p:sp>
      <p:sp>
        <p:nvSpPr>
          <p:cNvPr id="18" name="矩形 17"/>
          <p:cNvSpPr/>
          <p:nvPr/>
        </p:nvSpPr>
        <p:spPr>
          <a:xfrm>
            <a:off x="6119186" y="2362179"/>
            <a:ext cx="1620957" cy="523220"/>
          </a:xfrm>
          <a:prstGeom prst="rect">
            <a:avLst/>
          </a:prstGeom>
        </p:spPr>
        <p:txBody>
          <a:bodyPr wrap="none">
            <a:spAutoFit/>
          </a:bodyPr>
          <a:lstStyle/>
          <a:p>
            <a:pPr lvl="0"/>
            <a:r>
              <a:rPr lang="zh-CN" altLang="en-US" sz="2800" dirty="0"/>
              <a:t>盥洗空间</a:t>
            </a:r>
          </a:p>
        </p:txBody>
      </p:sp>
      <p:sp>
        <p:nvSpPr>
          <p:cNvPr id="38" name="KSO_Shape"/>
          <p:cNvSpPr>
            <a:spLocks/>
          </p:cNvSpPr>
          <p:nvPr/>
        </p:nvSpPr>
        <p:spPr bwMode="auto">
          <a:xfrm>
            <a:off x="5398365" y="3354950"/>
            <a:ext cx="504000" cy="504000"/>
          </a:xfrm>
          <a:custGeom>
            <a:avLst/>
            <a:gdLst>
              <a:gd name="T0" fmla="*/ 1815692 w 5165"/>
              <a:gd name="T1" fmla="*/ 798468 h 5182"/>
              <a:gd name="T2" fmla="*/ 1721370 w 5165"/>
              <a:gd name="T3" fmla="*/ 697373 h 5182"/>
              <a:gd name="T4" fmla="*/ 1608995 w 5165"/>
              <a:gd name="T5" fmla="*/ 645906 h 5182"/>
              <a:gd name="T6" fmla="*/ 1484092 w 5165"/>
              <a:gd name="T7" fmla="*/ 639657 h 5182"/>
              <a:gd name="T8" fmla="*/ 1355505 w 5165"/>
              <a:gd name="T9" fmla="*/ 673845 h 5182"/>
              <a:gd name="T10" fmla="*/ 1228392 w 5165"/>
              <a:gd name="T11" fmla="*/ 744428 h 5182"/>
              <a:gd name="T12" fmla="*/ 1111595 w 5165"/>
              <a:gd name="T13" fmla="*/ 847361 h 5182"/>
              <a:gd name="T14" fmla="*/ 1049328 w 5165"/>
              <a:gd name="T15" fmla="*/ 882285 h 5182"/>
              <a:gd name="T16" fmla="*/ 975640 w 5165"/>
              <a:gd name="T17" fmla="*/ 843317 h 5182"/>
              <a:gd name="T18" fmla="*/ 930321 w 5165"/>
              <a:gd name="T19" fmla="*/ 800306 h 5182"/>
              <a:gd name="T20" fmla="*/ 970113 w 5165"/>
              <a:gd name="T21" fmla="*/ 672742 h 5182"/>
              <a:gd name="T22" fmla="*/ 1079909 w 5165"/>
              <a:gd name="T23" fmla="*/ 470920 h 5182"/>
              <a:gd name="T24" fmla="*/ 1147334 w 5165"/>
              <a:gd name="T25" fmla="*/ 310270 h 5182"/>
              <a:gd name="T26" fmla="*/ 1157651 w 5165"/>
              <a:gd name="T27" fmla="*/ 161017 h 5182"/>
              <a:gd name="T28" fmla="*/ 1132965 w 5165"/>
              <a:gd name="T29" fmla="*/ 98154 h 5182"/>
              <a:gd name="T30" fmla="*/ 1083962 w 5165"/>
              <a:gd name="T31" fmla="*/ 47423 h 5182"/>
              <a:gd name="T32" fmla="*/ 1007326 w 5165"/>
              <a:gd name="T33" fmla="*/ 11764 h 5182"/>
              <a:gd name="T34" fmla="*/ 931795 w 5165"/>
              <a:gd name="T35" fmla="*/ 368 h 5182"/>
              <a:gd name="T36" fmla="*/ 745731 w 5165"/>
              <a:gd name="T37" fmla="*/ 31615 h 5182"/>
              <a:gd name="T38" fmla="*/ 543455 w 5165"/>
              <a:gd name="T39" fmla="*/ 120579 h 5182"/>
              <a:gd name="T40" fmla="*/ 384287 w 5165"/>
              <a:gd name="T41" fmla="*/ 235644 h 5182"/>
              <a:gd name="T42" fmla="*/ 295124 w 5165"/>
              <a:gd name="T43" fmla="*/ 353282 h 5182"/>
              <a:gd name="T44" fmla="*/ 247963 w 5165"/>
              <a:gd name="T45" fmla="*/ 486360 h 5182"/>
              <a:gd name="T46" fmla="*/ 253858 w 5165"/>
              <a:gd name="T47" fmla="*/ 610615 h 5182"/>
              <a:gd name="T48" fmla="*/ 306177 w 5165"/>
              <a:gd name="T49" fmla="*/ 722738 h 5182"/>
              <a:gd name="T50" fmla="*/ 396814 w 5165"/>
              <a:gd name="T51" fmla="*/ 819422 h 5182"/>
              <a:gd name="T52" fmla="*/ 518401 w 5165"/>
              <a:gd name="T53" fmla="*/ 895519 h 5182"/>
              <a:gd name="T54" fmla="*/ 663936 w 5165"/>
              <a:gd name="T55" fmla="*/ 948089 h 5182"/>
              <a:gd name="T56" fmla="*/ 746836 w 5165"/>
              <a:gd name="T57" fmla="*/ 984850 h 5182"/>
              <a:gd name="T58" fmla="*/ 744257 w 5165"/>
              <a:gd name="T59" fmla="*/ 1060948 h 5182"/>
              <a:gd name="T60" fmla="*/ 733572 w 5165"/>
              <a:gd name="T61" fmla="*/ 1131163 h 5182"/>
              <a:gd name="T62" fmla="*/ 627092 w 5165"/>
              <a:gd name="T63" fmla="*/ 1158734 h 5182"/>
              <a:gd name="T64" fmla="*/ 370286 w 5165"/>
              <a:gd name="T65" fmla="*/ 1167925 h 5182"/>
              <a:gd name="T66" fmla="*/ 215171 w 5165"/>
              <a:gd name="T67" fmla="*/ 1186305 h 5182"/>
              <a:gd name="T68" fmla="*/ 74057 w 5165"/>
              <a:gd name="T69" fmla="*/ 1246595 h 5182"/>
              <a:gd name="T70" fmla="*/ 23949 w 5165"/>
              <a:gd name="T71" fmla="*/ 1302473 h 5182"/>
              <a:gd name="T72" fmla="*/ 1474 w 5165"/>
              <a:gd name="T73" fmla="*/ 1368277 h 5182"/>
              <a:gd name="T74" fmla="*/ 5895 w 5165"/>
              <a:gd name="T75" fmla="*/ 1450623 h 5182"/>
              <a:gd name="T76" fmla="*/ 31318 w 5165"/>
              <a:gd name="T77" fmla="*/ 1523044 h 5182"/>
              <a:gd name="T78" fmla="*/ 138166 w 5165"/>
              <a:gd name="T79" fmla="*/ 1660166 h 5182"/>
              <a:gd name="T80" fmla="*/ 313546 w 5165"/>
              <a:gd name="T81" fmla="*/ 1794347 h 5182"/>
              <a:gd name="T82" fmla="*/ 495557 w 5165"/>
              <a:gd name="T83" fmla="*/ 1881105 h 5182"/>
              <a:gd name="T84" fmla="*/ 642935 w 5165"/>
              <a:gd name="T85" fmla="*/ 1905000 h 5182"/>
              <a:gd name="T86" fmla="*/ 785891 w 5165"/>
              <a:gd name="T87" fmla="*/ 1884046 h 5182"/>
              <a:gd name="T88" fmla="*/ 894213 w 5165"/>
              <a:gd name="T89" fmla="*/ 1821183 h 5182"/>
              <a:gd name="T90" fmla="*/ 969744 w 5165"/>
              <a:gd name="T91" fmla="*/ 1723396 h 5182"/>
              <a:gd name="T92" fmla="*/ 1011747 w 5165"/>
              <a:gd name="T93" fmla="*/ 1599509 h 5182"/>
              <a:gd name="T94" fmla="*/ 1020958 w 5165"/>
              <a:gd name="T95" fmla="*/ 1457976 h 5182"/>
              <a:gd name="T96" fmla="*/ 997378 w 5165"/>
              <a:gd name="T97" fmla="*/ 1306149 h 5182"/>
              <a:gd name="T98" fmla="*/ 970850 w 5165"/>
              <a:gd name="T99" fmla="*/ 1202848 h 5182"/>
              <a:gd name="T100" fmla="*/ 1036064 w 5165"/>
              <a:gd name="T101" fmla="*/ 1172704 h 5182"/>
              <a:gd name="T102" fmla="*/ 1084331 w 5165"/>
              <a:gd name="T103" fmla="*/ 1120502 h 5182"/>
              <a:gd name="T104" fmla="*/ 1168336 w 5165"/>
              <a:gd name="T105" fmla="*/ 1190717 h 5182"/>
              <a:gd name="T106" fmla="*/ 1303186 w 5165"/>
              <a:gd name="T107" fmla="*/ 1388128 h 5182"/>
              <a:gd name="T108" fmla="*/ 1411140 w 5165"/>
              <a:gd name="T109" fmla="*/ 1543998 h 5182"/>
              <a:gd name="T110" fmla="*/ 1531621 w 5165"/>
              <a:gd name="T111" fmla="*/ 1642520 h 5182"/>
              <a:gd name="T112" fmla="*/ 1612311 w 5165"/>
              <a:gd name="T113" fmla="*/ 1664577 h 5182"/>
              <a:gd name="T114" fmla="*/ 1680473 w 5165"/>
              <a:gd name="T115" fmla="*/ 1654284 h 5182"/>
              <a:gd name="T116" fmla="*/ 1750109 w 5165"/>
              <a:gd name="T117" fmla="*/ 1612743 h 5182"/>
              <a:gd name="T118" fmla="*/ 1802428 w 5165"/>
              <a:gd name="T119" fmla="*/ 1556130 h 5182"/>
              <a:gd name="T120" fmla="*/ 1867274 w 5165"/>
              <a:gd name="T121" fmla="*/ 1410185 h 5182"/>
              <a:gd name="T122" fmla="*/ 1901539 w 5165"/>
              <a:gd name="T123" fmla="*/ 1193290 h 5182"/>
              <a:gd name="T124" fmla="*/ 1890486 w 5165"/>
              <a:gd name="T125" fmla="*/ 987424 h 51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65" h="5182">
                <a:moveTo>
                  <a:pt x="5081" y="2489"/>
                </a:moveTo>
                <a:lnTo>
                  <a:pt x="5081" y="2489"/>
                </a:lnTo>
                <a:lnTo>
                  <a:pt x="5062" y="2438"/>
                </a:lnTo>
                <a:lnTo>
                  <a:pt x="5042" y="2389"/>
                </a:lnTo>
                <a:lnTo>
                  <a:pt x="5021" y="2341"/>
                </a:lnTo>
                <a:lnTo>
                  <a:pt x="4999" y="2297"/>
                </a:lnTo>
                <a:lnTo>
                  <a:pt x="4977" y="2253"/>
                </a:lnTo>
                <a:lnTo>
                  <a:pt x="4952" y="2213"/>
                </a:lnTo>
                <a:lnTo>
                  <a:pt x="4928" y="2172"/>
                </a:lnTo>
                <a:lnTo>
                  <a:pt x="4903" y="2136"/>
                </a:lnTo>
                <a:lnTo>
                  <a:pt x="4876" y="2099"/>
                </a:lnTo>
                <a:lnTo>
                  <a:pt x="4849" y="2064"/>
                </a:lnTo>
                <a:lnTo>
                  <a:pt x="4823" y="2033"/>
                </a:lnTo>
                <a:lnTo>
                  <a:pt x="4793" y="2002"/>
                </a:lnTo>
                <a:lnTo>
                  <a:pt x="4764" y="1974"/>
                </a:lnTo>
                <a:lnTo>
                  <a:pt x="4734" y="1946"/>
                </a:lnTo>
                <a:lnTo>
                  <a:pt x="4704" y="1921"/>
                </a:lnTo>
                <a:lnTo>
                  <a:pt x="4672" y="1897"/>
                </a:lnTo>
                <a:lnTo>
                  <a:pt x="4640" y="1874"/>
                </a:lnTo>
                <a:lnTo>
                  <a:pt x="4608" y="1855"/>
                </a:lnTo>
                <a:lnTo>
                  <a:pt x="4575" y="1835"/>
                </a:lnTo>
                <a:lnTo>
                  <a:pt x="4542" y="1818"/>
                </a:lnTo>
                <a:lnTo>
                  <a:pt x="4507" y="1803"/>
                </a:lnTo>
                <a:lnTo>
                  <a:pt x="4473" y="1789"/>
                </a:lnTo>
                <a:lnTo>
                  <a:pt x="4438" y="1776"/>
                </a:lnTo>
                <a:lnTo>
                  <a:pt x="4402" y="1765"/>
                </a:lnTo>
                <a:lnTo>
                  <a:pt x="4367" y="1757"/>
                </a:lnTo>
                <a:lnTo>
                  <a:pt x="4330" y="1748"/>
                </a:lnTo>
                <a:lnTo>
                  <a:pt x="4293" y="1742"/>
                </a:lnTo>
                <a:lnTo>
                  <a:pt x="4256" y="1737"/>
                </a:lnTo>
                <a:lnTo>
                  <a:pt x="4219" y="1735"/>
                </a:lnTo>
                <a:lnTo>
                  <a:pt x="4181" y="1732"/>
                </a:lnTo>
                <a:lnTo>
                  <a:pt x="4143" y="1732"/>
                </a:lnTo>
                <a:lnTo>
                  <a:pt x="4105" y="1732"/>
                </a:lnTo>
                <a:lnTo>
                  <a:pt x="4067" y="1735"/>
                </a:lnTo>
                <a:lnTo>
                  <a:pt x="4028" y="1740"/>
                </a:lnTo>
                <a:lnTo>
                  <a:pt x="3990" y="1745"/>
                </a:lnTo>
                <a:lnTo>
                  <a:pt x="3951" y="1751"/>
                </a:lnTo>
                <a:lnTo>
                  <a:pt x="3913" y="1758"/>
                </a:lnTo>
                <a:lnTo>
                  <a:pt x="3874" y="1768"/>
                </a:lnTo>
                <a:lnTo>
                  <a:pt x="3835" y="1778"/>
                </a:lnTo>
                <a:lnTo>
                  <a:pt x="3795" y="1790"/>
                </a:lnTo>
                <a:lnTo>
                  <a:pt x="3756" y="1803"/>
                </a:lnTo>
                <a:lnTo>
                  <a:pt x="3718" y="1817"/>
                </a:lnTo>
                <a:lnTo>
                  <a:pt x="3679" y="1833"/>
                </a:lnTo>
                <a:lnTo>
                  <a:pt x="3640" y="1850"/>
                </a:lnTo>
                <a:lnTo>
                  <a:pt x="3600" y="1867"/>
                </a:lnTo>
                <a:lnTo>
                  <a:pt x="3562" y="1887"/>
                </a:lnTo>
                <a:lnTo>
                  <a:pt x="3524" y="1906"/>
                </a:lnTo>
                <a:lnTo>
                  <a:pt x="3485" y="1928"/>
                </a:lnTo>
                <a:lnTo>
                  <a:pt x="3447" y="1950"/>
                </a:lnTo>
                <a:lnTo>
                  <a:pt x="3409" y="1975"/>
                </a:lnTo>
                <a:lnTo>
                  <a:pt x="3372" y="1999"/>
                </a:lnTo>
                <a:lnTo>
                  <a:pt x="3334" y="2025"/>
                </a:lnTo>
                <a:lnTo>
                  <a:pt x="3298" y="2052"/>
                </a:lnTo>
                <a:lnTo>
                  <a:pt x="3261" y="2080"/>
                </a:lnTo>
                <a:lnTo>
                  <a:pt x="3225" y="2110"/>
                </a:lnTo>
                <a:lnTo>
                  <a:pt x="3189" y="2139"/>
                </a:lnTo>
                <a:lnTo>
                  <a:pt x="3154" y="2171"/>
                </a:lnTo>
                <a:lnTo>
                  <a:pt x="3119" y="2203"/>
                </a:lnTo>
                <a:lnTo>
                  <a:pt x="3084" y="2236"/>
                </a:lnTo>
                <a:lnTo>
                  <a:pt x="3050" y="2269"/>
                </a:lnTo>
                <a:lnTo>
                  <a:pt x="3017" y="2305"/>
                </a:lnTo>
                <a:lnTo>
                  <a:pt x="2984" y="2340"/>
                </a:lnTo>
                <a:lnTo>
                  <a:pt x="2951" y="2377"/>
                </a:lnTo>
                <a:lnTo>
                  <a:pt x="2919" y="2415"/>
                </a:lnTo>
                <a:lnTo>
                  <a:pt x="2902" y="2425"/>
                </a:lnTo>
                <a:lnTo>
                  <a:pt x="2885" y="2436"/>
                </a:lnTo>
                <a:lnTo>
                  <a:pt x="2866" y="2417"/>
                </a:lnTo>
                <a:lnTo>
                  <a:pt x="2848" y="2400"/>
                </a:lnTo>
                <a:lnTo>
                  <a:pt x="2828" y="2384"/>
                </a:lnTo>
                <a:lnTo>
                  <a:pt x="2809" y="2370"/>
                </a:lnTo>
                <a:lnTo>
                  <a:pt x="2788" y="2355"/>
                </a:lnTo>
                <a:lnTo>
                  <a:pt x="2766" y="2343"/>
                </a:lnTo>
                <a:lnTo>
                  <a:pt x="2744" y="2330"/>
                </a:lnTo>
                <a:lnTo>
                  <a:pt x="2720" y="2319"/>
                </a:lnTo>
                <a:lnTo>
                  <a:pt x="2697" y="2310"/>
                </a:lnTo>
                <a:lnTo>
                  <a:pt x="2672" y="2301"/>
                </a:lnTo>
                <a:lnTo>
                  <a:pt x="2648" y="2294"/>
                </a:lnTo>
                <a:lnTo>
                  <a:pt x="2622" y="2288"/>
                </a:lnTo>
                <a:lnTo>
                  <a:pt x="2597" y="2283"/>
                </a:lnTo>
                <a:lnTo>
                  <a:pt x="2571" y="2279"/>
                </a:lnTo>
                <a:lnTo>
                  <a:pt x="2544" y="2277"/>
                </a:lnTo>
                <a:lnTo>
                  <a:pt x="2517" y="2277"/>
                </a:lnTo>
                <a:lnTo>
                  <a:pt x="2518" y="2243"/>
                </a:lnTo>
                <a:lnTo>
                  <a:pt x="2522" y="2210"/>
                </a:lnTo>
                <a:lnTo>
                  <a:pt x="2525" y="2177"/>
                </a:lnTo>
                <a:lnTo>
                  <a:pt x="2532" y="2144"/>
                </a:lnTo>
                <a:lnTo>
                  <a:pt x="2538" y="2112"/>
                </a:lnTo>
                <a:lnTo>
                  <a:pt x="2545" y="2080"/>
                </a:lnTo>
                <a:lnTo>
                  <a:pt x="2554" y="2049"/>
                </a:lnTo>
                <a:lnTo>
                  <a:pt x="2562" y="2017"/>
                </a:lnTo>
                <a:lnTo>
                  <a:pt x="2572" y="1986"/>
                </a:lnTo>
                <a:lnTo>
                  <a:pt x="2583" y="1954"/>
                </a:lnTo>
                <a:lnTo>
                  <a:pt x="2606" y="1892"/>
                </a:lnTo>
                <a:lnTo>
                  <a:pt x="2633" y="1830"/>
                </a:lnTo>
                <a:lnTo>
                  <a:pt x="2661" y="1769"/>
                </a:lnTo>
                <a:lnTo>
                  <a:pt x="2693" y="1708"/>
                </a:lnTo>
                <a:lnTo>
                  <a:pt x="2725" y="1648"/>
                </a:lnTo>
                <a:lnTo>
                  <a:pt x="2758" y="1586"/>
                </a:lnTo>
                <a:lnTo>
                  <a:pt x="2793" y="1526"/>
                </a:lnTo>
                <a:lnTo>
                  <a:pt x="2862" y="1405"/>
                </a:lnTo>
                <a:lnTo>
                  <a:pt x="2897" y="1344"/>
                </a:lnTo>
                <a:lnTo>
                  <a:pt x="2931" y="1281"/>
                </a:lnTo>
                <a:lnTo>
                  <a:pt x="2957" y="1233"/>
                </a:lnTo>
                <a:lnTo>
                  <a:pt x="2981" y="1184"/>
                </a:lnTo>
                <a:lnTo>
                  <a:pt x="3005" y="1137"/>
                </a:lnTo>
                <a:lnTo>
                  <a:pt x="3027" y="1088"/>
                </a:lnTo>
                <a:lnTo>
                  <a:pt x="3048" y="1038"/>
                </a:lnTo>
                <a:lnTo>
                  <a:pt x="3066" y="989"/>
                </a:lnTo>
                <a:lnTo>
                  <a:pt x="3083" y="940"/>
                </a:lnTo>
                <a:lnTo>
                  <a:pt x="3099" y="891"/>
                </a:lnTo>
                <a:lnTo>
                  <a:pt x="3114" y="844"/>
                </a:lnTo>
                <a:lnTo>
                  <a:pt x="3126" y="796"/>
                </a:lnTo>
                <a:lnTo>
                  <a:pt x="3136" y="748"/>
                </a:lnTo>
                <a:lnTo>
                  <a:pt x="3143" y="701"/>
                </a:lnTo>
                <a:lnTo>
                  <a:pt x="3149" y="655"/>
                </a:lnTo>
                <a:lnTo>
                  <a:pt x="3153" y="609"/>
                </a:lnTo>
                <a:lnTo>
                  <a:pt x="3154" y="565"/>
                </a:lnTo>
                <a:lnTo>
                  <a:pt x="3152" y="521"/>
                </a:lnTo>
                <a:lnTo>
                  <a:pt x="3148" y="480"/>
                </a:lnTo>
                <a:lnTo>
                  <a:pt x="3142" y="438"/>
                </a:lnTo>
                <a:lnTo>
                  <a:pt x="3137" y="417"/>
                </a:lnTo>
                <a:lnTo>
                  <a:pt x="3132" y="397"/>
                </a:lnTo>
                <a:lnTo>
                  <a:pt x="3126" y="378"/>
                </a:lnTo>
                <a:lnTo>
                  <a:pt x="3120" y="358"/>
                </a:lnTo>
                <a:lnTo>
                  <a:pt x="3113" y="340"/>
                </a:lnTo>
                <a:lnTo>
                  <a:pt x="3104" y="320"/>
                </a:lnTo>
                <a:lnTo>
                  <a:pt x="3095" y="302"/>
                </a:lnTo>
                <a:lnTo>
                  <a:pt x="3086" y="285"/>
                </a:lnTo>
                <a:lnTo>
                  <a:pt x="3075" y="267"/>
                </a:lnTo>
                <a:lnTo>
                  <a:pt x="3064" y="250"/>
                </a:lnTo>
                <a:lnTo>
                  <a:pt x="3051" y="233"/>
                </a:lnTo>
                <a:lnTo>
                  <a:pt x="3038" y="217"/>
                </a:lnTo>
                <a:lnTo>
                  <a:pt x="3024" y="201"/>
                </a:lnTo>
                <a:lnTo>
                  <a:pt x="3010" y="185"/>
                </a:lnTo>
                <a:lnTo>
                  <a:pt x="2994" y="171"/>
                </a:lnTo>
                <a:lnTo>
                  <a:pt x="2978" y="156"/>
                </a:lnTo>
                <a:lnTo>
                  <a:pt x="2961" y="142"/>
                </a:lnTo>
                <a:lnTo>
                  <a:pt x="2942" y="129"/>
                </a:lnTo>
                <a:lnTo>
                  <a:pt x="2923" y="115"/>
                </a:lnTo>
                <a:lnTo>
                  <a:pt x="2902" y="103"/>
                </a:lnTo>
                <a:lnTo>
                  <a:pt x="2881" y="92"/>
                </a:lnTo>
                <a:lnTo>
                  <a:pt x="2859" y="80"/>
                </a:lnTo>
                <a:lnTo>
                  <a:pt x="2836" y="69"/>
                </a:lnTo>
                <a:lnTo>
                  <a:pt x="2812" y="59"/>
                </a:lnTo>
                <a:lnTo>
                  <a:pt x="2786" y="49"/>
                </a:lnTo>
                <a:lnTo>
                  <a:pt x="2761" y="41"/>
                </a:lnTo>
                <a:lnTo>
                  <a:pt x="2734" y="32"/>
                </a:lnTo>
                <a:lnTo>
                  <a:pt x="2706" y="24"/>
                </a:lnTo>
                <a:lnTo>
                  <a:pt x="2681" y="19"/>
                </a:lnTo>
                <a:lnTo>
                  <a:pt x="2658" y="14"/>
                </a:lnTo>
                <a:lnTo>
                  <a:pt x="2633" y="9"/>
                </a:lnTo>
                <a:lnTo>
                  <a:pt x="2608" y="6"/>
                </a:lnTo>
                <a:lnTo>
                  <a:pt x="2582" y="4"/>
                </a:lnTo>
                <a:lnTo>
                  <a:pt x="2556" y="1"/>
                </a:lnTo>
                <a:lnTo>
                  <a:pt x="2529" y="1"/>
                </a:lnTo>
                <a:lnTo>
                  <a:pt x="2502" y="0"/>
                </a:lnTo>
                <a:lnTo>
                  <a:pt x="2446" y="3"/>
                </a:lnTo>
                <a:lnTo>
                  <a:pt x="2389" y="6"/>
                </a:lnTo>
                <a:lnTo>
                  <a:pt x="2331" y="14"/>
                </a:lnTo>
                <a:lnTo>
                  <a:pt x="2270" y="24"/>
                </a:lnTo>
                <a:lnTo>
                  <a:pt x="2210" y="36"/>
                </a:lnTo>
                <a:lnTo>
                  <a:pt x="2149" y="50"/>
                </a:lnTo>
                <a:lnTo>
                  <a:pt x="2087" y="66"/>
                </a:lnTo>
                <a:lnTo>
                  <a:pt x="2024" y="86"/>
                </a:lnTo>
                <a:lnTo>
                  <a:pt x="1962" y="106"/>
                </a:lnTo>
                <a:lnTo>
                  <a:pt x="1899" y="129"/>
                </a:lnTo>
                <a:lnTo>
                  <a:pt x="1837" y="152"/>
                </a:lnTo>
                <a:lnTo>
                  <a:pt x="1775" y="179"/>
                </a:lnTo>
                <a:lnTo>
                  <a:pt x="1713" y="206"/>
                </a:lnTo>
                <a:lnTo>
                  <a:pt x="1653" y="234"/>
                </a:lnTo>
                <a:lnTo>
                  <a:pt x="1593" y="264"/>
                </a:lnTo>
                <a:lnTo>
                  <a:pt x="1534" y="296"/>
                </a:lnTo>
                <a:lnTo>
                  <a:pt x="1475" y="328"/>
                </a:lnTo>
                <a:lnTo>
                  <a:pt x="1420" y="361"/>
                </a:lnTo>
                <a:lnTo>
                  <a:pt x="1365" y="394"/>
                </a:lnTo>
                <a:lnTo>
                  <a:pt x="1312" y="428"/>
                </a:lnTo>
                <a:lnTo>
                  <a:pt x="1260" y="464"/>
                </a:lnTo>
                <a:lnTo>
                  <a:pt x="1213" y="498"/>
                </a:lnTo>
                <a:lnTo>
                  <a:pt x="1166" y="533"/>
                </a:lnTo>
                <a:lnTo>
                  <a:pt x="1122" y="570"/>
                </a:lnTo>
                <a:lnTo>
                  <a:pt x="1081" y="606"/>
                </a:lnTo>
                <a:lnTo>
                  <a:pt x="1043" y="641"/>
                </a:lnTo>
                <a:lnTo>
                  <a:pt x="1008" y="677"/>
                </a:lnTo>
                <a:lnTo>
                  <a:pt x="976" y="712"/>
                </a:lnTo>
                <a:lnTo>
                  <a:pt x="942" y="754"/>
                </a:lnTo>
                <a:lnTo>
                  <a:pt x="910" y="796"/>
                </a:lnTo>
                <a:lnTo>
                  <a:pt x="879" y="837"/>
                </a:lnTo>
                <a:lnTo>
                  <a:pt x="851" y="879"/>
                </a:lnTo>
                <a:lnTo>
                  <a:pt x="825" y="920"/>
                </a:lnTo>
                <a:lnTo>
                  <a:pt x="801" y="961"/>
                </a:lnTo>
                <a:lnTo>
                  <a:pt x="779" y="1002"/>
                </a:lnTo>
                <a:lnTo>
                  <a:pt x="759" y="1043"/>
                </a:lnTo>
                <a:lnTo>
                  <a:pt x="741" y="1084"/>
                </a:lnTo>
                <a:lnTo>
                  <a:pt x="725" y="1124"/>
                </a:lnTo>
                <a:lnTo>
                  <a:pt x="711" y="1165"/>
                </a:lnTo>
                <a:lnTo>
                  <a:pt x="699" y="1204"/>
                </a:lnTo>
                <a:lnTo>
                  <a:pt x="688" y="1244"/>
                </a:lnTo>
                <a:lnTo>
                  <a:pt x="679" y="1284"/>
                </a:lnTo>
                <a:lnTo>
                  <a:pt x="673" y="1323"/>
                </a:lnTo>
                <a:lnTo>
                  <a:pt x="668" y="1362"/>
                </a:lnTo>
                <a:lnTo>
                  <a:pt x="665" y="1400"/>
                </a:lnTo>
                <a:lnTo>
                  <a:pt x="663" y="1439"/>
                </a:lnTo>
                <a:lnTo>
                  <a:pt x="663" y="1477"/>
                </a:lnTo>
                <a:lnTo>
                  <a:pt x="666" y="1514"/>
                </a:lnTo>
                <a:lnTo>
                  <a:pt x="670" y="1552"/>
                </a:lnTo>
                <a:lnTo>
                  <a:pt x="674" y="1589"/>
                </a:lnTo>
                <a:lnTo>
                  <a:pt x="682" y="1626"/>
                </a:lnTo>
                <a:lnTo>
                  <a:pt x="689" y="1661"/>
                </a:lnTo>
                <a:lnTo>
                  <a:pt x="700" y="1697"/>
                </a:lnTo>
                <a:lnTo>
                  <a:pt x="711" y="1732"/>
                </a:lnTo>
                <a:lnTo>
                  <a:pt x="724" y="1768"/>
                </a:lnTo>
                <a:lnTo>
                  <a:pt x="738" y="1802"/>
                </a:lnTo>
                <a:lnTo>
                  <a:pt x="754" y="1835"/>
                </a:lnTo>
                <a:lnTo>
                  <a:pt x="771" y="1870"/>
                </a:lnTo>
                <a:lnTo>
                  <a:pt x="790" y="1903"/>
                </a:lnTo>
                <a:lnTo>
                  <a:pt x="809" y="1935"/>
                </a:lnTo>
                <a:lnTo>
                  <a:pt x="831" y="1966"/>
                </a:lnTo>
                <a:lnTo>
                  <a:pt x="853" y="1998"/>
                </a:lnTo>
                <a:lnTo>
                  <a:pt x="877" y="2029"/>
                </a:lnTo>
                <a:lnTo>
                  <a:pt x="902" y="2060"/>
                </a:lnTo>
                <a:lnTo>
                  <a:pt x="928" y="2089"/>
                </a:lnTo>
                <a:lnTo>
                  <a:pt x="955" y="2118"/>
                </a:lnTo>
                <a:lnTo>
                  <a:pt x="985" y="2147"/>
                </a:lnTo>
                <a:lnTo>
                  <a:pt x="1014" y="2175"/>
                </a:lnTo>
                <a:lnTo>
                  <a:pt x="1045" y="2202"/>
                </a:lnTo>
                <a:lnTo>
                  <a:pt x="1077" y="2229"/>
                </a:lnTo>
                <a:lnTo>
                  <a:pt x="1110" y="2254"/>
                </a:lnTo>
                <a:lnTo>
                  <a:pt x="1144" y="2279"/>
                </a:lnTo>
                <a:lnTo>
                  <a:pt x="1178" y="2303"/>
                </a:lnTo>
                <a:lnTo>
                  <a:pt x="1214" y="2328"/>
                </a:lnTo>
                <a:lnTo>
                  <a:pt x="1251" y="2351"/>
                </a:lnTo>
                <a:lnTo>
                  <a:pt x="1289" y="2373"/>
                </a:lnTo>
                <a:lnTo>
                  <a:pt x="1328" y="2395"/>
                </a:lnTo>
                <a:lnTo>
                  <a:pt x="1367" y="2416"/>
                </a:lnTo>
                <a:lnTo>
                  <a:pt x="1407" y="2436"/>
                </a:lnTo>
                <a:lnTo>
                  <a:pt x="1448" y="2455"/>
                </a:lnTo>
                <a:lnTo>
                  <a:pt x="1490" y="2474"/>
                </a:lnTo>
                <a:lnTo>
                  <a:pt x="1533" y="2491"/>
                </a:lnTo>
                <a:lnTo>
                  <a:pt x="1575" y="2508"/>
                </a:lnTo>
                <a:lnTo>
                  <a:pt x="1620" y="2524"/>
                </a:lnTo>
                <a:lnTo>
                  <a:pt x="1665" y="2540"/>
                </a:lnTo>
                <a:lnTo>
                  <a:pt x="1710" y="2554"/>
                </a:lnTo>
                <a:lnTo>
                  <a:pt x="1756" y="2567"/>
                </a:lnTo>
                <a:lnTo>
                  <a:pt x="1802" y="2579"/>
                </a:lnTo>
                <a:lnTo>
                  <a:pt x="1849" y="2592"/>
                </a:lnTo>
                <a:lnTo>
                  <a:pt x="1897" y="2603"/>
                </a:lnTo>
                <a:lnTo>
                  <a:pt x="1944" y="2612"/>
                </a:lnTo>
                <a:lnTo>
                  <a:pt x="1993" y="2621"/>
                </a:lnTo>
                <a:lnTo>
                  <a:pt x="2015" y="2633"/>
                </a:lnTo>
                <a:lnTo>
                  <a:pt x="2036" y="2645"/>
                </a:lnTo>
                <a:lnTo>
                  <a:pt x="2027" y="2679"/>
                </a:lnTo>
                <a:lnTo>
                  <a:pt x="2017" y="2713"/>
                </a:lnTo>
                <a:lnTo>
                  <a:pt x="2013" y="2731"/>
                </a:lnTo>
                <a:lnTo>
                  <a:pt x="2011" y="2748"/>
                </a:lnTo>
                <a:lnTo>
                  <a:pt x="2008" y="2767"/>
                </a:lnTo>
                <a:lnTo>
                  <a:pt x="2008" y="2785"/>
                </a:lnTo>
                <a:lnTo>
                  <a:pt x="2009" y="2820"/>
                </a:lnTo>
                <a:lnTo>
                  <a:pt x="2013" y="2853"/>
                </a:lnTo>
                <a:lnTo>
                  <a:pt x="2020" y="2886"/>
                </a:lnTo>
                <a:lnTo>
                  <a:pt x="2029" y="2916"/>
                </a:lnTo>
                <a:lnTo>
                  <a:pt x="2040" y="2947"/>
                </a:lnTo>
                <a:lnTo>
                  <a:pt x="2052" y="2978"/>
                </a:lnTo>
                <a:lnTo>
                  <a:pt x="2067" y="3006"/>
                </a:lnTo>
                <a:lnTo>
                  <a:pt x="2082" y="3034"/>
                </a:lnTo>
                <a:lnTo>
                  <a:pt x="2052" y="3050"/>
                </a:lnTo>
                <a:lnTo>
                  <a:pt x="2022" y="3063"/>
                </a:lnTo>
                <a:lnTo>
                  <a:pt x="1991" y="3077"/>
                </a:lnTo>
                <a:lnTo>
                  <a:pt x="1960" y="3089"/>
                </a:lnTo>
                <a:lnTo>
                  <a:pt x="1928" y="3100"/>
                </a:lnTo>
                <a:lnTo>
                  <a:pt x="1898" y="3110"/>
                </a:lnTo>
                <a:lnTo>
                  <a:pt x="1866" y="3119"/>
                </a:lnTo>
                <a:lnTo>
                  <a:pt x="1833" y="3127"/>
                </a:lnTo>
                <a:lnTo>
                  <a:pt x="1801" y="3135"/>
                </a:lnTo>
                <a:lnTo>
                  <a:pt x="1768" y="3141"/>
                </a:lnTo>
                <a:lnTo>
                  <a:pt x="1735" y="3147"/>
                </a:lnTo>
                <a:lnTo>
                  <a:pt x="1702" y="3152"/>
                </a:lnTo>
                <a:lnTo>
                  <a:pt x="1634" y="3160"/>
                </a:lnTo>
                <a:lnTo>
                  <a:pt x="1567" y="3165"/>
                </a:lnTo>
                <a:lnTo>
                  <a:pt x="1498" y="3170"/>
                </a:lnTo>
                <a:lnTo>
                  <a:pt x="1430" y="3173"/>
                </a:lnTo>
                <a:lnTo>
                  <a:pt x="1360" y="3174"/>
                </a:lnTo>
                <a:lnTo>
                  <a:pt x="1289" y="3174"/>
                </a:lnTo>
                <a:lnTo>
                  <a:pt x="1148" y="3175"/>
                </a:lnTo>
                <a:lnTo>
                  <a:pt x="1077" y="3175"/>
                </a:lnTo>
                <a:lnTo>
                  <a:pt x="1005" y="3177"/>
                </a:lnTo>
                <a:lnTo>
                  <a:pt x="950" y="3179"/>
                </a:lnTo>
                <a:lnTo>
                  <a:pt x="896" y="3182"/>
                </a:lnTo>
                <a:lnTo>
                  <a:pt x="842" y="3186"/>
                </a:lnTo>
                <a:lnTo>
                  <a:pt x="790" y="3192"/>
                </a:lnTo>
                <a:lnTo>
                  <a:pt x="737" y="3198"/>
                </a:lnTo>
                <a:lnTo>
                  <a:pt x="684" y="3206"/>
                </a:lnTo>
                <a:lnTo>
                  <a:pt x="634" y="3215"/>
                </a:lnTo>
                <a:lnTo>
                  <a:pt x="584" y="3227"/>
                </a:lnTo>
                <a:lnTo>
                  <a:pt x="535" y="3239"/>
                </a:lnTo>
                <a:lnTo>
                  <a:pt x="487" y="3252"/>
                </a:lnTo>
                <a:lnTo>
                  <a:pt x="442" y="3267"/>
                </a:lnTo>
                <a:lnTo>
                  <a:pt x="397" y="3283"/>
                </a:lnTo>
                <a:lnTo>
                  <a:pt x="355" y="3301"/>
                </a:lnTo>
                <a:lnTo>
                  <a:pt x="313" y="3321"/>
                </a:lnTo>
                <a:lnTo>
                  <a:pt x="274" y="3343"/>
                </a:lnTo>
                <a:lnTo>
                  <a:pt x="237" y="3365"/>
                </a:lnTo>
                <a:lnTo>
                  <a:pt x="201" y="3391"/>
                </a:lnTo>
                <a:lnTo>
                  <a:pt x="169" y="3417"/>
                </a:lnTo>
                <a:lnTo>
                  <a:pt x="154" y="3431"/>
                </a:lnTo>
                <a:lnTo>
                  <a:pt x="139" y="3446"/>
                </a:lnTo>
                <a:lnTo>
                  <a:pt x="125" y="3461"/>
                </a:lnTo>
                <a:lnTo>
                  <a:pt x="112" y="3475"/>
                </a:lnTo>
                <a:lnTo>
                  <a:pt x="100" y="3491"/>
                </a:lnTo>
                <a:lnTo>
                  <a:pt x="87" y="3508"/>
                </a:lnTo>
                <a:lnTo>
                  <a:pt x="75" y="3526"/>
                </a:lnTo>
                <a:lnTo>
                  <a:pt x="65" y="3543"/>
                </a:lnTo>
                <a:lnTo>
                  <a:pt x="55" y="3560"/>
                </a:lnTo>
                <a:lnTo>
                  <a:pt x="46" y="3578"/>
                </a:lnTo>
                <a:lnTo>
                  <a:pt x="37" y="3598"/>
                </a:lnTo>
                <a:lnTo>
                  <a:pt x="30" y="3618"/>
                </a:lnTo>
                <a:lnTo>
                  <a:pt x="24" y="3637"/>
                </a:lnTo>
                <a:lnTo>
                  <a:pt x="17" y="3658"/>
                </a:lnTo>
                <a:lnTo>
                  <a:pt x="13" y="3679"/>
                </a:lnTo>
                <a:lnTo>
                  <a:pt x="8" y="3700"/>
                </a:lnTo>
                <a:lnTo>
                  <a:pt x="4" y="3722"/>
                </a:lnTo>
                <a:lnTo>
                  <a:pt x="2" y="3745"/>
                </a:lnTo>
                <a:lnTo>
                  <a:pt x="0" y="3768"/>
                </a:lnTo>
                <a:lnTo>
                  <a:pt x="0" y="3792"/>
                </a:lnTo>
                <a:lnTo>
                  <a:pt x="0" y="3816"/>
                </a:lnTo>
                <a:lnTo>
                  <a:pt x="2" y="3841"/>
                </a:lnTo>
                <a:lnTo>
                  <a:pt x="3" y="3866"/>
                </a:lnTo>
                <a:lnTo>
                  <a:pt x="6" y="3892"/>
                </a:lnTo>
                <a:lnTo>
                  <a:pt x="10" y="3919"/>
                </a:lnTo>
                <a:lnTo>
                  <a:pt x="16" y="3946"/>
                </a:lnTo>
                <a:lnTo>
                  <a:pt x="22" y="3974"/>
                </a:lnTo>
                <a:lnTo>
                  <a:pt x="30" y="4002"/>
                </a:lnTo>
                <a:lnTo>
                  <a:pt x="36" y="4026"/>
                </a:lnTo>
                <a:lnTo>
                  <a:pt x="44" y="4049"/>
                </a:lnTo>
                <a:lnTo>
                  <a:pt x="53" y="4072"/>
                </a:lnTo>
                <a:lnTo>
                  <a:pt x="63" y="4096"/>
                </a:lnTo>
                <a:lnTo>
                  <a:pt x="73" y="4119"/>
                </a:lnTo>
                <a:lnTo>
                  <a:pt x="85" y="4143"/>
                </a:lnTo>
                <a:lnTo>
                  <a:pt x="97" y="4167"/>
                </a:lnTo>
                <a:lnTo>
                  <a:pt x="111" y="4190"/>
                </a:lnTo>
                <a:lnTo>
                  <a:pt x="140" y="4238"/>
                </a:lnTo>
                <a:lnTo>
                  <a:pt x="173" y="4284"/>
                </a:lnTo>
                <a:lnTo>
                  <a:pt x="207" y="4332"/>
                </a:lnTo>
                <a:lnTo>
                  <a:pt x="247" y="4379"/>
                </a:lnTo>
                <a:lnTo>
                  <a:pt x="287" y="4425"/>
                </a:lnTo>
                <a:lnTo>
                  <a:pt x="330" y="4471"/>
                </a:lnTo>
                <a:lnTo>
                  <a:pt x="375" y="4516"/>
                </a:lnTo>
                <a:lnTo>
                  <a:pt x="423" y="4560"/>
                </a:lnTo>
                <a:lnTo>
                  <a:pt x="472" y="4604"/>
                </a:lnTo>
                <a:lnTo>
                  <a:pt x="522" y="4647"/>
                </a:lnTo>
                <a:lnTo>
                  <a:pt x="575" y="4689"/>
                </a:lnTo>
                <a:lnTo>
                  <a:pt x="629" y="4731"/>
                </a:lnTo>
                <a:lnTo>
                  <a:pt x="683" y="4770"/>
                </a:lnTo>
                <a:lnTo>
                  <a:pt x="738" y="4809"/>
                </a:lnTo>
                <a:lnTo>
                  <a:pt x="795" y="4846"/>
                </a:lnTo>
                <a:lnTo>
                  <a:pt x="851" y="4881"/>
                </a:lnTo>
                <a:lnTo>
                  <a:pt x="907" y="4916"/>
                </a:lnTo>
                <a:lnTo>
                  <a:pt x="964" y="4948"/>
                </a:lnTo>
                <a:lnTo>
                  <a:pt x="1020" y="4978"/>
                </a:lnTo>
                <a:lnTo>
                  <a:pt x="1077" y="5006"/>
                </a:lnTo>
                <a:lnTo>
                  <a:pt x="1132" y="5033"/>
                </a:lnTo>
                <a:lnTo>
                  <a:pt x="1187" y="5058"/>
                </a:lnTo>
                <a:lnTo>
                  <a:pt x="1241" y="5080"/>
                </a:lnTo>
                <a:lnTo>
                  <a:pt x="1293" y="5100"/>
                </a:lnTo>
                <a:lnTo>
                  <a:pt x="1345" y="5117"/>
                </a:lnTo>
                <a:lnTo>
                  <a:pt x="1395" y="5133"/>
                </a:lnTo>
                <a:lnTo>
                  <a:pt x="1443" y="5145"/>
                </a:lnTo>
                <a:lnTo>
                  <a:pt x="1490" y="5155"/>
                </a:lnTo>
                <a:lnTo>
                  <a:pt x="1544" y="5163"/>
                </a:lnTo>
                <a:lnTo>
                  <a:pt x="1595" y="5171"/>
                </a:lnTo>
                <a:lnTo>
                  <a:pt x="1647" y="5176"/>
                </a:lnTo>
                <a:lnTo>
                  <a:pt x="1697" y="5179"/>
                </a:lnTo>
                <a:lnTo>
                  <a:pt x="1745" y="5182"/>
                </a:lnTo>
                <a:lnTo>
                  <a:pt x="1792" y="5182"/>
                </a:lnTo>
                <a:lnTo>
                  <a:pt x="1839" y="5180"/>
                </a:lnTo>
                <a:lnTo>
                  <a:pt x="1884" y="5177"/>
                </a:lnTo>
                <a:lnTo>
                  <a:pt x="1928" y="5173"/>
                </a:lnTo>
                <a:lnTo>
                  <a:pt x="1971" y="5166"/>
                </a:lnTo>
                <a:lnTo>
                  <a:pt x="2014" y="5158"/>
                </a:lnTo>
                <a:lnTo>
                  <a:pt x="2055" y="5149"/>
                </a:lnTo>
                <a:lnTo>
                  <a:pt x="2094" y="5138"/>
                </a:lnTo>
                <a:lnTo>
                  <a:pt x="2133" y="5125"/>
                </a:lnTo>
                <a:lnTo>
                  <a:pt x="2170" y="5112"/>
                </a:lnTo>
                <a:lnTo>
                  <a:pt x="2207" y="5097"/>
                </a:lnTo>
                <a:lnTo>
                  <a:pt x="2241" y="5080"/>
                </a:lnTo>
                <a:lnTo>
                  <a:pt x="2275" y="5063"/>
                </a:lnTo>
                <a:lnTo>
                  <a:pt x="2308" y="5043"/>
                </a:lnTo>
                <a:lnTo>
                  <a:pt x="2339" y="5022"/>
                </a:lnTo>
                <a:lnTo>
                  <a:pt x="2370" y="5000"/>
                </a:lnTo>
                <a:lnTo>
                  <a:pt x="2399" y="4978"/>
                </a:lnTo>
                <a:lnTo>
                  <a:pt x="2427" y="4954"/>
                </a:lnTo>
                <a:lnTo>
                  <a:pt x="2456" y="4928"/>
                </a:lnTo>
                <a:lnTo>
                  <a:pt x="2481" y="4902"/>
                </a:lnTo>
                <a:lnTo>
                  <a:pt x="2506" y="4874"/>
                </a:lnTo>
                <a:lnTo>
                  <a:pt x="2529" y="4846"/>
                </a:lnTo>
                <a:lnTo>
                  <a:pt x="2552" y="4816"/>
                </a:lnTo>
                <a:lnTo>
                  <a:pt x="2574" y="4786"/>
                </a:lnTo>
                <a:lnTo>
                  <a:pt x="2594" y="4754"/>
                </a:lnTo>
                <a:lnTo>
                  <a:pt x="2614" y="4722"/>
                </a:lnTo>
                <a:lnTo>
                  <a:pt x="2632" y="4688"/>
                </a:lnTo>
                <a:lnTo>
                  <a:pt x="2649" y="4653"/>
                </a:lnTo>
                <a:lnTo>
                  <a:pt x="2665" y="4619"/>
                </a:lnTo>
                <a:lnTo>
                  <a:pt x="2680" y="4582"/>
                </a:lnTo>
                <a:lnTo>
                  <a:pt x="2693" y="4545"/>
                </a:lnTo>
                <a:lnTo>
                  <a:pt x="2706" y="4509"/>
                </a:lnTo>
                <a:lnTo>
                  <a:pt x="2718" y="4469"/>
                </a:lnTo>
                <a:lnTo>
                  <a:pt x="2728" y="4430"/>
                </a:lnTo>
                <a:lnTo>
                  <a:pt x="2737" y="4391"/>
                </a:lnTo>
                <a:lnTo>
                  <a:pt x="2746" y="4351"/>
                </a:lnTo>
                <a:lnTo>
                  <a:pt x="2752" y="4310"/>
                </a:lnTo>
                <a:lnTo>
                  <a:pt x="2758" y="4268"/>
                </a:lnTo>
                <a:lnTo>
                  <a:pt x="2763" y="4227"/>
                </a:lnTo>
                <a:lnTo>
                  <a:pt x="2767" y="4184"/>
                </a:lnTo>
                <a:lnTo>
                  <a:pt x="2771" y="4141"/>
                </a:lnTo>
                <a:lnTo>
                  <a:pt x="2772" y="4098"/>
                </a:lnTo>
                <a:lnTo>
                  <a:pt x="2772" y="4054"/>
                </a:lnTo>
                <a:lnTo>
                  <a:pt x="2772" y="4010"/>
                </a:lnTo>
                <a:lnTo>
                  <a:pt x="2771" y="3966"/>
                </a:lnTo>
                <a:lnTo>
                  <a:pt x="2767" y="3920"/>
                </a:lnTo>
                <a:lnTo>
                  <a:pt x="2763" y="3875"/>
                </a:lnTo>
                <a:lnTo>
                  <a:pt x="2758" y="3830"/>
                </a:lnTo>
                <a:lnTo>
                  <a:pt x="2753" y="3784"/>
                </a:lnTo>
                <a:lnTo>
                  <a:pt x="2746" y="3738"/>
                </a:lnTo>
                <a:lnTo>
                  <a:pt x="2737" y="3692"/>
                </a:lnTo>
                <a:lnTo>
                  <a:pt x="2729" y="3646"/>
                </a:lnTo>
                <a:lnTo>
                  <a:pt x="2718" y="3599"/>
                </a:lnTo>
                <a:lnTo>
                  <a:pt x="2707" y="3553"/>
                </a:lnTo>
                <a:lnTo>
                  <a:pt x="2695" y="3506"/>
                </a:lnTo>
                <a:lnTo>
                  <a:pt x="2681" y="3459"/>
                </a:lnTo>
                <a:lnTo>
                  <a:pt x="2666" y="3413"/>
                </a:lnTo>
                <a:lnTo>
                  <a:pt x="2650" y="3366"/>
                </a:lnTo>
                <a:lnTo>
                  <a:pt x="2635" y="3321"/>
                </a:lnTo>
                <a:lnTo>
                  <a:pt x="2635" y="3307"/>
                </a:lnTo>
                <a:lnTo>
                  <a:pt x="2635" y="3295"/>
                </a:lnTo>
                <a:lnTo>
                  <a:pt x="2635" y="3272"/>
                </a:lnTo>
                <a:lnTo>
                  <a:pt x="2659" y="3265"/>
                </a:lnTo>
                <a:lnTo>
                  <a:pt x="2682" y="3257"/>
                </a:lnTo>
                <a:lnTo>
                  <a:pt x="2706" y="3249"/>
                </a:lnTo>
                <a:lnTo>
                  <a:pt x="2729" y="3239"/>
                </a:lnTo>
                <a:lnTo>
                  <a:pt x="2751" y="3228"/>
                </a:lnTo>
                <a:lnTo>
                  <a:pt x="2772" y="3215"/>
                </a:lnTo>
                <a:lnTo>
                  <a:pt x="2793" y="3203"/>
                </a:lnTo>
                <a:lnTo>
                  <a:pt x="2812" y="3190"/>
                </a:lnTo>
                <a:lnTo>
                  <a:pt x="2832" y="3175"/>
                </a:lnTo>
                <a:lnTo>
                  <a:pt x="2850" y="3159"/>
                </a:lnTo>
                <a:lnTo>
                  <a:pt x="2867" y="3143"/>
                </a:lnTo>
                <a:lnTo>
                  <a:pt x="2885" y="3125"/>
                </a:lnTo>
                <a:lnTo>
                  <a:pt x="2900" y="3106"/>
                </a:lnTo>
                <a:lnTo>
                  <a:pt x="2915" y="3088"/>
                </a:lnTo>
                <a:lnTo>
                  <a:pt x="2930" y="3068"/>
                </a:lnTo>
                <a:lnTo>
                  <a:pt x="2943" y="3048"/>
                </a:lnTo>
                <a:lnTo>
                  <a:pt x="2972" y="3066"/>
                </a:lnTo>
                <a:lnTo>
                  <a:pt x="2999" y="3084"/>
                </a:lnTo>
                <a:lnTo>
                  <a:pt x="3026" y="3104"/>
                </a:lnTo>
                <a:lnTo>
                  <a:pt x="3051" y="3125"/>
                </a:lnTo>
                <a:lnTo>
                  <a:pt x="3077" y="3147"/>
                </a:lnTo>
                <a:lnTo>
                  <a:pt x="3102" y="3169"/>
                </a:lnTo>
                <a:lnTo>
                  <a:pt x="3125" y="3191"/>
                </a:lnTo>
                <a:lnTo>
                  <a:pt x="3148" y="3215"/>
                </a:lnTo>
                <a:lnTo>
                  <a:pt x="3171" y="3239"/>
                </a:lnTo>
                <a:lnTo>
                  <a:pt x="3193" y="3263"/>
                </a:lnTo>
                <a:lnTo>
                  <a:pt x="3236" y="3315"/>
                </a:lnTo>
                <a:lnTo>
                  <a:pt x="3277" y="3367"/>
                </a:lnTo>
                <a:lnTo>
                  <a:pt x="3316" y="3423"/>
                </a:lnTo>
                <a:lnTo>
                  <a:pt x="3355" y="3479"/>
                </a:lnTo>
                <a:lnTo>
                  <a:pt x="3392" y="3537"/>
                </a:lnTo>
                <a:lnTo>
                  <a:pt x="3429" y="3595"/>
                </a:lnTo>
                <a:lnTo>
                  <a:pt x="3466" y="3656"/>
                </a:lnTo>
                <a:lnTo>
                  <a:pt x="3537" y="3776"/>
                </a:lnTo>
                <a:lnTo>
                  <a:pt x="3610" y="3897"/>
                </a:lnTo>
                <a:lnTo>
                  <a:pt x="3638" y="3944"/>
                </a:lnTo>
                <a:lnTo>
                  <a:pt x="3669" y="3989"/>
                </a:lnTo>
                <a:lnTo>
                  <a:pt x="3700" y="4033"/>
                </a:lnTo>
                <a:lnTo>
                  <a:pt x="3730" y="4077"/>
                </a:lnTo>
                <a:lnTo>
                  <a:pt x="3762" y="4119"/>
                </a:lnTo>
                <a:lnTo>
                  <a:pt x="3795" y="4161"/>
                </a:lnTo>
                <a:lnTo>
                  <a:pt x="3830" y="4200"/>
                </a:lnTo>
                <a:lnTo>
                  <a:pt x="3863" y="4238"/>
                </a:lnTo>
                <a:lnTo>
                  <a:pt x="3898" y="4275"/>
                </a:lnTo>
                <a:lnTo>
                  <a:pt x="3934" y="4309"/>
                </a:lnTo>
                <a:lnTo>
                  <a:pt x="3969" y="4341"/>
                </a:lnTo>
                <a:lnTo>
                  <a:pt x="4006" y="4371"/>
                </a:lnTo>
                <a:lnTo>
                  <a:pt x="4043" y="4400"/>
                </a:lnTo>
                <a:lnTo>
                  <a:pt x="4081" y="4425"/>
                </a:lnTo>
                <a:lnTo>
                  <a:pt x="4119" y="4449"/>
                </a:lnTo>
                <a:lnTo>
                  <a:pt x="4157" y="4468"/>
                </a:lnTo>
                <a:lnTo>
                  <a:pt x="4196" y="4487"/>
                </a:lnTo>
                <a:lnTo>
                  <a:pt x="4235" y="4501"/>
                </a:lnTo>
                <a:lnTo>
                  <a:pt x="4256" y="4507"/>
                </a:lnTo>
                <a:lnTo>
                  <a:pt x="4276" y="4514"/>
                </a:lnTo>
                <a:lnTo>
                  <a:pt x="4295" y="4518"/>
                </a:lnTo>
                <a:lnTo>
                  <a:pt x="4315" y="4522"/>
                </a:lnTo>
                <a:lnTo>
                  <a:pt x="4336" y="4525"/>
                </a:lnTo>
                <a:lnTo>
                  <a:pt x="4355" y="4527"/>
                </a:lnTo>
                <a:lnTo>
                  <a:pt x="4376" y="4528"/>
                </a:lnTo>
                <a:lnTo>
                  <a:pt x="4397" y="4530"/>
                </a:lnTo>
                <a:lnTo>
                  <a:pt x="4417" y="4528"/>
                </a:lnTo>
                <a:lnTo>
                  <a:pt x="4438" y="4527"/>
                </a:lnTo>
                <a:lnTo>
                  <a:pt x="4458" y="4525"/>
                </a:lnTo>
                <a:lnTo>
                  <a:pt x="4478" y="4522"/>
                </a:lnTo>
                <a:lnTo>
                  <a:pt x="4499" y="4518"/>
                </a:lnTo>
                <a:lnTo>
                  <a:pt x="4520" y="4512"/>
                </a:lnTo>
                <a:lnTo>
                  <a:pt x="4541" y="4506"/>
                </a:lnTo>
                <a:lnTo>
                  <a:pt x="4561" y="4500"/>
                </a:lnTo>
                <a:lnTo>
                  <a:pt x="4582" y="4492"/>
                </a:lnTo>
                <a:lnTo>
                  <a:pt x="4603" y="4483"/>
                </a:lnTo>
                <a:lnTo>
                  <a:pt x="4624" y="4472"/>
                </a:lnTo>
                <a:lnTo>
                  <a:pt x="4645" y="4461"/>
                </a:lnTo>
                <a:lnTo>
                  <a:pt x="4666" y="4449"/>
                </a:lnTo>
                <a:lnTo>
                  <a:pt x="4686" y="4435"/>
                </a:lnTo>
                <a:lnTo>
                  <a:pt x="4707" y="4420"/>
                </a:lnTo>
                <a:lnTo>
                  <a:pt x="4728" y="4405"/>
                </a:lnTo>
                <a:lnTo>
                  <a:pt x="4750" y="4387"/>
                </a:lnTo>
                <a:lnTo>
                  <a:pt x="4771" y="4370"/>
                </a:lnTo>
                <a:lnTo>
                  <a:pt x="4792" y="4351"/>
                </a:lnTo>
                <a:lnTo>
                  <a:pt x="4813" y="4330"/>
                </a:lnTo>
                <a:lnTo>
                  <a:pt x="4830" y="4313"/>
                </a:lnTo>
                <a:lnTo>
                  <a:pt x="4846" y="4294"/>
                </a:lnTo>
                <a:lnTo>
                  <a:pt x="4862" y="4275"/>
                </a:lnTo>
                <a:lnTo>
                  <a:pt x="4876" y="4255"/>
                </a:lnTo>
                <a:lnTo>
                  <a:pt x="4892" y="4233"/>
                </a:lnTo>
                <a:lnTo>
                  <a:pt x="4906" y="4212"/>
                </a:lnTo>
                <a:lnTo>
                  <a:pt x="4921" y="4189"/>
                </a:lnTo>
                <a:lnTo>
                  <a:pt x="4934" y="4165"/>
                </a:lnTo>
                <a:lnTo>
                  <a:pt x="4961" y="4116"/>
                </a:lnTo>
                <a:lnTo>
                  <a:pt x="4986" y="4065"/>
                </a:lnTo>
                <a:lnTo>
                  <a:pt x="5008" y="4011"/>
                </a:lnTo>
                <a:lnTo>
                  <a:pt x="5030" y="3955"/>
                </a:lnTo>
                <a:lnTo>
                  <a:pt x="5049" y="3896"/>
                </a:lnTo>
                <a:lnTo>
                  <a:pt x="5068" y="3836"/>
                </a:lnTo>
                <a:lnTo>
                  <a:pt x="5084" y="3773"/>
                </a:lnTo>
                <a:lnTo>
                  <a:pt x="5100" y="3709"/>
                </a:lnTo>
                <a:lnTo>
                  <a:pt x="5113" y="3646"/>
                </a:lnTo>
                <a:lnTo>
                  <a:pt x="5124" y="3580"/>
                </a:lnTo>
                <a:lnTo>
                  <a:pt x="5135" y="3513"/>
                </a:lnTo>
                <a:lnTo>
                  <a:pt x="5144" y="3447"/>
                </a:lnTo>
                <a:lnTo>
                  <a:pt x="5151" y="3380"/>
                </a:lnTo>
                <a:lnTo>
                  <a:pt x="5156" y="3312"/>
                </a:lnTo>
                <a:lnTo>
                  <a:pt x="5161" y="3246"/>
                </a:lnTo>
                <a:lnTo>
                  <a:pt x="5163" y="3180"/>
                </a:lnTo>
                <a:lnTo>
                  <a:pt x="5165" y="3114"/>
                </a:lnTo>
                <a:lnTo>
                  <a:pt x="5165" y="3048"/>
                </a:lnTo>
                <a:lnTo>
                  <a:pt x="5162" y="2984"/>
                </a:lnTo>
                <a:lnTo>
                  <a:pt x="5158" y="2921"/>
                </a:lnTo>
                <a:lnTo>
                  <a:pt x="5155" y="2860"/>
                </a:lnTo>
                <a:lnTo>
                  <a:pt x="5149" y="2800"/>
                </a:lnTo>
                <a:lnTo>
                  <a:pt x="5140" y="2742"/>
                </a:lnTo>
                <a:lnTo>
                  <a:pt x="5131" y="2686"/>
                </a:lnTo>
                <a:lnTo>
                  <a:pt x="5120" y="2633"/>
                </a:lnTo>
                <a:lnTo>
                  <a:pt x="5109" y="2582"/>
                </a:lnTo>
                <a:lnTo>
                  <a:pt x="5096" y="2534"/>
                </a:lnTo>
                <a:lnTo>
                  <a:pt x="5081" y="2489"/>
                </a:lnTo>
                <a:close/>
              </a:path>
            </a:pathLst>
          </a:custGeom>
          <a:solidFill>
            <a:srgbClr val="3333FF"/>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3" name="矩形 22"/>
          <p:cNvSpPr/>
          <p:nvPr/>
        </p:nvSpPr>
        <p:spPr>
          <a:xfrm>
            <a:off x="6087882" y="3270717"/>
            <a:ext cx="1620957" cy="523220"/>
          </a:xfrm>
          <a:prstGeom prst="rect">
            <a:avLst/>
          </a:prstGeom>
        </p:spPr>
        <p:txBody>
          <a:bodyPr wrap="none">
            <a:spAutoFit/>
          </a:bodyPr>
          <a:lstStyle/>
          <a:p>
            <a:pPr lvl="0"/>
            <a:r>
              <a:rPr lang="zh-CN" altLang="en-US" sz="2800" dirty="0"/>
              <a:t>起居空间</a:t>
            </a:r>
          </a:p>
        </p:txBody>
      </p:sp>
      <p:sp>
        <p:nvSpPr>
          <p:cNvPr id="24" name="矩形 23"/>
          <p:cNvSpPr/>
          <p:nvPr/>
        </p:nvSpPr>
        <p:spPr>
          <a:xfrm>
            <a:off x="6119185" y="5108632"/>
            <a:ext cx="1620957" cy="523220"/>
          </a:xfrm>
          <a:prstGeom prst="rect">
            <a:avLst/>
          </a:prstGeom>
        </p:spPr>
        <p:txBody>
          <a:bodyPr wrap="none">
            <a:spAutoFit/>
          </a:bodyPr>
          <a:lstStyle/>
          <a:p>
            <a:pPr lvl="0"/>
            <a:r>
              <a:rPr lang="zh-CN" altLang="zh-CN" sz="2800" dirty="0"/>
              <a:t>贮存空间</a:t>
            </a:r>
            <a:endParaRPr lang="zh-CN" altLang="en-US" sz="2800" dirty="0"/>
          </a:p>
        </p:txBody>
      </p:sp>
      <p:sp>
        <p:nvSpPr>
          <p:cNvPr id="25" name="矩形 24"/>
          <p:cNvSpPr/>
          <p:nvPr/>
        </p:nvSpPr>
        <p:spPr>
          <a:xfrm>
            <a:off x="6087882" y="4137448"/>
            <a:ext cx="1620957" cy="523220"/>
          </a:xfrm>
          <a:prstGeom prst="rect">
            <a:avLst/>
          </a:prstGeom>
        </p:spPr>
        <p:txBody>
          <a:bodyPr wrap="none">
            <a:spAutoFit/>
          </a:bodyPr>
          <a:lstStyle/>
          <a:p>
            <a:pPr lvl="0"/>
            <a:r>
              <a:rPr lang="zh-CN" altLang="en-US" sz="2800" dirty="0"/>
              <a:t>书写空间</a:t>
            </a:r>
          </a:p>
        </p:txBody>
      </p:sp>
    </p:spTree>
    <p:extLst>
      <p:ext uri="{BB962C8B-B14F-4D97-AF65-F5344CB8AC3E}">
        <p14:creationId xmlns:p14="http://schemas.microsoft.com/office/powerpoint/2010/main" val="773020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59451" y="1418232"/>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 Box 3"/>
          <p:cNvSpPr txBox="1">
            <a:spLocks noChangeArrowheads="1"/>
          </p:cNvSpPr>
          <p:nvPr/>
        </p:nvSpPr>
        <p:spPr bwMode="auto">
          <a:xfrm>
            <a:off x="771773" y="1368198"/>
            <a:ext cx="60323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三、房务中心与各部门的沟通</a:t>
            </a:r>
            <a:endParaRPr lang="en-US" altLang="zh-CN" sz="3000" b="1" dirty="0" smtClean="0">
              <a:solidFill>
                <a:srgbClr val="CC3300"/>
              </a:solidFill>
              <a:latin typeface="黑体" pitchFamily="49" charset="-122"/>
              <a:ea typeface="黑体" pitchFamily="49" charset="-122"/>
            </a:endParaRPr>
          </a:p>
        </p:txBody>
      </p:sp>
      <p:sp>
        <p:nvSpPr>
          <p:cNvPr id="14" name="矩形 13"/>
          <p:cNvSpPr/>
          <p:nvPr/>
        </p:nvSpPr>
        <p:spPr>
          <a:xfrm>
            <a:off x="1259770" y="2190273"/>
            <a:ext cx="3057247"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（一）沟通的原则</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11" name="矩形 10"/>
          <p:cNvSpPr/>
          <p:nvPr/>
        </p:nvSpPr>
        <p:spPr>
          <a:xfrm>
            <a:off x="1259770" y="3212985"/>
            <a:ext cx="7729767" cy="2308324"/>
          </a:xfrm>
          <a:prstGeom prst="rect">
            <a:avLst/>
          </a:prstGeom>
        </p:spPr>
        <p:txBody>
          <a:bodyPr wrap="square">
            <a:spAutoFit/>
          </a:bodyPr>
          <a:lstStyle/>
          <a:p>
            <a:pPr>
              <a:lnSpc>
                <a:spcPct val="150000"/>
              </a:lnSpc>
            </a:pPr>
            <a:r>
              <a:rPr lang="en-US" altLang="zh-CN" sz="2400" dirty="0"/>
              <a:t>1.</a:t>
            </a:r>
            <a:r>
              <a:rPr lang="zh-CN" altLang="en-US" sz="2400" dirty="0"/>
              <a:t>当与对方无法沟通、协调时，应向其上一级主管</a:t>
            </a:r>
            <a:r>
              <a:rPr lang="zh-CN" altLang="en-US" sz="2400" dirty="0" smtClean="0"/>
              <a:t>沟通</a:t>
            </a:r>
            <a:endParaRPr lang="en-US" altLang="zh-CN" sz="2400" dirty="0" smtClean="0"/>
          </a:p>
          <a:p>
            <a:pPr>
              <a:lnSpc>
                <a:spcPct val="150000"/>
              </a:lnSpc>
            </a:pPr>
            <a:r>
              <a:rPr lang="en-US" altLang="zh-CN" sz="2400" dirty="0"/>
              <a:t>2.</a:t>
            </a:r>
            <a:r>
              <a:rPr lang="zh-CN" altLang="zh-CN" sz="2400" dirty="0"/>
              <a:t>与对方沟通时，提供必要的</a:t>
            </a:r>
            <a:r>
              <a:rPr lang="zh-CN" altLang="zh-CN" sz="2400" dirty="0" smtClean="0"/>
              <a:t>帮助</a:t>
            </a:r>
            <a:endParaRPr lang="zh-CN" altLang="zh-CN" sz="2400" dirty="0"/>
          </a:p>
          <a:p>
            <a:pPr>
              <a:lnSpc>
                <a:spcPct val="150000"/>
              </a:lnSpc>
            </a:pPr>
            <a:r>
              <a:rPr lang="en-US" altLang="zh-CN" sz="2400" dirty="0"/>
              <a:t>3.</a:t>
            </a:r>
            <a:r>
              <a:rPr lang="zh-CN" altLang="en-US" sz="2400" dirty="0"/>
              <a:t>保持良好的沟通态度，心平气和，</a:t>
            </a:r>
            <a:r>
              <a:rPr lang="zh-CN" altLang="en-US" sz="2400" dirty="0" smtClean="0"/>
              <a:t>有耐心</a:t>
            </a:r>
            <a:endParaRPr lang="en-US" altLang="zh-CN" sz="2400" dirty="0" smtClean="0"/>
          </a:p>
          <a:p>
            <a:pPr>
              <a:lnSpc>
                <a:spcPct val="150000"/>
              </a:lnSpc>
            </a:pPr>
            <a:r>
              <a:rPr lang="en-US" altLang="zh-CN" sz="2400" dirty="0"/>
              <a:t>4.</a:t>
            </a:r>
            <a:r>
              <a:rPr lang="zh-CN" altLang="en-US" sz="2400" dirty="0"/>
              <a:t>遇到沟通障碍时，先解决问题，不可推卸</a:t>
            </a:r>
            <a:r>
              <a:rPr lang="zh-CN" altLang="en-US" sz="2400" dirty="0" smtClean="0"/>
              <a:t>责任</a:t>
            </a:r>
            <a:endParaRPr lang="zh-CN" altLang="en-US" sz="2400" dirty="0"/>
          </a:p>
        </p:txBody>
      </p:sp>
    </p:spTree>
    <p:extLst>
      <p:ext uri="{BB962C8B-B14F-4D97-AF65-F5344CB8AC3E}">
        <p14:creationId xmlns:p14="http://schemas.microsoft.com/office/powerpoint/2010/main" val="2396809181"/>
      </p:ext>
    </p:extLst>
  </p:cSld>
  <p:clrMapOvr>
    <a:masterClrMapping/>
  </p:clrMapOvr>
  <p:transition spd="slow">
    <p:pull dir="ld"/>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立方体 1"/>
          <p:cNvSpPr/>
          <p:nvPr/>
        </p:nvSpPr>
        <p:spPr>
          <a:xfrm>
            <a:off x="1150541" y="3343431"/>
            <a:ext cx="2790293" cy="636383"/>
          </a:xfrm>
          <a:prstGeom prst="cube">
            <a:avLst>
              <a:gd name="adj" fmla="val 42396"/>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12700" cap="flat" cmpd="sng" algn="ctr">
            <a:solidFill>
              <a:srgbClr val="69BFFF"/>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 name="Oval 65"/>
          <p:cNvSpPr>
            <a:spLocks noChangeArrowheads="1"/>
          </p:cNvSpPr>
          <p:nvPr/>
        </p:nvSpPr>
        <p:spPr bwMode="auto">
          <a:xfrm>
            <a:off x="379895" y="5790003"/>
            <a:ext cx="541260" cy="154178"/>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itchFamily="34" charset="0"/>
              <a:ea typeface="宋体"/>
            </a:endParaRPr>
          </a:p>
        </p:txBody>
      </p:sp>
      <p:sp>
        <p:nvSpPr>
          <p:cNvPr id="4" name="Oval 65"/>
          <p:cNvSpPr>
            <a:spLocks noChangeArrowheads="1"/>
          </p:cNvSpPr>
          <p:nvPr/>
        </p:nvSpPr>
        <p:spPr bwMode="auto">
          <a:xfrm>
            <a:off x="1631004" y="5867092"/>
            <a:ext cx="541260" cy="154178"/>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itchFamily="34" charset="0"/>
              <a:ea typeface="宋体"/>
            </a:endParaRPr>
          </a:p>
        </p:txBody>
      </p:sp>
      <p:grpSp>
        <p:nvGrpSpPr>
          <p:cNvPr id="5" name="组合 4"/>
          <p:cNvGrpSpPr/>
          <p:nvPr/>
        </p:nvGrpSpPr>
        <p:grpSpPr>
          <a:xfrm>
            <a:off x="796387" y="3317503"/>
            <a:ext cx="1880491" cy="2716741"/>
            <a:chOff x="2665038" y="1927011"/>
            <a:chExt cx="2694394" cy="3892585"/>
          </a:xfrm>
        </p:grpSpPr>
        <p:sp>
          <p:nvSpPr>
            <p:cNvPr id="6" name="圆角矩形 5"/>
            <p:cNvSpPr/>
            <p:nvPr/>
          </p:nvSpPr>
          <p:spPr>
            <a:xfrm rot="1708938">
              <a:off x="3281827" y="1927011"/>
              <a:ext cx="132073" cy="3825986"/>
            </a:xfrm>
            <a:prstGeom prst="roundRect">
              <a:avLst>
                <a:gd name="adj" fmla="val 4276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7" name="圆角矩形 6"/>
            <p:cNvSpPr/>
            <p:nvPr/>
          </p:nvSpPr>
          <p:spPr>
            <a:xfrm rot="1412563">
              <a:off x="4884972" y="2005521"/>
              <a:ext cx="148677" cy="3814075"/>
            </a:xfrm>
            <a:prstGeom prst="roundRect">
              <a:avLst>
                <a:gd name="adj" fmla="val 4276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8" name="圆角矩形 7"/>
            <p:cNvSpPr/>
            <p:nvPr/>
          </p:nvSpPr>
          <p:spPr>
            <a:xfrm>
              <a:off x="3444256" y="3535910"/>
              <a:ext cx="1627052"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9" name="圆角矩形 8"/>
            <p:cNvSpPr/>
            <p:nvPr/>
          </p:nvSpPr>
          <p:spPr>
            <a:xfrm>
              <a:off x="3640802" y="3176400"/>
              <a:ext cx="1587600"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0" name="圆角矩形 9"/>
            <p:cNvSpPr/>
            <p:nvPr/>
          </p:nvSpPr>
          <p:spPr>
            <a:xfrm>
              <a:off x="2665038" y="5013176"/>
              <a:ext cx="1764490"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1" name="圆角矩形 10"/>
            <p:cNvSpPr/>
            <p:nvPr/>
          </p:nvSpPr>
          <p:spPr>
            <a:xfrm>
              <a:off x="2843808" y="4640944"/>
              <a:ext cx="1728192"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2" name="圆角矩形 11"/>
            <p:cNvSpPr/>
            <p:nvPr/>
          </p:nvSpPr>
          <p:spPr>
            <a:xfrm>
              <a:off x="3012208" y="4280904"/>
              <a:ext cx="1728192"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3" name="圆角矩形 12"/>
            <p:cNvSpPr/>
            <p:nvPr/>
          </p:nvSpPr>
          <p:spPr>
            <a:xfrm>
              <a:off x="3218926" y="3912558"/>
              <a:ext cx="1700922"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4" name="圆角矩形 13"/>
            <p:cNvSpPr/>
            <p:nvPr/>
          </p:nvSpPr>
          <p:spPr>
            <a:xfrm>
              <a:off x="3782632" y="2852936"/>
              <a:ext cx="1576800"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5" name="立方体 14"/>
          <p:cNvSpPr/>
          <p:nvPr/>
        </p:nvSpPr>
        <p:spPr>
          <a:xfrm>
            <a:off x="3116022" y="1562670"/>
            <a:ext cx="2044482" cy="466286"/>
          </a:xfrm>
          <a:prstGeom prst="cube">
            <a:avLst>
              <a:gd name="adj" fmla="val 42396"/>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12700" cap="flat" cmpd="sng" algn="ctr">
            <a:solidFill>
              <a:srgbClr val="69BFFF"/>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6" name="Oval 65"/>
          <p:cNvSpPr>
            <a:spLocks noChangeArrowheads="1"/>
          </p:cNvSpPr>
          <p:nvPr/>
        </p:nvSpPr>
        <p:spPr bwMode="auto">
          <a:xfrm>
            <a:off x="2584387" y="3336270"/>
            <a:ext cx="306797" cy="87391"/>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itchFamily="34" charset="0"/>
              <a:ea typeface="宋体"/>
            </a:endParaRPr>
          </a:p>
        </p:txBody>
      </p:sp>
      <p:sp>
        <p:nvSpPr>
          <p:cNvPr id="17" name="Oval 65"/>
          <p:cNvSpPr>
            <a:spLocks noChangeArrowheads="1"/>
          </p:cNvSpPr>
          <p:nvPr/>
        </p:nvSpPr>
        <p:spPr bwMode="auto">
          <a:xfrm>
            <a:off x="3462236" y="3398082"/>
            <a:ext cx="306797" cy="87391"/>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itchFamily="34" charset="0"/>
              <a:ea typeface="宋体"/>
            </a:endParaRPr>
          </a:p>
        </p:txBody>
      </p:sp>
      <p:grpSp>
        <p:nvGrpSpPr>
          <p:cNvPr id="18" name="组合 17"/>
          <p:cNvGrpSpPr/>
          <p:nvPr/>
        </p:nvGrpSpPr>
        <p:grpSpPr>
          <a:xfrm>
            <a:off x="2865924" y="1582190"/>
            <a:ext cx="1331316" cy="1923349"/>
            <a:chOff x="2665038" y="1927011"/>
            <a:chExt cx="2694394" cy="3892585"/>
          </a:xfrm>
        </p:grpSpPr>
        <p:sp>
          <p:nvSpPr>
            <p:cNvPr id="19" name="圆角矩形 18"/>
            <p:cNvSpPr/>
            <p:nvPr/>
          </p:nvSpPr>
          <p:spPr>
            <a:xfrm rot="1708938">
              <a:off x="3281827" y="1927011"/>
              <a:ext cx="132073" cy="3825986"/>
            </a:xfrm>
            <a:prstGeom prst="roundRect">
              <a:avLst>
                <a:gd name="adj" fmla="val 4276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0" name="圆角矩形 19"/>
            <p:cNvSpPr/>
            <p:nvPr/>
          </p:nvSpPr>
          <p:spPr>
            <a:xfrm rot="1412563">
              <a:off x="4884972" y="2005521"/>
              <a:ext cx="148677" cy="3814075"/>
            </a:xfrm>
            <a:prstGeom prst="roundRect">
              <a:avLst>
                <a:gd name="adj" fmla="val 4276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1" name="圆角矩形 20"/>
            <p:cNvSpPr/>
            <p:nvPr/>
          </p:nvSpPr>
          <p:spPr>
            <a:xfrm>
              <a:off x="3444256" y="3535910"/>
              <a:ext cx="1627052"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2" name="圆角矩形 21"/>
            <p:cNvSpPr/>
            <p:nvPr/>
          </p:nvSpPr>
          <p:spPr>
            <a:xfrm>
              <a:off x="3640802" y="3176400"/>
              <a:ext cx="1587600"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3" name="圆角矩形 22"/>
            <p:cNvSpPr/>
            <p:nvPr/>
          </p:nvSpPr>
          <p:spPr>
            <a:xfrm>
              <a:off x="2665038" y="5013176"/>
              <a:ext cx="1764490"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4" name="圆角矩形 23"/>
            <p:cNvSpPr/>
            <p:nvPr/>
          </p:nvSpPr>
          <p:spPr>
            <a:xfrm>
              <a:off x="2843808" y="4640944"/>
              <a:ext cx="1728192"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5" name="圆角矩形 24"/>
            <p:cNvSpPr/>
            <p:nvPr/>
          </p:nvSpPr>
          <p:spPr>
            <a:xfrm>
              <a:off x="3012208" y="4280904"/>
              <a:ext cx="1728192"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6" name="圆角矩形 25"/>
            <p:cNvSpPr/>
            <p:nvPr/>
          </p:nvSpPr>
          <p:spPr>
            <a:xfrm>
              <a:off x="3218926" y="3912558"/>
              <a:ext cx="1700922"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7" name="圆角矩形 26"/>
            <p:cNvSpPr/>
            <p:nvPr/>
          </p:nvSpPr>
          <p:spPr>
            <a:xfrm>
              <a:off x="3782632" y="2852936"/>
              <a:ext cx="1576800"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32" name="TextBox 65"/>
          <p:cNvSpPr txBox="1"/>
          <p:nvPr/>
        </p:nvSpPr>
        <p:spPr>
          <a:xfrm>
            <a:off x="3306044" y="3982253"/>
            <a:ext cx="5399140" cy="2862322"/>
          </a:xfrm>
          <a:prstGeom prst="rect">
            <a:avLst/>
          </a:prstGeom>
          <a:noFill/>
        </p:spPr>
        <p:txBody>
          <a:bodyPr wrap="square" rtlCol="0">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其次，要学习酒店的公关人员为了客户或相关人员的沟通畅顺、愉快，而采用了哪些基本、必要的公关手段，掌握这些手段，即便今后离开本职岗位，也会在自身的人际交往中受益匪浅。</a:t>
            </a:r>
            <a:endParaRPr lang="zh-CN" altLang="zh-CN" sz="2400" dirty="0">
              <a:latin typeface="微软雅黑" panose="020B0503020204020204" pitchFamily="34" charset="-122"/>
              <a:ea typeface="微软雅黑" panose="020B0503020204020204" pitchFamily="34" charset="-122"/>
            </a:endParaRPr>
          </a:p>
        </p:txBody>
      </p:sp>
      <p:sp>
        <p:nvSpPr>
          <p:cNvPr id="33" name="TextBox 66"/>
          <p:cNvSpPr txBox="1"/>
          <p:nvPr/>
        </p:nvSpPr>
        <p:spPr>
          <a:xfrm>
            <a:off x="4716010" y="2011677"/>
            <a:ext cx="4176289" cy="1200329"/>
          </a:xfrm>
          <a:prstGeom prst="rect">
            <a:avLst/>
          </a:prstGeom>
          <a:noFill/>
        </p:spPr>
        <p:txBody>
          <a:bodyPr wrap="square" rtlCol="0">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首先，房务中心人员要把自己当作一名内务公关员来看待。</a:t>
            </a:r>
            <a:endParaRPr lang="zh-CN" altLang="zh-CN" sz="2400" dirty="0">
              <a:latin typeface="微软雅黑" panose="020B0503020204020204" pitchFamily="34" charset="-122"/>
              <a:ea typeface="微软雅黑" panose="020B0503020204020204" pitchFamily="34" charset="-122"/>
            </a:endParaRPr>
          </a:p>
        </p:txBody>
      </p:sp>
      <p:sp>
        <p:nvSpPr>
          <p:cNvPr id="36" name="TextBox 35"/>
          <p:cNvSpPr txBox="1"/>
          <p:nvPr/>
        </p:nvSpPr>
        <p:spPr>
          <a:xfrm>
            <a:off x="517373" y="356486"/>
            <a:ext cx="7416515" cy="662554"/>
          </a:xfrm>
          <a:prstGeom prst="rect">
            <a:avLst/>
          </a:prstGeom>
          <a:noFill/>
        </p:spPr>
        <p:txBody>
          <a:bodyPr wrap="square" rtlCol="0">
            <a:spAutoFit/>
          </a:bodyPr>
          <a:lstStyle/>
          <a:p>
            <a:pPr>
              <a:lnSpc>
                <a:spcPct val="150000"/>
              </a:lnSpc>
            </a:pPr>
            <a:r>
              <a:rPr lang="zh-CN" altLang="en-US" sz="2800" dirty="0">
                <a:latin typeface="微软雅黑" panose="020B0503020204020204" pitchFamily="34" charset="-122"/>
                <a:ea typeface="微软雅黑" panose="020B0503020204020204" pitchFamily="34" charset="-122"/>
              </a:rPr>
              <a:t>（二）沟通的艺术</a:t>
            </a:r>
            <a:endParaRPr lang="zh-CN" altLang="zh-CN"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35885478"/>
      </p:ext>
    </p:extLst>
  </p:cSld>
  <p:clrMapOvr>
    <a:masterClrMapping/>
  </p:clrMapOvr>
  <p:transition spd="slow">
    <p:push dir="u"/>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2"/>
          <p:cNvSpPr txBox="1">
            <a:spLocks noChangeArrowheads="1"/>
          </p:cNvSpPr>
          <p:nvPr/>
        </p:nvSpPr>
        <p:spPr bwMode="auto">
          <a:xfrm>
            <a:off x="755735" y="1402950"/>
            <a:ext cx="51025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lnSpc>
                <a:spcPct val="150000"/>
              </a:lnSpc>
              <a:spcBef>
                <a:spcPct val="0"/>
              </a:spcBef>
              <a:buNone/>
            </a:pPr>
            <a:r>
              <a:rPr lang="zh-CN" altLang="en-US" sz="2800" dirty="0">
                <a:latin typeface="微软雅黑" panose="020B0503020204020204" pitchFamily="34" charset="-122"/>
                <a:ea typeface="微软雅黑" panose="020B0503020204020204" pitchFamily="34" charset="-122"/>
              </a:rPr>
              <a:t>（三）沟通的内容与方法</a:t>
            </a:r>
            <a:endParaRPr lang="en-US" altLang="zh-CN" sz="2800" dirty="0" smtClean="0">
              <a:latin typeface="微软雅黑" panose="020B0503020204020204" pitchFamily="34" charset="-122"/>
              <a:ea typeface="微软雅黑" panose="020B0503020204020204" pitchFamily="34" charset="-122"/>
            </a:endParaRPr>
          </a:p>
        </p:txBody>
      </p:sp>
      <p:sp>
        <p:nvSpPr>
          <p:cNvPr id="16" name="TextBox 15"/>
          <p:cNvSpPr txBox="1"/>
          <p:nvPr/>
        </p:nvSpPr>
        <p:spPr>
          <a:xfrm>
            <a:off x="2843880" y="2276920"/>
            <a:ext cx="5168784" cy="3970318"/>
          </a:xfrm>
          <a:prstGeom prst="rect">
            <a:avLst/>
          </a:prstGeom>
          <a:noFill/>
        </p:spPr>
        <p:txBody>
          <a:bodyPr wrap="square" rtlCol="0">
            <a:spAutoFit/>
          </a:bodyPr>
          <a:lstStyle/>
          <a:p>
            <a:pPr>
              <a:lnSpc>
                <a:spcPct val="150000"/>
              </a:lnSpc>
            </a:pPr>
            <a:r>
              <a:rPr lang="en-US" altLang="zh-CN" sz="2400" dirty="0">
                <a:latin typeface="+mj-ea"/>
                <a:ea typeface="+mj-ea"/>
              </a:rPr>
              <a:t>1.</a:t>
            </a:r>
            <a:r>
              <a:rPr lang="zh-CN" altLang="en-US" sz="2400" dirty="0">
                <a:latin typeface="+mj-ea"/>
                <a:ea typeface="+mj-ea"/>
              </a:rPr>
              <a:t>房务中心与楼层的沟通、</a:t>
            </a:r>
            <a:r>
              <a:rPr lang="zh-CN" altLang="en-US" sz="2400" dirty="0" smtClean="0">
                <a:latin typeface="+mj-ea"/>
                <a:ea typeface="+mj-ea"/>
              </a:rPr>
              <a:t>协调</a:t>
            </a:r>
            <a:endParaRPr lang="en-US" altLang="zh-CN" sz="2400" dirty="0" smtClean="0">
              <a:latin typeface="+mj-ea"/>
              <a:ea typeface="+mj-ea"/>
            </a:endParaRPr>
          </a:p>
          <a:p>
            <a:pPr>
              <a:lnSpc>
                <a:spcPct val="150000"/>
              </a:lnSpc>
            </a:pPr>
            <a:r>
              <a:rPr lang="en-US" altLang="zh-CN" sz="2400" dirty="0">
                <a:latin typeface="+mj-ea"/>
                <a:ea typeface="+mj-ea"/>
              </a:rPr>
              <a:t>2.</a:t>
            </a:r>
            <a:r>
              <a:rPr lang="zh-CN" altLang="en-US" sz="2400" dirty="0">
                <a:latin typeface="+mj-ea"/>
                <a:ea typeface="+mj-ea"/>
              </a:rPr>
              <a:t>与前厅的沟通</a:t>
            </a:r>
            <a:r>
              <a:rPr lang="zh-CN" altLang="en-US" sz="2400" dirty="0" smtClean="0">
                <a:latin typeface="+mj-ea"/>
                <a:ea typeface="+mj-ea"/>
              </a:rPr>
              <a:t>协调</a:t>
            </a:r>
            <a:endParaRPr lang="en-US" altLang="zh-CN" sz="2400" dirty="0" smtClean="0">
              <a:latin typeface="+mj-ea"/>
              <a:ea typeface="+mj-ea"/>
            </a:endParaRPr>
          </a:p>
          <a:p>
            <a:pPr>
              <a:lnSpc>
                <a:spcPct val="150000"/>
              </a:lnSpc>
            </a:pPr>
            <a:r>
              <a:rPr lang="en-US" altLang="zh-CN" sz="2400" dirty="0">
                <a:latin typeface="+mj-ea"/>
                <a:ea typeface="+mj-ea"/>
              </a:rPr>
              <a:t>3.</a:t>
            </a:r>
            <a:r>
              <a:rPr lang="zh-CN" altLang="en-US" sz="2400" dirty="0">
                <a:latin typeface="+mj-ea"/>
                <a:ea typeface="+mj-ea"/>
              </a:rPr>
              <a:t>与</a:t>
            </a:r>
            <a:r>
              <a:rPr lang="en-US" altLang="zh-CN" sz="2400" dirty="0">
                <a:latin typeface="+mj-ea"/>
                <a:ea typeface="+mj-ea"/>
              </a:rPr>
              <a:t>PA</a:t>
            </a:r>
            <a:r>
              <a:rPr lang="zh-CN" altLang="en-US" sz="2400" dirty="0">
                <a:latin typeface="+mj-ea"/>
                <a:ea typeface="+mj-ea"/>
              </a:rPr>
              <a:t>部的沟通</a:t>
            </a:r>
            <a:r>
              <a:rPr lang="zh-CN" altLang="en-US" sz="2400" dirty="0" smtClean="0">
                <a:latin typeface="+mj-ea"/>
                <a:ea typeface="+mj-ea"/>
              </a:rPr>
              <a:t>协调</a:t>
            </a:r>
            <a:endParaRPr lang="en-US" altLang="zh-CN" sz="2400" dirty="0" smtClean="0">
              <a:latin typeface="+mj-ea"/>
              <a:ea typeface="+mj-ea"/>
            </a:endParaRPr>
          </a:p>
          <a:p>
            <a:pPr>
              <a:lnSpc>
                <a:spcPct val="150000"/>
              </a:lnSpc>
            </a:pPr>
            <a:r>
              <a:rPr lang="en-US" altLang="zh-CN" sz="2400" dirty="0">
                <a:latin typeface="+mj-ea"/>
                <a:ea typeface="+mj-ea"/>
              </a:rPr>
              <a:t>4.</a:t>
            </a:r>
            <a:r>
              <a:rPr lang="zh-CN" altLang="en-US" sz="2400" dirty="0">
                <a:latin typeface="+mj-ea"/>
                <a:ea typeface="+mj-ea"/>
              </a:rPr>
              <a:t>与工程部的沟通</a:t>
            </a:r>
            <a:r>
              <a:rPr lang="zh-CN" altLang="en-US" sz="2400" dirty="0" smtClean="0">
                <a:latin typeface="+mj-ea"/>
                <a:ea typeface="+mj-ea"/>
              </a:rPr>
              <a:t>协调</a:t>
            </a:r>
            <a:endParaRPr lang="en-US" altLang="zh-CN" sz="2400" dirty="0" smtClean="0">
              <a:latin typeface="+mj-ea"/>
              <a:ea typeface="+mj-ea"/>
            </a:endParaRPr>
          </a:p>
          <a:p>
            <a:pPr>
              <a:lnSpc>
                <a:spcPct val="150000"/>
              </a:lnSpc>
            </a:pPr>
            <a:r>
              <a:rPr lang="en-US" altLang="zh-CN" sz="2400" dirty="0">
                <a:latin typeface="+mj-ea"/>
                <a:ea typeface="+mj-ea"/>
              </a:rPr>
              <a:t>5.</a:t>
            </a:r>
            <a:r>
              <a:rPr lang="zh-CN" altLang="en-US" sz="2400" dirty="0">
                <a:latin typeface="+mj-ea"/>
                <a:ea typeface="+mj-ea"/>
              </a:rPr>
              <a:t>与餐厅的沟通</a:t>
            </a:r>
            <a:r>
              <a:rPr lang="zh-CN" altLang="en-US" sz="2400" dirty="0" smtClean="0">
                <a:latin typeface="+mj-ea"/>
                <a:ea typeface="+mj-ea"/>
              </a:rPr>
              <a:t>协调</a:t>
            </a:r>
            <a:endParaRPr lang="en-US" altLang="zh-CN" sz="2400" dirty="0" smtClean="0">
              <a:latin typeface="+mj-ea"/>
              <a:ea typeface="+mj-ea"/>
            </a:endParaRPr>
          </a:p>
          <a:p>
            <a:pPr>
              <a:lnSpc>
                <a:spcPct val="150000"/>
              </a:lnSpc>
            </a:pPr>
            <a:r>
              <a:rPr lang="en-US" altLang="zh-CN" sz="2400" dirty="0">
                <a:latin typeface="+mj-ea"/>
                <a:ea typeface="+mj-ea"/>
              </a:rPr>
              <a:t>6.</a:t>
            </a:r>
            <a:r>
              <a:rPr lang="zh-CN" altLang="en-US" sz="2400" dirty="0">
                <a:latin typeface="+mj-ea"/>
                <a:ea typeface="+mj-ea"/>
              </a:rPr>
              <a:t>与保安部的沟通</a:t>
            </a:r>
            <a:r>
              <a:rPr lang="zh-CN" altLang="en-US" sz="2400" dirty="0" smtClean="0">
                <a:latin typeface="+mj-ea"/>
                <a:ea typeface="+mj-ea"/>
              </a:rPr>
              <a:t>协调</a:t>
            </a:r>
            <a:endParaRPr lang="en-US" altLang="zh-CN" sz="2400" dirty="0" smtClean="0">
              <a:latin typeface="+mj-ea"/>
              <a:ea typeface="+mj-ea"/>
            </a:endParaRPr>
          </a:p>
          <a:p>
            <a:pPr>
              <a:lnSpc>
                <a:spcPct val="150000"/>
              </a:lnSpc>
            </a:pPr>
            <a:r>
              <a:rPr lang="en-US" altLang="zh-CN" sz="2400" dirty="0">
                <a:latin typeface="+mj-ea"/>
                <a:ea typeface="+mj-ea"/>
              </a:rPr>
              <a:t>7.</a:t>
            </a:r>
            <a:r>
              <a:rPr lang="zh-CN" altLang="en-US" sz="2400" dirty="0">
                <a:latin typeface="+mj-ea"/>
                <a:ea typeface="+mj-ea"/>
              </a:rPr>
              <a:t>与财务部的沟通协调</a:t>
            </a:r>
          </a:p>
        </p:txBody>
      </p:sp>
    </p:spTree>
    <p:extLst>
      <p:ext uri="{BB962C8B-B14F-4D97-AF65-F5344CB8AC3E}">
        <p14:creationId xmlns:p14="http://schemas.microsoft.com/office/powerpoint/2010/main" val="5831221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07426" y="1988899"/>
            <a:ext cx="5849237" cy="3445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714375" y="5018837"/>
            <a:ext cx="4433665" cy="1569660"/>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 name="文本框 106"/>
          <p:cNvSpPr txBox="1"/>
          <p:nvPr/>
        </p:nvSpPr>
        <p:spPr>
          <a:xfrm>
            <a:off x="1132134" y="5018837"/>
            <a:ext cx="3653386" cy="1569660"/>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客房部所管理的房态主要包括客房的清洁状态、维修房、停用房、辅助房态、差异房态等</a:t>
            </a:r>
          </a:p>
        </p:txBody>
      </p:sp>
      <p:sp>
        <p:nvSpPr>
          <p:cNvPr id="10" name="矩形 9"/>
          <p:cNvSpPr/>
          <p:nvPr/>
        </p:nvSpPr>
        <p:spPr>
          <a:xfrm>
            <a:off x="468313" y="1136513"/>
            <a:ext cx="447034" cy="550608"/>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矩形 10"/>
          <p:cNvSpPr/>
          <p:nvPr/>
        </p:nvSpPr>
        <p:spPr>
          <a:xfrm>
            <a:off x="663432" y="1203145"/>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9" name="Text Box 2"/>
          <p:cNvSpPr txBox="1">
            <a:spLocks noChangeArrowheads="1"/>
          </p:cNvSpPr>
          <p:nvPr/>
        </p:nvSpPr>
        <p:spPr bwMode="auto">
          <a:xfrm>
            <a:off x="714375" y="428625"/>
            <a:ext cx="81422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第二节    </a:t>
            </a:r>
            <a:r>
              <a:rPr lang="zh-CN" altLang="en-US" sz="3500" b="1" dirty="0">
                <a:solidFill>
                  <a:schemeClr val="accent1"/>
                </a:solidFill>
                <a:latin typeface="微软雅黑" pitchFamily="34" charset="-122"/>
                <a:ea typeface="微软雅黑" pitchFamily="34" charset="-122"/>
              </a:rPr>
              <a:t>房态的控制与统计</a:t>
            </a:r>
          </a:p>
        </p:txBody>
      </p:sp>
      <p:sp>
        <p:nvSpPr>
          <p:cNvPr id="13" name="Text Box 3"/>
          <p:cNvSpPr txBox="1">
            <a:spLocks noChangeArrowheads="1"/>
          </p:cNvSpPr>
          <p:nvPr/>
        </p:nvSpPr>
        <p:spPr bwMode="auto">
          <a:xfrm>
            <a:off x="1132133" y="1204298"/>
            <a:ext cx="53582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一、房态控制</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17307183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03147" y="1676791"/>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696217" y="1576724"/>
            <a:ext cx="38576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一、房态控制</a:t>
            </a:r>
            <a:endParaRPr lang="en-US" altLang="zh-CN" sz="3000" b="1" dirty="0">
              <a:solidFill>
                <a:srgbClr val="CC3300"/>
              </a:solidFill>
              <a:latin typeface="黑体" pitchFamily="49" charset="-122"/>
              <a:ea typeface="黑体" pitchFamily="49" charset="-122"/>
            </a:endParaRPr>
          </a:p>
        </p:txBody>
      </p:sp>
      <p:sp>
        <p:nvSpPr>
          <p:cNvPr id="14" name="TextBox 13"/>
          <p:cNvSpPr txBox="1"/>
          <p:nvPr/>
        </p:nvSpPr>
        <p:spPr>
          <a:xfrm>
            <a:off x="1691800" y="2420930"/>
            <a:ext cx="6264435" cy="2862322"/>
          </a:xfrm>
          <a:prstGeom prst="rect">
            <a:avLst/>
          </a:prstGeom>
          <a:noFill/>
        </p:spPr>
        <p:txBody>
          <a:bodyPr wrap="square" rtlCol="0">
            <a:spAutoFit/>
          </a:bodyPr>
          <a:lstStyle/>
          <a:p>
            <a:pPr>
              <a:lnSpc>
                <a:spcPct val="150000"/>
              </a:lnSpc>
            </a:pPr>
            <a:r>
              <a:rPr lang="zh-CN" altLang="en-US" sz="2400" dirty="0">
                <a:latin typeface="+mj-ea"/>
                <a:ea typeface="+mj-ea"/>
              </a:rPr>
              <a:t>（</a:t>
            </a:r>
            <a:r>
              <a:rPr lang="en-US" altLang="zh-CN" sz="2400" dirty="0">
                <a:latin typeface="+mj-ea"/>
                <a:ea typeface="+mj-ea"/>
              </a:rPr>
              <a:t>1</a:t>
            </a:r>
            <a:r>
              <a:rPr lang="zh-CN" altLang="en-US" sz="2400" dirty="0">
                <a:latin typeface="+mj-ea"/>
                <a:ea typeface="+mj-ea"/>
              </a:rPr>
              <a:t>）设置清洁状态房</a:t>
            </a:r>
            <a:r>
              <a:rPr lang="zh-CN" altLang="en-US" sz="2400" dirty="0" smtClean="0">
                <a:latin typeface="+mj-ea"/>
                <a:ea typeface="+mj-ea"/>
              </a:rPr>
              <a:t>态</a:t>
            </a:r>
            <a:endParaRPr lang="en-US" altLang="zh-CN" sz="2400" dirty="0" smtClean="0">
              <a:latin typeface="+mj-ea"/>
              <a:ea typeface="+mj-ea"/>
            </a:endParaRPr>
          </a:p>
          <a:p>
            <a:pPr>
              <a:lnSpc>
                <a:spcPct val="150000"/>
              </a:lnSpc>
            </a:pPr>
            <a:r>
              <a:rPr lang="zh-CN" altLang="en-US" sz="2400" dirty="0" smtClean="0">
                <a:latin typeface="+mj-ea"/>
                <a:ea typeface="+mj-ea"/>
              </a:rPr>
              <a:t>（</a:t>
            </a:r>
            <a:r>
              <a:rPr lang="en-US" altLang="zh-CN" sz="2400" dirty="0">
                <a:latin typeface="+mj-ea"/>
                <a:ea typeface="+mj-ea"/>
              </a:rPr>
              <a:t>2</a:t>
            </a:r>
            <a:r>
              <a:rPr lang="zh-CN" altLang="en-US" sz="2400" dirty="0">
                <a:latin typeface="+mj-ea"/>
                <a:ea typeface="+mj-ea"/>
              </a:rPr>
              <a:t>）设置和解除维修</a:t>
            </a:r>
            <a:r>
              <a:rPr lang="zh-CN" altLang="en-US" sz="2400" dirty="0" smtClean="0">
                <a:latin typeface="+mj-ea"/>
                <a:ea typeface="+mj-ea"/>
              </a:rPr>
              <a:t>房</a:t>
            </a:r>
            <a:endParaRPr lang="en-US" altLang="zh-CN" sz="2400" dirty="0" smtClean="0">
              <a:latin typeface="+mj-ea"/>
              <a:ea typeface="+mj-ea"/>
            </a:endParaRPr>
          </a:p>
          <a:p>
            <a:pPr>
              <a:lnSpc>
                <a:spcPct val="150000"/>
              </a:lnSpc>
            </a:pPr>
            <a:r>
              <a:rPr lang="zh-CN" altLang="en-US" sz="2400" dirty="0">
                <a:latin typeface="+mj-ea"/>
                <a:ea typeface="+mj-ea"/>
              </a:rPr>
              <a:t>（</a:t>
            </a:r>
            <a:r>
              <a:rPr lang="en-US" altLang="zh-CN" sz="2400" dirty="0">
                <a:latin typeface="+mj-ea"/>
                <a:ea typeface="+mj-ea"/>
              </a:rPr>
              <a:t>3</a:t>
            </a:r>
            <a:r>
              <a:rPr lang="zh-CN" altLang="en-US" sz="2400" dirty="0">
                <a:latin typeface="+mj-ea"/>
                <a:ea typeface="+mj-ea"/>
              </a:rPr>
              <a:t>）设置和解除停用</a:t>
            </a:r>
            <a:r>
              <a:rPr lang="zh-CN" altLang="en-US" sz="2400" dirty="0" smtClean="0">
                <a:latin typeface="+mj-ea"/>
                <a:ea typeface="+mj-ea"/>
              </a:rPr>
              <a:t>房</a:t>
            </a:r>
            <a:endParaRPr lang="en-US" altLang="zh-CN" sz="2400" dirty="0" smtClean="0">
              <a:latin typeface="+mj-ea"/>
              <a:ea typeface="+mj-ea"/>
            </a:endParaRPr>
          </a:p>
          <a:p>
            <a:pPr>
              <a:lnSpc>
                <a:spcPct val="150000"/>
              </a:lnSpc>
            </a:pPr>
            <a:r>
              <a:rPr lang="zh-CN" altLang="en-US" sz="2400" dirty="0">
                <a:latin typeface="+mj-ea"/>
                <a:ea typeface="+mj-ea"/>
              </a:rPr>
              <a:t>（</a:t>
            </a:r>
            <a:r>
              <a:rPr lang="en-US" altLang="zh-CN" sz="2400" dirty="0">
                <a:latin typeface="+mj-ea"/>
                <a:ea typeface="+mj-ea"/>
              </a:rPr>
              <a:t>4</a:t>
            </a:r>
            <a:r>
              <a:rPr lang="zh-CN" altLang="en-US" sz="2400" dirty="0">
                <a:latin typeface="+mj-ea"/>
                <a:ea typeface="+mj-ea"/>
              </a:rPr>
              <a:t>）设置和解除差异房</a:t>
            </a:r>
            <a:r>
              <a:rPr lang="zh-CN" altLang="en-US" sz="2400" dirty="0" smtClean="0">
                <a:latin typeface="+mj-ea"/>
                <a:ea typeface="+mj-ea"/>
              </a:rPr>
              <a:t>态</a:t>
            </a:r>
            <a:endParaRPr lang="en-US" altLang="zh-CN" sz="2400" dirty="0" smtClean="0">
              <a:latin typeface="+mj-ea"/>
              <a:ea typeface="+mj-ea"/>
            </a:endParaRPr>
          </a:p>
          <a:p>
            <a:pPr>
              <a:lnSpc>
                <a:spcPct val="150000"/>
              </a:lnSpc>
            </a:pPr>
            <a:r>
              <a:rPr lang="zh-CN" altLang="en-US" sz="2400" dirty="0">
                <a:latin typeface="+mj-ea"/>
                <a:ea typeface="+mj-ea"/>
              </a:rPr>
              <a:t>（</a:t>
            </a:r>
            <a:r>
              <a:rPr lang="en-US" altLang="zh-CN" sz="2400" dirty="0">
                <a:latin typeface="+mj-ea"/>
                <a:ea typeface="+mj-ea"/>
              </a:rPr>
              <a:t>5</a:t>
            </a:r>
            <a:r>
              <a:rPr lang="zh-CN" altLang="en-US" sz="2400" dirty="0">
                <a:latin typeface="+mj-ea"/>
                <a:ea typeface="+mj-ea"/>
              </a:rPr>
              <a:t>）设置辅助房态</a:t>
            </a:r>
            <a:endParaRPr lang="en-US" altLang="zh-CN" sz="2400" dirty="0" smtClean="0">
              <a:latin typeface="+mj-ea"/>
              <a:ea typeface="+mj-ea"/>
            </a:endParaRPr>
          </a:p>
        </p:txBody>
      </p:sp>
    </p:spTree>
    <p:extLst>
      <p:ext uri="{BB962C8B-B14F-4D97-AF65-F5344CB8AC3E}">
        <p14:creationId xmlns:p14="http://schemas.microsoft.com/office/powerpoint/2010/main" val="18128464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026873" y="1768276"/>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5041528" y="2370172"/>
            <a:ext cx="3894154" cy="3970318"/>
          </a:xfrm>
          <a:prstGeom prst="rect">
            <a:avLst/>
          </a:prstGeom>
          <a:noFill/>
        </p:spPr>
        <p:txBody>
          <a:bodyPr wrap="square" rtlCol="0">
            <a:spAutoFit/>
          </a:bodyPr>
          <a:lstStyle/>
          <a:p>
            <a:pPr>
              <a:lnSpc>
                <a:spcPct val="150000"/>
              </a:lnSpc>
            </a:pPr>
            <a:r>
              <a:rPr lang="zh-CN" altLang="en-US" sz="2400" dirty="0">
                <a:latin typeface="+mn-ea"/>
                <a:ea typeface="+mn-ea"/>
              </a:rPr>
              <a:t>辅助房态用于辅助说明客房的特殊状态</a:t>
            </a:r>
            <a:r>
              <a:rPr lang="zh-CN" altLang="en-US" sz="2400" dirty="0" smtClean="0">
                <a:latin typeface="+mn-ea"/>
                <a:ea typeface="+mn-ea"/>
              </a:rPr>
              <a:t>，在</a:t>
            </a:r>
            <a:r>
              <a:rPr lang="zh-CN" altLang="en-US" sz="2400" dirty="0">
                <a:latin typeface="+mn-ea"/>
                <a:ea typeface="+mn-ea"/>
              </a:rPr>
              <a:t>管理上提醒要特殊关注，一般对在住客房指定辅助房态较多见，对于有轻微故障的坏房，在客房紧张时可以标识为可以出售</a:t>
            </a:r>
            <a:r>
              <a:rPr lang="zh-CN" altLang="en-US" sz="2400" dirty="0" smtClean="0">
                <a:latin typeface="+mn-ea"/>
                <a:ea typeface="+mn-ea"/>
              </a:rPr>
              <a:t>的</a:t>
            </a:r>
            <a:r>
              <a:rPr lang="en-US" altLang="zh-CN" sz="2400" dirty="0" smtClean="0">
                <a:latin typeface="+mn-ea"/>
                <a:ea typeface="+mn-ea"/>
              </a:rPr>
              <a:t>“</a:t>
            </a:r>
            <a:r>
              <a:rPr lang="zh-CN" altLang="en-US" sz="2400" dirty="0" smtClean="0">
                <a:latin typeface="+mn-ea"/>
                <a:ea typeface="+mn-ea"/>
              </a:rPr>
              <a:t>毛病房</a:t>
            </a:r>
            <a:r>
              <a:rPr lang="en-US" altLang="zh-CN" sz="2400" dirty="0" smtClean="0">
                <a:latin typeface="+mn-ea"/>
                <a:ea typeface="+mn-ea"/>
              </a:rPr>
              <a:t>”</a:t>
            </a:r>
            <a:r>
              <a:rPr lang="zh-CN" altLang="en-US" sz="2400" dirty="0" smtClean="0">
                <a:latin typeface="+mn-ea"/>
                <a:ea typeface="+mn-ea"/>
              </a:rPr>
              <a:t>。</a:t>
            </a:r>
            <a:endParaRPr lang="zh-CN" altLang="en-US" sz="2400" dirty="0">
              <a:latin typeface="+mn-ea"/>
              <a:ea typeface="+mn-ea"/>
            </a:endParaRPr>
          </a:p>
        </p:txBody>
      </p:sp>
      <p:sp>
        <p:nvSpPr>
          <p:cNvPr id="2" name="矩形 1"/>
          <p:cNvSpPr/>
          <p:nvPr/>
        </p:nvSpPr>
        <p:spPr>
          <a:xfrm>
            <a:off x="5386841" y="1667748"/>
            <a:ext cx="3145434" cy="662554"/>
          </a:xfrm>
          <a:prstGeom prst="rect">
            <a:avLst/>
          </a:prstGeom>
        </p:spPr>
        <p:txBody>
          <a:bodyPr wrap="square">
            <a:spAutoFit/>
          </a:bodyPr>
          <a:lstStyle/>
          <a:p>
            <a:pPr>
              <a:lnSpc>
                <a:spcPct val="150000"/>
              </a:lnSpc>
            </a:pPr>
            <a:r>
              <a:rPr lang="zh-CN" altLang="en-US" sz="2800" dirty="0">
                <a:latin typeface="微软雅黑" panose="020B0503020204020204" pitchFamily="34" charset="-122"/>
                <a:ea typeface="微软雅黑" panose="020B0503020204020204" pitchFamily="34" charset="-122"/>
              </a:rPr>
              <a:t>设置辅助房态</a:t>
            </a:r>
            <a:endParaRPr lang="en-US" altLang="zh-CN" sz="2800" dirty="0">
              <a:latin typeface="微软雅黑" panose="020B0503020204020204" pitchFamily="34" charset="-122"/>
              <a:ea typeface="微软雅黑" panose="020B0503020204020204" pitchFamily="34" charset="-122"/>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700" y="1768276"/>
            <a:ext cx="4464310" cy="45409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9475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79695" y="59238"/>
            <a:ext cx="522572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二、房态统计</a:t>
            </a:r>
            <a:endParaRPr lang="en-US" altLang="zh-CN" sz="3000" b="1" dirty="0">
              <a:solidFill>
                <a:srgbClr val="CC3300"/>
              </a:solidFill>
              <a:latin typeface="黑体" pitchFamily="49" charset="-122"/>
              <a:ea typeface="黑体" pitchFamily="49" charset="-122"/>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32400" y="1283805"/>
            <a:ext cx="4624264" cy="531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98524" y="2473672"/>
            <a:ext cx="3833876" cy="3344570"/>
          </a:xfrm>
          <a:prstGeom prst="rect">
            <a:avLst/>
          </a:prstGeom>
          <a:noFill/>
        </p:spPr>
        <p:txBody>
          <a:bodyPr wrap="square" rtlCol="0">
            <a:spAutoFit/>
          </a:bodyPr>
          <a:lstStyle/>
          <a:p>
            <a:pPr>
              <a:lnSpc>
                <a:spcPct val="150000"/>
              </a:lnSpc>
            </a:pPr>
            <a:r>
              <a:rPr lang="zh-CN" altLang="en-US" sz="2400" dirty="0" smtClean="0"/>
              <a:t>客房</a:t>
            </a:r>
            <a:r>
              <a:rPr lang="zh-CN" altLang="en-US" sz="2400" dirty="0"/>
              <a:t>电脑管理系统可以按建筑和楼层统计</a:t>
            </a:r>
            <a:r>
              <a:rPr lang="en-US" altLang="zh-CN" sz="2400" dirty="0"/>
              <a:t>VC</a:t>
            </a:r>
            <a:r>
              <a:rPr lang="zh-CN" altLang="en-US" sz="2400" dirty="0"/>
              <a:t>、</a:t>
            </a:r>
            <a:r>
              <a:rPr lang="en-US" altLang="zh-CN" sz="2400" dirty="0"/>
              <a:t>VD</a:t>
            </a:r>
            <a:r>
              <a:rPr lang="zh-CN" altLang="en-US" sz="2400" dirty="0"/>
              <a:t>、</a:t>
            </a:r>
            <a:r>
              <a:rPr lang="en-US" altLang="zh-CN" sz="2400" dirty="0"/>
              <a:t>VI</a:t>
            </a:r>
            <a:r>
              <a:rPr lang="zh-CN" altLang="en-US" sz="2400" dirty="0"/>
              <a:t>、</a:t>
            </a:r>
            <a:r>
              <a:rPr lang="en-US" altLang="zh-CN" sz="2400" dirty="0"/>
              <a:t>OC</a:t>
            </a:r>
            <a:r>
              <a:rPr lang="zh-CN" altLang="en-US" sz="2400" dirty="0"/>
              <a:t>、</a:t>
            </a:r>
            <a:r>
              <a:rPr lang="en-US" altLang="zh-CN" sz="2400" dirty="0"/>
              <a:t>OD</a:t>
            </a:r>
            <a:r>
              <a:rPr lang="zh-CN" altLang="en-US" sz="2400" dirty="0"/>
              <a:t>、</a:t>
            </a:r>
            <a:r>
              <a:rPr lang="en-US" altLang="zh-CN" sz="2400" dirty="0"/>
              <a:t>OOO</a:t>
            </a:r>
            <a:r>
              <a:rPr lang="zh-CN" altLang="en-US" sz="2400" dirty="0"/>
              <a:t>、</a:t>
            </a:r>
            <a:r>
              <a:rPr lang="en-US" altLang="zh-CN" sz="2400" dirty="0"/>
              <a:t>OOS</a:t>
            </a:r>
            <a:r>
              <a:rPr lang="zh-CN" altLang="en-US" sz="2400" dirty="0"/>
              <a:t>等各种房态的实时房数，这种统计可用于安排客房服务员做清洁工作。</a:t>
            </a:r>
          </a:p>
        </p:txBody>
      </p:sp>
      <p:sp>
        <p:nvSpPr>
          <p:cNvPr id="6" name="TextBox 12"/>
          <p:cNvSpPr txBox="1">
            <a:spLocks noChangeArrowheads="1"/>
          </p:cNvSpPr>
          <p:nvPr/>
        </p:nvSpPr>
        <p:spPr bwMode="auto">
          <a:xfrm>
            <a:off x="398524" y="621250"/>
            <a:ext cx="5102585" cy="66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lnSpc>
                <a:spcPct val="150000"/>
              </a:lnSpc>
              <a:spcBef>
                <a:spcPct val="0"/>
              </a:spcBef>
              <a:buNone/>
            </a:pPr>
            <a:r>
              <a:rPr lang="zh-CN" altLang="en-US" sz="2800" dirty="0">
                <a:latin typeface="微软雅黑" panose="020B0503020204020204" pitchFamily="34" charset="-122"/>
                <a:ea typeface="微软雅黑" panose="020B0503020204020204" pitchFamily="34" charset="-122"/>
              </a:rPr>
              <a:t>（一）按建筑和楼层统计</a:t>
            </a:r>
            <a:endParaRPr lang="en-US" altLang="zh-CN" sz="2800"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56129969"/>
      </p:ext>
    </p:extLst>
  </p:cSld>
  <p:clrMapOvr>
    <a:masterClrMapping/>
  </p:clrMapOvr>
  <p:transition spd="slow">
    <p:cove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5710" y="1381570"/>
            <a:ext cx="8251952" cy="4927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2"/>
          <p:cNvSpPr txBox="1">
            <a:spLocks noChangeArrowheads="1"/>
          </p:cNvSpPr>
          <p:nvPr/>
        </p:nvSpPr>
        <p:spPr bwMode="auto">
          <a:xfrm>
            <a:off x="395710" y="260780"/>
            <a:ext cx="5102585" cy="66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lnSpc>
                <a:spcPct val="150000"/>
              </a:lnSpc>
              <a:spcBef>
                <a:spcPct val="0"/>
              </a:spcBef>
              <a:buNone/>
            </a:pPr>
            <a:r>
              <a:rPr lang="zh-CN" altLang="en-US" sz="2800" dirty="0">
                <a:latin typeface="微软雅黑" panose="020B0503020204020204" pitchFamily="34" charset="-122"/>
                <a:ea typeface="微软雅黑" panose="020B0503020204020204" pitchFamily="34" charset="-122"/>
              </a:rPr>
              <a:t>（二）按房类统计</a:t>
            </a:r>
            <a:endParaRPr lang="en-US" altLang="zh-CN" sz="2800"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626207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99871" y="1916894"/>
            <a:ext cx="5976414" cy="410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714375" y="5803667"/>
            <a:ext cx="4433665" cy="784830"/>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 name="文本框 106"/>
          <p:cNvSpPr txBox="1"/>
          <p:nvPr/>
        </p:nvSpPr>
        <p:spPr>
          <a:xfrm>
            <a:off x="995259" y="6021179"/>
            <a:ext cx="3871896" cy="461665"/>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客房消费项目包括小酒吧等。</a:t>
            </a:r>
          </a:p>
        </p:txBody>
      </p:sp>
      <p:sp>
        <p:nvSpPr>
          <p:cNvPr id="10" name="矩形 9"/>
          <p:cNvSpPr/>
          <p:nvPr/>
        </p:nvSpPr>
        <p:spPr>
          <a:xfrm>
            <a:off x="468313" y="1136513"/>
            <a:ext cx="447034" cy="550608"/>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矩形 10"/>
          <p:cNvSpPr/>
          <p:nvPr/>
        </p:nvSpPr>
        <p:spPr>
          <a:xfrm>
            <a:off x="663432" y="1203145"/>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9" name="Text Box 2"/>
          <p:cNvSpPr txBox="1">
            <a:spLocks noChangeArrowheads="1"/>
          </p:cNvSpPr>
          <p:nvPr/>
        </p:nvSpPr>
        <p:spPr bwMode="auto">
          <a:xfrm>
            <a:off x="714375" y="428625"/>
            <a:ext cx="81422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第三</a:t>
            </a:r>
            <a:r>
              <a:rPr lang="zh-CN" altLang="en-US" sz="3500" b="1" dirty="0">
                <a:solidFill>
                  <a:schemeClr val="accent1"/>
                </a:solidFill>
                <a:latin typeface="微软雅黑" pitchFamily="34" charset="-122"/>
                <a:ea typeface="微软雅黑" pitchFamily="34" charset="-122"/>
              </a:rPr>
              <a:t>节    客房消费与在住客人查询</a:t>
            </a:r>
          </a:p>
        </p:txBody>
      </p:sp>
      <p:sp>
        <p:nvSpPr>
          <p:cNvPr id="13" name="Text Box 3"/>
          <p:cNvSpPr txBox="1">
            <a:spLocks noChangeArrowheads="1"/>
          </p:cNvSpPr>
          <p:nvPr/>
        </p:nvSpPr>
        <p:spPr bwMode="auto">
          <a:xfrm>
            <a:off x="1132133" y="1204298"/>
            <a:ext cx="26791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一、客房消费</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29566309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026873" y="1768276"/>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5121046" y="3140980"/>
            <a:ext cx="3894154" cy="2221762"/>
          </a:xfrm>
          <a:prstGeom prst="rect">
            <a:avLst/>
          </a:prstGeom>
          <a:noFill/>
        </p:spPr>
        <p:txBody>
          <a:bodyPr wrap="square" rtlCol="0">
            <a:spAutoFit/>
          </a:bodyPr>
          <a:lstStyle/>
          <a:p>
            <a:pPr>
              <a:lnSpc>
                <a:spcPct val="150000"/>
              </a:lnSpc>
            </a:pPr>
            <a:r>
              <a:rPr lang="zh-CN" altLang="en-US" sz="2400" dirty="0">
                <a:latin typeface="+mn-ea"/>
                <a:ea typeface="+mn-ea"/>
              </a:rPr>
              <a:t>在管家的在住客人视图中，可以查询在住客人，并且可以穿透查询详细的客单资料和客历档案。</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700" y="1412860"/>
            <a:ext cx="4464310" cy="4927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5378996" y="1718243"/>
            <a:ext cx="32972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二、在住客人查询</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9347855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210" y="260779"/>
            <a:ext cx="7200500" cy="6562339"/>
          </a:xfrm>
          <a:prstGeom prst="rect">
            <a:avLst/>
          </a:prstGeom>
        </p:spPr>
      </p:pic>
      <p:sp>
        <p:nvSpPr>
          <p:cNvPr id="5" name="矩形 132100"/>
          <p:cNvSpPr>
            <a:spLocks noRot="1" noChangeArrowheads="1"/>
          </p:cNvSpPr>
          <p:nvPr/>
        </p:nvSpPr>
        <p:spPr bwMode="auto">
          <a:xfrm>
            <a:off x="1043755" y="354679"/>
            <a:ext cx="677108" cy="583240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vert="eaVert" wrap="square" anchor="ctr" anchorCtr="0">
            <a:spAutoFit/>
          </a:bodyPr>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buFont typeface="Arial" charset="0"/>
              <a:buNone/>
            </a:pPr>
            <a:r>
              <a:rPr lang="zh-CN" altLang="en-US" b="1" dirty="0" smtClean="0">
                <a:solidFill>
                  <a:srgbClr val="0000FF"/>
                </a:solidFill>
              </a:rPr>
              <a:t>客房设备及布局</a:t>
            </a:r>
            <a:endParaRPr lang="zh-CN" altLang="en-US" b="1" dirty="0">
              <a:solidFill>
                <a:srgbClr val="0000FF"/>
              </a:solidFill>
            </a:endParaRPr>
          </a:p>
        </p:txBody>
      </p:sp>
    </p:spTree>
    <p:extLst>
      <p:ext uri="{BB962C8B-B14F-4D97-AF65-F5344CB8AC3E}">
        <p14:creationId xmlns:p14="http://schemas.microsoft.com/office/powerpoint/2010/main" val="3081129934"/>
      </p:ext>
    </p:extLst>
  </p:cSld>
  <p:clrMapOvr>
    <a:masterClrMapping/>
  </p:clrMapOvr>
  <p:transition spd="slow">
    <p:push dir="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71875" y="1916893"/>
            <a:ext cx="6084789" cy="410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714375" y="5373135"/>
            <a:ext cx="4433665" cy="1215362"/>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 name="文本框 106"/>
          <p:cNvSpPr txBox="1"/>
          <p:nvPr/>
        </p:nvSpPr>
        <p:spPr>
          <a:xfrm>
            <a:off x="995259" y="5463304"/>
            <a:ext cx="3871896" cy="1200329"/>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客房部要负责登记客人遗留物品的拾获情况、处理情况、认领</a:t>
            </a:r>
            <a:r>
              <a:rPr lang="zh-CN" altLang="en-US" sz="2400" b="1" dirty="0" smtClean="0">
                <a:solidFill>
                  <a:schemeClr val="bg1"/>
                </a:solidFill>
                <a:latin typeface="微软雅黑" pitchFamily="34" charset="-122"/>
                <a:ea typeface="微软雅黑" pitchFamily="34" charset="-122"/>
              </a:rPr>
              <a:t>情况。</a:t>
            </a:r>
            <a:endParaRPr lang="zh-CN" altLang="en-US" sz="2400" b="1" dirty="0">
              <a:solidFill>
                <a:schemeClr val="bg1"/>
              </a:solidFill>
              <a:latin typeface="微软雅黑" pitchFamily="34" charset="-122"/>
              <a:ea typeface="微软雅黑" pitchFamily="34" charset="-122"/>
            </a:endParaRPr>
          </a:p>
        </p:txBody>
      </p:sp>
      <p:sp>
        <p:nvSpPr>
          <p:cNvPr id="10" name="矩形 9"/>
          <p:cNvSpPr/>
          <p:nvPr/>
        </p:nvSpPr>
        <p:spPr>
          <a:xfrm>
            <a:off x="468313" y="1136513"/>
            <a:ext cx="447034" cy="550608"/>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矩形 10"/>
          <p:cNvSpPr/>
          <p:nvPr/>
        </p:nvSpPr>
        <p:spPr>
          <a:xfrm>
            <a:off x="663432" y="1203145"/>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9" name="Text Box 2"/>
          <p:cNvSpPr txBox="1">
            <a:spLocks noChangeArrowheads="1"/>
          </p:cNvSpPr>
          <p:nvPr/>
        </p:nvSpPr>
        <p:spPr bwMode="auto">
          <a:xfrm>
            <a:off x="714375" y="428625"/>
            <a:ext cx="81422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第四</a:t>
            </a:r>
            <a:r>
              <a:rPr lang="zh-CN" altLang="en-US" sz="3500" b="1" dirty="0">
                <a:solidFill>
                  <a:schemeClr val="accent1"/>
                </a:solidFill>
                <a:latin typeface="微软雅黑" pitchFamily="34" charset="-122"/>
                <a:ea typeface="微软雅黑" pitchFamily="34" charset="-122"/>
              </a:rPr>
              <a:t>节    遗留物品与租借物品管理</a:t>
            </a:r>
          </a:p>
        </p:txBody>
      </p:sp>
      <p:sp>
        <p:nvSpPr>
          <p:cNvPr id="13" name="Text Box 3"/>
          <p:cNvSpPr txBox="1">
            <a:spLocks noChangeArrowheads="1"/>
          </p:cNvSpPr>
          <p:nvPr/>
        </p:nvSpPr>
        <p:spPr bwMode="auto">
          <a:xfrm>
            <a:off x="1132133" y="1204298"/>
            <a:ext cx="40159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一、遗留物品管理</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328873375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39720" y="2075414"/>
            <a:ext cx="8280575" cy="3970318"/>
          </a:xfrm>
          <a:prstGeom prst="rect">
            <a:avLst/>
          </a:prstGeom>
        </p:spPr>
        <p:txBody>
          <a:bodyPr wrap="square">
            <a:spAutoFit/>
          </a:bodyPr>
          <a:lstStyle/>
          <a:p>
            <a:pPr>
              <a:lnSpc>
                <a:spcPct val="150000"/>
              </a:lnSpc>
            </a:pPr>
            <a:r>
              <a:rPr lang="zh-CN" altLang="en-US" sz="2400" dirty="0"/>
              <a:t>通常，客人遗留物品应该由客房部统一管理，酒店内客人遗留物品通常主要来自客房，因此由客房部统一保管在操作上也比较方便。服务员在查房时若发现遗留物品，应在第一时间（争取在客人退房前）通知到前台，以便客人及时领回物品。当然，如果客人离开酒店不久，酒店就应尽量主动联系客人，而非坐等客人回来找，这不仅能够尽量减小客人的损失，也可在很大程度上减少客房部文员的工作量。</a:t>
            </a:r>
          </a:p>
        </p:txBody>
      </p:sp>
    </p:spTree>
    <p:extLst>
      <p:ext uri="{BB962C8B-B14F-4D97-AF65-F5344CB8AC3E}">
        <p14:creationId xmlns:p14="http://schemas.microsoft.com/office/powerpoint/2010/main" val="33027262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19090" y="1700880"/>
            <a:ext cx="8280575" cy="4452566"/>
          </a:xfrm>
          <a:prstGeom prst="rect">
            <a:avLst/>
          </a:prstGeom>
        </p:spPr>
        <p:txBody>
          <a:bodyPr wrap="square">
            <a:spAutoFit/>
          </a:bodyPr>
          <a:lstStyle/>
          <a:p>
            <a:pPr>
              <a:lnSpc>
                <a:spcPct val="150000"/>
              </a:lnSpc>
            </a:pPr>
            <a:r>
              <a:rPr lang="zh-CN" altLang="en-US" sz="2400" dirty="0"/>
              <a:t>对于不能及时归还给客人的物品保管问题，酒店通常分为食品、药品、普通物品以及贵重物品几大类，分别有不同的保管期限。如食品类通常为</a:t>
            </a:r>
            <a:r>
              <a:rPr lang="en-US" altLang="zh-CN" sz="2400" dirty="0"/>
              <a:t>3</a:t>
            </a:r>
            <a:r>
              <a:rPr lang="zh-CN" altLang="en-US" sz="2400" dirty="0"/>
              <a:t>天，统一放置于客房部的大冰箱，无需入库；药品则为一周，部分酒水类归入贵重物品，通常</a:t>
            </a:r>
            <a:r>
              <a:rPr lang="en-US" altLang="zh-CN" sz="2400" dirty="0"/>
              <a:t>6</a:t>
            </a:r>
            <a:r>
              <a:rPr lang="zh-CN" altLang="en-US" sz="2400" dirty="0"/>
              <a:t>个月进行一次处理。</a:t>
            </a:r>
          </a:p>
          <a:p>
            <a:pPr>
              <a:lnSpc>
                <a:spcPct val="150000"/>
              </a:lnSpc>
            </a:pPr>
            <a:r>
              <a:rPr lang="zh-CN" altLang="en-US" sz="2400" dirty="0"/>
              <a:t>每年年末将所有已过领取期限的而无人认领的遗留物品列出清单，重新盘查贵重物品并提交管理层审议，可捐献或发给拾获者，也可在员工活动中进行拍卖或抽奖。</a:t>
            </a:r>
          </a:p>
        </p:txBody>
      </p:sp>
    </p:spTree>
    <p:extLst>
      <p:ext uri="{BB962C8B-B14F-4D97-AF65-F5344CB8AC3E}">
        <p14:creationId xmlns:p14="http://schemas.microsoft.com/office/powerpoint/2010/main" val="15767260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026873" y="1768276"/>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5121046" y="3140980"/>
            <a:ext cx="3894154" cy="1667764"/>
          </a:xfrm>
          <a:prstGeom prst="rect">
            <a:avLst/>
          </a:prstGeom>
          <a:noFill/>
        </p:spPr>
        <p:txBody>
          <a:bodyPr wrap="square" rtlCol="0">
            <a:spAutoFit/>
          </a:bodyPr>
          <a:lstStyle/>
          <a:p>
            <a:pPr>
              <a:lnSpc>
                <a:spcPct val="150000"/>
              </a:lnSpc>
            </a:pPr>
            <a:r>
              <a:rPr lang="zh-CN" altLang="en-US" sz="2400" dirty="0">
                <a:latin typeface="+mn-ea"/>
                <a:ea typeface="+mn-ea"/>
              </a:rPr>
              <a:t>除了遗留物品以外，客房部还要负责登记客人租借物品及归还情况。</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700" y="1412860"/>
            <a:ext cx="4608320" cy="48963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5378996" y="1718243"/>
            <a:ext cx="32972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二、租借物品管理</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39348891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19089" y="1412860"/>
            <a:ext cx="8280575" cy="1128579"/>
          </a:xfrm>
          <a:prstGeom prst="rect">
            <a:avLst/>
          </a:prstGeom>
        </p:spPr>
        <p:txBody>
          <a:bodyPr wrap="square">
            <a:spAutoFit/>
          </a:bodyPr>
          <a:lstStyle/>
          <a:p>
            <a:pPr>
              <a:lnSpc>
                <a:spcPct val="150000"/>
              </a:lnSpc>
            </a:pPr>
            <a:r>
              <a:rPr lang="zh-CN" altLang="en-US" sz="2400" dirty="0"/>
              <a:t>租借物品通常由房务中心统一管理，客房部为客人提供的租借物品通常包括以下内容：</a:t>
            </a:r>
          </a:p>
        </p:txBody>
      </p:sp>
      <p:graphicFrame>
        <p:nvGraphicFramePr>
          <p:cNvPr id="3" name="表格 2"/>
          <p:cNvGraphicFramePr>
            <a:graphicFrameLocks noGrp="1"/>
          </p:cNvGraphicFramePr>
          <p:nvPr>
            <p:extLst>
              <p:ext uri="{D42A27DB-BD31-4B8C-83A1-F6EECF244321}">
                <p14:modId xmlns:p14="http://schemas.microsoft.com/office/powerpoint/2010/main" val="2495659605"/>
              </p:ext>
            </p:extLst>
          </p:nvPr>
        </p:nvGraphicFramePr>
        <p:xfrm>
          <a:off x="1043754" y="2852960"/>
          <a:ext cx="7488520" cy="3200400"/>
        </p:xfrm>
        <a:graphic>
          <a:graphicData uri="http://schemas.openxmlformats.org/drawingml/2006/table">
            <a:tbl>
              <a:tblPr firstRow="1" bandRow="1">
                <a:tableStyleId>{5FD0F851-EC5A-4D38-B0AD-8093EC10F338}</a:tableStyleId>
              </a:tblPr>
              <a:tblGrid>
                <a:gridCol w="3744260"/>
                <a:gridCol w="3744260"/>
              </a:tblGrid>
              <a:tr h="370840">
                <a:tc gridSpan="2">
                  <a:txBody>
                    <a:bodyPr/>
                    <a:lstStyle/>
                    <a:p>
                      <a:pPr algn="ctr"/>
                      <a:r>
                        <a:rPr lang="zh-CN" altLang="en-US" sz="2400" b="0" dirty="0" smtClean="0"/>
                        <a:t>客房租借物品</a:t>
                      </a:r>
                      <a:endParaRPr lang="zh-CN" altLang="en-US" sz="2400" b="0" dirty="0"/>
                    </a:p>
                  </a:txBody>
                  <a:tcPr/>
                </a:tc>
                <a:tc hMerge="1">
                  <a:txBody>
                    <a:bodyPr/>
                    <a:lstStyle/>
                    <a:p>
                      <a:endParaRPr lang="zh-CN" altLang="en-US" dirty="0"/>
                    </a:p>
                  </a:txBody>
                  <a:tcPr/>
                </a:tc>
              </a:tr>
              <a:tr h="370840">
                <a:tc>
                  <a:txBody>
                    <a:bodyPr/>
                    <a:lstStyle/>
                    <a:p>
                      <a:pPr algn="ctr"/>
                      <a:r>
                        <a:rPr lang="zh-CN" altLang="en-US" sz="2400" kern="1200" baseline="0" dirty="0" smtClean="0">
                          <a:solidFill>
                            <a:schemeClr val="tx1"/>
                          </a:solidFill>
                          <a:latin typeface="+mn-lt"/>
                          <a:ea typeface="+mn-ea"/>
                          <a:cs typeface="+mn-cs"/>
                        </a:rPr>
                        <a:t>茶具</a:t>
                      </a:r>
                      <a:r>
                        <a:rPr lang="en-US" altLang="zh-CN" sz="2400" kern="1200" baseline="0" dirty="0" smtClean="0">
                          <a:solidFill>
                            <a:schemeClr val="tx1"/>
                          </a:solidFill>
                          <a:latin typeface="+mn-lt"/>
                          <a:ea typeface="+mn-ea"/>
                          <a:cs typeface="+mn-cs"/>
                        </a:rPr>
                        <a:t>(Tea Set)</a:t>
                      </a:r>
                      <a:endParaRPr lang="zh-CN" altLang="en-US" sz="2400" kern="1200" baseline="0" dirty="0">
                        <a:solidFill>
                          <a:schemeClr val="tx1"/>
                        </a:solidFill>
                        <a:latin typeface="+mn-lt"/>
                        <a:ea typeface="+mn-ea"/>
                        <a:cs typeface="+mn-cs"/>
                      </a:endParaRPr>
                    </a:p>
                  </a:txBody>
                  <a:tcPr/>
                </a:tc>
                <a:tc>
                  <a:txBody>
                    <a:bodyPr/>
                    <a:lstStyle/>
                    <a:p>
                      <a:pPr algn="ctr"/>
                      <a:r>
                        <a:rPr lang="zh-CN" altLang="zh-CN" sz="2400" kern="1200" baseline="0" dirty="0" smtClean="0">
                          <a:solidFill>
                            <a:schemeClr val="tx1"/>
                          </a:solidFill>
                          <a:latin typeface="+mn-lt"/>
                          <a:ea typeface="+mn-ea"/>
                          <a:cs typeface="+mn-cs"/>
                        </a:rPr>
                        <a:t>吹风机</a:t>
                      </a:r>
                      <a:r>
                        <a:rPr lang="en-US" altLang="zh-CN" sz="2400" kern="1200" baseline="0" dirty="0" smtClean="0">
                          <a:solidFill>
                            <a:schemeClr val="tx1"/>
                          </a:solidFill>
                          <a:latin typeface="+mn-lt"/>
                          <a:ea typeface="+mn-ea"/>
                          <a:cs typeface="+mn-cs"/>
                        </a:rPr>
                        <a:t>(Hair Dryer)</a:t>
                      </a:r>
                      <a:endParaRPr lang="zh-CN" altLang="en-US" sz="2400" kern="1200" baseline="0" dirty="0">
                        <a:solidFill>
                          <a:schemeClr val="tx1"/>
                        </a:solidFill>
                        <a:latin typeface="+mn-lt"/>
                        <a:ea typeface="+mn-ea"/>
                        <a:cs typeface="+mn-cs"/>
                      </a:endParaRPr>
                    </a:p>
                  </a:txBody>
                  <a:tcPr/>
                </a:tc>
              </a:tr>
              <a:tr h="370840">
                <a:tc>
                  <a:txBody>
                    <a:bodyPr/>
                    <a:lstStyle/>
                    <a:p>
                      <a:pPr algn="ctr"/>
                      <a:r>
                        <a:rPr lang="zh-CN" altLang="zh-CN" sz="2400" kern="1200" baseline="0" dirty="0" smtClean="0">
                          <a:solidFill>
                            <a:schemeClr val="tx1"/>
                          </a:solidFill>
                          <a:latin typeface="+mn-lt"/>
                          <a:ea typeface="+mn-ea"/>
                          <a:cs typeface="+mn-cs"/>
                        </a:rPr>
                        <a:t>电熨斗</a:t>
                      </a:r>
                      <a:r>
                        <a:rPr lang="en-US" altLang="zh-CN" sz="2400" kern="1200" baseline="0" dirty="0" smtClean="0">
                          <a:solidFill>
                            <a:schemeClr val="tx1"/>
                          </a:solidFill>
                          <a:latin typeface="+mn-lt"/>
                          <a:ea typeface="+mn-ea"/>
                          <a:cs typeface="+mn-cs"/>
                        </a:rPr>
                        <a:t>(Iron)</a:t>
                      </a:r>
                      <a:endParaRPr lang="zh-CN" altLang="en-US" sz="2400" kern="1200" baseline="0" dirty="0">
                        <a:solidFill>
                          <a:schemeClr val="tx1"/>
                        </a:solidFill>
                        <a:latin typeface="+mn-lt"/>
                        <a:ea typeface="+mn-ea"/>
                        <a:cs typeface="+mn-cs"/>
                      </a:endParaRPr>
                    </a:p>
                  </a:txBody>
                  <a:tcPr/>
                </a:tc>
                <a:tc>
                  <a:txBody>
                    <a:bodyPr/>
                    <a:lstStyle/>
                    <a:p>
                      <a:pPr algn="ctr"/>
                      <a:r>
                        <a:rPr lang="zh-CN" altLang="zh-CN" sz="2400" kern="1200" baseline="0" dirty="0" smtClean="0">
                          <a:solidFill>
                            <a:schemeClr val="tx1"/>
                          </a:solidFill>
                          <a:latin typeface="+mn-lt"/>
                          <a:ea typeface="+mn-ea"/>
                          <a:cs typeface="+mn-cs"/>
                        </a:rPr>
                        <a:t>剪刀</a:t>
                      </a:r>
                      <a:r>
                        <a:rPr lang="en-US" altLang="zh-CN" sz="2400" kern="1200" baseline="0" dirty="0" smtClean="0">
                          <a:solidFill>
                            <a:schemeClr val="tx1"/>
                          </a:solidFill>
                          <a:latin typeface="+mn-lt"/>
                          <a:ea typeface="+mn-ea"/>
                          <a:cs typeface="+mn-cs"/>
                        </a:rPr>
                        <a:t>(Scissors)</a:t>
                      </a:r>
                      <a:endParaRPr lang="zh-CN" altLang="en-US" sz="2400" kern="1200" baseline="0" dirty="0">
                        <a:solidFill>
                          <a:schemeClr val="tx1"/>
                        </a:solidFill>
                        <a:latin typeface="+mn-lt"/>
                        <a:ea typeface="+mn-ea"/>
                        <a:cs typeface="+mn-cs"/>
                      </a:endParaRPr>
                    </a:p>
                  </a:txBody>
                  <a:tcPr/>
                </a:tc>
              </a:tr>
              <a:tr h="370840">
                <a:tc>
                  <a:txBody>
                    <a:bodyPr/>
                    <a:lstStyle/>
                    <a:p>
                      <a:pPr algn="ctr"/>
                      <a:r>
                        <a:rPr lang="zh-CN" altLang="zh-CN" sz="2400" kern="1200" baseline="0" dirty="0" smtClean="0">
                          <a:solidFill>
                            <a:schemeClr val="tx1"/>
                          </a:solidFill>
                          <a:latin typeface="+mn-lt"/>
                          <a:ea typeface="+mn-ea"/>
                          <a:cs typeface="+mn-cs"/>
                        </a:rPr>
                        <a:t>烫衣板</a:t>
                      </a:r>
                      <a:r>
                        <a:rPr lang="en-US" altLang="zh-CN" sz="2400" kern="1200" baseline="0" dirty="0" smtClean="0">
                          <a:solidFill>
                            <a:schemeClr val="tx1"/>
                          </a:solidFill>
                          <a:latin typeface="+mn-lt"/>
                          <a:ea typeface="+mn-ea"/>
                          <a:cs typeface="+mn-cs"/>
                        </a:rPr>
                        <a:t>(Ironing Board)</a:t>
                      </a:r>
                      <a:endParaRPr lang="zh-CN" altLang="en-US" sz="2400" kern="1200" baseline="0" dirty="0">
                        <a:solidFill>
                          <a:schemeClr val="tx1"/>
                        </a:solidFill>
                        <a:latin typeface="+mn-lt"/>
                        <a:ea typeface="+mn-ea"/>
                        <a:cs typeface="+mn-cs"/>
                      </a:endParaRPr>
                    </a:p>
                  </a:txBody>
                  <a:tcPr/>
                </a:tc>
                <a:tc>
                  <a:txBody>
                    <a:bodyPr/>
                    <a:lstStyle/>
                    <a:p>
                      <a:pPr algn="ctr"/>
                      <a:r>
                        <a:rPr lang="zh-CN" altLang="zh-CN" sz="2400" kern="1200" baseline="0" dirty="0" smtClean="0">
                          <a:solidFill>
                            <a:schemeClr val="tx1"/>
                          </a:solidFill>
                          <a:latin typeface="+mn-lt"/>
                          <a:ea typeface="+mn-ea"/>
                          <a:cs typeface="+mn-cs"/>
                        </a:rPr>
                        <a:t>指甲刀</a:t>
                      </a:r>
                      <a:r>
                        <a:rPr lang="en-US" altLang="zh-CN" sz="2400" kern="1200" baseline="0" dirty="0" smtClean="0">
                          <a:solidFill>
                            <a:schemeClr val="tx1"/>
                          </a:solidFill>
                          <a:latin typeface="+mn-lt"/>
                          <a:ea typeface="+mn-ea"/>
                          <a:cs typeface="+mn-cs"/>
                        </a:rPr>
                        <a:t>(Nail-Clippers)</a:t>
                      </a:r>
                      <a:endParaRPr lang="zh-CN" altLang="en-US" sz="2400" kern="1200" baseline="0" dirty="0">
                        <a:solidFill>
                          <a:schemeClr val="tx1"/>
                        </a:solidFill>
                        <a:latin typeface="+mn-lt"/>
                        <a:ea typeface="+mn-ea"/>
                        <a:cs typeface="+mn-cs"/>
                      </a:endParaRPr>
                    </a:p>
                  </a:txBody>
                  <a:tcPr/>
                </a:tc>
              </a:tr>
              <a:tr h="370840">
                <a:tc>
                  <a:txBody>
                    <a:bodyPr/>
                    <a:lstStyle/>
                    <a:p>
                      <a:pPr algn="ctr"/>
                      <a:r>
                        <a:rPr lang="zh-CN" altLang="zh-CN" sz="2400" kern="1200" baseline="0" dirty="0" smtClean="0">
                          <a:solidFill>
                            <a:schemeClr val="tx1"/>
                          </a:solidFill>
                          <a:latin typeface="+mn-lt"/>
                          <a:ea typeface="+mn-ea"/>
                          <a:cs typeface="+mn-cs"/>
                        </a:rPr>
                        <a:t>充电器</a:t>
                      </a:r>
                      <a:r>
                        <a:rPr lang="en-US" altLang="zh-CN" sz="2400" kern="1200" baseline="0" dirty="0" smtClean="0">
                          <a:solidFill>
                            <a:schemeClr val="tx1"/>
                          </a:solidFill>
                          <a:latin typeface="+mn-lt"/>
                          <a:ea typeface="+mn-ea"/>
                          <a:cs typeface="+mn-cs"/>
                        </a:rPr>
                        <a:t>(Charger)</a:t>
                      </a:r>
                      <a:endParaRPr lang="zh-CN" altLang="en-US" sz="2400" kern="1200" baseline="0" dirty="0">
                        <a:solidFill>
                          <a:schemeClr val="tx1"/>
                        </a:solidFill>
                        <a:latin typeface="+mn-lt"/>
                        <a:ea typeface="+mn-ea"/>
                        <a:cs typeface="+mn-cs"/>
                      </a:endParaRPr>
                    </a:p>
                  </a:txBody>
                  <a:tcPr/>
                </a:tc>
                <a:tc>
                  <a:txBody>
                    <a:bodyPr/>
                    <a:lstStyle/>
                    <a:p>
                      <a:pPr algn="ctr"/>
                      <a:r>
                        <a:rPr lang="zh-CN" altLang="zh-CN" sz="2400" kern="1200" baseline="0" dirty="0" smtClean="0">
                          <a:solidFill>
                            <a:schemeClr val="tx1"/>
                          </a:solidFill>
                          <a:latin typeface="+mn-lt"/>
                          <a:ea typeface="+mn-ea"/>
                          <a:cs typeface="+mn-cs"/>
                        </a:rPr>
                        <a:t>各类枕头 </a:t>
                      </a:r>
                      <a:r>
                        <a:rPr lang="en-US" altLang="zh-CN" sz="2400" kern="1200" baseline="0" dirty="0" smtClean="0">
                          <a:solidFill>
                            <a:schemeClr val="tx1"/>
                          </a:solidFill>
                          <a:latin typeface="+mn-lt"/>
                          <a:ea typeface="+mn-ea"/>
                          <a:cs typeface="+mn-cs"/>
                        </a:rPr>
                        <a:t>(Pillow)</a:t>
                      </a:r>
                      <a:endParaRPr lang="zh-CN" altLang="en-US" sz="2400" kern="1200" baseline="0" dirty="0">
                        <a:solidFill>
                          <a:schemeClr val="tx1"/>
                        </a:solidFill>
                        <a:latin typeface="+mn-lt"/>
                        <a:ea typeface="+mn-ea"/>
                        <a:cs typeface="+mn-cs"/>
                      </a:endParaRPr>
                    </a:p>
                  </a:txBody>
                  <a:tcPr/>
                </a:tc>
              </a:tr>
              <a:tr h="370840">
                <a:tc>
                  <a:txBody>
                    <a:bodyPr/>
                    <a:lstStyle/>
                    <a:p>
                      <a:pPr algn="ctr"/>
                      <a:r>
                        <a:rPr lang="zh-CN" altLang="zh-CN" sz="2400" kern="1200" baseline="0" dirty="0" smtClean="0">
                          <a:solidFill>
                            <a:schemeClr val="tx1"/>
                          </a:solidFill>
                          <a:latin typeface="+mn-lt"/>
                          <a:ea typeface="+mn-ea"/>
                          <a:cs typeface="+mn-cs"/>
                        </a:rPr>
                        <a:t>调压器</a:t>
                      </a:r>
                      <a:r>
                        <a:rPr lang="en-US" altLang="zh-CN" sz="2400" kern="1200" baseline="0" dirty="0" smtClean="0">
                          <a:solidFill>
                            <a:schemeClr val="tx1"/>
                          </a:solidFill>
                          <a:latin typeface="+mn-lt"/>
                          <a:ea typeface="+mn-ea"/>
                          <a:cs typeface="+mn-cs"/>
                        </a:rPr>
                        <a:t>(Adaptor)</a:t>
                      </a:r>
                      <a:endParaRPr lang="zh-CN" altLang="en-US" sz="2400" kern="1200" baseline="0" dirty="0">
                        <a:solidFill>
                          <a:schemeClr val="tx1"/>
                        </a:solidFill>
                        <a:latin typeface="+mn-lt"/>
                        <a:ea typeface="+mn-ea"/>
                        <a:cs typeface="+mn-cs"/>
                      </a:endParaRPr>
                    </a:p>
                  </a:txBody>
                  <a:tcPr/>
                </a:tc>
                <a:tc>
                  <a:txBody>
                    <a:bodyPr/>
                    <a:lstStyle/>
                    <a:p>
                      <a:pPr algn="ctr"/>
                      <a:r>
                        <a:rPr lang="zh-CN" altLang="zh-CN" sz="2400" kern="1200" baseline="0" dirty="0" smtClean="0">
                          <a:solidFill>
                            <a:schemeClr val="tx1"/>
                          </a:solidFill>
                          <a:latin typeface="+mn-lt"/>
                          <a:ea typeface="+mn-ea"/>
                          <a:cs typeface="+mn-cs"/>
                        </a:rPr>
                        <a:t>活动衣架</a:t>
                      </a:r>
                      <a:r>
                        <a:rPr lang="en-US" altLang="zh-CN" sz="2400" kern="1200" baseline="0" dirty="0" smtClean="0">
                          <a:solidFill>
                            <a:schemeClr val="tx1"/>
                          </a:solidFill>
                          <a:latin typeface="+mn-lt"/>
                          <a:ea typeface="+mn-ea"/>
                          <a:cs typeface="+mn-cs"/>
                        </a:rPr>
                        <a:t>(Hanger)</a:t>
                      </a:r>
                      <a:endParaRPr lang="zh-CN" altLang="en-US" sz="2400" kern="1200" baseline="0" dirty="0">
                        <a:solidFill>
                          <a:schemeClr val="tx1"/>
                        </a:solidFill>
                        <a:latin typeface="+mn-lt"/>
                        <a:ea typeface="+mn-ea"/>
                        <a:cs typeface="+mn-cs"/>
                      </a:endParaRPr>
                    </a:p>
                  </a:txBody>
                  <a:tcPr/>
                </a:tc>
              </a:tr>
              <a:tr h="370840">
                <a:tc>
                  <a:txBody>
                    <a:bodyPr/>
                    <a:lstStyle/>
                    <a:p>
                      <a:pPr algn="ctr"/>
                      <a:r>
                        <a:rPr lang="zh-CN" altLang="zh-CN" sz="2400" kern="1200" baseline="0" dirty="0" smtClean="0">
                          <a:solidFill>
                            <a:schemeClr val="tx1"/>
                          </a:solidFill>
                          <a:latin typeface="+mn-lt"/>
                          <a:ea typeface="+mn-ea"/>
                          <a:cs typeface="+mn-cs"/>
                        </a:rPr>
                        <a:t>插线板</a:t>
                      </a:r>
                      <a:r>
                        <a:rPr lang="en-US" altLang="zh-CN" sz="2400" kern="1200" baseline="0" dirty="0" smtClean="0">
                          <a:solidFill>
                            <a:schemeClr val="tx1"/>
                          </a:solidFill>
                          <a:latin typeface="+mn-lt"/>
                          <a:ea typeface="+mn-ea"/>
                          <a:cs typeface="+mn-cs"/>
                        </a:rPr>
                        <a:t>(Socket)</a:t>
                      </a:r>
                      <a:endParaRPr lang="zh-CN" altLang="en-US" sz="2400" kern="1200" baseline="0" dirty="0">
                        <a:solidFill>
                          <a:schemeClr val="tx1"/>
                        </a:solidFill>
                        <a:latin typeface="+mn-lt"/>
                        <a:ea typeface="+mn-ea"/>
                        <a:cs typeface="+mn-cs"/>
                      </a:endParaRPr>
                    </a:p>
                  </a:txBody>
                  <a:tcPr/>
                </a:tc>
                <a:tc>
                  <a:txBody>
                    <a:bodyPr/>
                    <a:lstStyle/>
                    <a:p>
                      <a:pPr algn="ctr"/>
                      <a:r>
                        <a:rPr lang="zh-CN" altLang="zh-CN" sz="2400" kern="1200" baseline="0" dirty="0" smtClean="0">
                          <a:solidFill>
                            <a:schemeClr val="tx1"/>
                          </a:solidFill>
                          <a:latin typeface="+mn-lt"/>
                          <a:ea typeface="+mn-ea"/>
                          <a:cs typeface="+mn-cs"/>
                        </a:rPr>
                        <a:t>电脑音箱</a:t>
                      </a:r>
                      <a:r>
                        <a:rPr lang="en-US" altLang="zh-CN" sz="2400" kern="1200" baseline="0" dirty="0" smtClean="0">
                          <a:solidFill>
                            <a:schemeClr val="tx1"/>
                          </a:solidFill>
                          <a:latin typeface="+mn-lt"/>
                          <a:ea typeface="+mn-ea"/>
                          <a:cs typeface="+mn-cs"/>
                        </a:rPr>
                        <a:t>(Sound Box)</a:t>
                      </a:r>
                      <a:endParaRPr lang="zh-CN" altLang="en-US" sz="2400" kern="1200" baseline="0" dirty="0">
                        <a:solidFill>
                          <a:schemeClr val="tx1"/>
                        </a:solidFill>
                        <a:latin typeface="+mn-lt"/>
                        <a:ea typeface="+mn-ea"/>
                        <a:cs typeface="+mn-cs"/>
                      </a:endParaRPr>
                    </a:p>
                  </a:txBody>
                  <a:tcPr/>
                </a:tc>
              </a:tr>
            </a:tbl>
          </a:graphicData>
        </a:graphic>
      </p:graphicFrame>
    </p:spTree>
    <p:extLst>
      <p:ext uri="{BB962C8B-B14F-4D97-AF65-F5344CB8AC3E}">
        <p14:creationId xmlns:p14="http://schemas.microsoft.com/office/powerpoint/2010/main" val="32699816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6"/>
          <p:cNvSpPr>
            <a:spLocks noChangeArrowheads="1"/>
          </p:cNvSpPr>
          <p:nvPr/>
        </p:nvSpPr>
        <p:spPr bwMode="auto">
          <a:xfrm>
            <a:off x="0" y="1339849"/>
            <a:ext cx="323850" cy="4032251"/>
          </a:xfrm>
          <a:prstGeom prst="rect">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5" name="矩形 7"/>
          <p:cNvSpPr>
            <a:spLocks noChangeArrowheads="1"/>
          </p:cNvSpPr>
          <p:nvPr/>
        </p:nvSpPr>
        <p:spPr bwMode="auto">
          <a:xfrm>
            <a:off x="8856663" y="1339849"/>
            <a:ext cx="323850" cy="403225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6" name="TextBox 7"/>
          <p:cNvSpPr>
            <a:spLocks noChangeArrowheads="1"/>
          </p:cNvSpPr>
          <p:nvPr/>
        </p:nvSpPr>
        <p:spPr bwMode="auto">
          <a:xfrm>
            <a:off x="1547790" y="457200"/>
            <a:ext cx="67006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0"/>
              </a:spcBef>
              <a:buNone/>
            </a:pPr>
            <a:r>
              <a:rPr lang="zh-CN" altLang="en-US" sz="4000" b="1" dirty="0" smtClean="0">
                <a:solidFill>
                  <a:schemeClr val="accent1"/>
                </a:solidFill>
                <a:latin typeface="微软雅黑" pitchFamily="34" charset="-122"/>
                <a:ea typeface="微软雅黑" pitchFamily="34" charset="-122"/>
              </a:rPr>
              <a:t>第六章     客房</a:t>
            </a:r>
            <a:r>
              <a:rPr lang="zh-CN" altLang="en-US" sz="4000" b="1" dirty="0">
                <a:solidFill>
                  <a:schemeClr val="accent1"/>
                </a:solidFill>
                <a:latin typeface="微软雅黑" pitchFamily="34" charset="-122"/>
                <a:ea typeface="微软雅黑" pitchFamily="34" charset="-122"/>
              </a:rPr>
              <a:t>服务质量控制</a:t>
            </a:r>
          </a:p>
        </p:txBody>
      </p:sp>
      <p:sp>
        <p:nvSpPr>
          <p:cNvPr id="8197" name="Text Box 9"/>
          <p:cNvSpPr txBox="1">
            <a:spLocks noChangeArrowheads="1"/>
          </p:cNvSpPr>
          <p:nvPr/>
        </p:nvSpPr>
        <p:spPr bwMode="auto">
          <a:xfrm>
            <a:off x="1187767" y="1938933"/>
            <a:ext cx="8428521" cy="331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428750" indent="-51435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2800" b="1" u="sng" dirty="0">
                <a:solidFill>
                  <a:srgbClr val="CC3300"/>
                </a:solidFill>
                <a:ea typeface="微软雅黑" pitchFamily="34" charset="-122"/>
              </a:rPr>
              <a:t>本章的学习目的与要求：</a:t>
            </a:r>
          </a:p>
          <a:p>
            <a:pPr eaLnBrk="1" hangingPunct="1">
              <a:spcBef>
                <a:spcPct val="50000"/>
              </a:spcBef>
              <a:buFont typeface="Arial" charset="0"/>
              <a:buNone/>
            </a:pPr>
            <a:r>
              <a:rPr lang="zh-CN" altLang="en-US" sz="2800" dirty="0">
                <a:solidFill>
                  <a:srgbClr val="CC3300"/>
                </a:solidFill>
              </a:rPr>
              <a:t>       </a:t>
            </a:r>
            <a:r>
              <a:rPr lang="zh-CN" altLang="en-US" sz="2800" dirty="0">
                <a:solidFill>
                  <a:srgbClr val="CC3300"/>
                </a:solidFill>
                <a:ea typeface="华文楷体" pitchFamily="2" charset="-122"/>
              </a:rPr>
              <a:t>通过本章的学习：</a:t>
            </a:r>
            <a:endParaRPr lang="en-US" altLang="zh-CN" sz="2800" dirty="0">
              <a:solidFill>
                <a:srgbClr val="CC3300"/>
              </a:solidFill>
              <a:ea typeface="华文楷体" pitchFamily="2" charset="-122"/>
            </a:endParaRPr>
          </a:p>
          <a:p>
            <a:pPr lvl="0"/>
            <a:r>
              <a:rPr lang="zh-CN" altLang="en-US" sz="2800" dirty="0" smtClean="0">
                <a:solidFill>
                  <a:srgbClr val="CC3300"/>
                </a:solidFill>
                <a:ea typeface="华文楷体" pitchFamily="2" charset="-122"/>
              </a:rPr>
              <a:t>了解</a:t>
            </a:r>
            <a:r>
              <a:rPr lang="zh-CN" altLang="en-US" sz="2800" dirty="0">
                <a:solidFill>
                  <a:srgbClr val="CC3300"/>
                </a:solidFill>
                <a:ea typeface="华文楷体" pitchFamily="2" charset="-122"/>
              </a:rPr>
              <a:t>客房服务项目及其服务规程。</a:t>
            </a:r>
          </a:p>
          <a:p>
            <a:pPr lvl="0"/>
            <a:r>
              <a:rPr lang="zh-CN" altLang="en-US" sz="2800" dirty="0" smtClean="0">
                <a:solidFill>
                  <a:srgbClr val="CC3300"/>
                </a:solidFill>
                <a:ea typeface="华文楷体" pitchFamily="2" charset="-122"/>
              </a:rPr>
              <a:t>掌握</a:t>
            </a:r>
            <a:r>
              <a:rPr lang="zh-CN" altLang="en-US" sz="2800" dirty="0">
                <a:solidFill>
                  <a:srgbClr val="CC3300"/>
                </a:solidFill>
                <a:ea typeface="华文楷体" pitchFamily="2" charset="-122"/>
              </a:rPr>
              <a:t>提高客房服务质量的途径。</a:t>
            </a:r>
          </a:p>
          <a:p>
            <a:pPr lvl="0"/>
            <a:r>
              <a:rPr lang="zh-CN" altLang="en-US" sz="2800" dirty="0" smtClean="0">
                <a:solidFill>
                  <a:srgbClr val="CC3300"/>
                </a:solidFill>
                <a:ea typeface="华文楷体" pitchFamily="2" charset="-122"/>
              </a:rPr>
              <a:t>学会</a:t>
            </a:r>
            <a:r>
              <a:rPr lang="zh-CN" altLang="en-US" sz="2800" dirty="0">
                <a:solidFill>
                  <a:srgbClr val="CC3300"/>
                </a:solidFill>
                <a:ea typeface="华文楷体" pitchFamily="2" charset="-122"/>
              </a:rPr>
              <a:t>对客房服务和管理中常见问题的处理方法。</a:t>
            </a:r>
          </a:p>
          <a:p>
            <a:endParaRPr lang="zh-CN" altLang="en-US" dirty="0"/>
          </a:p>
        </p:txBody>
      </p:sp>
    </p:spTree>
    <p:extLst>
      <p:ext uri="{BB962C8B-B14F-4D97-AF65-F5344CB8AC3E}">
        <p14:creationId xmlns:p14="http://schemas.microsoft.com/office/powerpoint/2010/main" val="10550903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189497" y="2841112"/>
            <a:ext cx="4786306" cy="468000"/>
          </a:xfrm>
          <a:custGeom>
            <a:avLst/>
            <a:gdLst/>
            <a:ahLst/>
            <a:cxnLst/>
            <a:rect l="l" t="t" r="r" b="b"/>
            <a:pathLst>
              <a:path w="2807157" h="468000">
                <a:moveTo>
                  <a:pt x="82036" y="0"/>
                </a:moveTo>
                <a:lnTo>
                  <a:pt x="2339157" y="0"/>
                </a:lnTo>
                <a:lnTo>
                  <a:pt x="2807157"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文本框 6"/>
          <p:cNvSpPr txBox="1"/>
          <p:nvPr/>
        </p:nvSpPr>
        <p:spPr>
          <a:xfrm>
            <a:off x="503457" y="2604708"/>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01</a:t>
            </a:r>
            <a:endParaRPr lang="zh-CN" altLang="en-US" sz="3600" b="1" dirty="0">
              <a:solidFill>
                <a:srgbClr val="0278A1"/>
              </a:solidFill>
              <a:latin typeface="Akzidenz-Grotesk BQ Condensed" pitchFamily="50" charset="0"/>
            </a:endParaRPr>
          </a:p>
        </p:txBody>
      </p:sp>
      <p:sp>
        <p:nvSpPr>
          <p:cNvPr id="15" name="文本框 53"/>
          <p:cNvSpPr txBox="1"/>
          <p:nvPr/>
        </p:nvSpPr>
        <p:spPr>
          <a:xfrm>
            <a:off x="1367351" y="2776333"/>
            <a:ext cx="3877985"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客房服务项目及其服务规程</a:t>
            </a:r>
          </a:p>
        </p:txBody>
      </p:sp>
      <p:sp>
        <p:nvSpPr>
          <p:cNvPr id="17" name="文本框 12"/>
          <p:cNvSpPr txBox="1"/>
          <p:nvPr/>
        </p:nvSpPr>
        <p:spPr>
          <a:xfrm>
            <a:off x="503457" y="3268777"/>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02</a:t>
            </a:r>
            <a:endParaRPr lang="zh-CN" altLang="en-US" sz="3600" b="1" dirty="0">
              <a:solidFill>
                <a:srgbClr val="0278A1"/>
              </a:solidFill>
              <a:latin typeface="Akzidenz-Grotesk BQ Condensed" pitchFamily="50" charset="0"/>
            </a:endParaRPr>
          </a:p>
        </p:txBody>
      </p:sp>
      <p:sp>
        <p:nvSpPr>
          <p:cNvPr id="18" name="任意多边形 17"/>
          <p:cNvSpPr/>
          <p:nvPr/>
        </p:nvSpPr>
        <p:spPr>
          <a:xfrm>
            <a:off x="1189499" y="3490955"/>
            <a:ext cx="3907029" cy="441891"/>
          </a:xfrm>
          <a:custGeom>
            <a:avLst/>
            <a:gdLst/>
            <a:ahLst/>
            <a:cxnLst/>
            <a:rect l="l" t="t" r="r" b="b"/>
            <a:pathLst>
              <a:path w="3492923" h="468000">
                <a:moveTo>
                  <a:pt x="82036" y="0"/>
                </a:moveTo>
                <a:lnTo>
                  <a:pt x="3024923" y="0"/>
                </a:lnTo>
                <a:lnTo>
                  <a:pt x="3492923"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54"/>
          <p:cNvSpPr txBox="1"/>
          <p:nvPr/>
        </p:nvSpPr>
        <p:spPr>
          <a:xfrm>
            <a:off x="1367350" y="3473954"/>
            <a:ext cx="3528378"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客人类型和服务方法</a:t>
            </a:r>
          </a:p>
        </p:txBody>
      </p:sp>
      <p:sp>
        <p:nvSpPr>
          <p:cNvPr id="21" name="文本框 18"/>
          <p:cNvSpPr txBox="1"/>
          <p:nvPr/>
        </p:nvSpPr>
        <p:spPr>
          <a:xfrm>
            <a:off x="503457" y="3932846"/>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03</a:t>
            </a:r>
            <a:endParaRPr lang="zh-CN" altLang="en-US" sz="3600" b="1" dirty="0">
              <a:solidFill>
                <a:srgbClr val="0278A1"/>
              </a:solidFill>
              <a:latin typeface="Akzidenz-Grotesk BQ Condensed" pitchFamily="50" charset="0"/>
            </a:endParaRPr>
          </a:p>
        </p:txBody>
      </p:sp>
      <p:sp>
        <p:nvSpPr>
          <p:cNvPr id="22" name="任意多边形 21"/>
          <p:cNvSpPr/>
          <p:nvPr/>
        </p:nvSpPr>
        <p:spPr>
          <a:xfrm>
            <a:off x="1189498" y="4163028"/>
            <a:ext cx="4966612" cy="483520"/>
          </a:xfrm>
          <a:custGeom>
            <a:avLst/>
            <a:gdLst/>
            <a:ahLst/>
            <a:cxnLst/>
            <a:rect l="l" t="t" r="r" b="b"/>
            <a:pathLst>
              <a:path w="4151099" h="468000">
                <a:moveTo>
                  <a:pt x="82036" y="0"/>
                </a:moveTo>
                <a:lnTo>
                  <a:pt x="3683099" y="0"/>
                </a:lnTo>
                <a:lnTo>
                  <a:pt x="4151099"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5"/>
          <p:cNvSpPr txBox="1"/>
          <p:nvPr/>
        </p:nvSpPr>
        <p:spPr>
          <a:xfrm>
            <a:off x="1382570" y="4137047"/>
            <a:ext cx="4593234"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影响客房服务质量的常见问题</a:t>
            </a: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4880510" y="587652"/>
            <a:ext cx="4032280" cy="2832325"/>
          </a:xfrm>
          <a:prstGeom prst="flowChartMultidocumen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7"/>
          <p:cNvSpPr>
            <a:spLocks noChangeArrowheads="1"/>
          </p:cNvSpPr>
          <p:nvPr/>
        </p:nvSpPr>
        <p:spPr bwMode="auto">
          <a:xfrm>
            <a:off x="277405" y="692876"/>
            <a:ext cx="428835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lnSpc>
                <a:spcPct val="150000"/>
              </a:lnSpc>
              <a:spcBef>
                <a:spcPct val="0"/>
              </a:spcBef>
              <a:buFont typeface="Arial" charset="0"/>
              <a:buNone/>
            </a:pPr>
            <a:r>
              <a:rPr lang="zh-CN" altLang="en-US" sz="4000" b="1" dirty="0" smtClean="0">
                <a:solidFill>
                  <a:schemeClr val="accent1"/>
                </a:solidFill>
                <a:latin typeface="微软雅黑" pitchFamily="34" charset="-122"/>
                <a:ea typeface="微软雅黑" pitchFamily="34" charset="-122"/>
              </a:rPr>
              <a:t>第六章 </a:t>
            </a:r>
            <a:endParaRPr lang="en-US" altLang="zh-CN" sz="4000" b="1" dirty="0" smtClean="0">
              <a:solidFill>
                <a:schemeClr val="accent1"/>
              </a:solidFill>
              <a:latin typeface="微软雅黑" pitchFamily="34" charset="-122"/>
              <a:ea typeface="微软雅黑" pitchFamily="34" charset="-122"/>
            </a:endParaRPr>
          </a:p>
          <a:p>
            <a:pPr eaLnBrk="1" hangingPunct="1">
              <a:spcBef>
                <a:spcPct val="0"/>
              </a:spcBef>
              <a:buNone/>
            </a:pPr>
            <a:r>
              <a:rPr lang="zh-CN" altLang="en-US" sz="4000" b="1" dirty="0" smtClean="0">
                <a:solidFill>
                  <a:schemeClr val="accent1"/>
                </a:solidFill>
                <a:latin typeface="微软雅黑" pitchFamily="34" charset="-122"/>
                <a:ea typeface="微软雅黑" pitchFamily="34" charset="-122"/>
              </a:rPr>
              <a:t>客房</a:t>
            </a:r>
            <a:r>
              <a:rPr lang="zh-CN" altLang="en-US" sz="4000" b="1" dirty="0">
                <a:solidFill>
                  <a:schemeClr val="accent1"/>
                </a:solidFill>
                <a:latin typeface="微软雅黑" pitchFamily="34" charset="-122"/>
                <a:ea typeface="微软雅黑" pitchFamily="34" charset="-122"/>
              </a:rPr>
              <a:t>服务质量控制</a:t>
            </a:r>
          </a:p>
        </p:txBody>
      </p:sp>
      <p:sp>
        <p:nvSpPr>
          <p:cNvPr id="24" name="文本框 12"/>
          <p:cNvSpPr txBox="1"/>
          <p:nvPr/>
        </p:nvSpPr>
        <p:spPr>
          <a:xfrm>
            <a:off x="488239" y="4646548"/>
            <a:ext cx="742511" cy="646331"/>
          </a:xfrm>
          <a:prstGeom prst="rect">
            <a:avLst/>
          </a:prstGeom>
          <a:noFill/>
        </p:spPr>
        <p:txBody>
          <a:bodyPr wrap="none" rtlCol="0">
            <a:spAutoFit/>
          </a:bodyPr>
          <a:lstStyle/>
          <a:p>
            <a:r>
              <a:rPr lang="en-US" altLang="zh-CN" sz="3600" b="1" dirty="0" smtClean="0">
                <a:solidFill>
                  <a:srgbClr val="0278A1"/>
                </a:solidFill>
                <a:latin typeface="Akzidenz-Grotesk BQ Condensed" pitchFamily="50" charset="0"/>
              </a:rPr>
              <a:t>04</a:t>
            </a:r>
            <a:endParaRPr lang="zh-CN" altLang="en-US" sz="3600" b="1" dirty="0">
              <a:solidFill>
                <a:srgbClr val="0278A1"/>
              </a:solidFill>
              <a:latin typeface="Akzidenz-Grotesk BQ Condensed" pitchFamily="50" charset="0"/>
            </a:endParaRPr>
          </a:p>
        </p:txBody>
      </p:sp>
      <p:sp>
        <p:nvSpPr>
          <p:cNvPr id="25" name="任意多边形 24"/>
          <p:cNvSpPr/>
          <p:nvPr/>
        </p:nvSpPr>
        <p:spPr>
          <a:xfrm>
            <a:off x="1174281" y="4868724"/>
            <a:ext cx="4981829" cy="468000"/>
          </a:xfrm>
          <a:custGeom>
            <a:avLst/>
            <a:gdLst/>
            <a:ahLst/>
            <a:cxnLst/>
            <a:rect l="l" t="t" r="r" b="b"/>
            <a:pathLst>
              <a:path w="3492923" h="468000">
                <a:moveTo>
                  <a:pt x="82036" y="0"/>
                </a:moveTo>
                <a:lnTo>
                  <a:pt x="3024923" y="0"/>
                </a:lnTo>
                <a:lnTo>
                  <a:pt x="3492923"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54"/>
          <p:cNvSpPr txBox="1"/>
          <p:nvPr/>
        </p:nvSpPr>
        <p:spPr>
          <a:xfrm>
            <a:off x="1392520" y="4870643"/>
            <a:ext cx="3893204"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提高客房服务质量的途径</a:t>
            </a:r>
          </a:p>
        </p:txBody>
      </p:sp>
      <p:sp>
        <p:nvSpPr>
          <p:cNvPr id="28" name="文本框 18"/>
          <p:cNvSpPr txBox="1"/>
          <p:nvPr/>
        </p:nvSpPr>
        <p:spPr>
          <a:xfrm>
            <a:off x="488239" y="5310617"/>
            <a:ext cx="742511" cy="646331"/>
          </a:xfrm>
          <a:prstGeom prst="rect">
            <a:avLst/>
          </a:prstGeom>
          <a:noFill/>
        </p:spPr>
        <p:txBody>
          <a:bodyPr wrap="none" rtlCol="0">
            <a:spAutoFit/>
          </a:bodyPr>
          <a:lstStyle/>
          <a:p>
            <a:r>
              <a:rPr lang="en-US" altLang="zh-CN" sz="3600" b="1" dirty="0" smtClean="0">
                <a:solidFill>
                  <a:srgbClr val="0278A1"/>
                </a:solidFill>
                <a:latin typeface="Akzidenz-Grotesk BQ Condensed" pitchFamily="50" charset="0"/>
              </a:rPr>
              <a:t>05</a:t>
            </a:r>
            <a:endParaRPr lang="zh-CN" altLang="en-US" sz="3600" b="1" dirty="0">
              <a:solidFill>
                <a:srgbClr val="0278A1"/>
              </a:solidFill>
              <a:latin typeface="Akzidenz-Grotesk BQ Condensed" pitchFamily="50" charset="0"/>
            </a:endParaRPr>
          </a:p>
        </p:txBody>
      </p:sp>
      <p:sp>
        <p:nvSpPr>
          <p:cNvPr id="29" name="任意多边形 28"/>
          <p:cNvSpPr/>
          <p:nvPr/>
        </p:nvSpPr>
        <p:spPr>
          <a:xfrm>
            <a:off x="1174281" y="5540798"/>
            <a:ext cx="4801523" cy="468000"/>
          </a:xfrm>
          <a:custGeom>
            <a:avLst/>
            <a:gdLst/>
            <a:ahLst/>
            <a:cxnLst/>
            <a:rect l="l" t="t" r="r" b="b"/>
            <a:pathLst>
              <a:path w="4151099" h="468000">
                <a:moveTo>
                  <a:pt x="82036" y="0"/>
                </a:moveTo>
                <a:lnTo>
                  <a:pt x="3683099" y="0"/>
                </a:lnTo>
                <a:lnTo>
                  <a:pt x="4151099"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55"/>
          <p:cNvSpPr txBox="1"/>
          <p:nvPr/>
        </p:nvSpPr>
        <p:spPr>
          <a:xfrm>
            <a:off x="1367350" y="5467024"/>
            <a:ext cx="3744394"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客房部常见问题与对策</a:t>
            </a:r>
          </a:p>
        </p:txBody>
      </p:sp>
      <p:sp>
        <p:nvSpPr>
          <p:cNvPr id="27" name="文本框 18"/>
          <p:cNvSpPr txBox="1"/>
          <p:nvPr/>
        </p:nvSpPr>
        <p:spPr>
          <a:xfrm>
            <a:off x="446988" y="6008804"/>
            <a:ext cx="742511" cy="646331"/>
          </a:xfrm>
          <a:prstGeom prst="rect">
            <a:avLst/>
          </a:prstGeom>
          <a:noFill/>
        </p:spPr>
        <p:txBody>
          <a:bodyPr wrap="none" rtlCol="0">
            <a:spAutoFit/>
          </a:bodyPr>
          <a:lstStyle/>
          <a:p>
            <a:r>
              <a:rPr lang="en-US" altLang="zh-CN" sz="3600" b="1" dirty="0" smtClean="0">
                <a:solidFill>
                  <a:srgbClr val="0278A1"/>
                </a:solidFill>
                <a:latin typeface="Akzidenz-Grotesk BQ Condensed" pitchFamily="50" charset="0"/>
              </a:rPr>
              <a:t>06</a:t>
            </a:r>
            <a:endParaRPr lang="zh-CN" altLang="en-US" sz="3600" b="1" dirty="0">
              <a:solidFill>
                <a:srgbClr val="0278A1"/>
              </a:solidFill>
              <a:latin typeface="Akzidenz-Grotesk BQ Condensed" pitchFamily="50" charset="0"/>
            </a:endParaRPr>
          </a:p>
        </p:txBody>
      </p:sp>
      <p:sp>
        <p:nvSpPr>
          <p:cNvPr id="31" name="任意多边形 30"/>
          <p:cNvSpPr/>
          <p:nvPr/>
        </p:nvSpPr>
        <p:spPr>
          <a:xfrm>
            <a:off x="1174280" y="6174912"/>
            <a:ext cx="4801523" cy="468000"/>
          </a:xfrm>
          <a:custGeom>
            <a:avLst/>
            <a:gdLst/>
            <a:ahLst/>
            <a:cxnLst/>
            <a:rect l="l" t="t" r="r" b="b"/>
            <a:pathLst>
              <a:path w="4151099" h="468000">
                <a:moveTo>
                  <a:pt x="82036" y="0"/>
                </a:moveTo>
                <a:lnTo>
                  <a:pt x="3683099" y="0"/>
                </a:lnTo>
                <a:lnTo>
                  <a:pt x="4151099"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55"/>
          <p:cNvSpPr txBox="1"/>
          <p:nvPr/>
        </p:nvSpPr>
        <p:spPr>
          <a:xfrm>
            <a:off x="1367349" y="6101138"/>
            <a:ext cx="3744394"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客房服务创新</a:t>
            </a:r>
          </a:p>
        </p:txBody>
      </p:sp>
    </p:spTree>
    <p:extLst>
      <p:ext uri="{BB962C8B-B14F-4D97-AF65-F5344CB8AC3E}">
        <p14:creationId xmlns:p14="http://schemas.microsoft.com/office/powerpoint/2010/main" val="17139144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64069" y="1617090"/>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855416" y="3140980"/>
            <a:ext cx="4586083" cy="2862322"/>
          </a:xfrm>
          <a:prstGeom prst="rect">
            <a:avLst/>
          </a:prstGeom>
          <a:noFill/>
        </p:spPr>
        <p:txBody>
          <a:bodyPr wrap="square" rtlCol="0">
            <a:spAutoFit/>
          </a:bodyPr>
          <a:lstStyle/>
          <a:p>
            <a:pPr>
              <a:lnSpc>
                <a:spcPct val="150000"/>
              </a:lnSpc>
            </a:pPr>
            <a:r>
              <a:rPr lang="zh-CN" altLang="en-US" sz="2400" dirty="0">
                <a:latin typeface="+mn-ea"/>
                <a:ea typeface="+mn-ea"/>
              </a:rPr>
              <a:t>为了方便客人，大部分酒店都在客房内安放了冰箱（一些高档酒店还在客房内设有小型吧台</a:t>
            </a:r>
            <a:r>
              <a:rPr lang="zh-CN" altLang="en-US" sz="2400" dirty="0" smtClean="0">
                <a:latin typeface="+mn-ea"/>
                <a:ea typeface="+mn-ea"/>
              </a:rPr>
              <a:t>。）</a:t>
            </a:r>
            <a:r>
              <a:rPr lang="zh-CN" altLang="en-US" sz="2400" dirty="0">
                <a:latin typeface="+mn-ea"/>
                <a:ea typeface="+mn-ea"/>
              </a:rPr>
              <a:t>向客人提供酒水、饮料和一些简单的食品。</a:t>
            </a:r>
            <a:endParaRPr lang="zh-CN" altLang="zh-CN" sz="2400" dirty="0">
              <a:latin typeface="+mn-ea"/>
              <a:ea typeface="+mn-ea"/>
            </a:endParaRPr>
          </a:p>
        </p:txBody>
      </p:sp>
      <p:sp>
        <p:nvSpPr>
          <p:cNvPr id="11" name="Text Box 3"/>
          <p:cNvSpPr txBox="1">
            <a:spLocks noChangeArrowheads="1"/>
          </p:cNvSpPr>
          <p:nvPr/>
        </p:nvSpPr>
        <p:spPr bwMode="auto">
          <a:xfrm>
            <a:off x="928777" y="1517024"/>
            <a:ext cx="724347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一、客人住店期间的服务项目及服务规范</a:t>
            </a:r>
            <a:endParaRPr lang="en-US" altLang="zh-CN" sz="3000" b="1" dirty="0">
              <a:solidFill>
                <a:srgbClr val="CC3300"/>
              </a:solidFill>
              <a:latin typeface="黑体" pitchFamily="49" charset="-122"/>
              <a:ea typeface="黑体" pitchFamily="49" charset="-122"/>
            </a:endParaRPr>
          </a:p>
        </p:txBody>
      </p:sp>
      <p:sp>
        <p:nvSpPr>
          <p:cNvPr id="15" name="Text Box 2"/>
          <p:cNvSpPr txBox="1">
            <a:spLocks noChangeArrowheads="1"/>
          </p:cNvSpPr>
          <p:nvPr/>
        </p:nvSpPr>
        <p:spPr bwMode="auto">
          <a:xfrm>
            <a:off x="251700" y="260780"/>
            <a:ext cx="79205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a:solidFill>
                  <a:schemeClr val="accent1"/>
                </a:solidFill>
                <a:latin typeface="微软雅黑" pitchFamily="34" charset="-122"/>
                <a:ea typeface="微软雅黑" pitchFamily="34" charset="-122"/>
              </a:rPr>
              <a:t>第一节 </a:t>
            </a:r>
            <a:r>
              <a:rPr lang="zh-CN" altLang="en-US" sz="3500" b="1" dirty="0" smtClean="0">
                <a:solidFill>
                  <a:schemeClr val="accent1"/>
                </a:solidFill>
                <a:latin typeface="微软雅黑" pitchFamily="34" charset="-122"/>
                <a:ea typeface="微软雅黑" pitchFamily="34" charset="-122"/>
              </a:rPr>
              <a:t>客房</a:t>
            </a:r>
            <a:r>
              <a:rPr lang="zh-CN" altLang="en-US" sz="3500" b="1" dirty="0">
                <a:solidFill>
                  <a:schemeClr val="accent1"/>
                </a:solidFill>
                <a:latin typeface="微软雅黑" pitchFamily="34" charset="-122"/>
                <a:ea typeface="微软雅黑" pitchFamily="34" charset="-122"/>
              </a:rPr>
              <a:t>服务项目及其服务规程</a:t>
            </a:r>
          </a:p>
        </p:txBody>
      </p:sp>
      <p:sp>
        <p:nvSpPr>
          <p:cNvPr id="16" name="TextBox 12"/>
          <p:cNvSpPr txBox="1">
            <a:spLocks noChangeArrowheads="1"/>
          </p:cNvSpPr>
          <p:nvPr/>
        </p:nvSpPr>
        <p:spPr bwMode="auto">
          <a:xfrm>
            <a:off x="1373311" y="2237839"/>
            <a:ext cx="6354401" cy="66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lnSpc>
                <a:spcPct val="150000"/>
              </a:lnSpc>
              <a:spcBef>
                <a:spcPct val="0"/>
              </a:spcBef>
              <a:buNone/>
            </a:pPr>
            <a:r>
              <a:rPr lang="zh-CN" altLang="en-US" sz="2800" dirty="0">
                <a:latin typeface="微软雅黑" panose="020B0503020204020204" pitchFamily="34" charset="-122"/>
                <a:ea typeface="微软雅黑" panose="020B0503020204020204" pitchFamily="34" charset="-122"/>
              </a:rPr>
              <a:t>（一）客房</a:t>
            </a:r>
            <a:r>
              <a:rPr lang="zh-CN" altLang="en-US" sz="2800" dirty="0" smtClean="0">
                <a:latin typeface="微软雅黑" panose="020B0503020204020204" pitchFamily="34" charset="-122"/>
                <a:ea typeface="微软雅黑" panose="020B0503020204020204" pitchFamily="34" charset="-122"/>
              </a:rPr>
              <a:t>小酒吧</a:t>
            </a:r>
            <a:endParaRPr lang="en-US" altLang="zh-CN" sz="2800" dirty="0" smtClean="0">
              <a:latin typeface="微软雅黑" panose="020B0503020204020204" pitchFamily="34" charset="-122"/>
              <a:ea typeface="微软雅黑" panose="020B0503020204020204" pitchFamily="34" charset="-122"/>
            </a:endParaRPr>
          </a:p>
        </p:txBody>
      </p:sp>
      <p:pic>
        <p:nvPicPr>
          <p:cNvPr id="17" name="图片 16" descr="客房小酒巴"/>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080" y="2288552"/>
            <a:ext cx="2790825" cy="3714750"/>
          </a:xfrm>
          <a:prstGeom prst="rect">
            <a:avLst/>
          </a:prstGeom>
          <a:noFill/>
          <a:ln>
            <a:noFill/>
          </a:ln>
        </p:spPr>
      </p:pic>
    </p:spTree>
    <p:extLst>
      <p:ext uri="{BB962C8B-B14F-4D97-AF65-F5344CB8AC3E}">
        <p14:creationId xmlns:p14="http://schemas.microsoft.com/office/powerpoint/2010/main" val="35044365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745" y="1736020"/>
            <a:ext cx="3048000"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图片 4" descr="File000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90" y="1457325"/>
            <a:ext cx="4242030" cy="4884600"/>
          </a:xfrm>
          <a:prstGeom prst="rect">
            <a:avLst/>
          </a:prstGeom>
          <a:noFill/>
          <a:ln>
            <a:noFill/>
          </a:ln>
        </p:spPr>
      </p:pic>
    </p:spTree>
    <p:extLst>
      <p:ext uri="{BB962C8B-B14F-4D97-AF65-F5344CB8AC3E}">
        <p14:creationId xmlns:p14="http://schemas.microsoft.com/office/powerpoint/2010/main" val="3078657068"/>
      </p:ext>
    </p:extLst>
  </p:cSld>
  <p:clrMapOvr>
    <a:masterClrMapping/>
  </p:clrMapOvr>
  <p:transition spd="slow">
    <p:cove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p:cNvSpPr txBox="1">
            <a:spLocks noChangeArrowheads="1"/>
          </p:cNvSpPr>
          <p:nvPr/>
        </p:nvSpPr>
        <p:spPr bwMode="auto">
          <a:xfrm>
            <a:off x="277588" y="1412860"/>
            <a:ext cx="6354401" cy="66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lnSpc>
                <a:spcPct val="150000"/>
              </a:lnSpc>
              <a:spcBef>
                <a:spcPct val="0"/>
              </a:spcBef>
              <a:buNone/>
            </a:pPr>
            <a:r>
              <a:rPr lang="zh-CN" altLang="en-US" sz="2800" dirty="0">
                <a:latin typeface="微软雅黑" panose="020B0503020204020204" pitchFamily="34" charset="-122"/>
                <a:ea typeface="微软雅黑" panose="020B0503020204020204" pitchFamily="34" charset="-122"/>
              </a:rPr>
              <a:t>（二）房膳服务</a:t>
            </a:r>
            <a:endParaRPr lang="en-US" altLang="zh-CN" sz="2800" dirty="0" smtClean="0">
              <a:latin typeface="微软雅黑" panose="020B0503020204020204" pitchFamily="34" charset="-122"/>
              <a:ea typeface="微软雅黑" panose="020B0503020204020204" pitchFamily="34" charset="-122"/>
            </a:endParaRPr>
          </a:p>
        </p:txBody>
      </p:sp>
      <p:pic>
        <p:nvPicPr>
          <p:cNvPr id="5" name="图片 4" descr="File0005"/>
          <p:cNvPicPr/>
          <p:nvPr/>
        </p:nvPicPr>
        <p:blipFill>
          <a:blip r:embed="rId2">
            <a:extLst>
              <a:ext uri="{28A0092B-C50C-407E-A947-70E740481C1C}">
                <a14:useLocalDpi xmlns:a14="http://schemas.microsoft.com/office/drawing/2010/main" val="0"/>
              </a:ext>
            </a:extLst>
          </a:blip>
          <a:srcRect/>
          <a:stretch>
            <a:fillRect/>
          </a:stretch>
        </p:blipFill>
        <p:spPr bwMode="auto">
          <a:xfrm>
            <a:off x="4877981" y="1917912"/>
            <a:ext cx="4032280" cy="4091028"/>
          </a:xfrm>
          <a:prstGeom prst="rect">
            <a:avLst/>
          </a:prstGeom>
          <a:noFill/>
        </p:spPr>
      </p:pic>
      <p:sp>
        <p:nvSpPr>
          <p:cNvPr id="7" name="TextBox 6"/>
          <p:cNvSpPr txBox="1"/>
          <p:nvPr/>
        </p:nvSpPr>
        <p:spPr>
          <a:xfrm>
            <a:off x="291898" y="2239419"/>
            <a:ext cx="4586083" cy="3883755"/>
          </a:xfrm>
          <a:prstGeom prst="rect">
            <a:avLst/>
          </a:prstGeom>
          <a:noFill/>
        </p:spPr>
        <p:txBody>
          <a:bodyPr wrap="square" rtlCol="0">
            <a:spAutoFit/>
          </a:bodyPr>
          <a:lstStyle/>
          <a:p>
            <a:pPr>
              <a:lnSpc>
                <a:spcPct val="150000"/>
              </a:lnSpc>
            </a:pPr>
            <a:r>
              <a:rPr lang="zh-CN" altLang="en-US" sz="2400" dirty="0">
                <a:latin typeface="+mn-ea"/>
                <a:ea typeface="+mn-ea"/>
              </a:rPr>
              <a:t>房膳服务在欧美国家旅馆业中称为“</a:t>
            </a:r>
            <a:r>
              <a:rPr lang="en-US" altLang="zh-CN" sz="2400" dirty="0">
                <a:latin typeface="+mn-ea"/>
                <a:ea typeface="+mn-ea"/>
              </a:rPr>
              <a:t>Room  Service"</a:t>
            </a:r>
            <a:r>
              <a:rPr lang="zh-CN" altLang="en-US" sz="2400" dirty="0">
                <a:latin typeface="+mn-ea"/>
                <a:ea typeface="+mn-ea"/>
              </a:rPr>
              <a:t>，它是指应客人的要求将客人所点之餐、饮送至客房的一种餐饮服务。常见的房内用餐有早餐、便饭、病号饭和夜餐等项目，其中以早餐最为常见</a:t>
            </a:r>
            <a:r>
              <a:rPr lang="zh-CN" altLang="en-US" sz="2400" dirty="0" smtClean="0">
                <a:latin typeface="+mn-ea"/>
                <a:ea typeface="+mn-ea"/>
              </a:rPr>
              <a:t>。</a:t>
            </a:r>
            <a:endParaRPr lang="zh-CN" altLang="en-US" sz="2400" dirty="0">
              <a:latin typeface="+mn-ea"/>
              <a:ea typeface="+mn-ea"/>
            </a:endParaRPr>
          </a:p>
        </p:txBody>
      </p:sp>
    </p:spTree>
    <p:extLst>
      <p:ext uri="{BB962C8B-B14F-4D97-AF65-F5344CB8AC3E}">
        <p14:creationId xmlns:p14="http://schemas.microsoft.com/office/powerpoint/2010/main" val="498586266"/>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740" y="188775"/>
            <a:ext cx="8143422" cy="6381206"/>
          </a:xfrm>
          <a:prstGeom prst="rect">
            <a:avLst/>
          </a:prstGeom>
        </p:spPr>
      </p:pic>
    </p:spTree>
    <p:extLst>
      <p:ext uri="{BB962C8B-B14F-4D97-AF65-F5344CB8AC3E}">
        <p14:creationId xmlns:p14="http://schemas.microsoft.com/office/powerpoint/2010/main" val="1465773370"/>
      </p:ext>
    </p:extLst>
  </p:cSld>
  <p:clrMapOvr>
    <a:masterClrMapping/>
  </p:clrMapOvr>
  <p:transition spd="slow">
    <p:pull/>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2790_175751055_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829" y="1399232"/>
            <a:ext cx="6976385" cy="4708770"/>
          </a:xfrm>
          <a:prstGeom prst="rect">
            <a:avLst/>
          </a:prstGeom>
          <a:noFill/>
          <a:ln>
            <a:noFill/>
          </a:ln>
        </p:spPr>
      </p:pic>
      <p:sp>
        <p:nvSpPr>
          <p:cNvPr id="6" name="矩形 5"/>
          <p:cNvSpPr/>
          <p:nvPr/>
        </p:nvSpPr>
        <p:spPr>
          <a:xfrm>
            <a:off x="5436060" y="5277474"/>
            <a:ext cx="3432990" cy="1198534"/>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 name="文本框 106"/>
          <p:cNvSpPr txBox="1"/>
          <p:nvPr/>
        </p:nvSpPr>
        <p:spPr>
          <a:xfrm>
            <a:off x="5911574" y="5461242"/>
            <a:ext cx="2425705" cy="830997"/>
          </a:xfrm>
          <a:prstGeom prst="rect">
            <a:avLst/>
          </a:prstGeom>
          <a:noFill/>
        </p:spPr>
        <p:txBody>
          <a:bodyPr wrap="square" rtlCol="0">
            <a:spAutoFit/>
          </a:bodyPr>
          <a:lstStyle/>
          <a:p>
            <a:pPr algn="ctr"/>
            <a:r>
              <a:rPr lang="zh-CN" altLang="en-US" sz="2400" b="1" dirty="0">
                <a:solidFill>
                  <a:schemeClr val="bg1"/>
                </a:solidFill>
                <a:latin typeface="微软雅黑" pitchFamily="34" charset="-122"/>
                <a:ea typeface="微软雅黑" pitchFamily="34" charset="-122"/>
              </a:rPr>
              <a:t>酒店为客人提供的房膳服务</a:t>
            </a:r>
          </a:p>
        </p:txBody>
      </p:sp>
      <p:sp>
        <p:nvSpPr>
          <p:cNvPr id="10" name="矩形 9"/>
          <p:cNvSpPr/>
          <p:nvPr/>
        </p:nvSpPr>
        <p:spPr>
          <a:xfrm>
            <a:off x="468313" y="1136513"/>
            <a:ext cx="447034" cy="550608"/>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矩形 10"/>
          <p:cNvSpPr/>
          <p:nvPr/>
        </p:nvSpPr>
        <p:spPr>
          <a:xfrm>
            <a:off x="663432" y="1203145"/>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18909056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p:cNvSpPr txBox="1">
            <a:spLocks noChangeArrowheads="1"/>
          </p:cNvSpPr>
          <p:nvPr/>
        </p:nvSpPr>
        <p:spPr bwMode="auto">
          <a:xfrm>
            <a:off x="277588" y="1412860"/>
            <a:ext cx="6354401" cy="66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lnSpc>
                <a:spcPct val="150000"/>
              </a:lnSpc>
              <a:spcBef>
                <a:spcPct val="0"/>
              </a:spcBef>
              <a:buNone/>
            </a:pPr>
            <a:r>
              <a:rPr lang="zh-CN" altLang="en-US" sz="2800" dirty="0">
                <a:latin typeface="微软雅黑" panose="020B0503020204020204" pitchFamily="34" charset="-122"/>
                <a:ea typeface="微软雅黑" panose="020B0503020204020204" pitchFamily="34" charset="-122"/>
              </a:rPr>
              <a:t>（三）洗衣服务</a:t>
            </a:r>
            <a:endParaRPr lang="en-US" altLang="zh-CN" sz="2800" dirty="0" smtClean="0">
              <a:latin typeface="微软雅黑" panose="020B0503020204020204" pitchFamily="34" charset="-122"/>
              <a:ea typeface="微软雅黑" panose="020B0503020204020204" pitchFamily="34" charset="-122"/>
            </a:endParaRPr>
          </a:p>
        </p:txBody>
      </p:sp>
      <p:sp>
        <p:nvSpPr>
          <p:cNvPr id="7" name="TextBox 6"/>
          <p:cNvSpPr txBox="1"/>
          <p:nvPr/>
        </p:nvSpPr>
        <p:spPr>
          <a:xfrm>
            <a:off x="2411850" y="2244303"/>
            <a:ext cx="6336439" cy="3970318"/>
          </a:xfrm>
          <a:prstGeom prst="rect">
            <a:avLst/>
          </a:prstGeom>
          <a:noFill/>
        </p:spPr>
        <p:txBody>
          <a:bodyPr wrap="square" rtlCol="0">
            <a:spAutoFit/>
          </a:bodyPr>
          <a:lstStyle/>
          <a:p>
            <a:pPr>
              <a:lnSpc>
                <a:spcPct val="150000"/>
              </a:lnSpc>
            </a:pPr>
            <a:r>
              <a:rPr lang="zh-CN" altLang="en-US" sz="2400" dirty="0">
                <a:latin typeface="+mn-ea"/>
                <a:ea typeface="+mn-ea"/>
              </a:rPr>
              <a:t>饭店向客人提供的洗衣服务，从洗涤方式上讲，有三种类型：即</a:t>
            </a:r>
            <a:r>
              <a:rPr lang="zh-CN" altLang="en-US" sz="2400" dirty="0" smtClean="0">
                <a:latin typeface="+mn-ea"/>
                <a:ea typeface="+mn-ea"/>
              </a:rPr>
              <a:t>干洗、水洗和</a:t>
            </a:r>
            <a:r>
              <a:rPr lang="zh-CN" altLang="en-US" sz="2400" dirty="0">
                <a:latin typeface="+mn-ea"/>
                <a:ea typeface="+mn-ea"/>
              </a:rPr>
              <a:t>烫</a:t>
            </a:r>
            <a:r>
              <a:rPr lang="zh-CN" altLang="en-US" sz="2400" dirty="0" smtClean="0">
                <a:latin typeface="+mn-ea"/>
                <a:ea typeface="+mn-ea"/>
              </a:rPr>
              <a:t>洗。</a:t>
            </a:r>
            <a:r>
              <a:rPr lang="zh-CN" altLang="en-US" sz="2400" dirty="0">
                <a:latin typeface="+mn-ea"/>
                <a:ea typeface="+mn-ea"/>
              </a:rPr>
              <a:t>其中，干洗的一般是一些高档衣料以及毛织品、化学纤维衣物、绸缎真丝等</a:t>
            </a:r>
            <a:r>
              <a:rPr lang="zh-CN" altLang="en-US" sz="2400" dirty="0" smtClean="0">
                <a:latin typeface="+mn-ea"/>
                <a:ea typeface="+mn-ea"/>
              </a:rPr>
              <a:t>。</a:t>
            </a:r>
            <a:endParaRPr lang="en-US" altLang="zh-CN" sz="2400" dirty="0" smtClean="0">
              <a:latin typeface="+mn-ea"/>
              <a:ea typeface="+mn-ea"/>
            </a:endParaRPr>
          </a:p>
          <a:p>
            <a:pPr>
              <a:lnSpc>
                <a:spcPct val="150000"/>
              </a:lnSpc>
            </a:pPr>
            <a:r>
              <a:rPr lang="zh-CN" altLang="zh-CN" sz="2400" dirty="0"/>
              <a:t>无论是干洗、水洗还是烫熨，也不管要求普通服务还是快洗服务，都要求客人预先填好洗衣</a:t>
            </a:r>
            <a:r>
              <a:rPr lang="zh-CN" altLang="zh-CN" sz="2400" dirty="0" smtClean="0"/>
              <a:t>登记表</a:t>
            </a:r>
            <a:r>
              <a:rPr lang="zh-CN" altLang="en-US" sz="2400" dirty="0" smtClean="0"/>
              <a:t>。</a:t>
            </a:r>
            <a:endParaRPr lang="zh-CN" altLang="en-US" sz="2400" dirty="0">
              <a:latin typeface="+mn-ea"/>
              <a:ea typeface="+mn-ea"/>
            </a:endParaRPr>
          </a:p>
        </p:txBody>
      </p:sp>
    </p:spTree>
    <p:extLst>
      <p:ext uri="{BB962C8B-B14F-4D97-AF65-F5344CB8AC3E}">
        <p14:creationId xmlns:p14="http://schemas.microsoft.com/office/powerpoint/2010/main" val="453612156"/>
      </p:ext>
    </p:extLst>
  </p:cSld>
  <p:clrMapOvr>
    <a:masterClrMapping/>
  </p:clrMapOvr>
  <p:transition spd="slow">
    <p:pull/>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File000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704" y="332785"/>
            <a:ext cx="4772025" cy="6334125"/>
          </a:xfrm>
          <a:prstGeom prst="rect">
            <a:avLst/>
          </a:prstGeom>
          <a:noFill/>
          <a:ln>
            <a:noFill/>
          </a:ln>
        </p:spPr>
      </p:pic>
      <p:pic>
        <p:nvPicPr>
          <p:cNvPr id="5" name="图片 4" descr="File000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2924" y="644050"/>
            <a:ext cx="4791075" cy="6029325"/>
          </a:xfrm>
          <a:prstGeom prst="rect">
            <a:avLst/>
          </a:prstGeom>
          <a:noFill/>
          <a:ln>
            <a:noFill/>
          </a:ln>
        </p:spPr>
      </p:pic>
    </p:spTree>
    <p:extLst>
      <p:ext uri="{BB962C8B-B14F-4D97-AF65-F5344CB8AC3E}">
        <p14:creationId xmlns:p14="http://schemas.microsoft.com/office/powerpoint/2010/main" val="960966031"/>
      </p:ext>
    </p:extLst>
  </p:cSld>
  <p:clrMapOvr>
    <a:masterClrMapping/>
  </p:clrMapOvr>
  <p:transition spd="slow">
    <p:pull dir="lu"/>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p:cNvSpPr txBox="1">
            <a:spLocks noChangeArrowheads="1"/>
          </p:cNvSpPr>
          <p:nvPr/>
        </p:nvSpPr>
        <p:spPr bwMode="auto">
          <a:xfrm>
            <a:off x="277588" y="1412860"/>
            <a:ext cx="6354401" cy="66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lnSpc>
                <a:spcPct val="150000"/>
              </a:lnSpc>
              <a:spcBef>
                <a:spcPct val="0"/>
              </a:spcBef>
              <a:buNone/>
            </a:pPr>
            <a:r>
              <a:rPr lang="zh-CN" altLang="en-US" sz="2800" dirty="0">
                <a:latin typeface="微软雅黑" panose="020B0503020204020204" pitchFamily="34" charset="-122"/>
                <a:ea typeface="微软雅黑" panose="020B0503020204020204" pitchFamily="34" charset="-122"/>
              </a:rPr>
              <a:t>（四）托婴服务</a:t>
            </a:r>
            <a:endParaRPr lang="en-US" altLang="zh-CN" sz="2800" dirty="0" smtClean="0">
              <a:latin typeface="微软雅黑" panose="020B0503020204020204" pitchFamily="34" charset="-122"/>
              <a:ea typeface="微软雅黑" panose="020B0503020204020204" pitchFamily="34" charset="-122"/>
            </a:endParaRPr>
          </a:p>
        </p:txBody>
      </p:sp>
      <p:sp>
        <p:nvSpPr>
          <p:cNvPr id="7" name="TextBox 6"/>
          <p:cNvSpPr txBox="1"/>
          <p:nvPr/>
        </p:nvSpPr>
        <p:spPr>
          <a:xfrm>
            <a:off x="1691800" y="2244303"/>
            <a:ext cx="7056489" cy="3970318"/>
          </a:xfrm>
          <a:prstGeom prst="rect">
            <a:avLst/>
          </a:prstGeom>
          <a:noFill/>
        </p:spPr>
        <p:txBody>
          <a:bodyPr wrap="square" rtlCol="0">
            <a:spAutoFit/>
          </a:bodyPr>
          <a:lstStyle/>
          <a:p>
            <a:pPr>
              <a:lnSpc>
                <a:spcPct val="150000"/>
              </a:lnSpc>
            </a:pPr>
            <a:r>
              <a:rPr lang="zh-CN" altLang="en-US" sz="2400" dirty="0">
                <a:latin typeface="+mn-ea"/>
                <a:ea typeface="+mn-ea"/>
              </a:rPr>
              <a:t>住店客人外出旅游时，带小孩有时会感到很不方便，为了解决这个问题，很多饭店都为住店客人提供托婴服务，客人外出或有商务应酬时，可以把小孩交托给客房部，由客房部委派专人照管（或由客房女工兼管），并收取适量服务费。</a:t>
            </a:r>
          </a:p>
          <a:p>
            <a:pPr>
              <a:lnSpc>
                <a:spcPct val="150000"/>
              </a:lnSpc>
            </a:pPr>
            <a:r>
              <a:rPr lang="zh-CN" altLang="en-US" sz="2400" dirty="0">
                <a:latin typeface="+mn-ea"/>
                <a:ea typeface="+mn-ea"/>
              </a:rPr>
              <a:t>照看婴儿（或小孩）时要注意按客人的要求进行，不要随便给小孩吃东西，尤其要注意小孩的安全。</a:t>
            </a:r>
          </a:p>
        </p:txBody>
      </p:sp>
    </p:spTree>
    <p:extLst>
      <p:ext uri="{BB962C8B-B14F-4D97-AF65-F5344CB8AC3E}">
        <p14:creationId xmlns:p14="http://schemas.microsoft.com/office/powerpoint/2010/main" val="1441978850"/>
      </p:ext>
    </p:extLst>
  </p:cSld>
  <p:clrMapOvr>
    <a:masterClrMapping/>
  </p:clrMapOvr>
  <p:transition spd="slow">
    <p:pull/>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p:cNvSpPr txBox="1">
            <a:spLocks noChangeArrowheads="1"/>
          </p:cNvSpPr>
          <p:nvPr/>
        </p:nvSpPr>
        <p:spPr bwMode="auto">
          <a:xfrm>
            <a:off x="277588" y="1412860"/>
            <a:ext cx="6354401" cy="66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lnSpc>
                <a:spcPct val="150000"/>
              </a:lnSpc>
              <a:spcBef>
                <a:spcPct val="0"/>
              </a:spcBef>
              <a:buNone/>
            </a:pPr>
            <a:r>
              <a:rPr lang="zh-CN" altLang="en-US" sz="2800" dirty="0">
                <a:latin typeface="微软雅黑" panose="020B0503020204020204" pitchFamily="34" charset="-122"/>
                <a:ea typeface="微软雅黑" panose="020B0503020204020204" pitchFamily="34" charset="-122"/>
              </a:rPr>
              <a:t>（五）擦鞋及其它服务</a:t>
            </a:r>
            <a:endParaRPr lang="en-US" altLang="zh-CN" sz="2800" dirty="0" smtClean="0">
              <a:latin typeface="微软雅黑" panose="020B0503020204020204" pitchFamily="34" charset="-122"/>
              <a:ea typeface="微软雅黑" panose="020B0503020204020204" pitchFamily="34" charset="-122"/>
            </a:endParaRPr>
          </a:p>
        </p:txBody>
      </p:sp>
      <p:sp>
        <p:nvSpPr>
          <p:cNvPr id="7" name="TextBox 6"/>
          <p:cNvSpPr txBox="1"/>
          <p:nvPr/>
        </p:nvSpPr>
        <p:spPr>
          <a:xfrm>
            <a:off x="291898" y="2239419"/>
            <a:ext cx="5072156" cy="3970318"/>
          </a:xfrm>
          <a:prstGeom prst="rect">
            <a:avLst/>
          </a:prstGeom>
          <a:noFill/>
        </p:spPr>
        <p:txBody>
          <a:bodyPr wrap="square" rtlCol="0">
            <a:spAutoFit/>
          </a:bodyPr>
          <a:lstStyle/>
          <a:p>
            <a:pPr>
              <a:lnSpc>
                <a:spcPct val="150000"/>
              </a:lnSpc>
            </a:pPr>
            <a:r>
              <a:rPr lang="zh-CN" altLang="en-US" sz="2400" dirty="0">
                <a:latin typeface="+mn-ea"/>
                <a:ea typeface="+mn-ea"/>
              </a:rPr>
              <a:t>高级酒店一般都为客人提供擦鞋、钉扭扣和缝补等服务</a:t>
            </a:r>
            <a:r>
              <a:rPr lang="zh-CN" altLang="en-US" sz="2400" dirty="0" smtClean="0">
                <a:latin typeface="+mn-ea"/>
                <a:ea typeface="+mn-ea"/>
              </a:rPr>
              <a:t>。客人</a:t>
            </a:r>
            <a:r>
              <a:rPr lang="zh-CN" altLang="en-US" sz="2400" dirty="0">
                <a:latin typeface="+mn-ea"/>
                <a:ea typeface="+mn-ea"/>
              </a:rPr>
              <a:t>需要擦鞋服务时，会将鞋放在壁橱内的鞋筐</a:t>
            </a:r>
            <a:r>
              <a:rPr lang="zh-CN" altLang="en-US" sz="2400" dirty="0" smtClean="0">
                <a:latin typeface="+mn-ea"/>
                <a:ea typeface="+mn-ea"/>
              </a:rPr>
              <a:t>内，</a:t>
            </a:r>
            <a:r>
              <a:rPr lang="zh-CN" altLang="en-US" sz="2400" dirty="0">
                <a:latin typeface="+mn-ea"/>
                <a:ea typeface="+mn-ea"/>
              </a:rPr>
              <a:t>服务员做房时，应将鞋筐里的鞋子收集起来，并在擦鞋服务单上写清房号。擦完后，要按房号将鞋子连同鞋筐放回客人房门口或壁橱内。</a:t>
            </a:r>
          </a:p>
        </p:txBody>
      </p:sp>
      <p:pic>
        <p:nvPicPr>
          <p:cNvPr id="6" name="图片 5" descr="擦皮鞋服务"/>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065" y="2474575"/>
            <a:ext cx="3452861" cy="3630239"/>
          </a:xfrm>
          <a:prstGeom prst="rect">
            <a:avLst/>
          </a:prstGeom>
          <a:noFill/>
          <a:ln>
            <a:noFill/>
          </a:ln>
        </p:spPr>
      </p:pic>
    </p:spTree>
    <p:extLst>
      <p:ext uri="{BB962C8B-B14F-4D97-AF65-F5344CB8AC3E}">
        <p14:creationId xmlns:p14="http://schemas.microsoft.com/office/powerpoint/2010/main" val="4168736033"/>
      </p:ext>
    </p:extLst>
  </p:cSld>
  <p:clrMapOvr>
    <a:masterClrMapping/>
  </p:clrMapOvr>
  <p:transition spd="slow">
    <p:pull/>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p:cNvSpPr txBox="1">
            <a:spLocks noChangeArrowheads="1"/>
          </p:cNvSpPr>
          <p:nvPr/>
        </p:nvSpPr>
        <p:spPr bwMode="auto">
          <a:xfrm>
            <a:off x="277588" y="1412860"/>
            <a:ext cx="6354401" cy="66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lnSpc>
                <a:spcPct val="150000"/>
              </a:lnSpc>
              <a:spcBef>
                <a:spcPct val="0"/>
              </a:spcBef>
              <a:buNone/>
            </a:pPr>
            <a:r>
              <a:rPr lang="zh-CN" altLang="en-US" sz="2800" dirty="0">
                <a:latin typeface="微软雅黑" panose="020B0503020204020204" pitchFamily="34" charset="-122"/>
                <a:ea typeface="微软雅黑" panose="020B0503020204020204" pitchFamily="34" charset="-122"/>
              </a:rPr>
              <a:t>（六）手机充电服务</a:t>
            </a:r>
            <a:endParaRPr lang="en-US" altLang="zh-CN" sz="2800" dirty="0" smtClean="0">
              <a:latin typeface="微软雅黑" panose="020B0503020204020204" pitchFamily="34" charset="-122"/>
              <a:ea typeface="微软雅黑" panose="020B0503020204020204" pitchFamily="34" charset="-122"/>
            </a:endParaRPr>
          </a:p>
        </p:txBody>
      </p:sp>
      <p:sp>
        <p:nvSpPr>
          <p:cNvPr id="7" name="TextBox 6"/>
          <p:cNvSpPr txBox="1"/>
          <p:nvPr/>
        </p:nvSpPr>
        <p:spPr>
          <a:xfrm>
            <a:off x="1547790" y="2420930"/>
            <a:ext cx="6340091" cy="3416320"/>
          </a:xfrm>
          <a:prstGeom prst="rect">
            <a:avLst/>
          </a:prstGeom>
          <a:noFill/>
        </p:spPr>
        <p:txBody>
          <a:bodyPr wrap="square" rtlCol="0">
            <a:spAutoFit/>
          </a:bodyPr>
          <a:lstStyle/>
          <a:p>
            <a:pPr>
              <a:lnSpc>
                <a:spcPct val="150000"/>
              </a:lnSpc>
            </a:pPr>
            <a:r>
              <a:rPr lang="zh-CN" altLang="en-US" sz="2400" dirty="0">
                <a:latin typeface="+mn-ea"/>
                <a:ea typeface="+mn-ea"/>
              </a:rPr>
              <a:t>在当代社会，手机已经成为人们的生活必需品，酒店为客人提供手机充电服务已经成为酒店服务的必不可少的服务项目。酒店应该准备好各种常用手机的充电器，满足客人的需要。为客人提供手机充电服务以及免费</a:t>
            </a:r>
            <a:r>
              <a:rPr lang="en-US" altLang="zh-CN" sz="2400" dirty="0">
                <a:latin typeface="+mn-ea"/>
                <a:ea typeface="+mn-ea"/>
              </a:rPr>
              <a:t>WIFI</a:t>
            </a:r>
            <a:r>
              <a:rPr lang="zh-CN" altLang="en-US" sz="2400" dirty="0">
                <a:latin typeface="+mn-ea"/>
                <a:ea typeface="+mn-ea"/>
              </a:rPr>
              <a:t>服务，已经成为住店客人的基本需求。</a:t>
            </a:r>
          </a:p>
        </p:txBody>
      </p:sp>
    </p:spTree>
    <p:extLst>
      <p:ext uri="{BB962C8B-B14F-4D97-AF65-F5344CB8AC3E}">
        <p14:creationId xmlns:p14="http://schemas.microsoft.com/office/powerpoint/2010/main" val="3280402611"/>
      </p:ext>
    </p:extLst>
  </p:cSld>
  <p:clrMapOvr>
    <a:masterClrMapping/>
  </p:clrMapOvr>
  <p:transition spd="slow">
    <p:pull/>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p:cNvSpPr txBox="1">
            <a:spLocks noChangeArrowheads="1"/>
          </p:cNvSpPr>
          <p:nvPr/>
        </p:nvSpPr>
        <p:spPr bwMode="auto">
          <a:xfrm>
            <a:off x="683730" y="1934760"/>
            <a:ext cx="6354401" cy="66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lnSpc>
                <a:spcPct val="150000"/>
              </a:lnSpc>
              <a:spcBef>
                <a:spcPct val="0"/>
              </a:spcBef>
              <a:buNone/>
            </a:pPr>
            <a:r>
              <a:rPr lang="zh-CN" altLang="en-US" sz="2800" dirty="0">
                <a:latin typeface="微软雅黑" panose="020B0503020204020204" pitchFamily="34" charset="-122"/>
                <a:ea typeface="微软雅黑" panose="020B0503020204020204" pitchFamily="34" charset="-122"/>
              </a:rPr>
              <a:t>（七）叫醒服务</a:t>
            </a:r>
            <a:endParaRPr lang="en-US" altLang="zh-CN" sz="2800" dirty="0" smtClean="0">
              <a:latin typeface="微软雅黑" panose="020B0503020204020204" pitchFamily="34" charset="-122"/>
              <a:ea typeface="微软雅黑" panose="020B0503020204020204" pitchFamily="34" charset="-122"/>
            </a:endParaRPr>
          </a:p>
        </p:txBody>
      </p:sp>
      <p:sp>
        <p:nvSpPr>
          <p:cNvPr id="7" name="TextBox 6"/>
          <p:cNvSpPr txBox="1"/>
          <p:nvPr/>
        </p:nvSpPr>
        <p:spPr>
          <a:xfrm>
            <a:off x="1979820" y="3284990"/>
            <a:ext cx="6340091" cy="2221762"/>
          </a:xfrm>
          <a:prstGeom prst="rect">
            <a:avLst/>
          </a:prstGeom>
          <a:noFill/>
        </p:spPr>
        <p:txBody>
          <a:bodyPr wrap="square" rtlCol="0">
            <a:spAutoFit/>
          </a:bodyPr>
          <a:lstStyle/>
          <a:p>
            <a:pPr>
              <a:lnSpc>
                <a:spcPct val="150000"/>
              </a:lnSpc>
            </a:pPr>
            <a:r>
              <a:rPr lang="zh-CN" altLang="en-US" sz="2400" dirty="0" smtClean="0">
                <a:latin typeface="+mn-ea"/>
                <a:ea typeface="+mn-ea"/>
              </a:rPr>
              <a:t>叫醒</a:t>
            </a:r>
            <a:r>
              <a:rPr lang="zh-CN" altLang="en-US" sz="2400" dirty="0">
                <a:latin typeface="+mn-ea"/>
                <a:ea typeface="+mn-ea"/>
              </a:rPr>
              <a:t>服务通常由酒店总机房话务员（或房务中心文员）提供，但在很多情况下，当话务叫醒无效时，客房部应通知楼层服务员上门叫醒，否则，可能引起严重后果。</a:t>
            </a:r>
          </a:p>
        </p:txBody>
      </p:sp>
    </p:spTree>
    <p:extLst>
      <p:ext uri="{BB962C8B-B14F-4D97-AF65-F5344CB8AC3E}">
        <p14:creationId xmlns:p14="http://schemas.microsoft.com/office/powerpoint/2010/main" val="3278500324"/>
      </p:ext>
    </p:extLst>
  </p:cSld>
  <p:clrMapOvr>
    <a:masterClrMapping/>
  </p:clrMapOvr>
  <p:transition spd="slow">
    <p:pull/>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39147" y="432851"/>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1" name="Text Box 3"/>
          <p:cNvSpPr txBox="1">
            <a:spLocks noChangeArrowheads="1"/>
          </p:cNvSpPr>
          <p:nvPr/>
        </p:nvSpPr>
        <p:spPr bwMode="auto">
          <a:xfrm>
            <a:off x="703855" y="332785"/>
            <a:ext cx="724347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二、客人离店时的服务规程</a:t>
            </a:r>
            <a:endParaRPr lang="en-US" altLang="zh-CN" sz="3000" b="1" dirty="0">
              <a:solidFill>
                <a:srgbClr val="CC3300"/>
              </a:solidFill>
              <a:latin typeface="黑体" pitchFamily="49" charset="-122"/>
              <a:ea typeface="黑体" pitchFamily="49" charset="-122"/>
            </a:endParaRPr>
          </a:p>
        </p:txBody>
      </p:sp>
      <p:sp>
        <p:nvSpPr>
          <p:cNvPr id="46" name="稻壳儿小白白(http://dwz.cn/Wu2UP)"/>
          <p:cNvSpPr>
            <a:spLocks/>
          </p:cNvSpPr>
          <p:nvPr/>
        </p:nvSpPr>
        <p:spPr bwMode="auto">
          <a:xfrm>
            <a:off x="596505" y="2258602"/>
            <a:ext cx="7605713" cy="4030452"/>
          </a:xfrm>
          <a:custGeom>
            <a:avLst/>
            <a:gdLst>
              <a:gd name="T0" fmla="*/ 2147483646 w 1735"/>
              <a:gd name="T1" fmla="*/ 2147483646 h 784"/>
              <a:gd name="T2" fmla="*/ 2147483646 w 1735"/>
              <a:gd name="T3" fmla="*/ 2147483646 h 784"/>
              <a:gd name="T4" fmla="*/ 2147483646 w 1735"/>
              <a:gd name="T5" fmla="*/ 2147483646 h 784"/>
              <a:gd name="T6" fmla="*/ 2147483646 w 1735"/>
              <a:gd name="T7" fmla="*/ 2147483646 h 784"/>
              <a:gd name="T8" fmla="*/ 2147483646 w 1735"/>
              <a:gd name="T9" fmla="*/ 2147483646 h 784"/>
              <a:gd name="T10" fmla="*/ 2147483646 w 1735"/>
              <a:gd name="T11" fmla="*/ 2147483646 h 784"/>
              <a:gd name="T12" fmla="*/ 2147483646 w 1735"/>
              <a:gd name="T13" fmla="*/ 2147483646 h 784"/>
              <a:gd name="T14" fmla="*/ 2147483646 w 1735"/>
              <a:gd name="T15" fmla="*/ 2147483646 h 784"/>
              <a:gd name="T16" fmla="*/ 2147483646 w 1735"/>
              <a:gd name="T17" fmla="*/ 2147483646 h 784"/>
              <a:gd name="T18" fmla="*/ 2147483646 w 1735"/>
              <a:gd name="T19" fmla="*/ 2147483646 h 784"/>
              <a:gd name="T20" fmla="*/ 0 w 1735"/>
              <a:gd name="T21" fmla="*/ 0 h 784"/>
              <a:gd name="T22" fmla="*/ 2147483646 w 1735"/>
              <a:gd name="T23" fmla="*/ 2147483646 h 784"/>
              <a:gd name="T24" fmla="*/ 2147483646 w 1735"/>
              <a:gd name="T25" fmla="*/ 2147483646 h 784"/>
              <a:gd name="T26" fmla="*/ 2147483646 w 1735"/>
              <a:gd name="T27" fmla="*/ 2147483646 h 784"/>
              <a:gd name="T28" fmla="*/ 2147483646 w 1735"/>
              <a:gd name="T29" fmla="*/ 2147483646 h 784"/>
              <a:gd name="T30" fmla="*/ 2147483646 w 1735"/>
              <a:gd name="T31" fmla="*/ 2147483646 h 7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35" h="784">
                <a:moveTo>
                  <a:pt x="1548" y="674"/>
                </a:moveTo>
                <a:cubicBezTo>
                  <a:pt x="1577" y="645"/>
                  <a:pt x="1577" y="645"/>
                  <a:pt x="1577" y="645"/>
                </a:cubicBezTo>
                <a:cubicBezTo>
                  <a:pt x="1735" y="724"/>
                  <a:pt x="1735" y="724"/>
                  <a:pt x="1735" y="724"/>
                </a:cubicBezTo>
                <a:cubicBezTo>
                  <a:pt x="1437" y="784"/>
                  <a:pt x="1437" y="784"/>
                  <a:pt x="1437" y="784"/>
                </a:cubicBezTo>
                <a:cubicBezTo>
                  <a:pt x="1474" y="748"/>
                  <a:pt x="1474" y="748"/>
                  <a:pt x="1474" y="748"/>
                </a:cubicBezTo>
                <a:cubicBezTo>
                  <a:pt x="1425" y="747"/>
                  <a:pt x="1376" y="745"/>
                  <a:pt x="1328" y="742"/>
                </a:cubicBezTo>
                <a:cubicBezTo>
                  <a:pt x="1190" y="733"/>
                  <a:pt x="1058" y="716"/>
                  <a:pt x="930" y="692"/>
                </a:cubicBezTo>
                <a:cubicBezTo>
                  <a:pt x="698" y="635"/>
                  <a:pt x="578" y="571"/>
                  <a:pt x="571" y="498"/>
                </a:cubicBezTo>
                <a:cubicBezTo>
                  <a:pt x="562" y="453"/>
                  <a:pt x="606" y="407"/>
                  <a:pt x="702" y="361"/>
                </a:cubicBezTo>
                <a:cubicBezTo>
                  <a:pt x="824" y="313"/>
                  <a:pt x="906" y="271"/>
                  <a:pt x="948" y="236"/>
                </a:cubicBezTo>
                <a:cubicBezTo>
                  <a:pt x="1053" y="130"/>
                  <a:pt x="737" y="51"/>
                  <a:pt x="0" y="0"/>
                </a:cubicBezTo>
                <a:cubicBezTo>
                  <a:pt x="754" y="31"/>
                  <a:pt x="1085" y="112"/>
                  <a:pt x="993" y="243"/>
                </a:cubicBezTo>
                <a:cubicBezTo>
                  <a:pt x="968" y="274"/>
                  <a:pt x="896" y="312"/>
                  <a:pt x="777" y="359"/>
                </a:cubicBezTo>
                <a:cubicBezTo>
                  <a:pt x="664" y="409"/>
                  <a:pt x="631" y="463"/>
                  <a:pt x="678" y="520"/>
                </a:cubicBezTo>
                <a:cubicBezTo>
                  <a:pt x="761" y="606"/>
                  <a:pt x="977" y="656"/>
                  <a:pt x="1328" y="670"/>
                </a:cubicBezTo>
                <a:cubicBezTo>
                  <a:pt x="1396" y="673"/>
                  <a:pt x="1470" y="674"/>
                  <a:pt x="1548" y="674"/>
                </a:cubicBezTo>
                <a:close/>
              </a:path>
            </a:pathLst>
          </a:custGeom>
          <a:solidFill>
            <a:srgbClr val="C1C7D0"/>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pic>
        <p:nvPicPr>
          <p:cNvPr id="47" name="稻壳儿小白白(http://dwz.cn/Wu2UP)"/>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5765" y="2915863"/>
            <a:ext cx="869156" cy="165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稻壳儿小白白(http://dwz.cn/Wu2UP)"/>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211" y="1371186"/>
            <a:ext cx="748903" cy="142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稻壳儿小白白(http://dwz.cn/Wu2UP)"/>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8906" y="4590638"/>
            <a:ext cx="1110854" cy="212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稻壳儿小白白(http://dwz.cn/Wu2UP)"/>
          <p:cNvSpPr>
            <a:spLocks noEditPoints="1"/>
          </p:cNvSpPr>
          <p:nvPr/>
        </p:nvSpPr>
        <p:spPr bwMode="auto">
          <a:xfrm>
            <a:off x="1932387" y="1526762"/>
            <a:ext cx="288131" cy="279296"/>
          </a:xfrm>
          <a:custGeom>
            <a:avLst/>
            <a:gdLst>
              <a:gd name="T0" fmla="*/ 2147483646 w 57"/>
              <a:gd name="T1" fmla="*/ 1222763170 h 46"/>
              <a:gd name="T2" fmla="*/ 2147483646 w 57"/>
              <a:gd name="T3" fmla="*/ 1222763170 h 46"/>
              <a:gd name="T4" fmla="*/ 2147483646 w 57"/>
              <a:gd name="T5" fmla="*/ 1222763170 h 46"/>
              <a:gd name="T6" fmla="*/ 2147483646 w 57"/>
              <a:gd name="T7" fmla="*/ 1222763170 h 46"/>
              <a:gd name="T8" fmla="*/ 1271942766 w 57"/>
              <a:gd name="T9" fmla="*/ 271728140 h 46"/>
              <a:gd name="T10" fmla="*/ 181708035 w 57"/>
              <a:gd name="T11" fmla="*/ 1222763170 h 46"/>
              <a:gd name="T12" fmla="*/ 136281026 w 57"/>
              <a:gd name="T13" fmla="*/ 1222763170 h 46"/>
              <a:gd name="T14" fmla="*/ 90854018 w 57"/>
              <a:gd name="T15" fmla="*/ 1222763170 h 46"/>
              <a:gd name="T16" fmla="*/ 0 w 57"/>
              <a:gd name="T17" fmla="*/ 1086905830 h 46"/>
              <a:gd name="T18" fmla="*/ 0 w 57"/>
              <a:gd name="T19" fmla="*/ 1041615564 h 46"/>
              <a:gd name="T20" fmla="*/ 1181088748 w 57"/>
              <a:gd name="T21" fmla="*/ 45290267 h 46"/>
              <a:gd name="T22" fmla="*/ 1408217052 w 57"/>
              <a:gd name="T23" fmla="*/ 45290267 h 46"/>
              <a:gd name="T24" fmla="*/ 1817053391 w 57"/>
              <a:gd name="T25" fmla="*/ 362301943 h 46"/>
              <a:gd name="T26" fmla="*/ 1817053391 w 57"/>
              <a:gd name="T27" fmla="*/ 45290267 h 46"/>
              <a:gd name="T28" fmla="*/ 1862480400 w 57"/>
              <a:gd name="T29" fmla="*/ 0 h 46"/>
              <a:gd name="T30" fmla="*/ 2147483646 w 57"/>
              <a:gd name="T31" fmla="*/ 0 h 46"/>
              <a:gd name="T32" fmla="*/ 2147483646 w 57"/>
              <a:gd name="T33" fmla="*/ 45290267 h 46"/>
              <a:gd name="T34" fmla="*/ 2147483646 w 57"/>
              <a:gd name="T35" fmla="*/ 724603887 h 46"/>
              <a:gd name="T36" fmla="*/ 2147483646 w 57"/>
              <a:gd name="T37" fmla="*/ 1041615564 h 46"/>
              <a:gd name="T38" fmla="*/ 2147483646 w 57"/>
              <a:gd name="T39" fmla="*/ 1086905830 h 46"/>
              <a:gd name="T40" fmla="*/ 2147483646 w 57"/>
              <a:gd name="T41" fmla="*/ 1222763170 h 46"/>
              <a:gd name="T42" fmla="*/ 2147483646 w 57"/>
              <a:gd name="T43" fmla="*/ 1992657324 h 46"/>
              <a:gd name="T44" fmla="*/ 2135042453 w 57"/>
              <a:gd name="T45" fmla="*/ 2083231127 h 46"/>
              <a:gd name="T46" fmla="*/ 1499071070 w 57"/>
              <a:gd name="T47" fmla="*/ 2083231127 h 46"/>
              <a:gd name="T48" fmla="*/ 1499071070 w 57"/>
              <a:gd name="T49" fmla="*/ 1449201044 h 46"/>
              <a:gd name="T50" fmla="*/ 1090234731 w 57"/>
              <a:gd name="T51" fmla="*/ 1449201044 h 46"/>
              <a:gd name="T52" fmla="*/ 1090234731 w 57"/>
              <a:gd name="T53" fmla="*/ 2083231127 h 46"/>
              <a:gd name="T54" fmla="*/ 454263348 w 57"/>
              <a:gd name="T55" fmla="*/ 2083231127 h 46"/>
              <a:gd name="T56" fmla="*/ 363409330 w 57"/>
              <a:gd name="T57" fmla="*/ 1992657324 h 46"/>
              <a:gd name="T58" fmla="*/ 363409330 w 57"/>
              <a:gd name="T59" fmla="*/ 1222763170 h 46"/>
              <a:gd name="T60" fmla="*/ 363409330 w 57"/>
              <a:gd name="T61" fmla="*/ 1177479633 h 46"/>
              <a:gd name="T62" fmla="*/ 1271942766 w 57"/>
              <a:gd name="T63" fmla="*/ 407585480 h 46"/>
              <a:gd name="T64" fmla="*/ 2147483646 w 57"/>
              <a:gd name="T65" fmla="*/ 1177479633 h 46"/>
              <a:gd name="T66" fmla="*/ 2147483646 w 57"/>
              <a:gd name="T67" fmla="*/ 1222763170 h 46"/>
              <a:gd name="T68" fmla="*/ 2147483646 w 57"/>
              <a:gd name="T69" fmla="*/ 1992657324 h 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52" name="稻壳儿小白白(http://dwz.cn/Wu2UP)"/>
          <p:cNvSpPr>
            <a:spLocks noEditPoints="1"/>
          </p:cNvSpPr>
          <p:nvPr/>
        </p:nvSpPr>
        <p:spPr bwMode="auto">
          <a:xfrm>
            <a:off x="4780362" y="1807750"/>
            <a:ext cx="314325" cy="370962"/>
          </a:xfrm>
          <a:custGeom>
            <a:avLst/>
            <a:gdLst>
              <a:gd name="T0" fmla="*/ 2147483646 w 64"/>
              <a:gd name="T1" fmla="*/ 2147483646 h 63"/>
              <a:gd name="T2" fmla="*/ 2147483646 w 64"/>
              <a:gd name="T3" fmla="*/ 2147483646 h 63"/>
              <a:gd name="T4" fmla="*/ 1801042959 w 64"/>
              <a:gd name="T5" fmla="*/ 2044504754 h 63"/>
              <a:gd name="T6" fmla="*/ 1157816138 w 64"/>
              <a:gd name="T7" fmla="*/ 2147483646 h 63"/>
              <a:gd name="T8" fmla="*/ 0 w 64"/>
              <a:gd name="T9" fmla="*/ 1107438172 h 63"/>
              <a:gd name="T10" fmla="*/ 1157816138 w 64"/>
              <a:gd name="T11" fmla="*/ 0 h 63"/>
              <a:gd name="T12" fmla="*/ 2147483646 w 64"/>
              <a:gd name="T13" fmla="*/ 1107438172 h 63"/>
              <a:gd name="T14" fmla="*/ 2101216786 w 64"/>
              <a:gd name="T15" fmla="*/ 1746346315 h 63"/>
              <a:gd name="T16" fmla="*/ 2147483646 w 64"/>
              <a:gd name="T17" fmla="*/ 2147483646 h 63"/>
              <a:gd name="T18" fmla="*/ 2147483646 w 64"/>
              <a:gd name="T19" fmla="*/ 2147483646 h 63"/>
              <a:gd name="T20" fmla="*/ 2147483646 w 64"/>
              <a:gd name="T21" fmla="*/ 2147483646 h 63"/>
              <a:gd name="T22" fmla="*/ 1157816138 w 64"/>
              <a:gd name="T23" fmla="*/ 383347497 h 63"/>
              <a:gd name="T24" fmla="*/ 428817881 w 64"/>
              <a:gd name="T25" fmla="*/ 1107438172 h 63"/>
              <a:gd name="T26" fmla="*/ 1157816138 w 64"/>
              <a:gd name="T27" fmla="*/ 1831535373 h 63"/>
              <a:gd name="T28" fmla="*/ 1886807845 w 64"/>
              <a:gd name="T29" fmla="*/ 1107438172 h 63"/>
              <a:gd name="T30" fmla="*/ 1157816138 w 64"/>
              <a:gd name="T31" fmla="*/ 383347497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53" name="稻壳儿小白白(http://dwz.cn/Wu2UP)"/>
          <p:cNvSpPr>
            <a:spLocks noEditPoints="1"/>
          </p:cNvSpPr>
          <p:nvPr/>
        </p:nvSpPr>
        <p:spPr bwMode="auto">
          <a:xfrm>
            <a:off x="4512881" y="3071437"/>
            <a:ext cx="373856" cy="338020"/>
          </a:xfrm>
          <a:custGeom>
            <a:avLst/>
            <a:gdLst>
              <a:gd name="T0" fmla="*/ 1572641301 w 158"/>
              <a:gd name="T1" fmla="*/ 1179517836 h 119"/>
              <a:gd name="T2" fmla="*/ 0 w 158"/>
              <a:gd name="T3" fmla="*/ 1179517836 h 119"/>
              <a:gd name="T4" fmla="*/ 0 w 158"/>
              <a:gd name="T5" fmla="*/ 0 h 119"/>
              <a:gd name="T6" fmla="*/ 89580374 w 158"/>
              <a:gd name="T7" fmla="*/ 0 h 119"/>
              <a:gd name="T8" fmla="*/ 89580374 w 158"/>
              <a:gd name="T9" fmla="*/ 1070485241 h 119"/>
              <a:gd name="T10" fmla="*/ 1572641301 w 158"/>
              <a:gd name="T11" fmla="*/ 1070485241 h 119"/>
              <a:gd name="T12" fmla="*/ 1572641301 w 158"/>
              <a:gd name="T13" fmla="*/ 1179517836 h 119"/>
              <a:gd name="T14" fmla="*/ 497670499 w 158"/>
              <a:gd name="T15" fmla="*/ 981280761 h 119"/>
              <a:gd name="T16" fmla="*/ 288648574 w 158"/>
              <a:gd name="T17" fmla="*/ 981280761 h 119"/>
              <a:gd name="T18" fmla="*/ 288648574 w 158"/>
              <a:gd name="T19" fmla="*/ 594714373 h 119"/>
              <a:gd name="T20" fmla="*/ 497670499 w 158"/>
              <a:gd name="T21" fmla="*/ 594714373 h 119"/>
              <a:gd name="T22" fmla="*/ 497670499 w 158"/>
              <a:gd name="T23" fmla="*/ 981280761 h 119"/>
              <a:gd name="T24" fmla="*/ 776368503 w 158"/>
              <a:gd name="T25" fmla="*/ 981280761 h 119"/>
              <a:gd name="T26" fmla="*/ 587250874 w 158"/>
              <a:gd name="T27" fmla="*/ 981280761 h 119"/>
              <a:gd name="T28" fmla="*/ 587250874 w 158"/>
              <a:gd name="T29" fmla="*/ 188326166 h 119"/>
              <a:gd name="T30" fmla="*/ 776368503 w 158"/>
              <a:gd name="T31" fmla="*/ 188326166 h 119"/>
              <a:gd name="T32" fmla="*/ 776368503 w 158"/>
              <a:gd name="T33" fmla="*/ 981280761 h 119"/>
              <a:gd name="T34" fmla="*/ 1084924528 w 158"/>
              <a:gd name="T35" fmla="*/ 981280761 h 119"/>
              <a:gd name="T36" fmla="*/ 885856328 w 158"/>
              <a:gd name="T37" fmla="*/ 981280761 h 119"/>
              <a:gd name="T38" fmla="*/ 885856328 w 158"/>
              <a:gd name="T39" fmla="*/ 386563240 h 119"/>
              <a:gd name="T40" fmla="*/ 1084924528 w 158"/>
              <a:gd name="T41" fmla="*/ 386563240 h 119"/>
              <a:gd name="T42" fmla="*/ 1084924528 w 158"/>
              <a:gd name="T43" fmla="*/ 981280761 h 119"/>
              <a:gd name="T44" fmla="*/ 1383526827 w 158"/>
              <a:gd name="T45" fmla="*/ 981280761 h 119"/>
              <a:gd name="T46" fmla="*/ 1184458628 w 158"/>
              <a:gd name="T47" fmla="*/ 981280761 h 119"/>
              <a:gd name="T48" fmla="*/ 1184458628 w 158"/>
              <a:gd name="T49" fmla="*/ 109032595 h 119"/>
              <a:gd name="T50" fmla="*/ 1383526827 w 158"/>
              <a:gd name="T51" fmla="*/ 109032595 h 119"/>
              <a:gd name="T52" fmla="*/ 1383526827 w 158"/>
              <a:gd name="T53" fmla="*/ 981280761 h 1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54" name="稻壳儿小白白(http://dwz.cn/Wu2UP)"/>
          <p:cNvSpPr>
            <a:spLocks noChangeAspect="1" noEditPoints="1"/>
          </p:cNvSpPr>
          <p:nvPr/>
        </p:nvSpPr>
        <p:spPr bwMode="auto">
          <a:xfrm>
            <a:off x="4042175" y="4571586"/>
            <a:ext cx="307181" cy="411163"/>
          </a:xfrm>
          <a:custGeom>
            <a:avLst/>
            <a:gdLst>
              <a:gd name="T0" fmla="*/ 2147483646 w 58"/>
              <a:gd name="T1" fmla="*/ 1658379393 h 58"/>
              <a:gd name="T2" fmla="*/ 2147483646 w 58"/>
              <a:gd name="T3" fmla="*/ 1708633314 h 58"/>
              <a:gd name="T4" fmla="*/ 2147483646 w 58"/>
              <a:gd name="T5" fmla="*/ 1758887235 h 58"/>
              <a:gd name="T6" fmla="*/ 2147483646 w 58"/>
              <a:gd name="T7" fmla="*/ 1959902919 h 58"/>
              <a:gd name="T8" fmla="*/ 2147483646 w 58"/>
              <a:gd name="T9" fmla="*/ 2147483646 h 58"/>
              <a:gd name="T10" fmla="*/ 2147483646 w 58"/>
              <a:gd name="T11" fmla="*/ 2147483646 h 58"/>
              <a:gd name="T12" fmla="*/ 2147483646 w 58"/>
              <a:gd name="T13" fmla="*/ 2147483646 h 58"/>
              <a:gd name="T14" fmla="*/ 2147483646 w 58"/>
              <a:gd name="T15" fmla="*/ 2147483646 h 58"/>
              <a:gd name="T16" fmla="*/ 2147483646 w 58"/>
              <a:gd name="T17" fmla="*/ 2147483646 h 58"/>
              <a:gd name="T18" fmla="*/ 1944803333 w 58"/>
              <a:gd name="T19" fmla="*/ 2147483646 h 58"/>
              <a:gd name="T20" fmla="*/ 1795202533 w 58"/>
              <a:gd name="T21" fmla="*/ 2147483646 h 58"/>
              <a:gd name="T22" fmla="*/ 1695471021 w 58"/>
              <a:gd name="T23" fmla="*/ 2147483646 h 58"/>
              <a:gd name="T24" fmla="*/ 1645601734 w 58"/>
              <a:gd name="T25" fmla="*/ 2147483646 h 58"/>
              <a:gd name="T26" fmla="*/ 1246668622 w 58"/>
              <a:gd name="T27" fmla="*/ 2147483646 h 58"/>
              <a:gd name="T28" fmla="*/ 1146937109 w 58"/>
              <a:gd name="T29" fmla="*/ 2147483646 h 58"/>
              <a:gd name="T30" fmla="*/ 1097067822 w 58"/>
              <a:gd name="T31" fmla="*/ 2147483646 h 58"/>
              <a:gd name="T32" fmla="*/ 947467023 w 58"/>
              <a:gd name="T33" fmla="*/ 2147483646 h 58"/>
              <a:gd name="T34" fmla="*/ 698134711 w 58"/>
              <a:gd name="T35" fmla="*/ 2147483646 h 58"/>
              <a:gd name="T36" fmla="*/ 648265424 w 58"/>
              <a:gd name="T37" fmla="*/ 2147483646 h 58"/>
              <a:gd name="T38" fmla="*/ 598403198 w 58"/>
              <a:gd name="T39" fmla="*/ 2147483646 h 58"/>
              <a:gd name="T40" fmla="*/ 249332312 w 58"/>
              <a:gd name="T41" fmla="*/ 2147483646 h 58"/>
              <a:gd name="T42" fmla="*/ 249332312 w 58"/>
              <a:gd name="T43" fmla="*/ 2147483646 h 58"/>
              <a:gd name="T44" fmla="*/ 249332312 w 58"/>
              <a:gd name="T45" fmla="*/ 2147483646 h 58"/>
              <a:gd name="T46" fmla="*/ 448802399 w 58"/>
              <a:gd name="T47" fmla="*/ 1959902919 h 58"/>
              <a:gd name="T48" fmla="*/ 398933112 w 58"/>
              <a:gd name="T49" fmla="*/ 1758887235 h 58"/>
              <a:gd name="T50" fmla="*/ 49869287 w 58"/>
              <a:gd name="T51" fmla="*/ 1708633314 h 58"/>
              <a:gd name="T52" fmla="*/ 0 w 58"/>
              <a:gd name="T53" fmla="*/ 1658379393 h 58"/>
              <a:gd name="T54" fmla="*/ 0 w 58"/>
              <a:gd name="T55" fmla="*/ 1206094104 h 58"/>
              <a:gd name="T56" fmla="*/ 49869287 w 58"/>
              <a:gd name="T57" fmla="*/ 1155840183 h 58"/>
              <a:gd name="T58" fmla="*/ 398933112 w 58"/>
              <a:gd name="T59" fmla="*/ 1105586262 h 58"/>
              <a:gd name="T60" fmla="*/ 448802399 w 58"/>
              <a:gd name="T61" fmla="*/ 904570578 h 58"/>
              <a:gd name="T62" fmla="*/ 249332312 w 58"/>
              <a:gd name="T63" fmla="*/ 653300973 h 58"/>
              <a:gd name="T64" fmla="*/ 249332312 w 58"/>
              <a:gd name="T65" fmla="*/ 603047052 h 58"/>
              <a:gd name="T66" fmla="*/ 249332312 w 58"/>
              <a:gd name="T67" fmla="*/ 552793131 h 58"/>
              <a:gd name="T68" fmla="*/ 648265424 w 58"/>
              <a:gd name="T69" fmla="*/ 251269605 h 58"/>
              <a:gd name="T70" fmla="*/ 698134711 w 58"/>
              <a:gd name="T71" fmla="*/ 251269605 h 58"/>
              <a:gd name="T72" fmla="*/ 947467023 w 58"/>
              <a:gd name="T73" fmla="*/ 452285289 h 58"/>
              <a:gd name="T74" fmla="*/ 1097067822 w 58"/>
              <a:gd name="T75" fmla="*/ 402031368 h 58"/>
              <a:gd name="T76" fmla="*/ 1146937109 w 58"/>
              <a:gd name="T77" fmla="*/ 50253921 h 58"/>
              <a:gd name="T78" fmla="*/ 1246668622 w 58"/>
              <a:gd name="T79" fmla="*/ 0 h 58"/>
              <a:gd name="T80" fmla="*/ 1645601734 w 58"/>
              <a:gd name="T81" fmla="*/ 0 h 58"/>
              <a:gd name="T82" fmla="*/ 1695471021 w 58"/>
              <a:gd name="T83" fmla="*/ 50253921 h 58"/>
              <a:gd name="T84" fmla="*/ 1795202533 w 58"/>
              <a:gd name="T85" fmla="*/ 402031368 h 58"/>
              <a:gd name="T86" fmla="*/ 1944803333 w 58"/>
              <a:gd name="T87" fmla="*/ 452285289 h 58"/>
              <a:gd name="T88" fmla="*/ 2147483646 w 58"/>
              <a:gd name="T89" fmla="*/ 251269605 h 58"/>
              <a:gd name="T90" fmla="*/ 2147483646 w 58"/>
              <a:gd name="T91" fmla="*/ 251269605 h 58"/>
              <a:gd name="T92" fmla="*/ 2147483646 w 58"/>
              <a:gd name="T93" fmla="*/ 251269605 h 58"/>
              <a:gd name="T94" fmla="*/ 2147483646 w 58"/>
              <a:gd name="T95" fmla="*/ 603047052 h 58"/>
              <a:gd name="T96" fmla="*/ 2147483646 w 58"/>
              <a:gd name="T97" fmla="*/ 603047052 h 58"/>
              <a:gd name="T98" fmla="*/ 2147483646 w 58"/>
              <a:gd name="T99" fmla="*/ 653300973 h 58"/>
              <a:gd name="T100" fmla="*/ 2147483646 w 58"/>
              <a:gd name="T101" fmla="*/ 904570578 h 58"/>
              <a:gd name="T102" fmla="*/ 2147483646 w 58"/>
              <a:gd name="T103" fmla="*/ 1105586262 h 58"/>
              <a:gd name="T104" fmla="*/ 2147483646 w 58"/>
              <a:gd name="T105" fmla="*/ 1155840183 h 58"/>
              <a:gd name="T106" fmla="*/ 2147483646 w 58"/>
              <a:gd name="T107" fmla="*/ 1256348025 h 58"/>
              <a:gd name="T108" fmla="*/ 2147483646 w 58"/>
              <a:gd name="T109" fmla="*/ 1658379393 h 58"/>
              <a:gd name="T110" fmla="*/ 1446138709 w 58"/>
              <a:gd name="T111" fmla="*/ 954824499 h 58"/>
              <a:gd name="T112" fmla="*/ 947467023 w 58"/>
              <a:gd name="T113" fmla="*/ 1457363709 h 58"/>
              <a:gd name="T114" fmla="*/ 1446138709 w 58"/>
              <a:gd name="T115" fmla="*/ 1909648998 h 58"/>
              <a:gd name="T116" fmla="*/ 1944803333 w 58"/>
              <a:gd name="T117" fmla="*/ 1457363709 h 58"/>
              <a:gd name="T118" fmla="*/ 1446138709 w 58"/>
              <a:gd name="T119" fmla="*/ 954824499 h 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55" name="稻壳儿小白白(http://dwz.cn/Wu2UP)"/>
          <p:cNvSpPr>
            <a:spLocks noEditPoints="1"/>
          </p:cNvSpPr>
          <p:nvPr/>
        </p:nvSpPr>
        <p:spPr bwMode="auto">
          <a:xfrm>
            <a:off x="6958014" y="4874799"/>
            <a:ext cx="282179" cy="339453"/>
          </a:xfrm>
          <a:custGeom>
            <a:avLst/>
            <a:gdLst>
              <a:gd name="T0" fmla="*/ 1263468770 w 55"/>
              <a:gd name="T1" fmla="*/ 2147483646 h 55"/>
              <a:gd name="T2" fmla="*/ 0 w 55"/>
              <a:gd name="T3" fmla="*/ 1263468770 h 55"/>
              <a:gd name="T4" fmla="*/ 1263468770 w 55"/>
              <a:gd name="T5" fmla="*/ 0 h 55"/>
              <a:gd name="T6" fmla="*/ 2147483646 w 55"/>
              <a:gd name="T7" fmla="*/ 1263468770 h 55"/>
              <a:gd name="T8" fmla="*/ 1263468770 w 55"/>
              <a:gd name="T9" fmla="*/ 2147483646 h 55"/>
              <a:gd name="T10" fmla="*/ 2105776723 w 55"/>
              <a:gd name="T11" fmla="*/ 935902286 h 55"/>
              <a:gd name="T12" fmla="*/ 1965392064 w 55"/>
              <a:gd name="T13" fmla="*/ 795517627 h 55"/>
              <a:gd name="T14" fmla="*/ 1871804572 w 55"/>
              <a:gd name="T15" fmla="*/ 748720461 h 55"/>
              <a:gd name="T16" fmla="*/ 1778210239 w 55"/>
              <a:gd name="T17" fmla="*/ 795517627 h 55"/>
              <a:gd name="T18" fmla="*/ 1123084111 w 55"/>
              <a:gd name="T19" fmla="*/ 1450643755 h 55"/>
              <a:gd name="T20" fmla="*/ 748720461 w 55"/>
              <a:gd name="T21" fmla="*/ 1076286945 h 55"/>
              <a:gd name="T22" fmla="*/ 655132968 w 55"/>
              <a:gd name="T23" fmla="*/ 1029489778 h 55"/>
              <a:gd name="T24" fmla="*/ 608335802 w 55"/>
              <a:gd name="T25" fmla="*/ 1076286945 h 55"/>
              <a:gd name="T26" fmla="*/ 421153977 w 55"/>
              <a:gd name="T27" fmla="*/ 1216671604 h 55"/>
              <a:gd name="T28" fmla="*/ 421153977 w 55"/>
              <a:gd name="T29" fmla="*/ 1310259096 h 55"/>
              <a:gd name="T30" fmla="*/ 421153977 w 55"/>
              <a:gd name="T31" fmla="*/ 1403853429 h 55"/>
              <a:gd name="T32" fmla="*/ 1029489778 w 55"/>
              <a:gd name="T33" fmla="*/ 2012189231 h 55"/>
              <a:gd name="T34" fmla="*/ 1123084111 w 55"/>
              <a:gd name="T35" fmla="*/ 2012189231 h 55"/>
              <a:gd name="T36" fmla="*/ 1216671604 w 55"/>
              <a:gd name="T37" fmla="*/ 2012189231 h 55"/>
              <a:gd name="T38" fmla="*/ 2105776723 w 55"/>
              <a:gd name="T39" fmla="*/ 1076286945 h 55"/>
              <a:gd name="T40" fmla="*/ 2147483646 w 55"/>
              <a:gd name="T41" fmla="*/ 1029489778 h 55"/>
              <a:gd name="T42" fmla="*/ 2105776723 w 55"/>
              <a:gd name="T43" fmla="*/ 935902286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56" name="稻壳儿小白白(http://dwz.cn/Wu2UP)"/>
          <p:cNvSpPr txBox="1">
            <a:spLocks noChangeArrowheads="1"/>
          </p:cNvSpPr>
          <p:nvPr/>
        </p:nvSpPr>
        <p:spPr bwMode="auto">
          <a:xfrm>
            <a:off x="2231281" y="1437417"/>
            <a:ext cx="5726812" cy="570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lvl="0" defTabSz="914400">
              <a:lnSpc>
                <a:spcPct val="150000"/>
              </a:lnSpc>
            </a:pPr>
            <a:r>
              <a:rPr lang="zh-CN" altLang="en-US" sz="2800" dirty="0">
                <a:solidFill>
                  <a:srgbClr val="000000"/>
                </a:solidFill>
                <a:latin typeface="微软雅黑" panose="020B0503020204020204" pitchFamily="34" charset="-122"/>
              </a:rPr>
              <a:t>（一）客人离开楼层前的准备</a:t>
            </a:r>
            <a:r>
              <a:rPr lang="zh-CN" altLang="en-US" sz="2800" dirty="0" smtClean="0">
                <a:solidFill>
                  <a:srgbClr val="000000"/>
                </a:solidFill>
                <a:latin typeface="微软雅黑" panose="020B0503020204020204" pitchFamily="34" charset="-122"/>
              </a:rPr>
              <a:t>工作</a:t>
            </a:r>
            <a:endParaRPr lang="en-US" altLang="zh-CN" sz="2800" dirty="0" smtClean="0">
              <a:solidFill>
                <a:srgbClr val="000000"/>
              </a:solidFill>
              <a:latin typeface="微软雅黑" panose="020B0503020204020204" pitchFamily="34" charset="-122"/>
            </a:endParaRPr>
          </a:p>
        </p:txBody>
      </p:sp>
      <p:sp>
        <p:nvSpPr>
          <p:cNvPr id="58" name="稻壳儿小白白(http://dwz.cn/Wu2UP)"/>
          <p:cNvSpPr txBox="1">
            <a:spLocks noChangeArrowheads="1"/>
          </p:cNvSpPr>
          <p:nvPr/>
        </p:nvSpPr>
        <p:spPr bwMode="auto">
          <a:xfrm>
            <a:off x="4976538" y="3041016"/>
            <a:ext cx="366735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lvl="0" defTabSz="914400">
              <a:lnSpc>
                <a:spcPct val="150000"/>
              </a:lnSpc>
            </a:pPr>
            <a:r>
              <a:rPr lang="zh-CN" altLang="zh-CN" sz="2800" dirty="0"/>
              <a:t>（二）客人离开楼层时的送别工作</a:t>
            </a:r>
          </a:p>
        </p:txBody>
      </p:sp>
      <p:sp>
        <p:nvSpPr>
          <p:cNvPr id="59" name="稻壳儿小白白(http://dwz.cn/Wu2UP)"/>
          <p:cNvSpPr txBox="1">
            <a:spLocks noChangeArrowheads="1"/>
          </p:cNvSpPr>
          <p:nvPr/>
        </p:nvSpPr>
        <p:spPr bwMode="auto">
          <a:xfrm>
            <a:off x="1123491" y="5730715"/>
            <a:ext cx="5338320" cy="56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lvl="0" defTabSz="914400">
              <a:lnSpc>
                <a:spcPct val="150000"/>
              </a:lnSpc>
            </a:pPr>
            <a:r>
              <a:rPr lang="zh-CN" altLang="zh-CN" sz="2800" dirty="0"/>
              <a:t>（三）客人离开楼层后的检查工作</a:t>
            </a:r>
          </a:p>
        </p:txBody>
      </p:sp>
    </p:spTree>
    <p:extLst>
      <p:ext uri="{BB962C8B-B14F-4D97-AF65-F5344CB8AC3E}">
        <p14:creationId xmlns:p14="http://schemas.microsoft.com/office/powerpoint/2010/main" val="27185962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611725" y="1572985"/>
            <a:ext cx="727250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a:solidFill>
                  <a:schemeClr val="accent1"/>
                </a:solidFill>
                <a:latin typeface="微软雅黑" pitchFamily="34" charset="-122"/>
                <a:ea typeface="微软雅黑" pitchFamily="34" charset="-122"/>
              </a:rPr>
              <a:t>第二</a:t>
            </a:r>
            <a:r>
              <a:rPr lang="zh-CN" altLang="en-US" sz="3500" b="1" dirty="0" smtClean="0">
                <a:solidFill>
                  <a:schemeClr val="accent1"/>
                </a:solidFill>
                <a:latin typeface="微软雅黑" pitchFamily="34" charset="-122"/>
                <a:ea typeface="微软雅黑" pitchFamily="34" charset="-122"/>
              </a:rPr>
              <a:t>节   客人</a:t>
            </a:r>
            <a:r>
              <a:rPr lang="zh-CN" altLang="en-US" sz="3500" b="1" dirty="0">
                <a:solidFill>
                  <a:schemeClr val="accent1"/>
                </a:solidFill>
                <a:latin typeface="微软雅黑" pitchFamily="34" charset="-122"/>
                <a:ea typeface="微软雅黑" pitchFamily="34" charset="-122"/>
              </a:rPr>
              <a:t>类型和服务方法</a:t>
            </a:r>
            <a:endParaRPr lang="en-US" altLang="zh-CN" sz="3500" b="1" dirty="0" smtClean="0">
              <a:solidFill>
                <a:schemeClr val="accent1"/>
              </a:solidFill>
              <a:latin typeface="微软雅黑" pitchFamily="34" charset="-122"/>
              <a:ea typeface="微软雅黑" pitchFamily="34" charset="-122"/>
            </a:endParaRPr>
          </a:p>
        </p:txBody>
      </p:sp>
      <p:sp>
        <p:nvSpPr>
          <p:cNvPr id="14" name="矩形 13"/>
          <p:cNvSpPr/>
          <p:nvPr/>
        </p:nvSpPr>
        <p:spPr>
          <a:xfrm>
            <a:off x="1835810" y="2564940"/>
            <a:ext cx="6696464" cy="3416320"/>
          </a:xfrm>
          <a:prstGeom prst="rect">
            <a:avLst/>
          </a:prstGeom>
        </p:spPr>
        <p:txBody>
          <a:bodyPr wrap="square">
            <a:spAutoFit/>
          </a:bodyPr>
          <a:lstStyle/>
          <a:p>
            <a:pPr>
              <a:lnSpc>
                <a:spcPct val="150000"/>
              </a:lnSpc>
            </a:pPr>
            <a:r>
              <a:rPr lang="zh-CN" altLang="en-US" sz="2400" dirty="0"/>
              <a:t>酒店的客人来自世界各地和社会各个阶层，由于他们的身份地位、宗教信仰、文化修养、兴趣爱好、生活习惯、社会背景等各不相同，因而，对酒店的服务有不同的要求。了解他们的需求特点，采取针对性的服务，是客房管理者和服务人员搞好对客服务的前提。</a:t>
            </a:r>
          </a:p>
        </p:txBody>
      </p:sp>
    </p:spTree>
    <p:extLst>
      <p:ext uri="{BB962C8B-B14F-4D97-AF65-F5344CB8AC3E}">
        <p14:creationId xmlns:p14="http://schemas.microsoft.com/office/powerpoint/2010/main" val="17139895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46899" y="1694899"/>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1121535" y="2852960"/>
            <a:ext cx="7056490" cy="2862322"/>
          </a:xfrm>
          <a:prstGeom prst="rect">
            <a:avLst/>
          </a:prstGeom>
          <a:noFill/>
        </p:spPr>
        <p:txBody>
          <a:bodyPr wrap="square" rtlCol="0">
            <a:spAutoFit/>
          </a:bodyPr>
          <a:lstStyle/>
          <a:p>
            <a:pPr>
              <a:lnSpc>
                <a:spcPct val="150000"/>
              </a:lnSpc>
            </a:pPr>
            <a:r>
              <a:rPr lang="zh-CN" altLang="en-US" sz="2400" dirty="0">
                <a:latin typeface="+mj-ea"/>
                <a:ea typeface="+mj-ea"/>
              </a:rPr>
              <a:t>１、观光旅游者</a:t>
            </a:r>
            <a:endParaRPr lang="en-US" altLang="zh-CN" sz="2400" dirty="0">
              <a:latin typeface="+mj-ea"/>
              <a:ea typeface="+mj-ea"/>
            </a:endParaRPr>
          </a:p>
          <a:p>
            <a:pPr>
              <a:lnSpc>
                <a:spcPct val="150000"/>
              </a:lnSpc>
            </a:pPr>
            <a:r>
              <a:rPr lang="zh-CN" altLang="zh-CN" sz="2400" dirty="0">
                <a:latin typeface="+mj-ea"/>
                <a:ea typeface="+mj-ea"/>
              </a:rPr>
              <a:t>２、商务散客</a:t>
            </a:r>
          </a:p>
          <a:p>
            <a:pPr>
              <a:lnSpc>
                <a:spcPct val="150000"/>
              </a:lnSpc>
            </a:pPr>
            <a:r>
              <a:rPr lang="en-US" altLang="zh-CN" sz="2400" dirty="0">
                <a:latin typeface="+mj-ea"/>
                <a:ea typeface="+mj-ea"/>
              </a:rPr>
              <a:t>3</a:t>
            </a:r>
            <a:r>
              <a:rPr lang="zh-CN" altLang="en-US" sz="2400" dirty="0">
                <a:latin typeface="+mj-ea"/>
                <a:ea typeface="+mj-ea"/>
              </a:rPr>
              <a:t>、会议旅游者</a:t>
            </a:r>
            <a:endParaRPr lang="en-US" altLang="zh-CN" sz="2400" dirty="0">
              <a:latin typeface="+mj-ea"/>
              <a:ea typeface="+mj-ea"/>
            </a:endParaRPr>
          </a:p>
          <a:p>
            <a:pPr>
              <a:lnSpc>
                <a:spcPct val="150000"/>
              </a:lnSpc>
            </a:pPr>
            <a:r>
              <a:rPr lang="zh-CN" altLang="en-US" sz="2400" dirty="0">
                <a:latin typeface="+mj-ea"/>
                <a:ea typeface="+mj-ea"/>
              </a:rPr>
              <a:t>４、蜜月旅游者</a:t>
            </a:r>
            <a:endParaRPr lang="en-US" altLang="zh-CN" sz="2400" dirty="0">
              <a:latin typeface="+mj-ea"/>
              <a:ea typeface="+mj-ea"/>
            </a:endParaRPr>
          </a:p>
          <a:p>
            <a:pPr>
              <a:lnSpc>
                <a:spcPct val="150000"/>
              </a:lnSpc>
            </a:pPr>
            <a:r>
              <a:rPr lang="zh-CN" altLang="en-US" sz="2400" dirty="0">
                <a:latin typeface="+mj-ea"/>
                <a:ea typeface="+mj-ea"/>
              </a:rPr>
              <a:t>５、休闲度假者</a:t>
            </a:r>
          </a:p>
        </p:txBody>
      </p:sp>
      <p:sp>
        <p:nvSpPr>
          <p:cNvPr id="8" name="Text Box 3"/>
          <p:cNvSpPr txBox="1">
            <a:spLocks noChangeArrowheads="1"/>
          </p:cNvSpPr>
          <p:nvPr/>
        </p:nvSpPr>
        <p:spPr bwMode="auto">
          <a:xfrm>
            <a:off x="624882" y="1644865"/>
            <a:ext cx="67684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一、按旅游目的划分</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38953489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705" y="404790"/>
            <a:ext cx="8557196" cy="6264435"/>
          </a:xfrm>
          <a:prstGeom prst="rect">
            <a:avLst/>
          </a:prstGeom>
        </p:spPr>
      </p:pic>
    </p:spTree>
    <p:extLst>
      <p:ext uri="{BB962C8B-B14F-4D97-AF65-F5344CB8AC3E}">
        <p14:creationId xmlns:p14="http://schemas.microsoft.com/office/powerpoint/2010/main" val="442138270"/>
      </p:ext>
    </p:extLst>
  </p:cSld>
  <p:clrMapOvr>
    <a:masterClrMapping/>
  </p:clrMapOvr>
  <p:transition spd="slow">
    <p:pull/>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46899" y="1694899"/>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2339845" y="2852960"/>
            <a:ext cx="3024210" cy="2862322"/>
          </a:xfrm>
          <a:prstGeom prst="rect">
            <a:avLst/>
          </a:prstGeom>
          <a:noFill/>
        </p:spPr>
        <p:txBody>
          <a:bodyPr wrap="square" rtlCol="0">
            <a:spAutoFit/>
          </a:bodyPr>
          <a:lstStyle/>
          <a:p>
            <a:pPr>
              <a:lnSpc>
                <a:spcPct val="150000"/>
              </a:lnSpc>
            </a:pPr>
            <a:r>
              <a:rPr lang="zh-CN" altLang="en-US" sz="2400" dirty="0">
                <a:latin typeface="+mj-ea"/>
                <a:ea typeface="+mj-ea"/>
              </a:rPr>
              <a:t>１、体育</a:t>
            </a:r>
            <a:r>
              <a:rPr lang="zh-CN" altLang="en-US" sz="2400" dirty="0" smtClean="0">
                <a:latin typeface="+mj-ea"/>
                <a:ea typeface="+mj-ea"/>
              </a:rPr>
              <a:t>代表团</a:t>
            </a:r>
            <a:endParaRPr lang="en-US" altLang="zh-CN" sz="2400" dirty="0" smtClean="0">
              <a:latin typeface="+mj-ea"/>
              <a:ea typeface="+mj-ea"/>
            </a:endParaRPr>
          </a:p>
          <a:p>
            <a:pPr>
              <a:lnSpc>
                <a:spcPct val="150000"/>
              </a:lnSpc>
            </a:pPr>
            <a:r>
              <a:rPr lang="zh-CN" altLang="en-US" sz="2400" dirty="0">
                <a:latin typeface="+mj-ea"/>
                <a:ea typeface="+mj-ea"/>
              </a:rPr>
              <a:t>２、</a:t>
            </a:r>
            <a:r>
              <a:rPr lang="zh-CN" altLang="en-US" sz="2400" dirty="0" smtClean="0">
                <a:latin typeface="+mj-ea"/>
                <a:ea typeface="+mj-ea"/>
              </a:rPr>
              <a:t>新闻记者</a:t>
            </a:r>
            <a:endParaRPr lang="en-US" altLang="zh-CN" sz="2400" dirty="0" smtClean="0">
              <a:latin typeface="+mj-ea"/>
              <a:ea typeface="+mj-ea"/>
            </a:endParaRPr>
          </a:p>
          <a:p>
            <a:pPr>
              <a:lnSpc>
                <a:spcPct val="150000"/>
              </a:lnSpc>
            </a:pPr>
            <a:r>
              <a:rPr lang="zh-CN" altLang="en-US" sz="2400" dirty="0" smtClean="0">
                <a:latin typeface="+mj-ea"/>
                <a:ea typeface="+mj-ea"/>
              </a:rPr>
              <a:t>３</a:t>
            </a:r>
            <a:r>
              <a:rPr lang="zh-CN" altLang="en-US" sz="2400" dirty="0">
                <a:latin typeface="+mj-ea"/>
                <a:ea typeface="+mj-ea"/>
              </a:rPr>
              <a:t>、政府</a:t>
            </a:r>
            <a:r>
              <a:rPr lang="zh-CN" altLang="en-US" sz="2400" dirty="0" smtClean="0">
                <a:latin typeface="+mj-ea"/>
                <a:ea typeface="+mj-ea"/>
              </a:rPr>
              <a:t>官员</a:t>
            </a:r>
            <a:endParaRPr lang="en-US" altLang="zh-CN" sz="2400" dirty="0" smtClean="0">
              <a:latin typeface="+mj-ea"/>
              <a:ea typeface="+mj-ea"/>
            </a:endParaRPr>
          </a:p>
          <a:p>
            <a:pPr>
              <a:lnSpc>
                <a:spcPct val="150000"/>
              </a:lnSpc>
            </a:pPr>
            <a:r>
              <a:rPr lang="zh-CN" altLang="en-US" sz="2400" dirty="0">
                <a:latin typeface="+mj-ea"/>
                <a:ea typeface="+mj-ea"/>
              </a:rPr>
              <a:t>４、外国</a:t>
            </a:r>
            <a:r>
              <a:rPr lang="zh-CN" altLang="en-US" sz="2400" dirty="0" smtClean="0">
                <a:latin typeface="+mj-ea"/>
                <a:ea typeface="+mj-ea"/>
              </a:rPr>
              <a:t>专家</a:t>
            </a:r>
            <a:endParaRPr lang="en-US" altLang="zh-CN" sz="2400" dirty="0" smtClean="0">
              <a:latin typeface="+mj-ea"/>
              <a:ea typeface="+mj-ea"/>
            </a:endParaRPr>
          </a:p>
          <a:p>
            <a:pPr>
              <a:lnSpc>
                <a:spcPct val="150000"/>
              </a:lnSpc>
            </a:pPr>
            <a:r>
              <a:rPr lang="zh-CN" altLang="en-US" sz="2400" dirty="0">
                <a:latin typeface="+mj-ea"/>
                <a:ea typeface="+mj-ea"/>
              </a:rPr>
              <a:t>５、长住客人</a:t>
            </a:r>
          </a:p>
        </p:txBody>
      </p:sp>
      <p:sp>
        <p:nvSpPr>
          <p:cNvPr id="8" name="Text Box 3"/>
          <p:cNvSpPr txBox="1">
            <a:spLocks noChangeArrowheads="1"/>
          </p:cNvSpPr>
          <p:nvPr/>
        </p:nvSpPr>
        <p:spPr bwMode="auto">
          <a:xfrm>
            <a:off x="624882" y="1644865"/>
            <a:ext cx="67684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二、按宾客身份划分</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25706345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46899" y="1694899"/>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2699870" y="2852960"/>
            <a:ext cx="3109372" cy="1754326"/>
          </a:xfrm>
          <a:prstGeom prst="rect">
            <a:avLst/>
          </a:prstGeom>
          <a:noFill/>
        </p:spPr>
        <p:txBody>
          <a:bodyPr wrap="square" rtlCol="0">
            <a:spAutoFit/>
          </a:bodyPr>
          <a:lstStyle/>
          <a:p>
            <a:pPr>
              <a:lnSpc>
                <a:spcPct val="150000"/>
              </a:lnSpc>
            </a:pPr>
            <a:r>
              <a:rPr lang="en-US" altLang="zh-CN" sz="2400" dirty="0">
                <a:latin typeface="+mj-ea"/>
                <a:ea typeface="+mj-ea"/>
              </a:rPr>
              <a:t>1.</a:t>
            </a:r>
            <a:r>
              <a:rPr lang="zh-CN" altLang="en-US" sz="2400" dirty="0" smtClean="0">
                <a:latin typeface="+mj-ea"/>
                <a:ea typeface="+mj-ea"/>
              </a:rPr>
              <a:t>儿童</a:t>
            </a:r>
            <a:endParaRPr lang="en-US" altLang="zh-CN" sz="2400" dirty="0" smtClean="0">
              <a:latin typeface="+mj-ea"/>
              <a:ea typeface="+mj-ea"/>
            </a:endParaRPr>
          </a:p>
          <a:p>
            <a:pPr>
              <a:lnSpc>
                <a:spcPct val="150000"/>
              </a:lnSpc>
            </a:pPr>
            <a:r>
              <a:rPr lang="en-US" altLang="zh-CN" sz="2400" dirty="0">
                <a:latin typeface="+mj-ea"/>
                <a:ea typeface="+mj-ea"/>
              </a:rPr>
              <a:t>2.</a:t>
            </a:r>
            <a:r>
              <a:rPr lang="zh-CN" altLang="en-US" sz="2400" dirty="0">
                <a:latin typeface="+mj-ea"/>
                <a:ea typeface="+mj-ea"/>
              </a:rPr>
              <a:t>青年住</a:t>
            </a:r>
            <a:r>
              <a:rPr lang="zh-CN" altLang="en-US" sz="2400" dirty="0" smtClean="0">
                <a:latin typeface="+mj-ea"/>
                <a:ea typeface="+mj-ea"/>
              </a:rPr>
              <a:t>客</a:t>
            </a:r>
            <a:endParaRPr lang="en-US" altLang="zh-CN" sz="2400" dirty="0" smtClean="0">
              <a:latin typeface="+mj-ea"/>
              <a:ea typeface="+mj-ea"/>
            </a:endParaRPr>
          </a:p>
          <a:p>
            <a:pPr>
              <a:lnSpc>
                <a:spcPct val="150000"/>
              </a:lnSpc>
            </a:pPr>
            <a:r>
              <a:rPr lang="en-US" altLang="zh-CN" sz="2400" dirty="0" smtClean="0">
                <a:latin typeface="+mj-ea"/>
                <a:ea typeface="+mj-ea"/>
              </a:rPr>
              <a:t>3</a:t>
            </a:r>
            <a:r>
              <a:rPr lang="en-US" altLang="zh-CN" sz="2400" dirty="0">
                <a:latin typeface="+mj-ea"/>
                <a:ea typeface="+mj-ea"/>
              </a:rPr>
              <a:t>.</a:t>
            </a:r>
            <a:r>
              <a:rPr lang="zh-CN" altLang="en-US" sz="2400" dirty="0">
                <a:latin typeface="+mj-ea"/>
                <a:ea typeface="+mj-ea"/>
              </a:rPr>
              <a:t>老年住客</a:t>
            </a:r>
          </a:p>
        </p:txBody>
      </p:sp>
      <p:sp>
        <p:nvSpPr>
          <p:cNvPr id="8" name="Text Box 3"/>
          <p:cNvSpPr txBox="1">
            <a:spLocks noChangeArrowheads="1"/>
          </p:cNvSpPr>
          <p:nvPr/>
        </p:nvSpPr>
        <p:spPr bwMode="auto">
          <a:xfrm>
            <a:off x="624882" y="1644865"/>
            <a:ext cx="67684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三、按年龄划分</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14661792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19555" y="360848"/>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0" y="1412860"/>
            <a:ext cx="8892300" cy="5078313"/>
          </a:xfrm>
          <a:prstGeom prst="rect">
            <a:avLst/>
          </a:prstGeom>
          <a:noFill/>
        </p:spPr>
        <p:txBody>
          <a:bodyPr wrap="square" rtlCol="0">
            <a:spAutoFit/>
          </a:bodyPr>
          <a:lstStyle/>
          <a:p>
            <a:pPr>
              <a:lnSpc>
                <a:spcPct val="150000"/>
              </a:lnSpc>
            </a:pPr>
            <a:r>
              <a:rPr lang="zh-CN" altLang="en-US" sz="2400" dirty="0">
                <a:latin typeface="+mj-ea"/>
                <a:ea typeface="+mj-ea"/>
              </a:rPr>
              <a:t>按性别划分，可以划分为男性客人和女性客人</a:t>
            </a:r>
            <a:r>
              <a:rPr lang="zh-CN" altLang="en-US" sz="2400" dirty="0" smtClean="0">
                <a:latin typeface="+mj-ea"/>
                <a:ea typeface="+mj-ea"/>
              </a:rPr>
              <a:t>。</a:t>
            </a:r>
            <a:endParaRPr lang="en-US" altLang="zh-CN" sz="2400" dirty="0" smtClean="0">
              <a:latin typeface="+mj-ea"/>
              <a:ea typeface="+mj-ea"/>
            </a:endParaRPr>
          </a:p>
          <a:p>
            <a:pPr>
              <a:lnSpc>
                <a:spcPct val="150000"/>
              </a:lnSpc>
            </a:pPr>
            <a:r>
              <a:rPr lang="zh-CN" altLang="en-US" sz="2400" dirty="0" smtClean="0">
                <a:latin typeface="+mj-ea"/>
                <a:ea typeface="+mj-ea"/>
              </a:rPr>
              <a:t>酒店</a:t>
            </a:r>
            <a:r>
              <a:rPr lang="zh-CN" altLang="en-US" sz="2400" dirty="0">
                <a:latin typeface="+mj-ea"/>
                <a:ea typeface="+mj-ea"/>
              </a:rPr>
              <a:t>在为女性客人提供服务时，应注意以下几点：</a:t>
            </a:r>
          </a:p>
          <a:p>
            <a:pPr>
              <a:lnSpc>
                <a:spcPct val="150000"/>
              </a:lnSpc>
            </a:pPr>
            <a:r>
              <a:rPr lang="zh-CN" altLang="en-US" sz="2400" dirty="0">
                <a:latin typeface="+mj-ea"/>
                <a:ea typeface="+mj-ea"/>
              </a:rPr>
              <a:t>（</a:t>
            </a:r>
            <a:r>
              <a:rPr lang="en-US" altLang="zh-CN" sz="2400" dirty="0">
                <a:latin typeface="+mj-ea"/>
                <a:ea typeface="+mj-ea"/>
              </a:rPr>
              <a:t>1</a:t>
            </a:r>
            <a:r>
              <a:rPr lang="zh-CN" altLang="en-US" sz="2400" dirty="0">
                <a:latin typeface="+mj-ea"/>
                <a:ea typeface="+mj-ea"/>
              </a:rPr>
              <a:t>）除住客事先约定同意接听的电话外，</a:t>
            </a:r>
            <a:r>
              <a:rPr lang="zh-CN" altLang="en-US" sz="2400" dirty="0" smtClean="0">
                <a:latin typeface="+mj-ea"/>
                <a:ea typeface="+mj-ea"/>
              </a:rPr>
              <a:t>总机提供</a:t>
            </a:r>
            <a:r>
              <a:rPr lang="zh-CN" altLang="en-US" sz="2400" dirty="0">
                <a:latin typeface="+mj-ea"/>
                <a:ea typeface="+mj-ea"/>
              </a:rPr>
              <a:t>电话保密服务。</a:t>
            </a:r>
          </a:p>
          <a:p>
            <a:pPr>
              <a:lnSpc>
                <a:spcPct val="150000"/>
              </a:lnSpc>
            </a:pPr>
            <a:r>
              <a:rPr lang="zh-CN" altLang="en-US" sz="2400" dirty="0">
                <a:latin typeface="+mj-ea"/>
                <a:ea typeface="+mj-ea"/>
              </a:rPr>
              <a:t>（</a:t>
            </a:r>
            <a:r>
              <a:rPr lang="en-US" altLang="zh-CN" sz="2400" dirty="0">
                <a:latin typeface="+mj-ea"/>
                <a:ea typeface="+mj-ea"/>
              </a:rPr>
              <a:t>2</a:t>
            </a:r>
            <a:r>
              <a:rPr lang="zh-CN" altLang="en-US" sz="2400" dirty="0">
                <a:latin typeface="+mj-ea"/>
                <a:ea typeface="+mj-ea"/>
              </a:rPr>
              <a:t>）在女性楼层内配备女性服务员和女性保安人员。</a:t>
            </a:r>
          </a:p>
          <a:p>
            <a:pPr>
              <a:lnSpc>
                <a:spcPct val="150000"/>
              </a:lnSpc>
            </a:pPr>
            <a:r>
              <a:rPr lang="zh-CN" altLang="en-US" sz="2400" dirty="0">
                <a:latin typeface="+mj-ea"/>
                <a:ea typeface="+mj-ea"/>
              </a:rPr>
              <a:t>（</a:t>
            </a:r>
            <a:r>
              <a:rPr lang="en-US" altLang="zh-CN" sz="2400" dirty="0">
                <a:latin typeface="+mj-ea"/>
                <a:ea typeface="+mj-ea"/>
              </a:rPr>
              <a:t>3</a:t>
            </a:r>
            <a:r>
              <a:rPr lang="zh-CN" altLang="en-US" sz="2400" dirty="0">
                <a:latin typeface="+mj-ea"/>
                <a:ea typeface="+mj-ea"/>
              </a:rPr>
              <a:t>）告诫员工不向外界透露有关本酒店接待的单身女性客人的</a:t>
            </a:r>
            <a:r>
              <a:rPr lang="zh-CN" altLang="en-US" sz="2400" dirty="0" smtClean="0">
                <a:latin typeface="+mj-ea"/>
                <a:ea typeface="+mj-ea"/>
              </a:rPr>
              <a:t>饮食等</a:t>
            </a:r>
            <a:r>
              <a:rPr lang="zh-CN" altLang="en-US" sz="2400" dirty="0">
                <a:latin typeface="+mj-ea"/>
                <a:ea typeface="+mj-ea"/>
              </a:rPr>
              <a:t>方面的习惯、</a:t>
            </a:r>
            <a:r>
              <a:rPr lang="zh-CN" altLang="en-US" sz="2400" dirty="0" smtClean="0">
                <a:latin typeface="+mj-ea"/>
                <a:ea typeface="+mj-ea"/>
              </a:rPr>
              <a:t>癖好。</a:t>
            </a:r>
            <a:endParaRPr lang="en-US" altLang="zh-CN" sz="2400" dirty="0" smtClean="0">
              <a:latin typeface="+mj-ea"/>
              <a:ea typeface="+mj-ea"/>
            </a:endParaRPr>
          </a:p>
          <a:p>
            <a:pPr>
              <a:lnSpc>
                <a:spcPct val="150000"/>
              </a:lnSpc>
            </a:pPr>
            <a:r>
              <a:rPr lang="zh-CN" altLang="en-US" sz="2400" dirty="0" smtClean="0">
                <a:latin typeface="+mj-ea"/>
                <a:ea typeface="+mj-ea"/>
              </a:rPr>
              <a:t>（</a:t>
            </a:r>
            <a:r>
              <a:rPr lang="en-US" altLang="zh-CN" sz="2400" dirty="0">
                <a:latin typeface="+mj-ea"/>
                <a:ea typeface="+mj-ea"/>
              </a:rPr>
              <a:t>4</a:t>
            </a:r>
            <a:r>
              <a:rPr lang="zh-CN" altLang="en-US" sz="2400" dirty="0">
                <a:latin typeface="+mj-ea"/>
                <a:ea typeface="+mj-ea"/>
              </a:rPr>
              <a:t>）对有需要</a:t>
            </a:r>
            <a:r>
              <a:rPr lang="zh-CN" altLang="en-US" sz="2400" dirty="0" smtClean="0">
                <a:latin typeface="+mj-ea"/>
                <a:ea typeface="+mj-ea"/>
              </a:rPr>
              <a:t>的客人派</a:t>
            </a:r>
            <a:r>
              <a:rPr lang="zh-CN" altLang="en-US" sz="2400" dirty="0">
                <a:latin typeface="+mj-ea"/>
                <a:ea typeface="+mj-ea"/>
              </a:rPr>
              <a:t>经验丰富的服务人员</a:t>
            </a:r>
            <a:r>
              <a:rPr lang="zh-CN" altLang="en-US" sz="2400" dirty="0" smtClean="0">
                <a:latin typeface="+mj-ea"/>
                <a:ea typeface="+mj-ea"/>
              </a:rPr>
              <a:t>提供贴身管家服务</a:t>
            </a:r>
            <a:r>
              <a:rPr lang="zh-CN" altLang="en-US" sz="2400" dirty="0">
                <a:latin typeface="+mj-ea"/>
                <a:ea typeface="+mj-ea"/>
              </a:rPr>
              <a:t>。</a:t>
            </a:r>
          </a:p>
          <a:p>
            <a:pPr>
              <a:lnSpc>
                <a:spcPct val="150000"/>
              </a:lnSpc>
            </a:pPr>
            <a:r>
              <a:rPr lang="zh-CN" altLang="en-US" sz="2400" dirty="0">
                <a:latin typeface="+mj-ea"/>
                <a:ea typeface="+mj-ea"/>
              </a:rPr>
              <a:t>（</a:t>
            </a:r>
            <a:r>
              <a:rPr lang="en-US" altLang="zh-CN" sz="2400" dirty="0">
                <a:latin typeface="+mj-ea"/>
                <a:ea typeface="+mj-ea"/>
              </a:rPr>
              <a:t>5</a:t>
            </a:r>
            <a:r>
              <a:rPr lang="zh-CN" altLang="en-US" sz="2400" dirty="0">
                <a:latin typeface="+mj-ea"/>
                <a:ea typeface="+mj-ea"/>
              </a:rPr>
              <a:t>）举办各种生活时尚</a:t>
            </a:r>
            <a:r>
              <a:rPr lang="en-US" altLang="zh-CN" sz="2400" dirty="0">
                <a:latin typeface="+mj-ea"/>
                <a:ea typeface="+mj-ea"/>
              </a:rPr>
              <a:t>Party</a:t>
            </a:r>
            <a:r>
              <a:rPr lang="zh-CN" altLang="en-US" sz="2400" dirty="0" smtClean="0">
                <a:latin typeface="+mj-ea"/>
                <a:ea typeface="+mj-ea"/>
              </a:rPr>
              <a:t>。</a:t>
            </a:r>
            <a:endParaRPr lang="en-US" altLang="zh-CN" sz="2400" dirty="0" smtClean="0">
              <a:latin typeface="+mj-ea"/>
              <a:ea typeface="+mj-ea"/>
            </a:endParaRPr>
          </a:p>
          <a:p>
            <a:pPr>
              <a:lnSpc>
                <a:spcPct val="150000"/>
              </a:lnSpc>
            </a:pPr>
            <a:r>
              <a:rPr lang="zh-CN" altLang="en-US" sz="2400" dirty="0" smtClean="0">
                <a:latin typeface="+mj-ea"/>
                <a:ea typeface="+mj-ea"/>
              </a:rPr>
              <a:t>（</a:t>
            </a:r>
            <a:r>
              <a:rPr lang="en-US" altLang="zh-CN" sz="2400" dirty="0">
                <a:latin typeface="+mj-ea"/>
                <a:ea typeface="+mj-ea"/>
              </a:rPr>
              <a:t>6</a:t>
            </a:r>
            <a:r>
              <a:rPr lang="zh-CN" altLang="en-US" sz="2400" dirty="0" smtClean="0">
                <a:latin typeface="+mj-ea"/>
                <a:ea typeface="+mj-ea"/>
              </a:rPr>
              <a:t>）女宾客与</a:t>
            </a:r>
            <a:r>
              <a:rPr lang="zh-CN" altLang="en-US" sz="2400" dirty="0">
                <a:latin typeface="+mj-ea"/>
                <a:ea typeface="+mj-ea"/>
              </a:rPr>
              <a:t>男宾客在消费习惯上存在一些不同</a:t>
            </a:r>
            <a:r>
              <a:rPr lang="zh-CN" altLang="en-US" sz="2400" dirty="0" smtClean="0">
                <a:latin typeface="+mj-ea"/>
                <a:ea typeface="+mj-ea"/>
              </a:rPr>
              <a:t>。</a:t>
            </a:r>
            <a:endParaRPr lang="zh-CN" altLang="en-US" sz="2400" dirty="0">
              <a:latin typeface="+mj-ea"/>
              <a:ea typeface="+mj-ea"/>
            </a:endParaRPr>
          </a:p>
        </p:txBody>
      </p:sp>
      <p:sp>
        <p:nvSpPr>
          <p:cNvPr id="8" name="Text Box 3"/>
          <p:cNvSpPr txBox="1">
            <a:spLocks noChangeArrowheads="1"/>
          </p:cNvSpPr>
          <p:nvPr/>
        </p:nvSpPr>
        <p:spPr bwMode="auto">
          <a:xfrm>
            <a:off x="797538" y="310814"/>
            <a:ext cx="35150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四、按性别划分</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31425478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46899" y="1694899"/>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1121535" y="2492935"/>
            <a:ext cx="7056490" cy="3416320"/>
          </a:xfrm>
          <a:prstGeom prst="rect">
            <a:avLst/>
          </a:prstGeom>
          <a:noFill/>
        </p:spPr>
        <p:txBody>
          <a:bodyPr wrap="square" rtlCol="0">
            <a:spAutoFit/>
          </a:bodyPr>
          <a:lstStyle/>
          <a:p>
            <a:pPr>
              <a:lnSpc>
                <a:spcPct val="150000"/>
              </a:lnSpc>
            </a:pPr>
            <a:r>
              <a:rPr lang="zh-CN" altLang="en-US" sz="2400" dirty="0">
                <a:latin typeface="+mj-ea"/>
                <a:ea typeface="+mj-ea"/>
              </a:rPr>
              <a:t>１、外国</a:t>
            </a:r>
            <a:r>
              <a:rPr lang="zh-CN" altLang="en-US" sz="2400" dirty="0" smtClean="0">
                <a:latin typeface="+mj-ea"/>
                <a:ea typeface="+mj-ea"/>
              </a:rPr>
              <a:t>客人</a:t>
            </a:r>
            <a:endParaRPr lang="en-US" altLang="zh-CN" sz="2400" dirty="0" smtClean="0">
              <a:latin typeface="+mj-ea"/>
              <a:ea typeface="+mj-ea"/>
            </a:endParaRPr>
          </a:p>
          <a:p>
            <a:pPr>
              <a:lnSpc>
                <a:spcPct val="150000"/>
              </a:lnSpc>
            </a:pPr>
            <a:r>
              <a:rPr lang="zh-CN" altLang="zh-CN" sz="2400" dirty="0"/>
              <a:t>在为外国客人服务时，还应注意语言沟通艺术，避免因文化背景的差异，引起客人误会。</a:t>
            </a:r>
          </a:p>
          <a:p>
            <a:pPr>
              <a:lnSpc>
                <a:spcPct val="150000"/>
              </a:lnSpc>
            </a:pPr>
            <a:r>
              <a:rPr lang="zh-CN" altLang="zh-CN" sz="2400" dirty="0"/>
              <a:t>２、国内客人</a:t>
            </a:r>
          </a:p>
          <a:p>
            <a:pPr>
              <a:lnSpc>
                <a:spcPct val="150000"/>
              </a:lnSpc>
            </a:pPr>
            <a:r>
              <a:rPr lang="zh-CN" altLang="zh-CN" sz="2400" dirty="0"/>
              <a:t>对于国内客人住宿的房间，要注意多观察，随时准备为客人提供服务</a:t>
            </a:r>
            <a:r>
              <a:rPr lang="zh-CN" altLang="zh-CN" sz="2400" dirty="0" smtClean="0"/>
              <a:t>。</a:t>
            </a:r>
            <a:endParaRPr lang="zh-CN" altLang="zh-CN" sz="2400" dirty="0"/>
          </a:p>
        </p:txBody>
      </p:sp>
      <p:sp>
        <p:nvSpPr>
          <p:cNvPr id="8" name="Text Box 3"/>
          <p:cNvSpPr txBox="1">
            <a:spLocks noChangeArrowheads="1"/>
          </p:cNvSpPr>
          <p:nvPr/>
        </p:nvSpPr>
        <p:spPr bwMode="auto">
          <a:xfrm>
            <a:off x="624882" y="1644865"/>
            <a:ext cx="67684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五、按国别划分</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34113916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21580" y="1922861"/>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1547790" y="2852960"/>
            <a:ext cx="7056490" cy="2862322"/>
          </a:xfrm>
          <a:prstGeom prst="rect">
            <a:avLst/>
          </a:prstGeom>
          <a:noFill/>
        </p:spPr>
        <p:txBody>
          <a:bodyPr wrap="square" rtlCol="0">
            <a:spAutoFit/>
          </a:bodyPr>
          <a:lstStyle/>
          <a:p>
            <a:pPr>
              <a:lnSpc>
                <a:spcPct val="150000"/>
              </a:lnSpc>
            </a:pPr>
            <a:r>
              <a:rPr lang="zh-CN" altLang="en-US" sz="2400" dirty="0"/>
              <a:t> </a:t>
            </a:r>
            <a:r>
              <a:rPr lang="en-US" altLang="zh-CN" sz="2400" dirty="0"/>
              <a:t>1.</a:t>
            </a:r>
            <a:r>
              <a:rPr lang="zh-CN" altLang="en-US" sz="2400" dirty="0"/>
              <a:t>对初次入住宾客的服务 </a:t>
            </a:r>
            <a:endParaRPr lang="en-US" altLang="zh-CN" sz="2400" dirty="0"/>
          </a:p>
          <a:p>
            <a:pPr>
              <a:lnSpc>
                <a:spcPct val="150000"/>
              </a:lnSpc>
            </a:pPr>
            <a:r>
              <a:rPr lang="zh-CN" altLang="zh-CN" sz="2400" dirty="0"/>
              <a:t>针对初次入住的宾客，客房部要做好信息的收集，利用和宾客的</a:t>
            </a:r>
            <a:r>
              <a:rPr lang="zh-CN" altLang="zh-CN" sz="2400" dirty="0" smtClean="0"/>
              <a:t>接触</a:t>
            </a:r>
            <a:r>
              <a:rPr lang="zh-CN" altLang="en-US" sz="2400" dirty="0" smtClean="0"/>
              <a:t>。</a:t>
            </a:r>
            <a:endParaRPr lang="en-US" altLang="zh-CN" sz="2400" dirty="0">
              <a:latin typeface="+mj-ea"/>
              <a:ea typeface="+mj-ea"/>
            </a:endParaRPr>
          </a:p>
          <a:p>
            <a:pPr>
              <a:lnSpc>
                <a:spcPct val="150000"/>
              </a:lnSpc>
            </a:pPr>
            <a:r>
              <a:rPr lang="en-US" altLang="zh-CN" sz="2400" dirty="0"/>
              <a:t> 2.</a:t>
            </a:r>
            <a:r>
              <a:rPr lang="zh-CN" altLang="zh-CN" sz="2400" dirty="0"/>
              <a:t>对回头客的服务 </a:t>
            </a:r>
          </a:p>
          <a:p>
            <a:pPr>
              <a:lnSpc>
                <a:spcPct val="150000"/>
              </a:lnSpc>
            </a:pPr>
            <a:r>
              <a:rPr lang="zh-CN" altLang="zh-CN" sz="2400" dirty="0"/>
              <a:t>做好回头客服务首先要建立回头客档案。</a:t>
            </a:r>
          </a:p>
        </p:txBody>
      </p:sp>
      <p:sp>
        <p:nvSpPr>
          <p:cNvPr id="8" name="Text Box 3"/>
          <p:cNvSpPr txBox="1">
            <a:spLocks noChangeArrowheads="1"/>
          </p:cNvSpPr>
          <p:nvPr/>
        </p:nvSpPr>
        <p:spPr bwMode="auto">
          <a:xfrm>
            <a:off x="899563" y="1872827"/>
            <a:ext cx="44511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六、按入住次数划分</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8058987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611725" y="1572985"/>
            <a:ext cx="770453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第三节   影响</a:t>
            </a:r>
            <a:r>
              <a:rPr lang="zh-CN" altLang="en-US" sz="3500" b="1" dirty="0">
                <a:solidFill>
                  <a:schemeClr val="accent1"/>
                </a:solidFill>
                <a:latin typeface="微软雅黑" pitchFamily="34" charset="-122"/>
                <a:ea typeface="微软雅黑" pitchFamily="34" charset="-122"/>
              </a:rPr>
              <a:t>客房服务质量的常见问题</a:t>
            </a:r>
            <a:endParaRPr lang="en-US" altLang="zh-CN" sz="3500" b="1" dirty="0" smtClean="0">
              <a:solidFill>
                <a:schemeClr val="accent1"/>
              </a:solidFill>
              <a:latin typeface="微软雅黑" pitchFamily="34" charset="-122"/>
              <a:ea typeface="微软雅黑" pitchFamily="34" charset="-122"/>
            </a:endParaRPr>
          </a:p>
        </p:txBody>
      </p:sp>
      <p:grpSp>
        <p:nvGrpSpPr>
          <p:cNvPr id="4" name="Group 8"/>
          <p:cNvGrpSpPr/>
          <p:nvPr/>
        </p:nvGrpSpPr>
        <p:grpSpPr>
          <a:xfrm>
            <a:off x="1806438" y="2409981"/>
            <a:ext cx="352123" cy="453931"/>
            <a:chOff x="1101969" y="1465385"/>
            <a:chExt cx="679206" cy="567843"/>
          </a:xfrm>
          <a:solidFill>
            <a:schemeClr val="accent1"/>
          </a:solidFill>
        </p:grpSpPr>
        <p:sp>
          <p:nvSpPr>
            <p:cNvPr id="5"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6"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7"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2184421" y="2359947"/>
            <a:ext cx="44511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一、电视无法打开</a:t>
            </a:r>
            <a:endParaRPr lang="en-US" altLang="zh-CN" sz="3000" b="1" dirty="0">
              <a:solidFill>
                <a:srgbClr val="CC3300"/>
              </a:solidFill>
              <a:latin typeface="黑体" pitchFamily="49" charset="-122"/>
              <a:ea typeface="黑体" pitchFamily="49" charset="-122"/>
            </a:endParaRPr>
          </a:p>
        </p:txBody>
      </p:sp>
      <p:grpSp>
        <p:nvGrpSpPr>
          <p:cNvPr id="9" name="Group 8"/>
          <p:cNvGrpSpPr/>
          <p:nvPr/>
        </p:nvGrpSpPr>
        <p:grpSpPr>
          <a:xfrm>
            <a:off x="1818333" y="3047075"/>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1"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3" name="Text Box 3"/>
          <p:cNvSpPr txBox="1">
            <a:spLocks noChangeArrowheads="1"/>
          </p:cNvSpPr>
          <p:nvPr/>
        </p:nvSpPr>
        <p:spPr bwMode="auto">
          <a:xfrm>
            <a:off x="2196316" y="2997041"/>
            <a:ext cx="44511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二、电话无法打出</a:t>
            </a:r>
            <a:endParaRPr lang="en-US" altLang="zh-CN" sz="3000" b="1" dirty="0">
              <a:solidFill>
                <a:srgbClr val="CC3300"/>
              </a:solidFill>
              <a:latin typeface="黑体" pitchFamily="49" charset="-122"/>
              <a:ea typeface="黑体" pitchFamily="49" charset="-122"/>
            </a:endParaRPr>
          </a:p>
        </p:txBody>
      </p:sp>
      <p:grpSp>
        <p:nvGrpSpPr>
          <p:cNvPr id="16" name="Group 8"/>
          <p:cNvGrpSpPr/>
          <p:nvPr/>
        </p:nvGrpSpPr>
        <p:grpSpPr>
          <a:xfrm>
            <a:off x="1818333" y="3734215"/>
            <a:ext cx="352123" cy="453931"/>
            <a:chOff x="1101969" y="1465385"/>
            <a:chExt cx="679206" cy="567843"/>
          </a:xfrm>
          <a:solidFill>
            <a:schemeClr val="accent1"/>
          </a:solidFill>
        </p:grpSpPr>
        <p:sp>
          <p:nvSpPr>
            <p:cNvPr id="17"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8"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9"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20" name="Text Box 3"/>
          <p:cNvSpPr txBox="1">
            <a:spLocks noChangeArrowheads="1"/>
          </p:cNvSpPr>
          <p:nvPr/>
        </p:nvSpPr>
        <p:spPr bwMode="auto">
          <a:xfrm>
            <a:off x="2196316" y="3684181"/>
            <a:ext cx="44511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三、电脑上不了网</a:t>
            </a:r>
            <a:endParaRPr lang="en-US" altLang="zh-CN" sz="3000" b="1" dirty="0">
              <a:solidFill>
                <a:srgbClr val="CC3300"/>
              </a:solidFill>
              <a:latin typeface="黑体" pitchFamily="49" charset="-122"/>
              <a:ea typeface="黑体" pitchFamily="49" charset="-122"/>
            </a:endParaRPr>
          </a:p>
        </p:txBody>
      </p:sp>
      <p:grpSp>
        <p:nvGrpSpPr>
          <p:cNvPr id="21" name="Group 8"/>
          <p:cNvGrpSpPr/>
          <p:nvPr/>
        </p:nvGrpSpPr>
        <p:grpSpPr>
          <a:xfrm>
            <a:off x="1792473" y="4473144"/>
            <a:ext cx="352123" cy="453931"/>
            <a:chOff x="1101969" y="1465385"/>
            <a:chExt cx="679206" cy="567843"/>
          </a:xfrm>
          <a:solidFill>
            <a:schemeClr val="accent1"/>
          </a:solidFill>
        </p:grpSpPr>
        <p:sp>
          <p:nvSpPr>
            <p:cNvPr id="22"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3"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4"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25" name="Text Box 3"/>
          <p:cNvSpPr txBox="1">
            <a:spLocks noChangeArrowheads="1"/>
          </p:cNvSpPr>
          <p:nvPr/>
        </p:nvSpPr>
        <p:spPr bwMode="auto">
          <a:xfrm>
            <a:off x="2170456" y="4423110"/>
            <a:ext cx="44511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四、关灯需要满屋跑</a:t>
            </a:r>
            <a:endParaRPr lang="en-US" altLang="zh-CN" sz="3000" b="1" dirty="0">
              <a:solidFill>
                <a:srgbClr val="CC3300"/>
              </a:solidFill>
              <a:latin typeface="黑体" pitchFamily="49" charset="-122"/>
              <a:ea typeface="黑体" pitchFamily="49" charset="-122"/>
            </a:endParaRPr>
          </a:p>
        </p:txBody>
      </p:sp>
      <p:grpSp>
        <p:nvGrpSpPr>
          <p:cNvPr id="31" name="Group 8"/>
          <p:cNvGrpSpPr/>
          <p:nvPr/>
        </p:nvGrpSpPr>
        <p:grpSpPr>
          <a:xfrm>
            <a:off x="1792473" y="5295306"/>
            <a:ext cx="352123" cy="453931"/>
            <a:chOff x="1101969" y="1465385"/>
            <a:chExt cx="679206" cy="567843"/>
          </a:xfrm>
          <a:solidFill>
            <a:schemeClr val="accent1"/>
          </a:solidFill>
        </p:grpSpPr>
        <p:sp>
          <p:nvSpPr>
            <p:cNvPr id="32"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33"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34"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35" name="Text Box 3"/>
          <p:cNvSpPr txBox="1">
            <a:spLocks noChangeArrowheads="1"/>
          </p:cNvSpPr>
          <p:nvPr/>
        </p:nvSpPr>
        <p:spPr bwMode="auto">
          <a:xfrm>
            <a:off x="2170456" y="5245272"/>
            <a:ext cx="579767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五、闹钟在客人熟睡时突然自鸣（客人未曾设置）</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33345506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95667" y="2516917"/>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1547789" y="2492936"/>
            <a:ext cx="59764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一、客房服务质量的基本要求</a:t>
            </a:r>
            <a:endParaRPr lang="en-US" altLang="zh-CN" sz="3000" b="1" dirty="0">
              <a:solidFill>
                <a:srgbClr val="CC3300"/>
              </a:solidFill>
              <a:latin typeface="黑体" pitchFamily="49" charset="-122"/>
              <a:ea typeface="黑体" pitchFamily="49" charset="-122"/>
            </a:endParaRPr>
          </a:p>
        </p:txBody>
      </p:sp>
      <p:sp>
        <p:nvSpPr>
          <p:cNvPr id="15" name="Text Box 2"/>
          <p:cNvSpPr txBox="1">
            <a:spLocks noChangeArrowheads="1"/>
          </p:cNvSpPr>
          <p:nvPr/>
        </p:nvSpPr>
        <p:spPr bwMode="auto">
          <a:xfrm>
            <a:off x="251699" y="1556871"/>
            <a:ext cx="928864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a:t>
            </a:r>
            <a:r>
              <a:rPr lang="zh-CN" altLang="en-US" sz="3500" b="1" dirty="0">
                <a:solidFill>
                  <a:schemeClr val="accent1"/>
                </a:solidFill>
                <a:latin typeface="微软雅黑" pitchFamily="34" charset="-122"/>
                <a:ea typeface="微软雅黑" pitchFamily="34" charset="-122"/>
              </a:rPr>
              <a:t>四</a:t>
            </a:r>
            <a:r>
              <a:rPr lang="zh-CN" altLang="en-US" sz="3500" b="1" dirty="0" smtClean="0">
                <a:solidFill>
                  <a:schemeClr val="accent1"/>
                </a:solidFill>
                <a:latin typeface="微软雅黑" pitchFamily="34" charset="-122"/>
                <a:ea typeface="微软雅黑" pitchFamily="34" charset="-122"/>
              </a:rPr>
              <a:t>节   提高</a:t>
            </a:r>
            <a:r>
              <a:rPr lang="zh-CN" altLang="en-US" sz="3500" b="1" dirty="0">
                <a:solidFill>
                  <a:schemeClr val="accent1"/>
                </a:solidFill>
                <a:latin typeface="微软雅黑" pitchFamily="34" charset="-122"/>
                <a:ea typeface="微软雅黑" pitchFamily="34" charset="-122"/>
              </a:rPr>
              <a:t>客房服务质量的途径</a:t>
            </a:r>
            <a:endParaRPr lang="en-US" altLang="zh-CN" sz="3500" b="1" dirty="0" smtClean="0">
              <a:solidFill>
                <a:schemeClr val="accent1"/>
              </a:solidFill>
              <a:latin typeface="微软雅黑" pitchFamily="34" charset="-122"/>
              <a:ea typeface="微软雅黑" pitchFamily="34" charset="-122"/>
            </a:endParaRPr>
          </a:p>
        </p:txBody>
      </p:sp>
      <p:grpSp>
        <p:nvGrpSpPr>
          <p:cNvPr id="35" name="Group 279"/>
          <p:cNvGrpSpPr/>
          <p:nvPr/>
        </p:nvGrpSpPr>
        <p:grpSpPr>
          <a:xfrm>
            <a:off x="2195835" y="3166454"/>
            <a:ext cx="785998" cy="785992"/>
            <a:chOff x="846989" y="1401020"/>
            <a:chExt cx="877416" cy="877416"/>
          </a:xfrm>
          <a:solidFill>
            <a:srgbClr val="FFC000"/>
          </a:solidFill>
          <a:effectLst/>
        </p:grpSpPr>
        <p:sp>
          <p:nvSpPr>
            <p:cNvPr id="36" name="Teardrop 22"/>
            <p:cNvSpPr/>
            <p:nvPr/>
          </p:nvSpPr>
          <p:spPr>
            <a:xfrm rot="8100000">
              <a:off x="846989" y="1401020"/>
              <a:ext cx="877416" cy="877416"/>
            </a:xfrm>
            <a:prstGeom prst="teardrop">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lumMod val="75000"/>
                    <a:lumOff val="25000"/>
                  </a:schemeClr>
                </a:solidFill>
              </a:endParaRPr>
            </a:p>
          </p:txBody>
        </p:sp>
        <p:sp>
          <p:nvSpPr>
            <p:cNvPr id="37" name="Oval 23"/>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b="1" dirty="0">
                <a:solidFill>
                  <a:schemeClr val="tx1">
                    <a:lumMod val="75000"/>
                    <a:lumOff val="25000"/>
                  </a:schemeClr>
                </a:solidFill>
              </a:endParaRPr>
            </a:p>
          </p:txBody>
        </p:sp>
      </p:grpSp>
      <p:sp>
        <p:nvSpPr>
          <p:cNvPr id="48" name="矩形 47"/>
          <p:cNvSpPr/>
          <p:nvPr/>
        </p:nvSpPr>
        <p:spPr>
          <a:xfrm>
            <a:off x="2399669" y="3561266"/>
            <a:ext cx="1980029" cy="2677656"/>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a:t>
            </a:r>
            <a:r>
              <a:rPr lang="zh-CN" altLang="en-US" sz="2800" dirty="0" smtClean="0">
                <a:solidFill>
                  <a:srgbClr val="000000"/>
                </a:solidFill>
                <a:latin typeface="微软雅黑" panose="020B0503020204020204" pitchFamily="34" charset="-122"/>
                <a:ea typeface="微软雅黑" panose="020B0503020204020204" pitchFamily="34" charset="-122"/>
              </a:rPr>
              <a:t>真诚</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a:t>
            </a:r>
            <a:r>
              <a:rPr lang="zh-CN" altLang="en-US" sz="2800" dirty="0" smtClean="0">
                <a:solidFill>
                  <a:srgbClr val="000000"/>
                </a:solidFill>
                <a:latin typeface="微软雅黑" panose="020B0503020204020204" pitchFamily="34" charset="-122"/>
                <a:ea typeface="微软雅黑" panose="020B0503020204020204" pitchFamily="34" charset="-122"/>
              </a:rPr>
              <a:t>）微笑</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a:t>
            </a:r>
            <a:r>
              <a:rPr lang="zh-CN" altLang="en-US" sz="2800" dirty="0" smtClean="0">
                <a:solidFill>
                  <a:srgbClr val="000000"/>
                </a:solidFill>
                <a:latin typeface="微软雅黑" panose="020B0503020204020204" pitchFamily="34" charset="-122"/>
                <a:ea typeface="微软雅黑" panose="020B0503020204020204" pitchFamily="34" charset="-122"/>
              </a:rPr>
              <a:t>礼貌</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（四）高效</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785950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59451" y="1418232"/>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 Box 3"/>
          <p:cNvSpPr txBox="1">
            <a:spLocks noChangeArrowheads="1"/>
          </p:cNvSpPr>
          <p:nvPr/>
        </p:nvSpPr>
        <p:spPr bwMode="auto">
          <a:xfrm>
            <a:off x="771773" y="1368198"/>
            <a:ext cx="60323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二、提高客房服务质量的基本途径</a:t>
            </a:r>
            <a:endParaRPr lang="en-US" altLang="zh-CN" sz="3000" b="1" dirty="0" smtClean="0">
              <a:solidFill>
                <a:srgbClr val="CC3300"/>
              </a:solidFill>
              <a:latin typeface="黑体" pitchFamily="49" charset="-122"/>
              <a:ea typeface="黑体" pitchFamily="49" charset="-122"/>
            </a:endParaRPr>
          </a:p>
        </p:txBody>
      </p:sp>
      <p:sp>
        <p:nvSpPr>
          <p:cNvPr id="14" name="矩形 13"/>
          <p:cNvSpPr/>
          <p:nvPr/>
        </p:nvSpPr>
        <p:spPr>
          <a:xfrm>
            <a:off x="1259770" y="2190273"/>
            <a:ext cx="6647974" cy="3970318"/>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（一）培养员工的服务</a:t>
            </a:r>
            <a:r>
              <a:rPr lang="zh-CN" altLang="en-US" sz="2800" dirty="0" smtClean="0">
                <a:solidFill>
                  <a:srgbClr val="000000"/>
                </a:solidFill>
                <a:latin typeface="微软雅黑" panose="020B0503020204020204" pitchFamily="34" charset="-122"/>
                <a:ea typeface="微软雅黑" panose="020B0503020204020204" pitchFamily="34" charset="-122"/>
              </a:rPr>
              <a:t>意识</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（二）强化训练，掌握服务</a:t>
            </a:r>
            <a:r>
              <a:rPr lang="zh-CN" altLang="en-US" sz="2800" dirty="0" smtClean="0">
                <a:solidFill>
                  <a:srgbClr val="000000"/>
                </a:solidFill>
                <a:latin typeface="微软雅黑" panose="020B0503020204020204" pitchFamily="34" charset="-122"/>
                <a:ea typeface="微软雅黑" panose="020B0503020204020204" pitchFamily="34" charset="-122"/>
              </a:rPr>
              <a:t>技能</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（三）为客人提供</a:t>
            </a:r>
            <a:r>
              <a:rPr lang="zh-CN" altLang="en-US" sz="2800" dirty="0" smtClean="0">
                <a:solidFill>
                  <a:srgbClr val="000000"/>
                </a:solidFill>
                <a:latin typeface="微软雅黑" panose="020B0503020204020204" pitchFamily="34" charset="-122"/>
                <a:ea typeface="微软雅黑" panose="020B0503020204020204" pitchFamily="34" charset="-122"/>
              </a:rPr>
              <a:t>“微笑服务”</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（四）为客人提供“无</a:t>
            </a:r>
            <a:r>
              <a:rPr lang="en-US" altLang="zh-CN" sz="2800" dirty="0">
                <a:solidFill>
                  <a:srgbClr val="000000"/>
                </a:solidFill>
                <a:latin typeface="微软雅黑" panose="020B0503020204020204" pitchFamily="34" charset="-122"/>
                <a:ea typeface="微软雅黑" panose="020B0503020204020204" pitchFamily="34" charset="-122"/>
              </a:rPr>
              <a:t>NO”</a:t>
            </a:r>
            <a:r>
              <a:rPr lang="zh-CN" altLang="en-US" sz="2800" dirty="0" smtClean="0">
                <a:solidFill>
                  <a:srgbClr val="000000"/>
                </a:solidFill>
                <a:latin typeface="微软雅黑" panose="020B0503020204020204" pitchFamily="34" charset="-122"/>
                <a:ea typeface="微软雅黑" panose="020B0503020204020204" pitchFamily="34" charset="-122"/>
              </a:rPr>
              <a:t>服务</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（五）为日常服务确立时间</a:t>
            </a:r>
            <a:r>
              <a:rPr lang="zh-CN" altLang="en-US" sz="2800" dirty="0" smtClean="0">
                <a:solidFill>
                  <a:srgbClr val="000000"/>
                </a:solidFill>
                <a:latin typeface="微软雅黑" panose="020B0503020204020204" pitchFamily="34" charset="-122"/>
                <a:ea typeface="微软雅黑" panose="020B0503020204020204" pitchFamily="34" charset="-122"/>
              </a:rPr>
              <a:t>标准</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（六）搞好与酒店其它部门的合作与协调</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526136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991170" y="1628875"/>
            <a:ext cx="6836554" cy="4616648"/>
          </a:xfrm>
          <a:prstGeom prst="rect">
            <a:avLst/>
          </a:prstGeom>
        </p:spPr>
        <p:txBody>
          <a:bodyPr wrap="square">
            <a:spAutoFit/>
          </a:bodyPr>
          <a:lstStyle/>
          <a:p>
            <a:pPr lvl="0">
              <a:lnSpc>
                <a:spcPct val="150000"/>
              </a:lnSpc>
            </a:pPr>
            <a:r>
              <a:rPr lang="zh-CN" altLang="en-US" sz="2800" dirty="0" smtClean="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七）征求客人对服务质量的意见，重视与客人的</a:t>
            </a:r>
            <a:r>
              <a:rPr lang="zh-CN" altLang="en-US" sz="2800" dirty="0" smtClean="0">
                <a:solidFill>
                  <a:srgbClr val="000000"/>
                </a:solidFill>
                <a:latin typeface="微软雅黑" panose="020B0503020204020204" pitchFamily="34" charset="-122"/>
                <a:ea typeface="微软雅黑" panose="020B0503020204020204" pitchFamily="34" charset="-122"/>
              </a:rPr>
              <a:t>沟通</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（八）重视细节服务，做好留言</a:t>
            </a:r>
            <a:r>
              <a:rPr lang="zh-CN" altLang="en-US" sz="2800" dirty="0" smtClean="0">
                <a:solidFill>
                  <a:srgbClr val="000000"/>
                </a:solidFill>
                <a:latin typeface="微软雅黑" panose="020B0503020204020204" pitchFamily="34" charset="-122"/>
                <a:ea typeface="微软雅黑" panose="020B0503020204020204" pitchFamily="34" charset="-122"/>
              </a:rPr>
              <a:t>工作</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smtClean="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九）加强对员工在仪表仪容与礼貌礼节方面的</a:t>
            </a:r>
            <a:r>
              <a:rPr lang="zh-CN" altLang="en-US" sz="2800" dirty="0" smtClean="0">
                <a:solidFill>
                  <a:srgbClr val="000000"/>
                </a:solidFill>
                <a:latin typeface="微软雅黑" panose="020B0503020204020204" pitchFamily="34" charset="-122"/>
                <a:ea typeface="微软雅黑" panose="020B0503020204020204" pitchFamily="34" charset="-122"/>
              </a:rPr>
              <a:t>培训</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（十）强调</a:t>
            </a:r>
            <a:r>
              <a:rPr lang="zh-CN" altLang="en-US" sz="2800" dirty="0" smtClean="0">
                <a:solidFill>
                  <a:srgbClr val="000000"/>
                </a:solidFill>
                <a:latin typeface="微软雅黑" panose="020B0503020204020204" pitchFamily="34" charset="-122"/>
                <a:ea typeface="微软雅黑" panose="020B0503020204020204" pitchFamily="34" charset="-122"/>
              </a:rPr>
              <a:t>“隐形服务”</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（十一）为客人提供个性化服务</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277453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9123" y="1822502"/>
            <a:ext cx="6264435" cy="403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1110466" y="1822502"/>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1663199291"/>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1"/>
          </a:xfrm>
          <a:prstGeom prst="rect">
            <a:avLst/>
          </a:prstGeom>
          <a:noFill/>
          <a:ln>
            <a:noFill/>
          </a:ln>
        </p:spPr>
      </p:pic>
      <p:sp>
        <p:nvSpPr>
          <p:cNvPr id="12" name="矩形 132100"/>
          <p:cNvSpPr>
            <a:spLocks noRot="1" noChangeArrowheads="1"/>
          </p:cNvSpPr>
          <p:nvPr/>
        </p:nvSpPr>
        <p:spPr bwMode="auto">
          <a:xfrm>
            <a:off x="5076035" y="-385140"/>
            <a:ext cx="3312230" cy="240616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buFont typeface="Arial" charset="0"/>
              <a:buNone/>
            </a:pPr>
            <a:r>
              <a:rPr lang="zh-CN" altLang="en-US" b="1" dirty="0" smtClean="0">
                <a:solidFill>
                  <a:srgbClr val="FFFFCC"/>
                </a:solidFill>
              </a:rPr>
              <a:t>睡眠空间</a:t>
            </a:r>
            <a:endParaRPr lang="zh-CN" altLang="en-US" b="1" dirty="0">
              <a:solidFill>
                <a:srgbClr val="FFFFCC"/>
              </a:solidFill>
            </a:endParaRPr>
          </a:p>
        </p:txBody>
      </p:sp>
    </p:spTree>
    <p:extLst>
      <p:ext uri="{BB962C8B-B14F-4D97-AF65-F5344CB8AC3E}">
        <p14:creationId xmlns:p14="http://schemas.microsoft.com/office/powerpoint/2010/main" val="389684956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File000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3598" y="1340855"/>
            <a:ext cx="5544385" cy="4968345"/>
          </a:xfrm>
          <a:prstGeom prst="rect">
            <a:avLst/>
          </a:prstGeom>
          <a:noFill/>
          <a:ln>
            <a:noFill/>
          </a:ln>
        </p:spPr>
      </p:pic>
      <p:sp>
        <p:nvSpPr>
          <p:cNvPr id="6" name="矩形 5"/>
          <p:cNvSpPr/>
          <p:nvPr/>
        </p:nvSpPr>
        <p:spPr>
          <a:xfrm>
            <a:off x="1230016" y="1322862"/>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 name="矩形 132100"/>
          <p:cNvSpPr>
            <a:spLocks noRot="1" noChangeArrowheads="1"/>
          </p:cNvSpPr>
          <p:nvPr/>
        </p:nvSpPr>
        <p:spPr bwMode="auto">
          <a:xfrm>
            <a:off x="7795094" y="692810"/>
            <a:ext cx="677108" cy="583240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vert="eaVert" wrap="square" anchor="ctr" anchorCtr="0">
            <a:spAutoFit/>
          </a:bodyPr>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buNone/>
            </a:pPr>
            <a:r>
              <a:rPr lang="zh-CN" altLang="en-US" b="1" dirty="0">
                <a:solidFill>
                  <a:srgbClr val="0000FF"/>
                </a:solidFill>
              </a:rPr>
              <a:t>客人意见表</a:t>
            </a:r>
          </a:p>
        </p:txBody>
      </p:sp>
    </p:spTree>
    <p:extLst>
      <p:ext uri="{BB962C8B-B14F-4D97-AF65-F5344CB8AC3E}">
        <p14:creationId xmlns:p14="http://schemas.microsoft.com/office/powerpoint/2010/main" val="18235567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File000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780" y="1617216"/>
            <a:ext cx="6118044" cy="4567024"/>
          </a:xfrm>
          <a:prstGeom prst="rect">
            <a:avLst/>
          </a:prstGeom>
          <a:noFill/>
          <a:ln>
            <a:noFill/>
          </a:ln>
        </p:spPr>
      </p:pic>
      <p:sp>
        <p:nvSpPr>
          <p:cNvPr id="6" name="矩形 5"/>
          <p:cNvSpPr/>
          <p:nvPr/>
        </p:nvSpPr>
        <p:spPr>
          <a:xfrm>
            <a:off x="1403780" y="1617216"/>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 name="矩形 132100"/>
          <p:cNvSpPr>
            <a:spLocks noRot="1" noChangeArrowheads="1"/>
          </p:cNvSpPr>
          <p:nvPr/>
        </p:nvSpPr>
        <p:spPr bwMode="auto">
          <a:xfrm>
            <a:off x="7795094" y="692810"/>
            <a:ext cx="677108" cy="583240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vert="eaVert" wrap="square" anchor="ctr" anchorCtr="0">
            <a:spAutoFit/>
          </a:bodyPr>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buNone/>
            </a:pPr>
            <a:r>
              <a:rPr lang="zh-CN" altLang="en-US" b="1" dirty="0">
                <a:solidFill>
                  <a:srgbClr val="0000FF"/>
                </a:solidFill>
              </a:rPr>
              <a:t>表扬卡</a:t>
            </a:r>
          </a:p>
        </p:txBody>
      </p:sp>
    </p:spTree>
    <p:extLst>
      <p:ext uri="{BB962C8B-B14F-4D97-AF65-F5344CB8AC3E}">
        <p14:creationId xmlns:p14="http://schemas.microsoft.com/office/powerpoint/2010/main" val="3729008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19628" y="1508846"/>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971750" y="1484865"/>
            <a:ext cx="59764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一、客房服务中的常见问题与对策</a:t>
            </a:r>
            <a:endParaRPr lang="en-US" altLang="zh-CN" sz="3000" b="1" dirty="0">
              <a:solidFill>
                <a:srgbClr val="CC3300"/>
              </a:solidFill>
              <a:latin typeface="黑体" pitchFamily="49" charset="-122"/>
              <a:ea typeface="黑体" pitchFamily="49" charset="-122"/>
            </a:endParaRPr>
          </a:p>
        </p:txBody>
      </p:sp>
      <p:sp>
        <p:nvSpPr>
          <p:cNvPr id="15" name="Text Box 2"/>
          <p:cNvSpPr txBox="1">
            <a:spLocks noChangeArrowheads="1"/>
          </p:cNvSpPr>
          <p:nvPr/>
        </p:nvSpPr>
        <p:spPr bwMode="auto">
          <a:xfrm>
            <a:off x="251699" y="260780"/>
            <a:ext cx="928864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第五节     客房</a:t>
            </a:r>
            <a:r>
              <a:rPr lang="zh-CN" altLang="en-US" sz="3500" b="1" dirty="0">
                <a:solidFill>
                  <a:schemeClr val="accent1"/>
                </a:solidFill>
                <a:latin typeface="微软雅黑" pitchFamily="34" charset="-122"/>
                <a:ea typeface="微软雅黑" pitchFamily="34" charset="-122"/>
              </a:rPr>
              <a:t>部常见问题与对策</a:t>
            </a:r>
            <a:endParaRPr lang="en-US" altLang="zh-CN" sz="3500" b="1" dirty="0" smtClean="0">
              <a:solidFill>
                <a:schemeClr val="accent1"/>
              </a:solidFill>
              <a:latin typeface="微软雅黑" pitchFamily="34" charset="-122"/>
              <a:ea typeface="微软雅黑" pitchFamily="34" charset="-122"/>
            </a:endParaRPr>
          </a:p>
        </p:txBody>
      </p:sp>
      <p:sp>
        <p:nvSpPr>
          <p:cNvPr id="14" name="TextBox 13"/>
          <p:cNvSpPr txBox="1"/>
          <p:nvPr/>
        </p:nvSpPr>
        <p:spPr>
          <a:xfrm>
            <a:off x="2352257" y="2038863"/>
            <a:ext cx="6048420" cy="4524315"/>
          </a:xfrm>
          <a:prstGeom prst="rect">
            <a:avLst/>
          </a:prstGeom>
          <a:noFill/>
        </p:spPr>
        <p:txBody>
          <a:bodyPr wrap="square" rtlCol="0">
            <a:spAutoFit/>
          </a:bodyPr>
          <a:lstStyle/>
          <a:p>
            <a:pPr>
              <a:lnSpc>
                <a:spcPct val="150000"/>
              </a:lnSpc>
            </a:pPr>
            <a:r>
              <a:rPr lang="en-US" altLang="zh-CN" sz="2400" dirty="0">
                <a:latin typeface="+mn-ea"/>
                <a:ea typeface="+mn-ea"/>
              </a:rPr>
              <a:t>1.“</a:t>
            </a:r>
            <a:r>
              <a:rPr lang="zh-CN" altLang="en-US" sz="2400" dirty="0">
                <a:latin typeface="+mn-ea"/>
                <a:ea typeface="+mn-ea"/>
              </a:rPr>
              <a:t>哪个牙刷是我的？</a:t>
            </a:r>
            <a:r>
              <a:rPr lang="zh-CN" altLang="en-US" sz="2400" dirty="0" smtClean="0">
                <a:latin typeface="+mn-ea"/>
                <a:ea typeface="+mn-ea"/>
              </a:rPr>
              <a:t>”</a:t>
            </a:r>
            <a:endParaRPr lang="en-US" altLang="zh-CN" sz="2400" dirty="0" smtClean="0">
              <a:latin typeface="+mn-ea"/>
              <a:ea typeface="+mn-ea"/>
            </a:endParaRPr>
          </a:p>
          <a:p>
            <a:pPr>
              <a:lnSpc>
                <a:spcPct val="150000"/>
              </a:lnSpc>
            </a:pPr>
            <a:r>
              <a:rPr lang="en-US" altLang="zh-CN" sz="2400" dirty="0">
                <a:latin typeface="+mn-ea"/>
                <a:ea typeface="+mn-ea"/>
              </a:rPr>
              <a:t>2.</a:t>
            </a:r>
            <a:r>
              <a:rPr lang="zh-CN" altLang="en-US" sz="2400" dirty="0">
                <a:latin typeface="+mn-ea"/>
                <a:ea typeface="+mn-ea"/>
              </a:rPr>
              <a:t>客人不在时，来访者要求进入客人</a:t>
            </a:r>
            <a:r>
              <a:rPr lang="zh-CN" altLang="en-US" sz="2400" dirty="0" smtClean="0">
                <a:latin typeface="+mn-ea"/>
                <a:ea typeface="+mn-ea"/>
              </a:rPr>
              <a:t>房间</a:t>
            </a:r>
            <a:endParaRPr lang="en-US" altLang="zh-CN" sz="2400" dirty="0" smtClean="0">
              <a:latin typeface="+mn-ea"/>
              <a:ea typeface="+mn-ea"/>
            </a:endParaRPr>
          </a:p>
          <a:p>
            <a:pPr>
              <a:lnSpc>
                <a:spcPct val="150000"/>
              </a:lnSpc>
            </a:pPr>
            <a:r>
              <a:rPr lang="en-US" altLang="zh-CN" sz="2400" dirty="0">
                <a:latin typeface="+mn-ea"/>
                <a:ea typeface="+mn-ea"/>
              </a:rPr>
              <a:t>3.</a:t>
            </a:r>
            <a:r>
              <a:rPr lang="zh-CN" altLang="en-US" sz="2400" dirty="0">
                <a:latin typeface="+mn-ea"/>
                <a:ea typeface="+mn-ea"/>
              </a:rPr>
              <a:t>来访者查询住房</a:t>
            </a:r>
            <a:r>
              <a:rPr lang="zh-CN" altLang="en-US" sz="2400" dirty="0" smtClean="0">
                <a:latin typeface="+mn-ea"/>
                <a:ea typeface="+mn-ea"/>
              </a:rPr>
              <a:t>客人</a:t>
            </a:r>
            <a:endParaRPr lang="en-US" altLang="zh-CN" sz="2400" dirty="0" smtClean="0">
              <a:latin typeface="+mn-ea"/>
              <a:ea typeface="+mn-ea"/>
            </a:endParaRPr>
          </a:p>
          <a:p>
            <a:pPr>
              <a:lnSpc>
                <a:spcPct val="150000"/>
              </a:lnSpc>
            </a:pPr>
            <a:r>
              <a:rPr lang="en-US" altLang="zh-CN" sz="2400" dirty="0" smtClean="0">
                <a:latin typeface="+mn-ea"/>
                <a:ea typeface="+mn-ea"/>
              </a:rPr>
              <a:t>4</a:t>
            </a:r>
            <a:r>
              <a:rPr lang="en-US" altLang="zh-CN" sz="2400" dirty="0">
                <a:latin typeface="+mn-ea"/>
                <a:ea typeface="+mn-ea"/>
              </a:rPr>
              <a:t>.</a:t>
            </a:r>
            <a:r>
              <a:rPr lang="zh-CN" altLang="en-US" sz="2400" dirty="0">
                <a:latin typeface="+mn-ea"/>
                <a:ea typeface="+mn-ea"/>
              </a:rPr>
              <a:t>遇有醉酒客人，要加以</a:t>
            </a:r>
            <a:r>
              <a:rPr lang="zh-CN" altLang="en-US" sz="2400" dirty="0" smtClean="0">
                <a:latin typeface="+mn-ea"/>
                <a:ea typeface="+mn-ea"/>
              </a:rPr>
              <a:t>妥善处理</a:t>
            </a:r>
            <a:endParaRPr lang="en-US" altLang="zh-CN" sz="2400" dirty="0" smtClean="0">
              <a:latin typeface="+mn-ea"/>
              <a:ea typeface="+mn-ea"/>
            </a:endParaRPr>
          </a:p>
          <a:p>
            <a:pPr>
              <a:lnSpc>
                <a:spcPct val="150000"/>
              </a:lnSpc>
            </a:pPr>
            <a:r>
              <a:rPr lang="en-US" altLang="zh-CN" sz="2400" dirty="0">
                <a:latin typeface="+mn-ea"/>
                <a:ea typeface="+mn-ea"/>
              </a:rPr>
              <a:t>5.</a:t>
            </a:r>
            <a:r>
              <a:rPr lang="zh-CN" altLang="en-US" sz="2400" dirty="0">
                <a:latin typeface="+mn-ea"/>
                <a:ea typeface="+mn-ea"/>
              </a:rPr>
              <a:t>住店客人要求延</a:t>
            </a:r>
            <a:r>
              <a:rPr lang="zh-CN" altLang="en-US" sz="2400" dirty="0" smtClean="0">
                <a:latin typeface="+mn-ea"/>
                <a:ea typeface="+mn-ea"/>
              </a:rPr>
              <a:t>住</a:t>
            </a:r>
            <a:endParaRPr lang="en-US" altLang="zh-CN" sz="2400" dirty="0" smtClean="0">
              <a:latin typeface="+mn-ea"/>
              <a:ea typeface="+mn-ea"/>
            </a:endParaRPr>
          </a:p>
          <a:p>
            <a:pPr>
              <a:lnSpc>
                <a:spcPct val="150000"/>
              </a:lnSpc>
            </a:pPr>
            <a:r>
              <a:rPr lang="en-US" altLang="zh-CN" sz="2400" dirty="0"/>
              <a:t>6.</a:t>
            </a:r>
            <a:r>
              <a:rPr lang="zh-CN" altLang="zh-CN" sz="2400" dirty="0"/>
              <a:t>客人离店时，带走客房物品</a:t>
            </a:r>
          </a:p>
          <a:p>
            <a:pPr>
              <a:lnSpc>
                <a:spcPct val="150000"/>
              </a:lnSpc>
            </a:pPr>
            <a:r>
              <a:rPr lang="en-US" altLang="zh-CN" sz="2400" dirty="0"/>
              <a:t>7</a:t>
            </a:r>
            <a:r>
              <a:rPr lang="zh-CN" altLang="zh-CN" sz="2400" dirty="0"/>
              <a:t>、遇到同事或下属与客人争吵时</a:t>
            </a:r>
          </a:p>
          <a:p>
            <a:pPr>
              <a:lnSpc>
                <a:spcPct val="150000"/>
              </a:lnSpc>
            </a:pPr>
            <a:r>
              <a:rPr lang="en-US" altLang="zh-CN" sz="2400" dirty="0"/>
              <a:t>8</a:t>
            </a:r>
            <a:r>
              <a:rPr lang="zh-CN" altLang="zh-CN" sz="2400" dirty="0"/>
              <a:t>、服务员擅自将客人的行李搬出</a:t>
            </a:r>
            <a:r>
              <a:rPr lang="zh-CN" altLang="zh-CN" sz="2400" dirty="0" smtClean="0"/>
              <a:t>房间</a:t>
            </a:r>
            <a:endParaRPr lang="zh-CN" altLang="zh-CN" sz="2400" dirty="0"/>
          </a:p>
        </p:txBody>
      </p:sp>
    </p:spTree>
    <p:extLst>
      <p:ext uri="{BB962C8B-B14F-4D97-AF65-F5344CB8AC3E}">
        <p14:creationId xmlns:p14="http://schemas.microsoft.com/office/powerpoint/2010/main" val="34803265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52298" y="1786358"/>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1004420" y="1762377"/>
            <a:ext cx="59764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二、客房管理中的若干问题与对策</a:t>
            </a:r>
            <a:endParaRPr lang="en-US" altLang="zh-CN" sz="3000" b="1" dirty="0">
              <a:solidFill>
                <a:srgbClr val="CC3300"/>
              </a:solidFill>
              <a:latin typeface="黑体" pitchFamily="49" charset="-122"/>
              <a:ea typeface="黑体" pitchFamily="49" charset="-122"/>
            </a:endParaRPr>
          </a:p>
        </p:txBody>
      </p:sp>
      <p:sp>
        <p:nvSpPr>
          <p:cNvPr id="11" name="矩形 10"/>
          <p:cNvSpPr/>
          <p:nvPr/>
        </p:nvSpPr>
        <p:spPr>
          <a:xfrm>
            <a:off x="1403780" y="2708950"/>
            <a:ext cx="6288901" cy="2677656"/>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（一）“骚扰电话”的防范与</a:t>
            </a:r>
            <a:r>
              <a:rPr lang="zh-CN" altLang="en-US" sz="2800" dirty="0" smtClean="0">
                <a:solidFill>
                  <a:srgbClr val="000000"/>
                </a:solidFill>
                <a:latin typeface="微软雅黑" panose="020B0503020204020204" pitchFamily="34" charset="-122"/>
                <a:ea typeface="微软雅黑" panose="020B0503020204020204" pitchFamily="34" charset="-122"/>
              </a:rPr>
              <a:t>处置</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（二）叫醒服务的“双保险”</a:t>
            </a:r>
            <a:r>
              <a:rPr lang="zh-CN" altLang="en-US" sz="2800" dirty="0" smtClean="0">
                <a:solidFill>
                  <a:srgbClr val="000000"/>
                </a:solidFill>
                <a:latin typeface="微软雅黑" panose="020B0503020204020204" pitchFamily="34" charset="-122"/>
                <a:ea typeface="微软雅黑" panose="020B0503020204020204" pitchFamily="34" charset="-122"/>
              </a:rPr>
              <a:t>问题</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（三）因酒店设备问题致使客人受伤</a:t>
            </a:r>
            <a:r>
              <a:rPr lang="zh-CN" altLang="en-US" sz="2800" dirty="0" smtClean="0">
                <a:solidFill>
                  <a:srgbClr val="000000"/>
                </a:solidFill>
                <a:latin typeface="微软雅黑" panose="020B0503020204020204" pitchFamily="34" charset="-122"/>
                <a:ea typeface="微软雅黑" panose="020B0503020204020204" pitchFamily="34" charset="-122"/>
              </a:rPr>
              <a:t>时</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（四）客房服务要以方便客人为宗旨</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3588987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611725" y="1572985"/>
            <a:ext cx="770453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a:solidFill>
                  <a:schemeClr val="accent1"/>
                </a:solidFill>
                <a:latin typeface="微软雅黑" pitchFamily="34" charset="-122"/>
                <a:ea typeface="微软雅黑" pitchFamily="34" charset="-122"/>
              </a:rPr>
              <a:t>第六</a:t>
            </a:r>
            <a:r>
              <a:rPr lang="zh-CN" altLang="en-US" sz="3500" b="1" dirty="0" smtClean="0">
                <a:solidFill>
                  <a:schemeClr val="accent1"/>
                </a:solidFill>
                <a:latin typeface="微软雅黑" pitchFamily="34" charset="-122"/>
                <a:ea typeface="微软雅黑" pitchFamily="34" charset="-122"/>
              </a:rPr>
              <a:t>节     客房</a:t>
            </a:r>
            <a:r>
              <a:rPr lang="zh-CN" altLang="en-US" sz="3500" b="1" dirty="0">
                <a:solidFill>
                  <a:schemeClr val="accent1"/>
                </a:solidFill>
                <a:latin typeface="微软雅黑" pitchFamily="34" charset="-122"/>
                <a:ea typeface="微软雅黑" pitchFamily="34" charset="-122"/>
              </a:rPr>
              <a:t>服务创新</a:t>
            </a:r>
            <a:endParaRPr lang="en-US" altLang="zh-CN" sz="3500" b="1" dirty="0" smtClean="0">
              <a:solidFill>
                <a:schemeClr val="accent1"/>
              </a:solidFill>
              <a:latin typeface="微软雅黑" pitchFamily="34" charset="-122"/>
              <a:ea typeface="微软雅黑" pitchFamily="34" charset="-122"/>
            </a:endParaRPr>
          </a:p>
        </p:txBody>
      </p:sp>
      <p:grpSp>
        <p:nvGrpSpPr>
          <p:cNvPr id="4" name="Group 8"/>
          <p:cNvGrpSpPr/>
          <p:nvPr/>
        </p:nvGrpSpPr>
        <p:grpSpPr>
          <a:xfrm>
            <a:off x="1806438" y="2409981"/>
            <a:ext cx="352123" cy="453931"/>
            <a:chOff x="1101969" y="1465385"/>
            <a:chExt cx="679206" cy="567843"/>
          </a:xfrm>
          <a:solidFill>
            <a:schemeClr val="accent1"/>
          </a:solidFill>
        </p:grpSpPr>
        <p:sp>
          <p:nvSpPr>
            <p:cNvPr id="5"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6"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7"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2184421" y="2359947"/>
            <a:ext cx="44511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一、创新服务，注重细节</a:t>
            </a:r>
            <a:endParaRPr lang="en-US" altLang="zh-CN" sz="3000" b="1" dirty="0">
              <a:solidFill>
                <a:srgbClr val="CC3300"/>
              </a:solidFill>
              <a:latin typeface="黑体" pitchFamily="49" charset="-122"/>
              <a:ea typeface="黑体" pitchFamily="49" charset="-122"/>
            </a:endParaRPr>
          </a:p>
        </p:txBody>
      </p:sp>
      <p:grpSp>
        <p:nvGrpSpPr>
          <p:cNvPr id="9" name="Group 8"/>
          <p:cNvGrpSpPr/>
          <p:nvPr/>
        </p:nvGrpSpPr>
        <p:grpSpPr>
          <a:xfrm>
            <a:off x="1818333" y="3047075"/>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1"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3" name="Text Box 3"/>
          <p:cNvSpPr txBox="1">
            <a:spLocks noChangeArrowheads="1"/>
          </p:cNvSpPr>
          <p:nvPr/>
        </p:nvSpPr>
        <p:spPr bwMode="auto">
          <a:xfrm>
            <a:off x="2196316" y="2997041"/>
            <a:ext cx="44511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二、要以方便客人为前提</a:t>
            </a:r>
            <a:endParaRPr lang="en-US" altLang="zh-CN" sz="3000" b="1" dirty="0">
              <a:solidFill>
                <a:srgbClr val="CC3300"/>
              </a:solidFill>
              <a:latin typeface="黑体" pitchFamily="49" charset="-122"/>
              <a:ea typeface="黑体" pitchFamily="49" charset="-122"/>
            </a:endParaRPr>
          </a:p>
        </p:txBody>
      </p:sp>
      <p:grpSp>
        <p:nvGrpSpPr>
          <p:cNvPr id="16" name="Group 8"/>
          <p:cNvGrpSpPr/>
          <p:nvPr/>
        </p:nvGrpSpPr>
        <p:grpSpPr>
          <a:xfrm>
            <a:off x="1818333" y="3734215"/>
            <a:ext cx="352123" cy="453931"/>
            <a:chOff x="1101969" y="1465385"/>
            <a:chExt cx="679206" cy="567843"/>
          </a:xfrm>
          <a:solidFill>
            <a:schemeClr val="accent1"/>
          </a:solidFill>
        </p:grpSpPr>
        <p:sp>
          <p:nvSpPr>
            <p:cNvPr id="17"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8"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9"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20" name="Text Box 3"/>
          <p:cNvSpPr txBox="1">
            <a:spLocks noChangeArrowheads="1"/>
          </p:cNvSpPr>
          <p:nvPr/>
        </p:nvSpPr>
        <p:spPr bwMode="auto">
          <a:xfrm>
            <a:off x="2196316" y="3684181"/>
            <a:ext cx="44511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三、节能降耗，分析费用</a:t>
            </a:r>
            <a:endParaRPr lang="en-US" altLang="zh-CN" sz="3000" b="1" dirty="0">
              <a:solidFill>
                <a:srgbClr val="CC3300"/>
              </a:solidFill>
              <a:latin typeface="黑体" pitchFamily="49" charset="-122"/>
              <a:ea typeface="黑体" pitchFamily="49" charset="-122"/>
            </a:endParaRPr>
          </a:p>
        </p:txBody>
      </p:sp>
      <p:grpSp>
        <p:nvGrpSpPr>
          <p:cNvPr id="21" name="Group 8"/>
          <p:cNvGrpSpPr/>
          <p:nvPr/>
        </p:nvGrpSpPr>
        <p:grpSpPr>
          <a:xfrm>
            <a:off x="1792473" y="4473144"/>
            <a:ext cx="352123" cy="453931"/>
            <a:chOff x="1101969" y="1465385"/>
            <a:chExt cx="679206" cy="567843"/>
          </a:xfrm>
          <a:solidFill>
            <a:schemeClr val="accent1"/>
          </a:solidFill>
        </p:grpSpPr>
        <p:sp>
          <p:nvSpPr>
            <p:cNvPr id="22"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3"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4"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25" name="Text Box 3"/>
          <p:cNvSpPr txBox="1">
            <a:spLocks noChangeArrowheads="1"/>
          </p:cNvSpPr>
          <p:nvPr/>
        </p:nvSpPr>
        <p:spPr bwMode="auto">
          <a:xfrm>
            <a:off x="2170456" y="4423110"/>
            <a:ext cx="44511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四、推行“中式管家服务”</a:t>
            </a:r>
            <a:endParaRPr lang="en-US" altLang="zh-CN" sz="3000" b="1" dirty="0">
              <a:solidFill>
                <a:srgbClr val="CC3300"/>
              </a:solidFill>
              <a:latin typeface="黑体" pitchFamily="49" charset="-122"/>
              <a:ea typeface="黑体" pitchFamily="49" charset="-122"/>
            </a:endParaRPr>
          </a:p>
        </p:txBody>
      </p:sp>
      <p:grpSp>
        <p:nvGrpSpPr>
          <p:cNvPr id="31" name="Group 8"/>
          <p:cNvGrpSpPr/>
          <p:nvPr/>
        </p:nvGrpSpPr>
        <p:grpSpPr>
          <a:xfrm>
            <a:off x="1792473" y="5295306"/>
            <a:ext cx="352123" cy="453931"/>
            <a:chOff x="1101969" y="1465385"/>
            <a:chExt cx="679206" cy="567843"/>
          </a:xfrm>
          <a:solidFill>
            <a:schemeClr val="accent1"/>
          </a:solidFill>
        </p:grpSpPr>
        <p:sp>
          <p:nvSpPr>
            <p:cNvPr id="32"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33"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34"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35" name="Text Box 3"/>
          <p:cNvSpPr txBox="1">
            <a:spLocks noChangeArrowheads="1"/>
          </p:cNvSpPr>
          <p:nvPr/>
        </p:nvSpPr>
        <p:spPr bwMode="auto">
          <a:xfrm>
            <a:off x="2170456" y="5245272"/>
            <a:ext cx="57976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五、为客人提供“枕头菜单”</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13501490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img14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715" y="1819920"/>
            <a:ext cx="4114800" cy="2819400"/>
          </a:xfrm>
          <a:prstGeom prst="rect">
            <a:avLst/>
          </a:prstGeom>
          <a:noFill/>
          <a:ln>
            <a:noFill/>
          </a:ln>
        </p:spPr>
      </p:pic>
      <p:sp>
        <p:nvSpPr>
          <p:cNvPr id="6" name="矩形 5"/>
          <p:cNvSpPr/>
          <p:nvPr/>
        </p:nvSpPr>
        <p:spPr>
          <a:xfrm>
            <a:off x="244198" y="1544616"/>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 name="矩形 132100"/>
          <p:cNvSpPr>
            <a:spLocks noRot="1" noChangeArrowheads="1"/>
          </p:cNvSpPr>
          <p:nvPr/>
        </p:nvSpPr>
        <p:spPr bwMode="auto">
          <a:xfrm>
            <a:off x="4355985" y="1511478"/>
            <a:ext cx="4896680" cy="156966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vert="horz" wrap="square" anchor="ctr" anchorCtr="0">
            <a:spAutoFit/>
          </a:bodyPr>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buNone/>
            </a:pPr>
            <a:r>
              <a:rPr lang="zh-CN" altLang="en-US" b="1" dirty="0" smtClean="0">
                <a:solidFill>
                  <a:srgbClr val="0000FF"/>
                </a:solidFill>
              </a:rPr>
              <a:t>   广州</a:t>
            </a:r>
            <a:r>
              <a:rPr lang="zh-CN" altLang="en-US" b="1" dirty="0">
                <a:solidFill>
                  <a:srgbClr val="0000FF"/>
                </a:solidFill>
              </a:rPr>
              <a:t>从化碧水湾大酒店根据客人的个性化需求为客人提供的枕头菜单</a:t>
            </a:r>
          </a:p>
        </p:txBody>
      </p:sp>
      <p:pic>
        <p:nvPicPr>
          <p:cNvPr id="8" name="图片 7" descr="img14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2915" y="3478056"/>
            <a:ext cx="4257675" cy="2886075"/>
          </a:xfrm>
          <a:prstGeom prst="rect">
            <a:avLst/>
          </a:prstGeom>
          <a:noFill/>
          <a:ln>
            <a:noFill/>
          </a:ln>
        </p:spPr>
      </p:pic>
    </p:spTree>
    <p:extLst>
      <p:ext uri="{BB962C8B-B14F-4D97-AF65-F5344CB8AC3E}">
        <p14:creationId xmlns:p14="http://schemas.microsoft.com/office/powerpoint/2010/main" val="24857625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6"/>
          <p:cNvSpPr>
            <a:spLocks noChangeArrowheads="1"/>
          </p:cNvSpPr>
          <p:nvPr/>
        </p:nvSpPr>
        <p:spPr bwMode="auto">
          <a:xfrm>
            <a:off x="0" y="1339849"/>
            <a:ext cx="323850" cy="4032251"/>
          </a:xfrm>
          <a:prstGeom prst="rect">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5" name="矩形 7"/>
          <p:cNvSpPr>
            <a:spLocks noChangeArrowheads="1"/>
          </p:cNvSpPr>
          <p:nvPr/>
        </p:nvSpPr>
        <p:spPr bwMode="auto">
          <a:xfrm>
            <a:off x="8856663" y="1339849"/>
            <a:ext cx="323850" cy="403225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6" name="TextBox 7"/>
          <p:cNvSpPr>
            <a:spLocks noChangeArrowheads="1"/>
          </p:cNvSpPr>
          <p:nvPr/>
        </p:nvSpPr>
        <p:spPr bwMode="auto">
          <a:xfrm>
            <a:off x="673012" y="428625"/>
            <a:ext cx="81836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0"/>
              </a:spcBef>
              <a:buNone/>
            </a:pPr>
            <a:r>
              <a:rPr lang="zh-CN" altLang="en-US" sz="4000" b="1" dirty="0" smtClean="0">
                <a:solidFill>
                  <a:schemeClr val="accent1"/>
                </a:solidFill>
                <a:latin typeface="微软雅黑" pitchFamily="34" charset="-122"/>
                <a:ea typeface="微软雅黑" pitchFamily="34" charset="-122"/>
              </a:rPr>
              <a:t>第七章  个性化</a:t>
            </a:r>
            <a:r>
              <a:rPr lang="zh-CN" altLang="en-US" sz="4000" b="1" dirty="0">
                <a:solidFill>
                  <a:schemeClr val="accent1"/>
                </a:solidFill>
                <a:latin typeface="微软雅黑" pitchFamily="34" charset="-122"/>
                <a:ea typeface="微软雅黑" pitchFamily="34" charset="-122"/>
              </a:rPr>
              <a:t>服务与客房贴身管家</a:t>
            </a:r>
          </a:p>
        </p:txBody>
      </p:sp>
      <p:sp>
        <p:nvSpPr>
          <p:cNvPr id="8197" name="Text Box 9"/>
          <p:cNvSpPr txBox="1">
            <a:spLocks noChangeArrowheads="1"/>
          </p:cNvSpPr>
          <p:nvPr/>
        </p:nvSpPr>
        <p:spPr bwMode="auto">
          <a:xfrm>
            <a:off x="673012" y="1857375"/>
            <a:ext cx="8183651" cy="331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428750" indent="-51435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2800" b="1" u="sng" dirty="0">
                <a:solidFill>
                  <a:srgbClr val="CC3300"/>
                </a:solidFill>
                <a:ea typeface="微软雅黑" pitchFamily="34" charset="-122"/>
              </a:rPr>
              <a:t>本章的学习目的与要求：</a:t>
            </a:r>
          </a:p>
          <a:p>
            <a:pPr eaLnBrk="1" hangingPunct="1">
              <a:spcBef>
                <a:spcPct val="50000"/>
              </a:spcBef>
              <a:buFont typeface="Arial" charset="0"/>
              <a:buNone/>
            </a:pPr>
            <a:r>
              <a:rPr lang="zh-CN" altLang="en-US" sz="2800" dirty="0">
                <a:solidFill>
                  <a:srgbClr val="CC3300"/>
                </a:solidFill>
              </a:rPr>
              <a:t>       </a:t>
            </a:r>
            <a:r>
              <a:rPr lang="zh-CN" altLang="en-US" sz="2800" dirty="0">
                <a:solidFill>
                  <a:srgbClr val="CC3300"/>
                </a:solidFill>
                <a:ea typeface="华文楷体" pitchFamily="2" charset="-122"/>
              </a:rPr>
              <a:t>通过本章的学习：</a:t>
            </a:r>
            <a:endParaRPr lang="en-US" altLang="zh-CN" sz="2800" dirty="0">
              <a:solidFill>
                <a:srgbClr val="CC3300"/>
              </a:solidFill>
              <a:ea typeface="华文楷体" pitchFamily="2" charset="-122"/>
            </a:endParaRPr>
          </a:p>
          <a:p>
            <a:pPr lvl="0"/>
            <a:r>
              <a:rPr lang="zh-CN" altLang="en-US" sz="2800" dirty="0" smtClean="0">
                <a:solidFill>
                  <a:srgbClr val="CC3300"/>
                </a:solidFill>
                <a:ea typeface="华文楷体" pitchFamily="2" charset="-122"/>
              </a:rPr>
              <a:t>了解</a:t>
            </a:r>
            <a:r>
              <a:rPr lang="zh-CN" altLang="en-US" sz="2800" dirty="0">
                <a:solidFill>
                  <a:srgbClr val="CC3300"/>
                </a:solidFill>
                <a:ea typeface="华文楷体" pitchFamily="2" charset="-122"/>
              </a:rPr>
              <a:t>个性化服务与“贴身管家”的基本概念。</a:t>
            </a:r>
          </a:p>
          <a:p>
            <a:pPr lvl="0"/>
            <a:r>
              <a:rPr lang="zh-CN" altLang="en-US" sz="2800" dirty="0" smtClean="0">
                <a:solidFill>
                  <a:srgbClr val="CC3300"/>
                </a:solidFill>
                <a:ea typeface="华文楷体" pitchFamily="2" charset="-122"/>
              </a:rPr>
              <a:t>认识</a:t>
            </a:r>
            <a:r>
              <a:rPr lang="zh-CN" altLang="en-US" sz="2800" dirty="0">
                <a:solidFill>
                  <a:srgbClr val="CC3300"/>
                </a:solidFill>
                <a:ea typeface="华文楷体" pitchFamily="2" charset="-122"/>
              </a:rPr>
              <a:t>客房部提供个性化服务与</a:t>
            </a:r>
            <a:r>
              <a:rPr lang="zh-CN" altLang="en-US" sz="2800" dirty="0" smtClean="0">
                <a:solidFill>
                  <a:srgbClr val="CC3300"/>
                </a:solidFill>
                <a:ea typeface="华文楷体" pitchFamily="2" charset="-122"/>
              </a:rPr>
              <a:t>“贴身管家”的意义</a:t>
            </a:r>
            <a:endParaRPr lang="zh-CN" altLang="en-US" sz="2800" dirty="0">
              <a:solidFill>
                <a:srgbClr val="CC3300"/>
              </a:solidFill>
              <a:ea typeface="华文楷体" pitchFamily="2" charset="-122"/>
            </a:endParaRPr>
          </a:p>
          <a:p>
            <a:pPr lvl="0"/>
            <a:r>
              <a:rPr lang="zh-CN" altLang="en-US" sz="2800" dirty="0" smtClean="0">
                <a:solidFill>
                  <a:srgbClr val="CC3300"/>
                </a:solidFill>
                <a:ea typeface="华文楷体" pitchFamily="2" charset="-122"/>
              </a:rPr>
              <a:t>了解</a:t>
            </a:r>
            <a:r>
              <a:rPr lang="zh-CN" altLang="en-US" sz="2800" dirty="0">
                <a:solidFill>
                  <a:srgbClr val="CC3300"/>
                </a:solidFill>
                <a:ea typeface="华文楷体" pitchFamily="2" charset="-122"/>
              </a:rPr>
              <a:t>“贴身管家”的服务内容和服务方式。</a:t>
            </a:r>
          </a:p>
          <a:p>
            <a:endParaRPr lang="zh-CN" altLang="en-US" dirty="0"/>
          </a:p>
        </p:txBody>
      </p:sp>
    </p:spTree>
    <p:extLst>
      <p:ext uri="{BB962C8B-B14F-4D97-AF65-F5344CB8AC3E}">
        <p14:creationId xmlns:p14="http://schemas.microsoft.com/office/powerpoint/2010/main" val="16133872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225792" y="4671739"/>
            <a:ext cx="4786306" cy="468000"/>
          </a:xfrm>
          <a:custGeom>
            <a:avLst/>
            <a:gdLst/>
            <a:ahLst/>
            <a:cxnLst/>
            <a:rect l="l" t="t" r="r" b="b"/>
            <a:pathLst>
              <a:path w="2807157" h="468000">
                <a:moveTo>
                  <a:pt x="82036" y="0"/>
                </a:moveTo>
                <a:lnTo>
                  <a:pt x="2339157" y="0"/>
                </a:lnTo>
                <a:lnTo>
                  <a:pt x="2807157"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文本框 6"/>
          <p:cNvSpPr txBox="1"/>
          <p:nvPr/>
        </p:nvSpPr>
        <p:spPr>
          <a:xfrm>
            <a:off x="539752" y="4435333"/>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01</a:t>
            </a:r>
            <a:endParaRPr lang="zh-CN" altLang="en-US" sz="3600" b="1" dirty="0">
              <a:solidFill>
                <a:srgbClr val="0278A1"/>
              </a:solidFill>
              <a:latin typeface="Akzidenz-Grotesk BQ Condensed" pitchFamily="50" charset="0"/>
            </a:endParaRPr>
          </a:p>
        </p:txBody>
      </p:sp>
      <p:sp>
        <p:nvSpPr>
          <p:cNvPr id="15" name="文本框 53"/>
          <p:cNvSpPr txBox="1"/>
          <p:nvPr/>
        </p:nvSpPr>
        <p:spPr>
          <a:xfrm>
            <a:off x="1403648" y="4606960"/>
            <a:ext cx="3932487" cy="461665"/>
          </a:xfrm>
          <a:prstGeom prst="rect">
            <a:avLst/>
          </a:prstGeom>
          <a:noFill/>
        </p:spPr>
        <p:txBody>
          <a:bodyPr wrap="none" rtlCol="0">
            <a:spAutoFit/>
          </a:bodyPr>
          <a:lstStyle/>
          <a:p>
            <a:r>
              <a:rPr lang="en-US" altLang="zh-CN" sz="2400" dirty="0">
                <a:solidFill>
                  <a:schemeClr val="bg1"/>
                </a:solidFill>
                <a:latin typeface="微软雅黑" pitchFamily="34" charset="-122"/>
                <a:ea typeface="微软雅黑" pitchFamily="34" charset="-122"/>
              </a:rPr>
              <a:t>21</a:t>
            </a:r>
            <a:r>
              <a:rPr lang="zh-CN" altLang="en-US" sz="2400" dirty="0">
                <a:solidFill>
                  <a:schemeClr val="bg1"/>
                </a:solidFill>
                <a:latin typeface="微软雅黑" pitchFamily="34" charset="-122"/>
                <a:ea typeface="微软雅黑" pitchFamily="34" charset="-122"/>
              </a:rPr>
              <a:t>世纪前厅服务的发展趋势</a:t>
            </a:r>
          </a:p>
        </p:txBody>
      </p:sp>
      <p:sp>
        <p:nvSpPr>
          <p:cNvPr id="17" name="文本框 12"/>
          <p:cNvSpPr txBox="1"/>
          <p:nvPr/>
        </p:nvSpPr>
        <p:spPr>
          <a:xfrm>
            <a:off x="539752" y="5099403"/>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02</a:t>
            </a:r>
            <a:endParaRPr lang="zh-CN" altLang="en-US" sz="3600" b="1" dirty="0">
              <a:solidFill>
                <a:srgbClr val="0278A1"/>
              </a:solidFill>
              <a:latin typeface="Akzidenz-Grotesk BQ Condensed" pitchFamily="50" charset="0"/>
            </a:endParaRPr>
          </a:p>
        </p:txBody>
      </p:sp>
      <p:sp>
        <p:nvSpPr>
          <p:cNvPr id="18" name="任意多边形 17"/>
          <p:cNvSpPr/>
          <p:nvPr/>
        </p:nvSpPr>
        <p:spPr>
          <a:xfrm>
            <a:off x="1225794" y="5321580"/>
            <a:ext cx="6154401" cy="468000"/>
          </a:xfrm>
          <a:custGeom>
            <a:avLst/>
            <a:gdLst/>
            <a:ahLst/>
            <a:cxnLst/>
            <a:rect l="l" t="t" r="r" b="b"/>
            <a:pathLst>
              <a:path w="3492923" h="468000">
                <a:moveTo>
                  <a:pt x="82036" y="0"/>
                </a:moveTo>
                <a:lnTo>
                  <a:pt x="3024923" y="0"/>
                </a:lnTo>
                <a:lnTo>
                  <a:pt x="3492923"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54"/>
          <p:cNvSpPr txBox="1"/>
          <p:nvPr/>
        </p:nvSpPr>
        <p:spPr>
          <a:xfrm>
            <a:off x="1403646" y="5247805"/>
            <a:ext cx="5400509" cy="461665"/>
          </a:xfrm>
          <a:prstGeom prst="rect">
            <a:avLst/>
          </a:prstGeom>
          <a:noFill/>
        </p:spPr>
        <p:txBody>
          <a:bodyPr wrap="square" rtlCol="0">
            <a:spAutoFit/>
          </a:bodyPr>
          <a:lstStyle/>
          <a:p>
            <a:r>
              <a:rPr lang="en-US" altLang="zh-CN" sz="2400" dirty="0">
                <a:solidFill>
                  <a:schemeClr val="bg1"/>
                </a:solidFill>
                <a:latin typeface="微软雅黑" pitchFamily="34" charset="-122"/>
                <a:ea typeface="微软雅黑" pitchFamily="34" charset="-122"/>
              </a:rPr>
              <a:t>21</a:t>
            </a:r>
            <a:r>
              <a:rPr lang="zh-CN" altLang="en-US" sz="2400" dirty="0">
                <a:solidFill>
                  <a:schemeClr val="bg1"/>
                </a:solidFill>
                <a:latin typeface="微软雅黑" pitchFamily="34" charset="-122"/>
                <a:ea typeface="微软雅黑" pitchFamily="34" charset="-122"/>
              </a:rPr>
              <a:t>世纪前厅部经营管理的发展趋势</a:t>
            </a:r>
          </a:p>
        </p:txBody>
      </p:sp>
      <p:sp>
        <p:nvSpPr>
          <p:cNvPr id="27" name="文本框 56"/>
          <p:cNvSpPr txBox="1"/>
          <p:nvPr/>
        </p:nvSpPr>
        <p:spPr>
          <a:xfrm>
            <a:off x="1444574" y="5840034"/>
            <a:ext cx="2031325"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点击添加标题</a:t>
            </a:r>
          </a:p>
        </p:txBody>
      </p:sp>
      <p:sp>
        <p:nvSpPr>
          <p:cNvPr id="12" name="TextBox 7"/>
          <p:cNvSpPr>
            <a:spLocks noChangeArrowheads="1"/>
          </p:cNvSpPr>
          <p:nvPr/>
        </p:nvSpPr>
        <p:spPr bwMode="auto">
          <a:xfrm>
            <a:off x="510042" y="1487467"/>
            <a:ext cx="459292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0"/>
              </a:spcBef>
              <a:buNone/>
            </a:pPr>
            <a:r>
              <a:rPr lang="zh-CN" altLang="en-US" sz="4000" b="1" dirty="0">
                <a:solidFill>
                  <a:schemeClr val="accent1"/>
                </a:solidFill>
                <a:latin typeface="微软雅黑" pitchFamily="34" charset="-122"/>
                <a:ea typeface="微软雅黑" pitchFamily="34" charset="-122"/>
              </a:rPr>
              <a:t>第七章  </a:t>
            </a:r>
            <a:r>
              <a:rPr lang="zh-CN" altLang="en-US" sz="4000" b="1" dirty="0" smtClean="0">
                <a:solidFill>
                  <a:schemeClr val="accent1"/>
                </a:solidFill>
                <a:latin typeface="微软雅黑" pitchFamily="34" charset="-122"/>
                <a:ea typeface="微软雅黑" pitchFamily="34" charset="-122"/>
              </a:rPr>
              <a:t>个性化服务</a:t>
            </a:r>
            <a:endParaRPr lang="en-US" altLang="zh-CN" sz="4000" b="1" dirty="0" smtClean="0">
              <a:solidFill>
                <a:schemeClr val="accent1"/>
              </a:solidFill>
              <a:latin typeface="微软雅黑" pitchFamily="34" charset="-122"/>
              <a:ea typeface="微软雅黑" pitchFamily="34" charset="-122"/>
            </a:endParaRPr>
          </a:p>
          <a:p>
            <a:pPr eaLnBrk="1" hangingPunct="1">
              <a:spcBef>
                <a:spcPct val="0"/>
              </a:spcBef>
              <a:buNone/>
            </a:pPr>
            <a:r>
              <a:rPr lang="zh-CN" altLang="en-US" sz="4000" b="1" dirty="0" smtClean="0">
                <a:solidFill>
                  <a:schemeClr val="accent1"/>
                </a:solidFill>
                <a:latin typeface="微软雅黑" pitchFamily="34" charset="-122"/>
                <a:ea typeface="微软雅黑" pitchFamily="34" charset="-122"/>
              </a:rPr>
              <a:t>与</a:t>
            </a:r>
            <a:r>
              <a:rPr lang="zh-CN" altLang="en-US" sz="4000" b="1" dirty="0">
                <a:solidFill>
                  <a:schemeClr val="accent1"/>
                </a:solidFill>
                <a:latin typeface="微软雅黑" pitchFamily="34" charset="-122"/>
                <a:ea typeface="微软雅黑" pitchFamily="34" charset="-122"/>
              </a:rPr>
              <a:t>客房贴身管家</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10" y="764815"/>
            <a:ext cx="2160150" cy="3322147"/>
          </a:xfrm>
          <a:prstGeom prst="flowChartMultidocument">
            <a:avLst/>
          </a:prstGeom>
          <a:noFill/>
          <a:ln>
            <a:noFill/>
          </a:ln>
          <a:effectLst/>
        </p:spPr>
      </p:pic>
    </p:spTree>
    <p:extLst>
      <p:ext uri="{BB962C8B-B14F-4D97-AF65-F5344CB8AC3E}">
        <p14:creationId xmlns:p14="http://schemas.microsoft.com/office/powerpoint/2010/main" val="16157555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3432" y="1411817"/>
            <a:ext cx="5030516" cy="386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2100951" y="4848965"/>
            <a:ext cx="3967830" cy="1728120"/>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 name="文本框 106"/>
          <p:cNvSpPr txBox="1"/>
          <p:nvPr/>
        </p:nvSpPr>
        <p:spPr>
          <a:xfrm>
            <a:off x="2611887" y="5277473"/>
            <a:ext cx="3456894" cy="1200329"/>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管家服务起源于法国，完善于英国，是酒店个性化服务的极致</a:t>
            </a:r>
          </a:p>
        </p:txBody>
      </p:sp>
      <p:sp>
        <p:nvSpPr>
          <p:cNvPr id="15" name="文本框 107"/>
          <p:cNvSpPr txBox="1"/>
          <p:nvPr/>
        </p:nvSpPr>
        <p:spPr>
          <a:xfrm>
            <a:off x="6068780" y="430634"/>
            <a:ext cx="2800269" cy="4846840"/>
          </a:xfrm>
          <a:prstGeom prst="rect">
            <a:avLst/>
          </a:prstGeom>
          <a:noFill/>
        </p:spPr>
        <p:txBody>
          <a:bodyPr wrap="square" rtlCol="0">
            <a:spAutoFit/>
          </a:bodyPr>
          <a:lstStyle>
            <a:defPPr>
              <a:defRPr lang="zh-CN"/>
            </a:defPPr>
            <a:lvl1pPr algn="just">
              <a:lnSpc>
                <a:spcPct val="130000"/>
              </a:lnSpc>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eaLnBrk="1" hangingPunct="1">
              <a:buNone/>
            </a:pPr>
            <a:r>
              <a:rPr lang="zh-CN" altLang="en-US" sz="2400" b="1" dirty="0">
                <a:solidFill>
                  <a:srgbClr val="0000FF"/>
                </a:solidFill>
              </a:rPr>
              <a:t>个性化服务是未来酒店服务的发展趋势，也是酒店业竞争的重要手段，而贴身管家服务则是高级酒店为</a:t>
            </a:r>
            <a:r>
              <a:rPr lang="en-US" altLang="zh-CN" sz="2400" b="1" dirty="0">
                <a:solidFill>
                  <a:srgbClr val="0000FF"/>
                </a:solidFill>
              </a:rPr>
              <a:t>VIP</a:t>
            </a:r>
            <a:r>
              <a:rPr lang="zh-CN" altLang="en-US" sz="2400" b="1" dirty="0">
                <a:solidFill>
                  <a:srgbClr val="0000FF"/>
                </a:solidFill>
              </a:rPr>
              <a:t>客人提供的重要服务项目，同时也是客房部个性化服务的重要形式。</a:t>
            </a:r>
          </a:p>
        </p:txBody>
      </p:sp>
      <p:sp>
        <p:nvSpPr>
          <p:cNvPr id="10" name="矩形 9"/>
          <p:cNvSpPr/>
          <p:nvPr/>
        </p:nvSpPr>
        <p:spPr>
          <a:xfrm>
            <a:off x="468313" y="1136513"/>
            <a:ext cx="447034" cy="550608"/>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矩形 10"/>
          <p:cNvSpPr/>
          <p:nvPr/>
        </p:nvSpPr>
        <p:spPr>
          <a:xfrm>
            <a:off x="663432" y="1203145"/>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2396805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68104" y="2249228"/>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2747052" y="2887682"/>
            <a:ext cx="5666035" cy="3329758"/>
          </a:xfrm>
          <a:prstGeom prst="rect">
            <a:avLst/>
          </a:prstGeom>
          <a:noFill/>
        </p:spPr>
        <p:txBody>
          <a:bodyPr wrap="square" rtlCol="0">
            <a:spAutoFit/>
          </a:bodyPr>
          <a:lstStyle/>
          <a:p>
            <a:pPr>
              <a:lnSpc>
                <a:spcPct val="150000"/>
              </a:lnSpc>
            </a:pPr>
            <a:r>
              <a:rPr lang="zh-CN" altLang="en-US" sz="2400" dirty="0">
                <a:latin typeface="+mn-ea"/>
                <a:ea typeface="+mn-ea"/>
              </a:rPr>
              <a:t>对客人以姓氏相称，是对客人的一种尊重，是承认客人的与众不同，表明酒店对客人的一种特殊关照。凡是服务质量好，受到客人称赞，给客人留下深刻印象的酒店，无一不对每位住店客人以姓名相称</a:t>
            </a:r>
            <a:r>
              <a:rPr lang="zh-CN" altLang="en-US" sz="2400" dirty="0" smtClean="0">
                <a:latin typeface="+mn-ea"/>
                <a:ea typeface="+mn-ea"/>
              </a:rPr>
              <a:t>。</a:t>
            </a:r>
            <a:endParaRPr lang="en-US" altLang="zh-CN" sz="2400" dirty="0" smtClean="0">
              <a:latin typeface="+mn-ea"/>
              <a:ea typeface="+mn-ea"/>
            </a:endParaRPr>
          </a:p>
        </p:txBody>
      </p:sp>
      <p:sp>
        <p:nvSpPr>
          <p:cNvPr id="11" name="Text Box 3"/>
          <p:cNvSpPr txBox="1">
            <a:spLocks noChangeArrowheads="1"/>
          </p:cNvSpPr>
          <p:nvPr/>
        </p:nvSpPr>
        <p:spPr bwMode="auto">
          <a:xfrm>
            <a:off x="1432812" y="2149162"/>
            <a:ext cx="41042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一、称呼客人姓名</a:t>
            </a:r>
            <a:endParaRPr lang="en-US" altLang="zh-CN" sz="3000" b="1" dirty="0">
              <a:solidFill>
                <a:srgbClr val="CC3300"/>
              </a:solidFill>
              <a:latin typeface="黑体" pitchFamily="49" charset="-122"/>
              <a:ea typeface="黑体" pitchFamily="49" charset="-122"/>
            </a:endParaRPr>
          </a:p>
        </p:txBody>
      </p:sp>
      <p:sp>
        <p:nvSpPr>
          <p:cNvPr id="15" name="Text Box 2"/>
          <p:cNvSpPr txBox="1">
            <a:spLocks noChangeArrowheads="1"/>
          </p:cNvSpPr>
          <p:nvPr/>
        </p:nvSpPr>
        <p:spPr bwMode="auto">
          <a:xfrm>
            <a:off x="251700" y="1418153"/>
            <a:ext cx="79205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a:solidFill>
                  <a:schemeClr val="accent1"/>
                </a:solidFill>
                <a:latin typeface="微软雅黑" pitchFamily="34" charset="-122"/>
                <a:ea typeface="微软雅黑" pitchFamily="34" charset="-122"/>
              </a:rPr>
              <a:t>第一节 客房部个性化服务的实施</a:t>
            </a:r>
          </a:p>
        </p:txBody>
      </p:sp>
    </p:spTree>
    <p:extLst>
      <p:ext uri="{BB962C8B-B14F-4D97-AF65-F5344CB8AC3E}">
        <p14:creationId xmlns:p14="http://schemas.microsoft.com/office/powerpoint/2010/main" val="16479064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12" name="矩形 132100"/>
          <p:cNvSpPr>
            <a:spLocks noRot="1" noChangeArrowheads="1"/>
          </p:cNvSpPr>
          <p:nvPr/>
        </p:nvSpPr>
        <p:spPr bwMode="auto">
          <a:xfrm>
            <a:off x="-180330" y="4527202"/>
            <a:ext cx="3312230" cy="240616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buFont typeface="Arial" charset="0"/>
              <a:buNone/>
            </a:pPr>
            <a:r>
              <a:rPr lang="zh-CN" altLang="en-US" b="1" dirty="0" smtClean="0">
                <a:solidFill>
                  <a:srgbClr val="FFFFCC"/>
                </a:solidFill>
              </a:rPr>
              <a:t>盥洗空间</a:t>
            </a:r>
            <a:endParaRPr lang="zh-CN" altLang="en-US" b="1" dirty="0">
              <a:solidFill>
                <a:srgbClr val="FFFFCC"/>
              </a:solidFill>
            </a:endParaRPr>
          </a:p>
        </p:txBody>
      </p:sp>
    </p:spTree>
    <p:extLst>
      <p:ext uri="{BB962C8B-B14F-4D97-AF65-F5344CB8AC3E}">
        <p14:creationId xmlns:p14="http://schemas.microsoft.com/office/powerpoint/2010/main" val="120945600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46899" y="1694899"/>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1115760" y="2348925"/>
            <a:ext cx="7056490" cy="3970318"/>
          </a:xfrm>
          <a:prstGeom prst="rect">
            <a:avLst/>
          </a:prstGeom>
          <a:noFill/>
        </p:spPr>
        <p:txBody>
          <a:bodyPr wrap="square" rtlCol="0">
            <a:spAutoFit/>
          </a:bodyPr>
          <a:lstStyle/>
          <a:p>
            <a:pPr>
              <a:lnSpc>
                <a:spcPct val="150000"/>
              </a:lnSpc>
            </a:pPr>
            <a:r>
              <a:rPr lang="zh-CN" altLang="en-US" sz="2400" dirty="0">
                <a:latin typeface="+mj-ea"/>
                <a:ea typeface="+mj-ea"/>
              </a:rPr>
              <a:t>满足客人提出的需求，不足为奇，能捕捉到连客人自己都没想到而又确实需要的需求，才是服务的真功夫。了解、识别和预测客人的需求，这是为客人提供个性化服务的基础。“客人想到了，我们替客人做到，客人没想到的，我们要替客人想到而且做到”，只有这样的服务，才能使客人感到意外的惊喜，才能体现个性化服务。</a:t>
            </a:r>
          </a:p>
        </p:txBody>
      </p:sp>
      <p:sp>
        <p:nvSpPr>
          <p:cNvPr id="8" name="Text Box 3"/>
          <p:cNvSpPr txBox="1">
            <a:spLocks noChangeArrowheads="1"/>
          </p:cNvSpPr>
          <p:nvPr/>
        </p:nvSpPr>
        <p:spPr bwMode="auto">
          <a:xfrm>
            <a:off x="624882" y="1644865"/>
            <a:ext cx="67684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二、了解、识别和预测客人的需求</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19862767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026873" y="1768276"/>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5083636" y="2557952"/>
            <a:ext cx="3894154" cy="3898568"/>
          </a:xfrm>
          <a:prstGeom prst="rect">
            <a:avLst/>
          </a:prstGeom>
          <a:noFill/>
        </p:spPr>
        <p:txBody>
          <a:bodyPr wrap="square" rtlCol="0">
            <a:spAutoFit/>
          </a:bodyPr>
          <a:lstStyle/>
          <a:p>
            <a:pPr>
              <a:lnSpc>
                <a:spcPct val="150000"/>
              </a:lnSpc>
            </a:pPr>
            <a:r>
              <a:rPr lang="zh-CN" altLang="en-US" sz="2400" dirty="0" smtClean="0">
                <a:latin typeface="+mn-ea"/>
                <a:ea typeface="+mn-ea"/>
              </a:rPr>
              <a:t>客房</a:t>
            </a:r>
            <a:r>
              <a:rPr lang="zh-CN" altLang="en-US" sz="2400" dirty="0">
                <a:latin typeface="+mn-ea"/>
                <a:ea typeface="+mn-ea"/>
              </a:rPr>
              <a:t>部还可要求当天为客人提供客房服务的服务员将其姓名以某种方式告知本楼层客人，使客人真正感到宾至如归</a:t>
            </a:r>
            <a:r>
              <a:rPr lang="zh-CN" altLang="en-US" sz="2400" dirty="0" smtClean="0">
                <a:latin typeface="+mn-ea"/>
                <a:ea typeface="+mn-ea"/>
              </a:rPr>
              <a:t>。</a:t>
            </a:r>
            <a:r>
              <a:rPr lang="zh-CN" altLang="zh-CN" sz="2400" dirty="0"/>
              <a:t>另外，服务员在服务过程中给客人的任何留言，都应签上自己的姓名</a:t>
            </a:r>
            <a:r>
              <a:rPr lang="zh-CN" altLang="zh-CN" sz="2400" dirty="0" smtClean="0"/>
              <a:t>。</a:t>
            </a:r>
            <a:endParaRPr lang="zh-CN" altLang="zh-CN" sz="2400" dirty="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1700" y="1268850"/>
            <a:ext cx="4464310" cy="5040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5378996" y="1487409"/>
            <a:ext cx="32972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三、将自己的姓名留给客人</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23100060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46899" y="277893"/>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624882" y="227859"/>
            <a:ext cx="67684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四、个性化服务的全面实施</a:t>
            </a:r>
            <a:endParaRPr lang="en-US" altLang="zh-CN" sz="3000" b="1" dirty="0">
              <a:solidFill>
                <a:srgbClr val="CC3300"/>
              </a:solidFill>
              <a:latin typeface="黑体" pitchFamily="49" charset="-122"/>
              <a:ea typeface="黑体" pitchFamily="49" charset="-122"/>
            </a:endParaRPr>
          </a:p>
        </p:txBody>
      </p:sp>
      <p:grpSp>
        <p:nvGrpSpPr>
          <p:cNvPr id="11" name="Group 25"/>
          <p:cNvGrpSpPr/>
          <p:nvPr/>
        </p:nvGrpSpPr>
        <p:grpSpPr>
          <a:xfrm>
            <a:off x="540809" y="3996628"/>
            <a:ext cx="1577975" cy="755651"/>
            <a:chOff x="1860550" y="2282826"/>
            <a:chExt cx="1577975" cy="755650"/>
          </a:xfrm>
        </p:grpSpPr>
        <p:sp>
          <p:nvSpPr>
            <p:cNvPr id="15" name="Freeform 5"/>
            <p:cNvSpPr>
              <a:spLocks noEditPoints="1"/>
            </p:cNvSpPr>
            <p:nvPr/>
          </p:nvSpPr>
          <p:spPr bwMode="auto">
            <a:xfrm>
              <a:off x="1860550" y="2282826"/>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p:nvSpPr>
          <p:spPr bwMode="auto">
            <a:xfrm>
              <a:off x="2101850" y="2411413"/>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7"/>
            <p:cNvSpPr>
              <a:spLocks/>
            </p:cNvSpPr>
            <p:nvPr/>
          </p:nvSpPr>
          <p:spPr bwMode="auto">
            <a:xfrm>
              <a:off x="1860550" y="2552701"/>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8" name="Group 63"/>
          <p:cNvGrpSpPr/>
          <p:nvPr/>
        </p:nvGrpSpPr>
        <p:grpSpPr>
          <a:xfrm>
            <a:off x="2173853" y="2966461"/>
            <a:ext cx="1577975" cy="755651"/>
            <a:chOff x="3247039" y="1681164"/>
            <a:chExt cx="1577975" cy="755650"/>
          </a:xfrm>
        </p:grpSpPr>
        <p:sp>
          <p:nvSpPr>
            <p:cNvPr id="19" name="Freeform 5"/>
            <p:cNvSpPr>
              <a:spLocks noEditPoints="1"/>
            </p:cNvSpPr>
            <p:nvPr/>
          </p:nvSpPr>
          <p:spPr bwMode="auto">
            <a:xfrm>
              <a:off x="3247039" y="1681164"/>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p:cNvSpPr>
            <p:nvPr/>
          </p:nvSpPr>
          <p:spPr bwMode="auto">
            <a:xfrm>
              <a:off x="3488339" y="1809751"/>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p:cNvSpPr>
            <p:nvPr/>
          </p:nvSpPr>
          <p:spPr bwMode="auto">
            <a:xfrm>
              <a:off x="3247039" y="1951039"/>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 name="Group 53"/>
          <p:cNvGrpSpPr/>
          <p:nvPr/>
        </p:nvGrpSpPr>
        <p:grpSpPr>
          <a:xfrm>
            <a:off x="3806898" y="3996628"/>
            <a:ext cx="1577975" cy="755651"/>
            <a:chOff x="5320891" y="1681164"/>
            <a:chExt cx="1577975" cy="755650"/>
          </a:xfrm>
        </p:grpSpPr>
        <p:sp>
          <p:nvSpPr>
            <p:cNvPr id="23" name="Freeform 5"/>
            <p:cNvSpPr>
              <a:spLocks noEditPoints="1"/>
            </p:cNvSpPr>
            <p:nvPr/>
          </p:nvSpPr>
          <p:spPr bwMode="auto">
            <a:xfrm>
              <a:off x="5320891" y="1681164"/>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p:cNvSpPr>
            <p:nvPr/>
          </p:nvSpPr>
          <p:spPr bwMode="auto">
            <a:xfrm>
              <a:off x="5562191" y="1809751"/>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p:cNvSpPr>
            <p:nvPr/>
          </p:nvSpPr>
          <p:spPr bwMode="auto">
            <a:xfrm>
              <a:off x="5320891" y="1951039"/>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 name="Group 52"/>
          <p:cNvGrpSpPr/>
          <p:nvPr/>
        </p:nvGrpSpPr>
        <p:grpSpPr>
          <a:xfrm>
            <a:off x="5439941" y="2966461"/>
            <a:ext cx="1577975" cy="755651"/>
            <a:chOff x="5320891" y="2802395"/>
            <a:chExt cx="1577975" cy="755650"/>
          </a:xfrm>
        </p:grpSpPr>
        <p:sp>
          <p:nvSpPr>
            <p:cNvPr id="27" name="Freeform 5"/>
            <p:cNvSpPr>
              <a:spLocks noEditPoints="1"/>
            </p:cNvSpPr>
            <p:nvPr/>
          </p:nvSpPr>
          <p:spPr bwMode="auto">
            <a:xfrm>
              <a:off x="5320891" y="2802395"/>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p:cNvSpPr>
            <p:nvPr/>
          </p:nvSpPr>
          <p:spPr bwMode="auto">
            <a:xfrm>
              <a:off x="5562191" y="2930982"/>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7"/>
            <p:cNvSpPr>
              <a:spLocks/>
            </p:cNvSpPr>
            <p:nvPr/>
          </p:nvSpPr>
          <p:spPr bwMode="auto">
            <a:xfrm>
              <a:off x="5320891" y="3072270"/>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 name="Group 83"/>
          <p:cNvGrpSpPr/>
          <p:nvPr/>
        </p:nvGrpSpPr>
        <p:grpSpPr>
          <a:xfrm>
            <a:off x="7072986" y="3996628"/>
            <a:ext cx="1577975" cy="755651"/>
            <a:chOff x="5320891" y="2802395"/>
            <a:chExt cx="1577975" cy="755650"/>
          </a:xfrm>
        </p:grpSpPr>
        <p:sp>
          <p:nvSpPr>
            <p:cNvPr id="31" name="Freeform 5"/>
            <p:cNvSpPr>
              <a:spLocks noEditPoints="1"/>
            </p:cNvSpPr>
            <p:nvPr/>
          </p:nvSpPr>
          <p:spPr bwMode="auto">
            <a:xfrm>
              <a:off x="5320891" y="2802395"/>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6"/>
            <p:cNvSpPr>
              <a:spLocks/>
            </p:cNvSpPr>
            <p:nvPr/>
          </p:nvSpPr>
          <p:spPr bwMode="auto">
            <a:xfrm>
              <a:off x="5562191" y="2930982"/>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6">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7"/>
            <p:cNvSpPr>
              <a:spLocks/>
            </p:cNvSpPr>
            <p:nvPr/>
          </p:nvSpPr>
          <p:spPr bwMode="auto">
            <a:xfrm>
              <a:off x="5320891" y="3072270"/>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6">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4" name="Group 279"/>
          <p:cNvGrpSpPr/>
          <p:nvPr/>
        </p:nvGrpSpPr>
        <p:grpSpPr>
          <a:xfrm>
            <a:off x="4205081" y="3431428"/>
            <a:ext cx="781609" cy="781605"/>
            <a:chOff x="846989" y="1401020"/>
            <a:chExt cx="877416" cy="877416"/>
          </a:xfrm>
          <a:solidFill>
            <a:schemeClr val="bg1">
              <a:lumMod val="95000"/>
            </a:schemeClr>
          </a:solidFill>
          <a:effectLst/>
        </p:grpSpPr>
        <p:sp>
          <p:nvSpPr>
            <p:cNvPr id="35" name="Teardrop 31"/>
            <p:cNvSpPr/>
            <p:nvPr/>
          </p:nvSpPr>
          <p:spPr>
            <a:xfrm rot="8100000">
              <a:off x="846989" y="1401020"/>
              <a:ext cx="877416" cy="877416"/>
            </a:xfrm>
            <a:prstGeom prst="teardrop">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36" name="Oval 32"/>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37" name="Group 279"/>
          <p:cNvGrpSpPr/>
          <p:nvPr/>
        </p:nvGrpSpPr>
        <p:grpSpPr>
          <a:xfrm>
            <a:off x="7471169" y="3423736"/>
            <a:ext cx="781609" cy="781605"/>
            <a:chOff x="846989" y="1401020"/>
            <a:chExt cx="877416" cy="877416"/>
          </a:xfrm>
          <a:effectLst/>
        </p:grpSpPr>
        <p:sp>
          <p:nvSpPr>
            <p:cNvPr id="38" name="Teardrop 34"/>
            <p:cNvSpPr/>
            <p:nvPr/>
          </p:nvSpPr>
          <p:spPr>
            <a:xfrm rot="8100000">
              <a:off x="846989" y="1401020"/>
              <a:ext cx="877416" cy="877416"/>
            </a:xfrm>
            <a:prstGeom prst="teardrop">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39" name="Oval 35"/>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40" name="Group 279"/>
          <p:cNvGrpSpPr/>
          <p:nvPr/>
        </p:nvGrpSpPr>
        <p:grpSpPr>
          <a:xfrm>
            <a:off x="938992" y="3432970"/>
            <a:ext cx="781609" cy="781605"/>
            <a:chOff x="846989" y="1401020"/>
            <a:chExt cx="877416" cy="877416"/>
          </a:xfrm>
          <a:effectLst/>
        </p:grpSpPr>
        <p:sp>
          <p:nvSpPr>
            <p:cNvPr id="41" name="Teardrop 37"/>
            <p:cNvSpPr/>
            <p:nvPr/>
          </p:nvSpPr>
          <p:spPr>
            <a:xfrm rot="8100000">
              <a:off x="846989" y="1401020"/>
              <a:ext cx="877416" cy="877416"/>
            </a:xfrm>
            <a:prstGeom prst="teardrop">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42" name="Oval 38"/>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43" name="Group 279"/>
          <p:cNvGrpSpPr/>
          <p:nvPr/>
        </p:nvGrpSpPr>
        <p:grpSpPr>
          <a:xfrm>
            <a:off x="5838124" y="2398614"/>
            <a:ext cx="781609" cy="781605"/>
            <a:chOff x="846989" y="1401020"/>
            <a:chExt cx="877416" cy="877416"/>
          </a:xfrm>
          <a:effectLst/>
        </p:grpSpPr>
        <p:sp>
          <p:nvSpPr>
            <p:cNvPr id="44" name="Teardrop 40"/>
            <p:cNvSpPr/>
            <p:nvPr/>
          </p:nvSpPr>
          <p:spPr>
            <a:xfrm rot="8100000">
              <a:off x="846989" y="1401020"/>
              <a:ext cx="877416" cy="877416"/>
            </a:xfrm>
            <a:prstGeom prst="teardrop">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45" name="Oval 41"/>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46" name="Group 279"/>
          <p:cNvGrpSpPr/>
          <p:nvPr/>
        </p:nvGrpSpPr>
        <p:grpSpPr>
          <a:xfrm>
            <a:off x="2572036" y="2368068"/>
            <a:ext cx="781609" cy="781605"/>
            <a:chOff x="846989" y="1401020"/>
            <a:chExt cx="877416" cy="877416"/>
          </a:xfrm>
          <a:effectLst/>
        </p:grpSpPr>
        <p:sp>
          <p:nvSpPr>
            <p:cNvPr id="47" name="Teardrop 43"/>
            <p:cNvSpPr/>
            <p:nvPr/>
          </p:nvSpPr>
          <p:spPr>
            <a:xfrm rot="8100000">
              <a:off x="846989" y="1401020"/>
              <a:ext cx="877416" cy="877416"/>
            </a:xfrm>
            <a:prstGeom prst="teardrop">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48" name="Oval 44"/>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sp>
        <p:nvSpPr>
          <p:cNvPr id="49" name="矩形 48"/>
          <p:cNvSpPr/>
          <p:nvPr/>
        </p:nvSpPr>
        <p:spPr>
          <a:xfrm>
            <a:off x="97487" y="4952381"/>
            <a:ext cx="2658230" cy="461665"/>
          </a:xfrm>
          <a:prstGeom prst="rect">
            <a:avLst/>
          </a:prstGeom>
        </p:spPr>
        <p:txBody>
          <a:bodyPr wrap="square">
            <a:spAutoFit/>
          </a:bodyPr>
          <a:lstStyle/>
          <a:p>
            <a:pPr lvl="0"/>
            <a:r>
              <a:rPr lang="zh-CN" altLang="en-US" sz="2400" dirty="0"/>
              <a:t>完善一套激励机制</a:t>
            </a:r>
          </a:p>
        </p:txBody>
      </p:sp>
      <p:sp>
        <p:nvSpPr>
          <p:cNvPr id="50" name="矩形 49"/>
          <p:cNvSpPr/>
          <p:nvPr/>
        </p:nvSpPr>
        <p:spPr>
          <a:xfrm>
            <a:off x="1877484" y="1819005"/>
            <a:ext cx="2031325" cy="461665"/>
          </a:xfrm>
          <a:prstGeom prst="rect">
            <a:avLst/>
          </a:prstGeom>
        </p:spPr>
        <p:txBody>
          <a:bodyPr wrap="none">
            <a:spAutoFit/>
          </a:bodyPr>
          <a:lstStyle/>
          <a:p>
            <a:pPr lvl="0"/>
            <a:r>
              <a:rPr lang="zh-CN" altLang="en-US" sz="2400" dirty="0"/>
              <a:t>实现两个</a:t>
            </a:r>
            <a:r>
              <a:rPr lang="zh-CN" altLang="en-US" sz="2400" dirty="0" smtClean="0"/>
              <a:t>转化</a:t>
            </a:r>
            <a:endParaRPr lang="en-US" altLang="zh-CN" sz="2400" dirty="0" smtClean="0"/>
          </a:p>
        </p:txBody>
      </p:sp>
      <p:sp>
        <p:nvSpPr>
          <p:cNvPr id="51" name="矩形 50"/>
          <p:cNvSpPr/>
          <p:nvPr/>
        </p:nvSpPr>
        <p:spPr>
          <a:xfrm>
            <a:off x="3321445" y="4952378"/>
            <a:ext cx="2636465" cy="1200329"/>
          </a:xfrm>
          <a:prstGeom prst="rect">
            <a:avLst/>
          </a:prstGeom>
        </p:spPr>
        <p:txBody>
          <a:bodyPr wrap="square">
            <a:spAutoFit/>
          </a:bodyPr>
          <a:lstStyle/>
          <a:p>
            <a:pPr lvl="0"/>
            <a:r>
              <a:rPr lang="zh-CN" altLang="en-US" sz="2400" dirty="0"/>
              <a:t>提倡“三全”，即：全员参与、全过程控制、全方位关注</a:t>
            </a:r>
            <a:endParaRPr lang="zh-CN" altLang="zh-CN" sz="2400" dirty="0"/>
          </a:p>
        </p:txBody>
      </p:sp>
      <p:sp>
        <p:nvSpPr>
          <p:cNvPr id="52" name="矩形 51"/>
          <p:cNvSpPr/>
          <p:nvPr/>
        </p:nvSpPr>
        <p:spPr>
          <a:xfrm>
            <a:off x="5339427" y="1819005"/>
            <a:ext cx="2023951" cy="461665"/>
          </a:xfrm>
          <a:prstGeom prst="rect">
            <a:avLst/>
          </a:prstGeom>
        </p:spPr>
        <p:txBody>
          <a:bodyPr wrap="square">
            <a:spAutoFit/>
          </a:bodyPr>
          <a:lstStyle/>
          <a:p>
            <a:pPr lvl="0"/>
            <a:r>
              <a:rPr lang="zh-CN" altLang="en-US" sz="2400" dirty="0"/>
              <a:t>注重</a:t>
            </a:r>
            <a:r>
              <a:rPr lang="zh-CN" altLang="en-US" sz="2400" dirty="0" smtClean="0"/>
              <a:t>“三小”</a:t>
            </a:r>
            <a:endParaRPr lang="zh-CN" altLang="zh-CN" sz="2400" dirty="0"/>
          </a:p>
        </p:txBody>
      </p:sp>
      <p:sp>
        <p:nvSpPr>
          <p:cNvPr id="53" name="矩形 52"/>
          <p:cNvSpPr/>
          <p:nvPr/>
        </p:nvSpPr>
        <p:spPr>
          <a:xfrm>
            <a:off x="6670646" y="4958895"/>
            <a:ext cx="2371221" cy="461665"/>
          </a:xfrm>
          <a:prstGeom prst="rect">
            <a:avLst/>
          </a:prstGeom>
        </p:spPr>
        <p:txBody>
          <a:bodyPr wrap="square">
            <a:spAutoFit/>
          </a:bodyPr>
          <a:lstStyle/>
          <a:p>
            <a:pPr lvl="0"/>
            <a:r>
              <a:rPr lang="zh-CN" altLang="en-US" sz="2400" dirty="0"/>
              <a:t>强调“五个环节”</a:t>
            </a:r>
            <a:endParaRPr lang="zh-CN" altLang="zh-CN" sz="2400" dirty="0"/>
          </a:p>
        </p:txBody>
      </p:sp>
    </p:spTree>
    <p:extLst>
      <p:ext uri="{BB962C8B-B14F-4D97-AF65-F5344CB8AC3E}">
        <p14:creationId xmlns:p14="http://schemas.microsoft.com/office/powerpoint/2010/main" val="1514543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accel="50000" decel="50000"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ppt_x"/>
                                          </p:val>
                                        </p:tav>
                                        <p:tav tm="100000">
                                          <p:val>
                                            <p:strVal val="#ppt_x"/>
                                          </p:val>
                                        </p:tav>
                                      </p:tavLst>
                                    </p:anim>
                                    <p:anim calcmode="lin" valueType="num">
                                      <p:cBhvr additive="base">
                                        <p:cTn id="13" dur="500" fill="hold"/>
                                        <p:tgtEl>
                                          <p:spTgt spid="4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 accel="50000" decel="5000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500" fill="hold"/>
                                        <p:tgtEl>
                                          <p:spTgt spid="46"/>
                                        </p:tgtEl>
                                        <p:attrNameLst>
                                          <p:attrName>ppt_x</p:attrName>
                                        </p:attrNameLst>
                                      </p:cBhvr>
                                      <p:tavLst>
                                        <p:tav tm="0">
                                          <p:val>
                                            <p:strVal val="#ppt_x"/>
                                          </p:val>
                                        </p:tav>
                                        <p:tav tm="100000">
                                          <p:val>
                                            <p:strVal val="#ppt_x"/>
                                          </p:val>
                                        </p:tav>
                                      </p:tavLst>
                                    </p:anim>
                                    <p:anim calcmode="lin" valueType="num">
                                      <p:cBhvr additive="base">
                                        <p:cTn id="23" dur="500" fill="hold"/>
                                        <p:tgtEl>
                                          <p:spTgt spid="4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1" accel="50000" decel="50000"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ppt_x"/>
                                          </p:val>
                                        </p:tav>
                                        <p:tav tm="100000">
                                          <p:val>
                                            <p:strVal val="#ppt_x"/>
                                          </p:val>
                                        </p:tav>
                                      </p:tavLst>
                                    </p:anim>
                                    <p:anim calcmode="lin" valueType="num">
                                      <p:cBhvr additive="base">
                                        <p:cTn id="33" dur="500" fill="hold"/>
                                        <p:tgtEl>
                                          <p:spTgt spid="34"/>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4" accel="50000" decel="5000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1" accel="50000" decel="50000"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additive="base">
                                        <p:cTn id="42" dur="500" fill="hold"/>
                                        <p:tgtEl>
                                          <p:spTgt spid="43"/>
                                        </p:tgtEl>
                                        <p:attrNameLst>
                                          <p:attrName>ppt_x</p:attrName>
                                        </p:attrNameLst>
                                      </p:cBhvr>
                                      <p:tavLst>
                                        <p:tav tm="0">
                                          <p:val>
                                            <p:strVal val="#ppt_x"/>
                                          </p:val>
                                        </p:tav>
                                        <p:tav tm="100000">
                                          <p:val>
                                            <p:strVal val="#ppt_x"/>
                                          </p:val>
                                        </p:tav>
                                      </p:tavLst>
                                    </p:anim>
                                    <p:anim calcmode="lin" valueType="num">
                                      <p:cBhvr additive="base">
                                        <p:cTn id="43" dur="500" fill="hold"/>
                                        <p:tgtEl>
                                          <p:spTgt spid="43"/>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4" accel="50000" decel="5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1" accel="50000" decel="50000"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500" fill="hold"/>
                                        <p:tgtEl>
                                          <p:spTgt spid="37"/>
                                        </p:tgtEl>
                                        <p:attrNameLst>
                                          <p:attrName>ppt_x</p:attrName>
                                        </p:attrNameLst>
                                      </p:cBhvr>
                                      <p:tavLst>
                                        <p:tav tm="0">
                                          <p:val>
                                            <p:strVal val="#ppt_x"/>
                                          </p:val>
                                        </p:tav>
                                        <p:tav tm="100000">
                                          <p:val>
                                            <p:strVal val="#ppt_x"/>
                                          </p:val>
                                        </p:tav>
                                      </p:tavLst>
                                    </p:anim>
                                    <p:anim calcmode="lin" valueType="num">
                                      <p:cBhvr additive="base">
                                        <p:cTn id="53"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10" y="1268849"/>
            <a:ext cx="3960275" cy="5040351"/>
          </a:xfrm>
          <a:prstGeom prst="rect">
            <a:avLst/>
          </a:prstGeom>
        </p:spPr>
      </p:pic>
      <p:grpSp>
        <p:nvGrpSpPr>
          <p:cNvPr id="9" name="Group 8"/>
          <p:cNvGrpSpPr/>
          <p:nvPr/>
        </p:nvGrpSpPr>
        <p:grpSpPr>
          <a:xfrm>
            <a:off x="4674750" y="1756490"/>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4461350" y="2491286"/>
            <a:ext cx="4477795" cy="3970318"/>
          </a:xfrm>
          <a:prstGeom prst="rect">
            <a:avLst/>
          </a:prstGeom>
          <a:noFill/>
        </p:spPr>
        <p:txBody>
          <a:bodyPr wrap="square" rtlCol="0">
            <a:spAutoFit/>
          </a:bodyPr>
          <a:lstStyle/>
          <a:p>
            <a:pPr>
              <a:lnSpc>
                <a:spcPct val="150000"/>
              </a:lnSpc>
            </a:pPr>
            <a:r>
              <a:rPr lang="zh-CN" altLang="en-US" sz="2400" dirty="0">
                <a:latin typeface="+mn-ea"/>
                <a:ea typeface="+mn-ea"/>
              </a:rPr>
              <a:t>不仅对提供了个性化服务的员工是一种激励，可以使其提供的个性化服务长期保持下去，同时，通过这种活动，对部门和酒店其他员工也是一种很好的带动和示范作用，有利于创造良好的个性化服务氛围和企业文化。</a:t>
            </a:r>
            <a:endParaRPr lang="zh-CN" altLang="zh-CN" sz="2400" dirty="0"/>
          </a:p>
        </p:txBody>
      </p:sp>
      <p:sp>
        <p:nvSpPr>
          <p:cNvPr id="11" name="Text Box 3"/>
          <p:cNvSpPr txBox="1">
            <a:spLocks noChangeArrowheads="1"/>
          </p:cNvSpPr>
          <p:nvPr/>
        </p:nvSpPr>
        <p:spPr bwMode="auto">
          <a:xfrm>
            <a:off x="5002750" y="1475623"/>
            <a:ext cx="41171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五、不断挖掘和发现个性化服务中的好人好事</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6042907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2187927"/>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2079410" y="3323090"/>
            <a:ext cx="6336440" cy="2308324"/>
          </a:xfrm>
          <a:prstGeom prst="rect">
            <a:avLst/>
          </a:prstGeom>
          <a:noFill/>
        </p:spPr>
        <p:txBody>
          <a:bodyPr wrap="square" rtlCol="0">
            <a:spAutoFit/>
          </a:bodyPr>
          <a:lstStyle/>
          <a:p>
            <a:pPr>
              <a:lnSpc>
                <a:spcPct val="150000"/>
              </a:lnSpc>
            </a:pPr>
            <a:r>
              <a:rPr lang="zh-CN" altLang="en-US" sz="2400" dirty="0">
                <a:latin typeface="+mj-ea"/>
                <a:ea typeface="+mj-ea"/>
              </a:rPr>
              <a:t>提供个性化服务，还要注意与客人沟通，并根据实际情况进行调整。否则，不但打动不了客人，而且还有可能让宾客不满，甚至出现服务笑话。</a:t>
            </a:r>
          </a:p>
        </p:txBody>
      </p:sp>
      <p:sp>
        <p:nvSpPr>
          <p:cNvPr id="8" name="Text Box 3"/>
          <p:cNvSpPr txBox="1">
            <a:spLocks noChangeArrowheads="1"/>
          </p:cNvSpPr>
          <p:nvPr/>
        </p:nvSpPr>
        <p:spPr bwMode="auto">
          <a:xfrm>
            <a:off x="607557" y="2137893"/>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六、谨防将“个性化”退化为“机械化”服务</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214942263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46899" y="1694899"/>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624882" y="1644865"/>
            <a:ext cx="67684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七、客房个性化服务案例</a:t>
            </a:r>
            <a:endParaRPr lang="en-US" altLang="zh-CN" sz="3000" b="1" dirty="0">
              <a:solidFill>
                <a:srgbClr val="CC3300"/>
              </a:solidFill>
              <a:latin typeface="黑体" pitchFamily="49" charset="-122"/>
              <a:ea typeface="黑体" pitchFamily="49" charset="-122"/>
            </a:endParaRPr>
          </a:p>
        </p:txBody>
      </p:sp>
      <p:sp>
        <p:nvSpPr>
          <p:cNvPr id="11" name="TextBox 12"/>
          <p:cNvSpPr txBox="1">
            <a:spLocks noChangeArrowheads="1"/>
          </p:cNvSpPr>
          <p:nvPr/>
        </p:nvSpPr>
        <p:spPr bwMode="auto">
          <a:xfrm>
            <a:off x="1457824" y="2348925"/>
            <a:ext cx="635440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lnSpc>
                <a:spcPct val="150000"/>
              </a:lnSpc>
              <a:spcBef>
                <a:spcPct val="0"/>
              </a:spcBef>
              <a:buNone/>
            </a:pPr>
            <a:r>
              <a:rPr lang="zh-CN" altLang="en-US" sz="2800" dirty="0">
                <a:latin typeface="微软雅黑" panose="020B0503020204020204" pitchFamily="34" charset="-122"/>
                <a:ea typeface="微软雅黑" panose="020B0503020204020204" pitchFamily="34" charset="-122"/>
              </a:rPr>
              <a:t>（一）客人的手机备用电池在充电，却把取电牌拿走</a:t>
            </a:r>
            <a:r>
              <a:rPr lang="zh-CN" altLang="en-US" sz="2800" dirty="0" smtClean="0">
                <a:latin typeface="微软雅黑" panose="020B0503020204020204" pitchFamily="34" charset="-122"/>
                <a:ea typeface="微软雅黑" panose="020B0503020204020204" pitchFamily="34" charset="-122"/>
              </a:rPr>
              <a:t>了</a:t>
            </a:r>
            <a:endParaRPr lang="en-US" altLang="zh-CN" sz="2800" dirty="0" smtClean="0">
              <a:latin typeface="微软雅黑" panose="020B0503020204020204" pitchFamily="34" charset="-122"/>
              <a:ea typeface="微软雅黑" panose="020B0503020204020204" pitchFamily="34" charset="-122"/>
            </a:endParaRPr>
          </a:p>
          <a:p>
            <a:pPr eaLnBrk="1" hangingPunct="1">
              <a:lnSpc>
                <a:spcPct val="150000"/>
              </a:lnSpc>
              <a:spcBef>
                <a:spcPct val="0"/>
              </a:spcBef>
              <a:buNone/>
            </a:pPr>
            <a:r>
              <a:rPr lang="zh-CN" altLang="en-US" sz="2800" dirty="0">
                <a:latin typeface="微软雅黑" panose="020B0503020204020204" pitchFamily="34" charset="-122"/>
                <a:ea typeface="微软雅黑" panose="020B0503020204020204" pitchFamily="34" charset="-122"/>
              </a:rPr>
              <a:t>（二）客房的遮光窗帘要留缝吗</a:t>
            </a:r>
            <a:r>
              <a:rPr lang="zh-CN" altLang="en-US" sz="2800" dirty="0" smtClean="0">
                <a:latin typeface="微软雅黑" panose="020B0503020204020204" pitchFamily="34" charset="-122"/>
                <a:ea typeface="微软雅黑" panose="020B0503020204020204" pitchFamily="34" charset="-122"/>
              </a:rPr>
              <a:t>？</a:t>
            </a:r>
            <a:endParaRPr lang="en-US" altLang="zh-CN" sz="2800" dirty="0" smtClean="0">
              <a:latin typeface="微软雅黑" panose="020B0503020204020204" pitchFamily="34" charset="-122"/>
              <a:ea typeface="微软雅黑" panose="020B0503020204020204" pitchFamily="34" charset="-122"/>
            </a:endParaRPr>
          </a:p>
          <a:p>
            <a:pPr eaLnBrk="1" hangingPunct="1">
              <a:lnSpc>
                <a:spcPct val="150000"/>
              </a:lnSpc>
              <a:spcBef>
                <a:spcPct val="0"/>
              </a:spcBef>
              <a:buNone/>
            </a:pPr>
            <a:r>
              <a:rPr lang="zh-CN" altLang="en-US" sz="2800" dirty="0">
                <a:latin typeface="微软雅黑" panose="020B0503020204020204" pitchFamily="34" charset="-122"/>
                <a:ea typeface="微软雅黑" panose="020B0503020204020204" pitchFamily="34" charset="-122"/>
              </a:rPr>
              <a:t>（三）服务员发现一张靠背椅靠在床</a:t>
            </a:r>
            <a:r>
              <a:rPr lang="zh-CN" altLang="en-US" sz="2800" dirty="0" smtClean="0">
                <a:latin typeface="微软雅黑" panose="020B0503020204020204" pitchFamily="34" charset="-122"/>
                <a:ea typeface="微软雅黑" panose="020B0503020204020204" pitchFamily="34" charset="-122"/>
              </a:rPr>
              <a:t>边</a:t>
            </a:r>
            <a:endParaRPr lang="en-US" altLang="zh-CN" sz="2800" dirty="0" smtClean="0">
              <a:latin typeface="微软雅黑" panose="020B0503020204020204" pitchFamily="34" charset="-122"/>
              <a:ea typeface="微软雅黑" panose="020B0503020204020204" pitchFamily="34" charset="-122"/>
            </a:endParaRPr>
          </a:p>
          <a:p>
            <a:pPr eaLnBrk="1" hangingPunct="1">
              <a:lnSpc>
                <a:spcPct val="150000"/>
              </a:lnSpc>
              <a:spcBef>
                <a:spcPct val="0"/>
              </a:spcBef>
              <a:buNone/>
            </a:pPr>
            <a:r>
              <a:rPr lang="zh-CN" altLang="en-US" sz="2800" dirty="0">
                <a:latin typeface="微软雅黑" panose="020B0503020204020204" pitchFamily="34" charset="-122"/>
                <a:ea typeface="微软雅黑" panose="020B0503020204020204" pitchFamily="34" charset="-122"/>
              </a:rPr>
              <a:t>（四）清扫房间时，发现床单、床垫等处有不同程度的秽污</a:t>
            </a:r>
            <a:endParaRPr lang="en-US" altLang="zh-CN" sz="2800"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04659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46899" y="1694899"/>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624882" y="1644865"/>
            <a:ext cx="67684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七、客房个性化服务案例</a:t>
            </a:r>
            <a:endParaRPr lang="en-US" altLang="zh-CN" sz="3000" b="1" dirty="0">
              <a:solidFill>
                <a:srgbClr val="CC3300"/>
              </a:solidFill>
              <a:latin typeface="黑体" pitchFamily="49" charset="-122"/>
              <a:ea typeface="黑体" pitchFamily="49" charset="-122"/>
            </a:endParaRPr>
          </a:p>
        </p:txBody>
      </p:sp>
      <p:sp>
        <p:nvSpPr>
          <p:cNvPr id="11" name="TextBox 12"/>
          <p:cNvSpPr txBox="1">
            <a:spLocks noChangeArrowheads="1"/>
          </p:cNvSpPr>
          <p:nvPr/>
        </p:nvSpPr>
        <p:spPr bwMode="auto">
          <a:xfrm>
            <a:off x="1043755" y="2348925"/>
            <a:ext cx="75605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lnSpc>
                <a:spcPct val="150000"/>
              </a:lnSpc>
              <a:spcBef>
                <a:spcPct val="0"/>
              </a:spcBef>
              <a:buNone/>
            </a:pPr>
            <a:r>
              <a:rPr lang="zh-CN" altLang="en-US" sz="2800" dirty="0">
                <a:latin typeface="微软雅黑" panose="020B0503020204020204" pitchFamily="34" charset="-122"/>
                <a:ea typeface="微软雅黑" panose="020B0503020204020204" pitchFamily="34" charset="-122"/>
              </a:rPr>
              <a:t>（五）服务员清扫住房时，发现暖水瓶盖开</a:t>
            </a:r>
            <a:r>
              <a:rPr lang="zh-CN" altLang="en-US" sz="2800" dirty="0" smtClean="0">
                <a:latin typeface="微软雅黑" panose="020B0503020204020204" pitchFamily="34" charset="-122"/>
                <a:ea typeface="微软雅黑" panose="020B0503020204020204" pitchFamily="34" charset="-122"/>
              </a:rPr>
              <a:t>着</a:t>
            </a:r>
            <a:endParaRPr lang="en-US" altLang="zh-CN" sz="2800" dirty="0" smtClean="0">
              <a:latin typeface="微软雅黑" panose="020B0503020204020204" pitchFamily="34" charset="-122"/>
              <a:ea typeface="微软雅黑" panose="020B0503020204020204" pitchFamily="34" charset="-122"/>
            </a:endParaRPr>
          </a:p>
          <a:p>
            <a:pPr eaLnBrk="1" hangingPunct="1">
              <a:lnSpc>
                <a:spcPct val="150000"/>
              </a:lnSpc>
              <a:spcBef>
                <a:spcPct val="0"/>
              </a:spcBef>
              <a:buNone/>
            </a:pPr>
            <a:r>
              <a:rPr lang="zh-CN" altLang="en-US" sz="2800" dirty="0">
                <a:latin typeface="微软雅黑" panose="020B0503020204020204" pitchFamily="34" charset="-122"/>
                <a:ea typeface="微软雅黑" panose="020B0503020204020204" pitchFamily="34" charset="-122"/>
              </a:rPr>
              <a:t>（六）服务员发现客房中放有西瓜等瓜果</a:t>
            </a:r>
            <a:endParaRPr lang="en-US" altLang="zh-CN" sz="2800" dirty="0">
              <a:latin typeface="微软雅黑" panose="020B0503020204020204" pitchFamily="34" charset="-122"/>
              <a:ea typeface="微软雅黑" panose="020B0503020204020204" pitchFamily="34" charset="-122"/>
            </a:endParaRPr>
          </a:p>
        </p:txBody>
      </p:sp>
      <p:sp>
        <p:nvSpPr>
          <p:cNvPr id="14" name="TextBox 13"/>
          <p:cNvSpPr txBox="1"/>
          <p:nvPr/>
        </p:nvSpPr>
        <p:spPr>
          <a:xfrm>
            <a:off x="1835810" y="4005040"/>
            <a:ext cx="6336440" cy="2308324"/>
          </a:xfrm>
          <a:prstGeom prst="rect">
            <a:avLst/>
          </a:prstGeom>
          <a:noFill/>
        </p:spPr>
        <p:txBody>
          <a:bodyPr wrap="square" rtlCol="0">
            <a:spAutoFit/>
          </a:bodyPr>
          <a:lstStyle/>
          <a:p>
            <a:pPr>
              <a:lnSpc>
                <a:spcPct val="150000"/>
              </a:lnSpc>
            </a:pPr>
            <a:r>
              <a:rPr lang="zh-CN" altLang="en-US" sz="2400" dirty="0">
                <a:latin typeface="+mj-ea"/>
                <a:ea typeface="+mj-ea"/>
              </a:rPr>
              <a:t>以上事例虽小，但常常使客人惊喜万分。总之，要想为客人提供优质服务，做好个性化服务，必须走近客人，细心观察，只有站在客人角度，去看待、分析、处理问题，才能收到实效。</a:t>
            </a:r>
          </a:p>
        </p:txBody>
      </p:sp>
    </p:spTree>
    <p:extLst>
      <p:ext uri="{BB962C8B-B14F-4D97-AF65-F5344CB8AC3E}">
        <p14:creationId xmlns:p14="http://schemas.microsoft.com/office/powerpoint/2010/main" val="22868205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
          <p:cNvSpPr/>
          <p:nvPr/>
        </p:nvSpPr>
        <p:spPr>
          <a:xfrm>
            <a:off x="-8801" y="1"/>
            <a:ext cx="4632463" cy="4529191"/>
          </a:xfrm>
          <a:custGeom>
            <a:avLst/>
            <a:gdLst>
              <a:gd name="connsiteX0" fmla="*/ 0 w 3779912"/>
              <a:gd name="connsiteY0" fmla="*/ 0 h 2808312"/>
              <a:gd name="connsiteX1" fmla="*/ 3779912 w 3779912"/>
              <a:gd name="connsiteY1" fmla="*/ 0 h 2808312"/>
              <a:gd name="connsiteX2" fmla="*/ 3779912 w 3779912"/>
              <a:gd name="connsiteY2" fmla="*/ 2808312 h 2808312"/>
              <a:gd name="connsiteX3" fmla="*/ 0 w 3779912"/>
              <a:gd name="connsiteY3" fmla="*/ 2808312 h 2808312"/>
              <a:gd name="connsiteX4" fmla="*/ 0 w 3779912"/>
              <a:gd name="connsiteY4" fmla="*/ 0 h 2808312"/>
              <a:gd name="connsiteX0" fmla="*/ 0 w 3779912"/>
              <a:gd name="connsiteY0" fmla="*/ 0 h 2808312"/>
              <a:gd name="connsiteX1" fmla="*/ 3779912 w 3779912"/>
              <a:gd name="connsiteY1" fmla="*/ 0 h 2808312"/>
              <a:gd name="connsiteX2" fmla="*/ 3433548 w 3779912"/>
              <a:gd name="connsiteY2" fmla="*/ 2808312 h 2808312"/>
              <a:gd name="connsiteX3" fmla="*/ 0 w 3779912"/>
              <a:gd name="connsiteY3" fmla="*/ 2808312 h 2808312"/>
              <a:gd name="connsiteX4" fmla="*/ 0 w 3779912"/>
              <a:gd name="connsiteY4" fmla="*/ 0 h 2808312"/>
              <a:gd name="connsiteX0" fmla="*/ 0 w 3779912"/>
              <a:gd name="connsiteY0" fmla="*/ 0 h 2808312"/>
              <a:gd name="connsiteX1" fmla="*/ 3779912 w 3779912"/>
              <a:gd name="connsiteY1" fmla="*/ 0 h 2808312"/>
              <a:gd name="connsiteX2" fmla="*/ 3267293 w 3779912"/>
              <a:gd name="connsiteY2" fmla="*/ 2794457 h 2808312"/>
              <a:gd name="connsiteX3" fmla="*/ 0 w 3779912"/>
              <a:gd name="connsiteY3" fmla="*/ 2808312 h 2808312"/>
              <a:gd name="connsiteX4" fmla="*/ 0 w 3779912"/>
              <a:gd name="connsiteY4" fmla="*/ 0 h 2808312"/>
              <a:gd name="connsiteX0" fmla="*/ 0 w 3779912"/>
              <a:gd name="connsiteY0" fmla="*/ 0 h 2808312"/>
              <a:gd name="connsiteX1" fmla="*/ 3779912 w 3779912"/>
              <a:gd name="connsiteY1" fmla="*/ 0 h 2808312"/>
              <a:gd name="connsiteX2" fmla="*/ 3087184 w 3779912"/>
              <a:gd name="connsiteY2" fmla="*/ 2794457 h 2808312"/>
              <a:gd name="connsiteX3" fmla="*/ 0 w 3779912"/>
              <a:gd name="connsiteY3" fmla="*/ 2808312 h 2808312"/>
              <a:gd name="connsiteX4" fmla="*/ 0 w 3779912"/>
              <a:gd name="connsiteY4" fmla="*/ 0 h 2808312"/>
              <a:gd name="connsiteX0" fmla="*/ 0 w 3779912"/>
              <a:gd name="connsiteY0" fmla="*/ 0 h 2808312"/>
              <a:gd name="connsiteX1" fmla="*/ 3779912 w 3779912"/>
              <a:gd name="connsiteY1" fmla="*/ 0 h 2808312"/>
              <a:gd name="connsiteX2" fmla="*/ 3087184 w 3779912"/>
              <a:gd name="connsiteY2" fmla="*/ 2794457 h 2808312"/>
              <a:gd name="connsiteX3" fmla="*/ 0 w 3779912"/>
              <a:gd name="connsiteY3" fmla="*/ 2808312 h 2808312"/>
              <a:gd name="connsiteX4" fmla="*/ 79866 w 3779912"/>
              <a:gd name="connsiteY4" fmla="*/ 76207 h 2808312"/>
              <a:gd name="connsiteX0" fmla="*/ 0 w 3779912"/>
              <a:gd name="connsiteY0" fmla="*/ 0 h 2808312"/>
              <a:gd name="connsiteX1" fmla="*/ 3779912 w 3779912"/>
              <a:gd name="connsiteY1" fmla="*/ 0 h 2808312"/>
              <a:gd name="connsiteX2" fmla="*/ 3087184 w 3779912"/>
              <a:gd name="connsiteY2" fmla="*/ 2794457 h 2808312"/>
              <a:gd name="connsiteX3" fmla="*/ 0 w 3779912"/>
              <a:gd name="connsiteY3" fmla="*/ 2808312 h 2808312"/>
              <a:gd name="connsiteX0" fmla="*/ 0 w 3779912"/>
              <a:gd name="connsiteY0" fmla="*/ 0 h 2808312"/>
              <a:gd name="connsiteX1" fmla="*/ 3779912 w 3779912"/>
              <a:gd name="connsiteY1" fmla="*/ 0 h 2808312"/>
              <a:gd name="connsiteX2" fmla="*/ 3050881 w 3779912"/>
              <a:gd name="connsiteY2" fmla="*/ 2794457 h 2808312"/>
              <a:gd name="connsiteX3" fmla="*/ 0 w 3779912"/>
              <a:gd name="connsiteY3" fmla="*/ 2808312 h 2808312"/>
              <a:gd name="connsiteX0" fmla="*/ 0 w 3985628"/>
              <a:gd name="connsiteY0" fmla="*/ 0 h 2808312"/>
              <a:gd name="connsiteX1" fmla="*/ 3985628 w 3985628"/>
              <a:gd name="connsiteY1" fmla="*/ 0 h 2808312"/>
              <a:gd name="connsiteX2" fmla="*/ 3050881 w 3985628"/>
              <a:gd name="connsiteY2" fmla="*/ 2794457 h 2808312"/>
              <a:gd name="connsiteX3" fmla="*/ 0 w 3985628"/>
              <a:gd name="connsiteY3" fmla="*/ 2808312 h 2808312"/>
              <a:gd name="connsiteX0" fmla="*/ 0 w 4046133"/>
              <a:gd name="connsiteY0" fmla="*/ 0 h 2808312"/>
              <a:gd name="connsiteX1" fmla="*/ 4046133 w 4046133"/>
              <a:gd name="connsiteY1" fmla="*/ 0 h 2808312"/>
              <a:gd name="connsiteX2" fmla="*/ 3050881 w 4046133"/>
              <a:gd name="connsiteY2" fmla="*/ 2794457 h 2808312"/>
              <a:gd name="connsiteX3" fmla="*/ 0 w 4046133"/>
              <a:gd name="connsiteY3" fmla="*/ 2808312 h 2808312"/>
            </a:gdLst>
            <a:ahLst/>
            <a:cxnLst>
              <a:cxn ang="0">
                <a:pos x="connsiteX0" y="connsiteY0"/>
              </a:cxn>
              <a:cxn ang="0">
                <a:pos x="connsiteX1" y="connsiteY1"/>
              </a:cxn>
              <a:cxn ang="0">
                <a:pos x="connsiteX2" y="connsiteY2"/>
              </a:cxn>
              <a:cxn ang="0">
                <a:pos x="connsiteX3" y="connsiteY3"/>
              </a:cxn>
            </a:cxnLst>
            <a:rect l="l" t="t" r="r" b="b"/>
            <a:pathLst>
              <a:path w="4046133" h="2808312">
                <a:moveTo>
                  <a:pt x="0" y="0"/>
                </a:moveTo>
                <a:lnTo>
                  <a:pt x="4046133" y="0"/>
                </a:lnTo>
                <a:lnTo>
                  <a:pt x="3050881" y="2794457"/>
                </a:lnTo>
                <a:lnTo>
                  <a:pt x="0" y="2808312"/>
                </a:lnTo>
              </a:path>
            </a:pathLst>
          </a:custGeom>
          <a:solidFill>
            <a:schemeClr val="accent1">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8803" y="1606372"/>
            <a:ext cx="3774859" cy="2804557"/>
          </a:xfrm>
          <a:custGeom>
            <a:avLst/>
            <a:gdLst>
              <a:gd name="connsiteX0" fmla="*/ 0 w 3779912"/>
              <a:gd name="connsiteY0" fmla="*/ 0 h 2808312"/>
              <a:gd name="connsiteX1" fmla="*/ 3779912 w 3779912"/>
              <a:gd name="connsiteY1" fmla="*/ 0 h 2808312"/>
              <a:gd name="connsiteX2" fmla="*/ 3779912 w 3779912"/>
              <a:gd name="connsiteY2" fmla="*/ 2808312 h 2808312"/>
              <a:gd name="connsiteX3" fmla="*/ 0 w 3779912"/>
              <a:gd name="connsiteY3" fmla="*/ 2808312 h 2808312"/>
              <a:gd name="connsiteX4" fmla="*/ 0 w 3779912"/>
              <a:gd name="connsiteY4" fmla="*/ 0 h 2808312"/>
              <a:gd name="connsiteX0" fmla="*/ 0 w 3779912"/>
              <a:gd name="connsiteY0" fmla="*/ 0 h 2808312"/>
              <a:gd name="connsiteX1" fmla="*/ 3779912 w 3779912"/>
              <a:gd name="connsiteY1" fmla="*/ 0 h 2808312"/>
              <a:gd name="connsiteX2" fmla="*/ 3433548 w 3779912"/>
              <a:gd name="connsiteY2" fmla="*/ 2808312 h 2808312"/>
              <a:gd name="connsiteX3" fmla="*/ 0 w 3779912"/>
              <a:gd name="connsiteY3" fmla="*/ 2808312 h 2808312"/>
              <a:gd name="connsiteX4" fmla="*/ 0 w 3779912"/>
              <a:gd name="connsiteY4" fmla="*/ 0 h 2808312"/>
              <a:gd name="connsiteX0" fmla="*/ 0 w 3779912"/>
              <a:gd name="connsiteY0" fmla="*/ 0 h 2808312"/>
              <a:gd name="connsiteX1" fmla="*/ 3779912 w 3779912"/>
              <a:gd name="connsiteY1" fmla="*/ 0 h 2808312"/>
              <a:gd name="connsiteX2" fmla="*/ 3267293 w 3779912"/>
              <a:gd name="connsiteY2" fmla="*/ 2794457 h 2808312"/>
              <a:gd name="connsiteX3" fmla="*/ 0 w 3779912"/>
              <a:gd name="connsiteY3" fmla="*/ 2808312 h 2808312"/>
              <a:gd name="connsiteX4" fmla="*/ 0 w 3779912"/>
              <a:gd name="connsiteY4" fmla="*/ 0 h 2808312"/>
              <a:gd name="connsiteX0" fmla="*/ 0 w 3779912"/>
              <a:gd name="connsiteY0" fmla="*/ 0 h 2808312"/>
              <a:gd name="connsiteX1" fmla="*/ 3779912 w 3779912"/>
              <a:gd name="connsiteY1" fmla="*/ 0 h 2808312"/>
              <a:gd name="connsiteX2" fmla="*/ 3087184 w 3779912"/>
              <a:gd name="connsiteY2" fmla="*/ 2794457 h 2808312"/>
              <a:gd name="connsiteX3" fmla="*/ 0 w 3779912"/>
              <a:gd name="connsiteY3" fmla="*/ 2808312 h 2808312"/>
              <a:gd name="connsiteX4" fmla="*/ 0 w 3779912"/>
              <a:gd name="connsiteY4" fmla="*/ 0 h 2808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912" h="2808312">
                <a:moveTo>
                  <a:pt x="0" y="0"/>
                </a:moveTo>
                <a:lnTo>
                  <a:pt x="3779912" y="0"/>
                </a:lnTo>
                <a:lnTo>
                  <a:pt x="3087184" y="2794457"/>
                </a:lnTo>
                <a:lnTo>
                  <a:pt x="0" y="2808312"/>
                </a:lnTo>
                <a:lnTo>
                  <a:pt x="0" y="0"/>
                </a:lnTo>
                <a:close/>
              </a:path>
            </a:pathLst>
          </a:cu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574651" y="3144451"/>
            <a:ext cx="5583204" cy="2808312"/>
          </a:xfrm>
          <a:custGeom>
            <a:avLst/>
            <a:gdLst>
              <a:gd name="connsiteX0" fmla="*/ 0 w 4932040"/>
              <a:gd name="connsiteY0" fmla="*/ 0 h 2808312"/>
              <a:gd name="connsiteX1" fmla="*/ 4932040 w 4932040"/>
              <a:gd name="connsiteY1" fmla="*/ 0 h 2808312"/>
              <a:gd name="connsiteX2" fmla="*/ 4932040 w 4932040"/>
              <a:gd name="connsiteY2" fmla="*/ 2808312 h 2808312"/>
              <a:gd name="connsiteX3" fmla="*/ 0 w 4932040"/>
              <a:gd name="connsiteY3" fmla="*/ 2808312 h 2808312"/>
              <a:gd name="connsiteX4" fmla="*/ 0 w 4932040"/>
              <a:gd name="connsiteY4" fmla="*/ 0 h 2808312"/>
              <a:gd name="connsiteX0" fmla="*/ 457200 w 5389240"/>
              <a:gd name="connsiteY0" fmla="*/ 0 h 2808312"/>
              <a:gd name="connsiteX1" fmla="*/ 5389240 w 5389240"/>
              <a:gd name="connsiteY1" fmla="*/ 0 h 2808312"/>
              <a:gd name="connsiteX2" fmla="*/ 5389240 w 5389240"/>
              <a:gd name="connsiteY2" fmla="*/ 2808312 h 2808312"/>
              <a:gd name="connsiteX3" fmla="*/ 0 w 5389240"/>
              <a:gd name="connsiteY3" fmla="*/ 2808312 h 2808312"/>
              <a:gd name="connsiteX4" fmla="*/ 457200 w 5389240"/>
              <a:gd name="connsiteY4" fmla="*/ 0 h 2808312"/>
              <a:gd name="connsiteX0" fmla="*/ 651164 w 5583204"/>
              <a:gd name="connsiteY0" fmla="*/ 0 h 2808312"/>
              <a:gd name="connsiteX1" fmla="*/ 5583204 w 5583204"/>
              <a:gd name="connsiteY1" fmla="*/ 0 h 2808312"/>
              <a:gd name="connsiteX2" fmla="*/ 5583204 w 5583204"/>
              <a:gd name="connsiteY2" fmla="*/ 2808312 h 2808312"/>
              <a:gd name="connsiteX3" fmla="*/ 0 w 5583204"/>
              <a:gd name="connsiteY3" fmla="*/ 2766749 h 2808312"/>
              <a:gd name="connsiteX4" fmla="*/ 651164 w 5583204"/>
              <a:gd name="connsiteY4" fmla="*/ 0 h 2808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204" h="2808312">
                <a:moveTo>
                  <a:pt x="651164" y="0"/>
                </a:moveTo>
                <a:lnTo>
                  <a:pt x="5583204" y="0"/>
                </a:lnTo>
                <a:lnTo>
                  <a:pt x="5583204" y="2808312"/>
                </a:lnTo>
                <a:lnTo>
                  <a:pt x="0" y="2766749"/>
                </a:lnTo>
                <a:lnTo>
                  <a:pt x="651164" y="0"/>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915815" y="532764"/>
            <a:ext cx="6228184" cy="955501"/>
          </a:xfrm>
          <a:custGeom>
            <a:avLst/>
            <a:gdLst>
              <a:gd name="connsiteX0" fmla="*/ 0 w 6228184"/>
              <a:gd name="connsiteY0" fmla="*/ 0 h 936104"/>
              <a:gd name="connsiteX1" fmla="*/ 6228184 w 6228184"/>
              <a:gd name="connsiteY1" fmla="*/ 0 h 936104"/>
              <a:gd name="connsiteX2" fmla="*/ 6228184 w 6228184"/>
              <a:gd name="connsiteY2" fmla="*/ 936104 h 936104"/>
              <a:gd name="connsiteX3" fmla="*/ 0 w 6228184"/>
              <a:gd name="connsiteY3" fmla="*/ 936104 h 936104"/>
              <a:gd name="connsiteX4" fmla="*/ 0 w 6228184"/>
              <a:gd name="connsiteY4" fmla="*/ 0 h 936104"/>
              <a:gd name="connsiteX0" fmla="*/ 6228184 w 6319624"/>
              <a:gd name="connsiteY0" fmla="*/ 0 h 936104"/>
              <a:gd name="connsiteX1" fmla="*/ 6228184 w 6319624"/>
              <a:gd name="connsiteY1" fmla="*/ 936104 h 936104"/>
              <a:gd name="connsiteX2" fmla="*/ 0 w 6319624"/>
              <a:gd name="connsiteY2" fmla="*/ 936104 h 936104"/>
              <a:gd name="connsiteX3" fmla="*/ 0 w 6319624"/>
              <a:gd name="connsiteY3" fmla="*/ 0 h 936104"/>
              <a:gd name="connsiteX4" fmla="*/ 6319624 w 6319624"/>
              <a:gd name="connsiteY4" fmla="*/ 91440 h 936104"/>
              <a:gd name="connsiteX0" fmla="*/ 6228184 w 6250351"/>
              <a:gd name="connsiteY0" fmla="*/ 0 h 936104"/>
              <a:gd name="connsiteX1" fmla="*/ 6228184 w 6250351"/>
              <a:gd name="connsiteY1" fmla="*/ 936104 h 936104"/>
              <a:gd name="connsiteX2" fmla="*/ 0 w 6250351"/>
              <a:gd name="connsiteY2" fmla="*/ 936104 h 936104"/>
              <a:gd name="connsiteX3" fmla="*/ 0 w 6250351"/>
              <a:gd name="connsiteY3" fmla="*/ 0 h 936104"/>
              <a:gd name="connsiteX4" fmla="*/ 6250351 w 6250351"/>
              <a:gd name="connsiteY4" fmla="*/ 22167 h 936104"/>
              <a:gd name="connsiteX0" fmla="*/ 6228184 w 6228184"/>
              <a:gd name="connsiteY0" fmla="*/ 19397 h 955501"/>
              <a:gd name="connsiteX1" fmla="*/ 6228184 w 6228184"/>
              <a:gd name="connsiteY1" fmla="*/ 955501 h 955501"/>
              <a:gd name="connsiteX2" fmla="*/ 0 w 6228184"/>
              <a:gd name="connsiteY2" fmla="*/ 955501 h 955501"/>
              <a:gd name="connsiteX3" fmla="*/ 0 w 6228184"/>
              <a:gd name="connsiteY3" fmla="*/ 19397 h 955501"/>
              <a:gd name="connsiteX4" fmla="*/ 6222642 w 6228184"/>
              <a:gd name="connsiteY4" fmla="*/ 0 h 955501"/>
              <a:gd name="connsiteX0" fmla="*/ 6228184 w 6228184"/>
              <a:gd name="connsiteY0" fmla="*/ 102524 h 955501"/>
              <a:gd name="connsiteX1" fmla="*/ 6228184 w 6228184"/>
              <a:gd name="connsiteY1" fmla="*/ 955501 h 955501"/>
              <a:gd name="connsiteX2" fmla="*/ 0 w 6228184"/>
              <a:gd name="connsiteY2" fmla="*/ 955501 h 955501"/>
              <a:gd name="connsiteX3" fmla="*/ 0 w 6228184"/>
              <a:gd name="connsiteY3" fmla="*/ 19397 h 955501"/>
              <a:gd name="connsiteX4" fmla="*/ 6222642 w 6228184"/>
              <a:gd name="connsiteY4" fmla="*/ 0 h 955501"/>
              <a:gd name="connsiteX0" fmla="*/ 6228184 w 6228184"/>
              <a:gd name="connsiteY0" fmla="*/ 955501 h 955501"/>
              <a:gd name="connsiteX1" fmla="*/ 0 w 6228184"/>
              <a:gd name="connsiteY1" fmla="*/ 955501 h 955501"/>
              <a:gd name="connsiteX2" fmla="*/ 0 w 6228184"/>
              <a:gd name="connsiteY2" fmla="*/ 19397 h 955501"/>
              <a:gd name="connsiteX3" fmla="*/ 6222642 w 6228184"/>
              <a:gd name="connsiteY3" fmla="*/ 0 h 955501"/>
            </a:gdLst>
            <a:ahLst/>
            <a:cxnLst>
              <a:cxn ang="0">
                <a:pos x="connsiteX0" y="connsiteY0"/>
              </a:cxn>
              <a:cxn ang="0">
                <a:pos x="connsiteX1" y="connsiteY1"/>
              </a:cxn>
              <a:cxn ang="0">
                <a:pos x="connsiteX2" y="connsiteY2"/>
              </a:cxn>
              <a:cxn ang="0">
                <a:pos x="connsiteX3" y="connsiteY3"/>
              </a:cxn>
            </a:cxnLst>
            <a:rect l="l" t="t" r="r" b="b"/>
            <a:pathLst>
              <a:path w="6228184" h="955501">
                <a:moveTo>
                  <a:pt x="6228184" y="955501"/>
                </a:moveTo>
                <a:lnTo>
                  <a:pt x="0" y="955501"/>
                </a:lnTo>
                <a:lnTo>
                  <a:pt x="0" y="19397"/>
                </a:lnTo>
                <a:lnTo>
                  <a:pt x="6222642" y="0"/>
                </a:lnTo>
              </a:path>
            </a:pathLst>
          </a:custGeom>
          <a:solidFill>
            <a:schemeClr val="accent1">
              <a:lumMod val="40000"/>
              <a:lumOff val="6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accent1">
                  <a:lumMod val="50000"/>
                </a:schemeClr>
              </a:solidFill>
            </a:endParaRPr>
          </a:p>
        </p:txBody>
      </p:sp>
      <p:sp>
        <p:nvSpPr>
          <p:cNvPr id="10" name="TextBox 9"/>
          <p:cNvSpPr txBox="1"/>
          <p:nvPr/>
        </p:nvSpPr>
        <p:spPr>
          <a:xfrm>
            <a:off x="4427985" y="1803823"/>
            <a:ext cx="4464315" cy="1052596"/>
          </a:xfrm>
          <a:prstGeom prst="rect">
            <a:avLst/>
          </a:prstGeom>
          <a:noFill/>
        </p:spPr>
        <p:txBody>
          <a:bodyPr wrap="square" rtlCol="0">
            <a:spAutoFit/>
          </a:bodyPr>
          <a:lstStyle/>
          <a:p>
            <a:pPr>
              <a:lnSpc>
                <a:spcPct val="130000"/>
              </a:lnSpc>
            </a:pPr>
            <a:r>
              <a:rPr lang="zh-CN" altLang="en-US" sz="2400" dirty="0">
                <a:solidFill>
                  <a:schemeClr val="tx1">
                    <a:lumMod val="50000"/>
                    <a:lumOff val="50000"/>
                  </a:schemeClr>
                </a:solidFill>
                <a:latin typeface="微软雅黑" pitchFamily="34" charset="-122"/>
                <a:ea typeface="微软雅黑" pitchFamily="34" charset="-122"/>
              </a:rPr>
              <a:t>当客人首次踏进酒店大堂，事先指派的管家就会上前奉上名片</a:t>
            </a:r>
            <a:endParaRPr lang="zh-CN" altLang="en-US" sz="2400" dirty="0" smtClean="0">
              <a:solidFill>
                <a:schemeClr val="tx1">
                  <a:lumMod val="50000"/>
                  <a:lumOff val="50000"/>
                </a:schemeClr>
              </a:solidFill>
              <a:latin typeface="微软雅黑" pitchFamily="34" charset="-122"/>
              <a:ea typeface="微软雅黑" pitchFamily="34" charset="-122"/>
            </a:endParaRPr>
          </a:p>
        </p:txBody>
      </p:sp>
      <p:sp>
        <p:nvSpPr>
          <p:cNvPr id="11" name="TextBox 10"/>
          <p:cNvSpPr txBox="1"/>
          <p:nvPr/>
        </p:nvSpPr>
        <p:spPr>
          <a:xfrm>
            <a:off x="267786" y="4941106"/>
            <a:ext cx="2808312" cy="1005788"/>
          </a:xfrm>
          <a:prstGeom prst="rect">
            <a:avLst/>
          </a:prstGeom>
          <a:noFill/>
        </p:spPr>
        <p:txBody>
          <a:bodyPr wrap="square" rtlCol="0">
            <a:spAutoFit/>
          </a:bodyPr>
          <a:lstStyle/>
          <a:p>
            <a:pPr>
              <a:lnSpc>
                <a:spcPct val="130000"/>
              </a:lnSpc>
            </a:pPr>
            <a:r>
              <a:rPr lang="zh-CN" altLang="en-US" sz="2400" dirty="0">
                <a:solidFill>
                  <a:schemeClr val="tx1">
                    <a:lumMod val="50000"/>
                    <a:lumOff val="50000"/>
                  </a:schemeClr>
                </a:solidFill>
                <a:latin typeface="微软雅黑" pitchFamily="34" charset="-122"/>
                <a:ea typeface="微软雅黑" pitchFamily="34" charset="-122"/>
              </a:rPr>
              <a:t>“黄金管家”</a:t>
            </a:r>
            <a:r>
              <a:rPr lang="en-US" altLang="zh-CN" sz="2400" dirty="0" smtClean="0">
                <a:solidFill>
                  <a:schemeClr val="tx1">
                    <a:lumMod val="50000"/>
                    <a:lumOff val="50000"/>
                  </a:schemeClr>
                </a:solidFill>
                <a:latin typeface="微软雅黑" pitchFamily="34" charset="-122"/>
                <a:ea typeface="微软雅黑" pitchFamily="34" charset="-122"/>
              </a:rPr>
              <a:t>---</a:t>
            </a:r>
          </a:p>
          <a:p>
            <a:pPr>
              <a:lnSpc>
                <a:spcPct val="130000"/>
              </a:lnSpc>
            </a:pPr>
            <a:r>
              <a:rPr lang="zh-CN" altLang="en-US" sz="2400" dirty="0" smtClean="0">
                <a:solidFill>
                  <a:schemeClr val="tx1">
                    <a:lumMod val="50000"/>
                    <a:lumOff val="50000"/>
                  </a:schemeClr>
                </a:solidFill>
                <a:latin typeface="微软雅黑" pitchFamily="34" charset="-122"/>
                <a:ea typeface="微软雅黑" pitchFamily="34" charset="-122"/>
              </a:rPr>
              <a:t>贴身</a:t>
            </a:r>
            <a:r>
              <a:rPr lang="zh-CN" altLang="en-US" sz="2400" dirty="0">
                <a:solidFill>
                  <a:schemeClr val="tx1">
                    <a:lumMod val="50000"/>
                    <a:lumOff val="50000"/>
                  </a:schemeClr>
                </a:solidFill>
                <a:latin typeface="微软雅黑" pitchFamily="34" charset="-122"/>
                <a:ea typeface="微软雅黑" pitchFamily="34" charset="-122"/>
              </a:rPr>
              <a:t>管家中的精英</a:t>
            </a:r>
            <a:endParaRPr lang="zh-CN" altLang="en-US" sz="2400" dirty="0" smtClean="0">
              <a:solidFill>
                <a:schemeClr val="tx1">
                  <a:lumMod val="50000"/>
                  <a:lumOff val="50000"/>
                </a:schemeClr>
              </a:solidFill>
              <a:latin typeface="微软雅黑" pitchFamily="34" charset="-122"/>
              <a:ea typeface="微软雅黑" pitchFamily="34" charset="-122"/>
            </a:endParaRPr>
          </a:p>
        </p:txBody>
      </p:sp>
      <p:sp>
        <p:nvSpPr>
          <p:cNvPr id="9" name="Text Box 2"/>
          <p:cNvSpPr txBox="1">
            <a:spLocks noChangeArrowheads="1"/>
          </p:cNvSpPr>
          <p:nvPr/>
        </p:nvSpPr>
        <p:spPr bwMode="auto">
          <a:xfrm>
            <a:off x="3064372" y="687349"/>
            <a:ext cx="81422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第二节     客房</a:t>
            </a:r>
            <a:r>
              <a:rPr lang="zh-CN" altLang="en-US" sz="3500" b="1" dirty="0">
                <a:solidFill>
                  <a:schemeClr val="accent1"/>
                </a:solidFill>
                <a:latin typeface="微软雅黑" pitchFamily="34" charset="-122"/>
                <a:ea typeface="微软雅黑" pitchFamily="34" charset="-122"/>
              </a:rPr>
              <a:t>贴身管家</a:t>
            </a:r>
          </a:p>
        </p:txBody>
      </p:sp>
    </p:spTree>
    <p:extLst>
      <p:ext uri="{BB962C8B-B14F-4D97-AF65-F5344CB8AC3E}">
        <p14:creationId xmlns:p14="http://schemas.microsoft.com/office/powerpoint/2010/main" val="41086749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168980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899745" y="2354700"/>
            <a:ext cx="7808293" cy="3883755"/>
          </a:xfrm>
          <a:prstGeom prst="rect">
            <a:avLst/>
          </a:prstGeom>
          <a:noFill/>
        </p:spPr>
        <p:txBody>
          <a:bodyPr wrap="square" rtlCol="0">
            <a:spAutoFit/>
          </a:bodyPr>
          <a:lstStyle/>
          <a:p>
            <a:pPr>
              <a:lnSpc>
                <a:spcPct val="150000"/>
              </a:lnSpc>
            </a:pPr>
            <a:r>
              <a:rPr lang="zh-CN" altLang="en-US" sz="2400" dirty="0">
                <a:latin typeface="+mj-ea"/>
                <a:ea typeface="+mj-ea"/>
              </a:rPr>
              <a:t>贴身管家</a:t>
            </a:r>
            <a:r>
              <a:rPr lang="en-US" altLang="zh-CN" sz="2400" dirty="0">
                <a:latin typeface="+mj-ea"/>
                <a:ea typeface="+mj-ea"/>
              </a:rPr>
              <a:t>(Butler)</a:t>
            </a:r>
            <a:r>
              <a:rPr lang="zh-CN" altLang="en-US" sz="2400" dirty="0">
                <a:latin typeface="+mj-ea"/>
                <a:ea typeface="+mj-ea"/>
              </a:rPr>
              <a:t>服务源于欧洲贵族家庭的管家服务，演变到今天成为了一种专业化、私人化的一站式高档酒店服务。下榻酒店的贵宾将得到一位指定的专业管家专门为他（她）服务。训练有素的贴身管家将为客人提供体贴入微的个性化服务，无论是商旅事务还是娱乐休闲，都会为客人安排得尽善尽美，让客人居住愉快，体验现代商旅的舒适与便捷</a:t>
            </a:r>
            <a:r>
              <a:rPr lang="zh-CN" altLang="en-US" sz="2400" dirty="0" smtClean="0">
                <a:latin typeface="+mj-ea"/>
                <a:ea typeface="+mj-ea"/>
              </a:rPr>
              <a:t>。</a:t>
            </a:r>
            <a:endParaRPr lang="zh-CN" altLang="en-US" sz="2400" dirty="0">
              <a:latin typeface="+mj-ea"/>
              <a:ea typeface="+mj-ea"/>
            </a:endParaRPr>
          </a:p>
        </p:txBody>
      </p:sp>
      <p:sp>
        <p:nvSpPr>
          <p:cNvPr id="8" name="Text Box 3"/>
          <p:cNvSpPr txBox="1">
            <a:spLocks noChangeArrowheads="1"/>
          </p:cNvSpPr>
          <p:nvPr/>
        </p:nvSpPr>
        <p:spPr bwMode="auto">
          <a:xfrm>
            <a:off x="607557" y="163977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一、贴身管家</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19312463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2776"/>
            <a:ext cx="9144000" cy="4676885"/>
          </a:xfrm>
          <a:prstGeom prst="rect">
            <a:avLst/>
          </a:prstGeom>
        </p:spPr>
      </p:pic>
      <p:sp>
        <p:nvSpPr>
          <p:cNvPr id="20" name="任意多边形 19"/>
          <p:cNvSpPr/>
          <p:nvPr/>
        </p:nvSpPr>
        <p:spPr>
          <a:xfrm rot="16200000">
            <a:off x="5147660" y="2103286"/>
            <a:ext cx="4688752" cy="3283997"/>
          </a:xfrm>
          <a:custGeom>
            <a:avLst/>
            <a:gdLst>
              <a:gd name="connsiteX0" fmla="*/ 0 w 3516564"/>
              <a:gd name="connsiteY0" fmla="*/ 3060944 h 3060944"/>
              <a:gd name="connsiteX1" fmla="*/ 0 w 3516564"/>
              <a:gd name="connsiteY1" fmla="*/ 351657 h 3060944"/>
              <a:gd name="connsiteX2" fmla="*/ 3516564 w 3516564"/>
              <a:gd name="connsiteY2" fmla="*/ 0 h 3060944"/>
              <a:gd name="connsiteX3" fmla="*/ 3516564 w 3516564"/>
              <a:gd name="connsiteY3" fmla="*/ 3060944 h 3060944"/>
            </a:gdLst>
            <a:ahLst/>
            <a:cxnLst>
              <a:cxn ang="0">
                <a:pos x="connsiteX0" y="connsiteY0"/>
              </a:cxn>
              <a:cxn ang="0">
                <a:pos x="connsiteX1" y="connsiteY1"/>
              </a:cxn>
              <a:cxn ang="0">
                <a:pos x="connsiteX2" y="connsiteY2"/>
              </a:cxn>
              <a:cxn ang="0">
                <a:pos x="connsiteX3" y="connsiteY3"/>
              </a:cxn>
            </a:cxnLst>
            <a:rect l="l" t="t" r="r" b="b"/>
            <a:pathLst>
              <a:path w="3516564" h="3060944">
                <a:moveTo>
                  <a:pt x="0" y="3060944"/>
                </a:moveTo>
                <a:lnTo>
                  <a:pt x="0" y="351657"/>
                </a:lnTo>
                <a:lnTo>
                  <a:pt x="3516564" y="0"/>
                </a:lnTo>
                <a:lnTo>
                  <a:pt x="3516564" y="3060944"/>
                </a:lnTo>
                <a:close/>
              </a:path>
            </a:pathLst>
          </a:custGeom>
          <a:solidFill>
            <a:srgbClr val="267B98">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107"/>
          <p:cNvSpPr txBox="1"/>
          <p:nvPr/>
        </p:nvSpPr>
        <p:spPr>
          <a:xfrm>
            <a:off x="6202399" y="2132910"/>
            <a:ext cx="2941599" cy="2797048"/>
          </a:xfrm>
          <a:prstGeom prst="rect">
            <a:avLst/>
          </a:prstGeom>
          <a:noFill/>
        </p:spPr>
        <p:txBody>
          <a:bodyPr wrap="square" rtlCol="0">
            <a:spAutoFit/>
          </a:bodyPr>
          <a:lstStyle>
            <a:defPPr>
              <a:defRPr lang="zh-CN"/>
            </a:defPPr>
            <a:lvl1pPr algn="just">
              <a:lnSpc>
                <a:spcPct val="130000"/>
              </a:lnSpc>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pPr>
            <a:endParaRPr lang="en-US" altLang="zh-CN" sz="2400" dirty="0" smtClean="0">
              <a:solidFill>
                <a:srgbClr val="FFFFCC"/>
              </a:solidFill>
            </a:endParaRPr>
          </a:p>
          <a:p>
            <a:pPr>
              <a:lnSpc>
                <a:spcPct val="150000"/>
              </a:lnSpc>
            </a:pPr>
            <a:r>
              <a:rPr lang="zh-CN" altLang="en-US" sz="2400" dirty="0" smtClean="0">
                <a:solidFill>
                  <a:srgbClr val="FFFFCC"/>
                </a:solidFill>
              </a:rPr>
              <a:t>苏州金陵花园酒店</a:t>
            </a:r>
            <a:r>
              <a:rPr lang="zh-CN" altLang="en-US" sz="2400" dirty="0">
                <a:solidFill>
                  <a:srgbClr val="FFFFCC"/>
                </a:solidFill>
              </a:rPr>
              <a:t>的贴身管家</a:t>
            </a:r>
            <a:r>
              <a:rPr lang="en-US" altLang="zh-CN" sz="2400" dirty="0">
                <a:solidFill>
                  <a:srgbClr val="FFFFCC"/>
                </a:solidFill>
              </a:rPr>
              <a:t>(Butler)</a:t>
            </a:r>
            <a:r>
              <a:rPr lang="zh-CN" altLang="en-US" sz="2400" dirty="0">
                <a:solidFill>
                  <a:srgbClr val="FFFFCC"/>
                </a:solidFill>
              </a:rPr>
              <a:t>小吕在为客人提供专业、到位的贴身管家服务</a:t>
            </a:r>
          </a:p>
        </p:txBody>
      </p:sp>
    </p:spTree>
    <p:extLst>
      <p:ext uri="{BB962C8B-B14F-4D97-AF65-F5344CB8AC3E}">
        <p14:creationId xmlns:p14="http://schemas.microsoft.com/office/powerpoint/2010/main" val="4020636346"/>
      </p:ext>
    </p:extLst>
  </p:cSld>
  <p:clrMapOvr>
    <a:masterClrMapping/>
  </p:clrMapOvr>
  <p:transition spd="slow">
    <p:pull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12" name="矩形 132100"/>
          <p:cNvSpPr>
            <a:spLocks noRot="1" noChangeArrowheads="1"/>
          </p:cNvSpPr>
          <p:nvPr/>
        </p:nvSpPr>
        <p:spPr bwMode="auto">
          <a:xfrm>
            <a:off x="-396345" y="-268225"/>
            <a:ext cx="3035760" cy="177288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buFont typeface="Arial" charset="0"/>
              <a:buNone/>
            </a:pPr>
            <a:r>
              <a:rPr lang="zh-CN" altLang="en-US" b="1" dirty="0" smtClean="0">
                <a:solidFill>
                  <a:srgbClr val="FFFFCC"/>
                </a:solidFill>
              </a:rPr>
              <a:t>起居空间</a:t>
            </a:r>
            <a:endParaRPr lang="zh-CN" altLang="en-US" b="1" dirty="0">
              <a:solidFill>
                <a:srgbClr val="FFFFCC"/>
              </a:solidFill>
            </a:endParaRPr>
          </a:p>
        </p:txBody>
      </p:sp>
    </p:spTree>
    <p:extLst>
      <p:ext uri="{BB962C8B-B14F-4D97-AF65-F5344CB8AC3E}">
        <p14:creationId xmlns:p14="http://schemas.microsoft.com/office/powerpoint/2010/main" val="14456739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圆角矩形 6"/>
          <p:cNvSpPr/>
          <p:nvPr/>
        </p:nvSpPr>
        <p:spPr>
          <a:xfrm flipH="1">
            <a:off x="251700" y="572135"/>
            <a:ext cx="3504130" cy="2082419"/>
          </a:xfrm>
          <a:custGeom>
            <a:avLst/>
            <a:gdLst>
              <a:gd name="connsiteX0" fmla="*/ 0 w 2448272"/>
              <a:gd name="connsiteY0" fmla="*/ 115074 h 2082419"/>
              <a:gd name="connsiteX1" fmla="*/ 115074 w 2448272"/>
              <a:gd name="connsiteY1" fmla="*/ 0 h 2082419"/>
              <a:gd name="connsiteX2" fmla="*/ 2333198 w 2448272"/>
              <a:gd name="connsiteY2" fmla="*/ 0 h 2082419"/>
              <a:gd name="connsiteX3" fmla="*/ 2448272 w 2448272"/>
              <a:gd name="connsiteY3" fmla="*/ 115074 h 2082419"/>
              <a:gd name="connsiteX4" fmla="*/ 2448272 w 2448272"/>
              <a:gd name="connsiteY4" fmla="*/ 1967345 h 2082419"/>
              <a:gd name="connsiteX5" fmla="*/ 2333198 w 2448272"/>
              <a:gd name="connsiteY5" fmla="*/ 2082419 h 2082419"/>
              <a:gd name="connsiteX6" fmla="*/ 115074 w 2448272"/>
              <a:gd name="connsiteY6" fmla="*/ 2082419 h 2082419"/>
              <a:gd name="connsiteX7" fmla="*/ 0 w 2448272"/>
              <a:gd name="connsiteY7" fmla="*/ 1967345 h 2082419"/>
              <a:gd name="connsiteX8" fmla="*/ 0 w 2448272"/>
              <a:gd name="connsiteY8" fmla="*/ 115074 h 2082419"/>
              <a:gd name="connsiteX0" fmla="*/ 0 w 2448272"/>
              <a:gd name="connsiteY0" fmla="*/ 115074 h 2082419"/>
              <a:gd name="connsiteX1" fmla="*/ 115074 w 2448272"/>
              <a:gd name="connsiteY1" fmla="*/ 0 h 2082419"/>
              <a:gd name="connsiteX2" fmla="*/ 2333198 w 2448272"/>
              <a:gd name="connsiteY2" fmla="*/ 0 h 2082419"/>
              <a:gd name="connsiteX3" fmla="*/ 2448272 w 2448272"/>
              <a:gd name="connsiteY3" fmla="*/ 115074 h 2082419"/>
              <a:gd name="connsiteX4" fmla="*/ 2448272 w 2448272"/>
              <a:gd name="connsiteY4" fmla="*/ 1967345 h 2082419"/>
              <a:gd name="connsiteX5" fmla="*/ 2333198 w 2448272"/>
              <a:gd name="connsiteY5" fmla="*/ 2082419 h 2082419"/>
              <a:gd name="connsiteX6" fmla="*/ 115074 w 2448272"/>
              <a:gd name="connsiteY6" fmla="*/ 2082419 h 2082419"/>
              <a:gd name="connsiteX7" fmla="*/ 0 w 2448272"/>
              <a:gd name="connsiteY7" fmla="*/ 1967345 h 2082419"/>
              <a:gd name="connsiteX8" fmla="*/ 91440 w 2448272"/>
              <a:gd name="connsiteY8" fmla="*/ 206514 h 2082419"/>
              <a:gd name="connsiteX0" fmla="*/ 0 w 2448272"/>
              <a:gd name="connsiteY0" fmla="*/ 115074 h 2082419"/>
              <a:gd name="connsiteX1" fmla="*/ 115074 w 2448272"/>
              <a:gd name="connsiteY1" fmla="*/ 0 h 2082419"/>
              <a:gd name="connsiteX2" fmla="*/ 2333198 w 2448272"/>
              <a:gd name="connsiteY2" fmla="*/ 0 h 2082419"/>
              <a:gd name="connsiteX3" fmla="*/ 2448272 w 2448272"/>
              <a:gd name="connsiteY3" fmla="*/ 115074 h 2082419"/>
              <a:gd name="connsiteX4" fmla="*/ 2448272 w 2448272"/>
              <a:gd name="connsiteY4" fmla="*/ 1967345 h 2082419"/>
              <a:gd name="connsiteX5" fmla="*/ 2333198 w 2448272"/>
              <a:gd name="connsiteY5" fmla="*/ 2082419 h 2082419"/>
              <a:gd name="connsiteX6" fmla="*/ 115074 w 2448272"/>
              <a:gd name="connsiteY6" fmla="*/ 2082419 h 2082419"/>
              <a:gd name="connsiteX7" fmla="*/ 0 w 2448272"/>
              <a:gd name="connsiteY7" fmla="*/ 1967345 h 2082419"/>
              <a:gd name="connsiteX0" fmla="*/ 115074 w 2448272"/>
              <a:gd name="connsiteY0" fmla="*/ 0 h 2082419"/>
              <a:gd name="connsiteX1" fmla="*/ 2333198 w 2448272"/>
              <a:gd name="connsiteY1" fmla="*/ 0 h 2082419"/>
              <a:gd name="connsiteX2" fmla="*/ 2448272 w 2448272"/>
              <a:gd name="connsiteY2" fmla="*/ 115074 h 2082419"/>
              <a:gd name="connsiteX3" fmla="*/ 2448272 w 2448272"/>
              <a:gd name="connsiteY3" fmla="*/ 1967345 h 2082419"/>
              <a:gd name="connsiteX4" fmla="*/ 2333198 w 2448272"/>
              <a:gd name="connsiteY4" fmla="*/ 2082419 h 2082419"/>
              <a:gd name="connsiteX5" fmla="*/ 115074 w 2448272"/>
              <a:gd name="connsiteY5" fmla="*/ 2082419 h 2082419"/>
              <a:gd name="connsiteX6" fmla="*/ 0 w 2448272"/>
              <a:gd name="connsiteY6" fmla="*/ 1967345 h 2082419"/>
              <a:gd name="connsiteX0" fmla="*/ 0 w 2333198"/>
              <a:gd name="connsiteY0" fmla="*/ 0 h 2082419"/>
              <a:gd name="connsiteX1" fmla="*/ 2218124 w 2333198"/>
              <a:gd name="connsiteY1" fmla="*/ 0 h 2082419"/>
              <a:gd name="connsiteX2" fmla="*/ 2333198 w 2333198"/>
              <a:gd name="connsiteY2" fmla="*/ 115074 h 2082419"/>
              <a:gd name="connsiteX3" fmla="*/ 2333198 w 2333198"/>
              <a:gd name="connsiteY3" fmla="*/ 1967345 h 2082419"/>
              <a:gd name="connsiteX4" fmla="*/ 2218124 w 2333198"/>
              <a:gd name="connsiteY4" fmla="*/ 2082419 h 2082419"/>
              <a:gd name="connsiteX5" fmla="*/ 0 w 2333198"/>
              <a:gd name="connsiteY5" fmla="*/ 2082419 h 208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198" h="2082419">
                <a:moveTo>
                  <a:pt x="0" y="0"/>
                </a:moveTo>
                <a:lnTo>
                  <a:pt x="2218124" y="0"/>
                </a:lnTo>
                <a:cubicBezTo>
                  <a:pt x="2281678" y="0"/>
                  <a:pt x="2333198" y="51520"/>
                  <a:pt x="2333198" y="115074"/>
                </a:cubicBezTo>
                <a:lnTo>
                  <a:pt x="2333198" y="1967345"/>
                </a:lnTo>
                <a:cubicBezTo>
                  <a:pt x="2333198" y="2030899"/>
                  <a:pt x="2281678" y="2082419"/>
                  <a:pt x="2218124" y="2082419"/>
                </a:cubicBezTo>
                <a:lnTo>
                  <a:pt x="0" y="2082419"/>
                </a:lnTo>
              </a:path>
            </a:pathLst>
          </a:custGeom>
          <a:gradFill rotWithShape="1">
            <a:gsLst>
              <a:gs pos="0">
                <a:srgbClr val="F8F8F8"/>
              </a:gs>
              <a:gs pos="100000">
                <a:schemeClr val="bg1">
                  <a:lumMod val="85000"/>
                </a:schemeClr>
              </a:gs>
            </a:gsLst>
            <a:lin ang="2700000" scaled="1"/>
          </a:gradFill>
          <a:ln w="9525">
            <a:solidFill>
              <a:schemeClr val="bg1">
                <a:lumMod val="75000"/>
              </a:schemeClr>
            </a:solidFill>
            <a:round/>
            <a:headEnd/>
            <a:tailEnd/>
          </a:ln>
          <a:effectLst>
            <a:outerShdw blurRad="101600" dist="38100" dir="2700000" algn="tl" rotWithShape="0">
              <a:schemeClr val="bg1">
                <a:lumMod val="50000"/>
                <a:alpha val="40000"/>
              </a:schemeClr>
            </a:outerShdw>
          </a:effectLst>
        </p:spPr>
        <p:txBody>
          <a:bodyPr wrap="none" anchor="ctr"/>
          <a:lstStyle/>
          <a:p>
            <a:endParaRPr lang="zh-CN" altLang="en-US" kern="0">
              <a:solidFill>
                <a:sysClr val="windowText" lastClr="000000"/>
              </a:solidFill>
              <a:latin typeface="Impact"/>
              <a:ea typeface="微软雅黑"/>
            </a:endParaRPr>
          </a:p>
        </p:txBody>
      </p:sp>
      <p:sp>
        <p:nvSpPr>
          <p:cNvPr id="98" name="矩形 97"/>
          <p:cNvSpPr/>
          <p:nvPr/>
        </p:nvSpPr>
        <p:spPr>
          <a:xfrm flipH="1">
            <a:off x="175839" y="763339"/>
            <a:ext cx="3660320" cy="1754326"/>
          </a:xfrm>
          <a:prstGeom prst="rect">
            <a:avLst/>
          </a:prstGeom>
        </p:spPr>
        <p:txBody>
          <a:bodyPr wrap="square">
            <a:spAutoFit/>
          </a:bodyPr>
          <a:lstStyle/>
          <a:p>
            <a:pPr marL="342900" indent="-342900">
              <a:lnSpc>
                <a:spcPct val="150000"/>
              </a:lnSpc>
              <a:buFont typeface="Wingdings" panose="05000000000000000000" pitchFamily="2" charset="2"/>
              <a:buChar char="ü"/>
            </a:pPr>
            <a:r>
              <a:rPr lang="zh-CN" altLang="en-US" sz="2400" dirty="0" smtClean="0">
                <a:solidFill>
                  <a:schemeClr val="tx1">
                    <a:lumMod val="65000"/>
                    <a:lumOff val="35000"/>
                  </a:schemeClr>
                </a:solidFill>
                <a:latin typeface="Impact"/>
                <a:ea typeface="微软雅黑"/>
              </a:rPr>
              <a:t>流利</a:t>
            </a:r>
            <a:r>
              <a:rPr lang="zh-CN" altLang="en-US" sz="2400" dirty="0">
                <a:solidFill>
                  <a:schemeClr val="tx1">
                    <a:lumMod val="65000"/>
                    <a:lumOff val="35000"/>
                  </a:schemeClr>
                </a:solidFill>
                <a:latin typeface="Impact"/>
                <a:ea typeface="微软雅黑"/>
              </a:rPr>
              <a:t>的外语</a:t>
            </a:r>
            <a:r>
              <a:rPr lang="zh-CN" altLang="en-US" sz="2400" dirty="0" smtClean="0">
                <a:solidFill>
                  <a:schemeClr val="tx1">
                    <a:lumMod val="65000"/>
                    <a:lumOff val="35000"/>
                  </a:schemeClr>
                </a:solidFill>
                <a:latin typeface="Impact"/>
                <a:ea typeface="微软雅黑"/>
              </a:rPr>
              <a:t>水平</a:t>
            </a:r>
            <a:endParaRPr lang="en-US" altLang="zh-CN" sz="2400" dirty="0" smtClean="0">
              <a:solidFill>
                <a:schemeClr val="tx1">
                  <a:lumMod val="65000"/>
                  <a:lumOff val="35000"/>
                </a:schemeClr>
              </a:solidFill>
              <a:latin typeface="Impact"/>
              <a:ea typeface="微软雅黑"/>
            </a:endParaRPr>
          </a:p>
          <a:p>
            <a:pPr marL="342900" indent="-342900">
              <a:lnSpc>
                <a:spcPct val="150000"/>
              </a:lnSpc>
              <a:buFont typeface="Wingdings" panose="05000000000000000000" pitchFamily="2" charset="2"/>
              <a:buChar char="ü"/>
            </a:pPr>
            <a:r>
              <a:rPr lang="zh-CN" altLang="en-US" sz="2400" dirty="0" smtClean="0">
                <a:solidFill>
                  <a:schemeClr val="tx1">
                    <a:lumMod val="65000"/>
                    <a:lumOff val="35000"/>
                  </a:schemeClr>
                </a:solidFill>
                <a:latin typeface="Impact"/>
                <a:ea typeface="微软雅黑"/>
              </a:rPr>
              <a:t>良好</a:t>
            </a:r>
            <a:r>
              <a:rPr lang="zh-CN" altLang="en-US" sz="2400" dirty="0">
                <a:solidFill>
                  <a:schemeClr val="tx1">
                    <a:lumMod val="65000"/>
                    <a:lumOff val="35000"/>
                  </a:schemeClr>
                </a:solidFill>
                <a:latin typeface="Impact"/>
                <a:ea typeface="微软雅黑"/>
              </a:rPr>
              <a:t>的沟通</a:t>
            </a:r>
            <a:r>
              <a:rPr lang="zh-CN" altLang="en-US" sz="2400" dirty="0" smtClean="0">
                <a:solidFill>
                  <a:schemeClr val="tx1">
                    <a:lumMod val="65000"/>
                    <a:lumOff val="35000"/>
                  </a:schemeClr>
                </a:solidFill>
                <a:latin typeface="Impact"/>
                <a:ea typeface="微软雅黑"/>
              </a:rPr>
              <a:t>能力</a:t>
            </a:r>
            <a:endParaRPr lang="en-US" altLang="zh-CN" sz="2400" dirty="0" smtClean="0">
              <a:solidFill>
                <a:schemeClr val="tx1">
                  <a:lumMod val="65000"/>
                  <a:lumOff val="35000"/>
                </a:schemeClr>
              </a:solidFill>
              <a:latin typeface="Impact"/>
              <a:ea typeface="微软雅黑"/>
            </a:endParaRPr>
          </a:p>
          <a:p>
            <a:pPr marL="342900" indent="-342900">
              <a:lnSpc>
                <a:spcPct val="150000"/>
              </a:lnSpc>
              <a:buFont typeface="Wingdings" panose="05000000000000000000" pitchFamily="2" charset="2"/>
              <a:buChar char="ü"/>
            </a:pPr>
            <a:r>
              <a:rPr lang="zh-CN" altLang="en-US" sz="2400" dirty="0" smtClean="0">
                <a:solidFill>
                  <a:schemeClr val="tx1">
                    <a:lumMod val="65000"/>
                    <a:lumOff val="35000"/>
                  </a:schemeClr>
                </a:solidFill>
                <a:latin typeface="Impact"/>
                <a:ea typeface="微软雅黑"/>
              </a:rPr>
              <a:t>良好</a:t>
            </a:r>
            <a:r>
              <a:rPr lang="zh-CN" altLang="en-US" sz="2400" dirty="0">
                <a:solidFill>
                  <a:schemeClr val="tx1">
                    <a:lumMod val="65000"/>
                    <a:lumOff val="35000"/>
                  </a:schemeClr>
                </a:solidFill>
                <a:latin typeface="Impact"/>
                <a:ea typeface="微软雅黑"/>
              </a:rPr>
              <a:t>的礼仪、礼貌修养</a:t>
            </a:r>
            <a:endParaRPr lang="en-US" altLang="zh-CN" sz="2400" dirty="0">
              <a:solidFill>
                <a:schemeClr val="tx1">
                  <a:lumMod val="65000"/>
                  <a:lumOff val="35000"/>
                </a:schemeClr>
              </a:solidFill>
              <a:latin typeface="Impact"/>
              <a:ea typeface="微软雅黑"/>
            </a:endParaRPr>
          </a:p>
        </p:txBody>
      </p:sp>
      <p:sp>
        <p:nvSpPr>
          <p:cNvPr id="99" name="椭圆 98"/>
          <p:cNvSpPr/>
          <p:nvPr/>
        </p:nvSpPr>
        <p:spPr>
          <a:xfrm flipH="1">
            <a:off x="2795291" y="6491999"/>
            <a:ext cx="760366" cy="298048"/>
          </a:xfrm>
          <a:prstGeom prst="ellipse">
            <a:avLst/>
          </a:prstGeom>
          <a:solidFill>
            <a:schemeClr val="tx1">
              <a:lumMod val="50000"/>
              <a:lumOff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a:ea typeface="微软雅黑"/>
            </a:endParaRPr>
          </a:p>
        </p:txBody>
      </p:sp>
      <p:sp>
        <p:nvSpPr>
          <p:cNvPr id="100" name="椭圆 99"/>
          <p:cNvSpPr/>
          <p:nvPr/>
        </p:nvSpPr>
        <p:spPr>
          <a:xfrm flipH="1">
            <a:off x="4207447" y="3157613"/>
            <a:ext cx="880128" cy="344991"/>
          </a:xfrm>
          <a:prstGeom prst="ellipse">
            <a:avLst/>
          </a:prstGeom>
          <a:solidFill>
            <a:schemeClr val="tx1">
              <a:lumMod val="50000"/>
              <a:lumOff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a:ea typeface="微软雅黑"/>
            </a:endParaRPr>
          </a:p>
        </p:txBody>
      </p:sp>
      <p:grpSp>
        <p:nvGrpSpPr>
          <p:cNvPr id="101" name="组合 100"/>
          <p:cNvGrpSpPr/>
          <p:nvPr/>
        </p:nvGrpSpPr>
        <p:grpSpPr>
          <a:xfrm>
            <a:off x="3531199" y="295900"/>
            <a:ext cx="2062784" cy="3005179"/>
            <a:chOff x="4002347" y="2299476"/>
            <a:chExt cx="1600757" cy="2332073"/>
          </a:xfrm>
          <a:effectLst>
            <a:outerShdw blurRad="101600" dist="38100" dir="8100000" algn="tr" rotWithShape="0">
              <a:prstClr val="black">
                <a:alpha val="40000"/>
              </a:prstClr>
            </a:outerShdw>
          </a:effectLst>
        </p:grpSpPr>
        <p:sp>
          <p:nvSpPr>
            <p:cNvPr id="102" name="Freeform 54"/>
            <p:cNvSpPr>
              <a:spLocks/>
            </p:cNvSpPr>
            <p:nvPr/>
          </p:nvSpPr>
          <p:spPr bwMode="auto">
            <a:xfrm>
              <a:off x="4634084" y="4105816"/>
              <a:ext cx="415447" cy="523592"/>
            </a:xfrm>
            <a:custGeom>
              <a:avLst/>
              <a:gdLst>
                <a:gd name="T0" fmla="*/ 164 w 164"/>
                <a:gd name="T1" fmla="*/ 71 h 207"/>
                <a:gd name="T2" fmla="*/ 68 w 164"/>
                <a:gd name="T3" fmla="*/ 8 h 207"/>
                <a:gd name="T4" fmla="*/ 65 w 164"/>
                <a:gd name="T5" fmla="*/ 18 h 207"/>
                <a:gd name="T6" fmla="*/ 61 w 164"/>
                <a:gd name="T7" fmla="*/ 30 h 207"/>
                <a:gd name="T8" fmla="*/ 57 w 164"/>
                <a:gd name="T9" fmla="*/ 38 h 207"/>
                <a:gd name="T10" fmla="*/ 52 w 164"/>
                <a:gd name="T11" fmla="*/ 49 h 207"/>
                <a:gd name="T12" fmla="*/ 47 w 164"/>
                <a:gd name="T13" fmla="*/ 58 h 207"/>
                <a:gd name="T14" fmla="*/ 38 w 164"/>
                <a:gd name="T15" fmla="*/ 70 h 207"/>
                <a:gd name="T16" fmla="*/ 32 w 164"/>
                <a:gd name="T17" fmla="*/ 78 h 207"/>
                <a:gd name="T18" fmla="*/ 20 w 164"/>
                <a:gd name="T19" fmla="*/ 91 h 207"/>
                <a:gd name="T20" fmla="*/ 11 w 164"/>
                <a:gd name="T21" fmla="*/ 101 h 207"/>
                <a:gd name="T22" fmla="*/ 4 w 164"/>
                <a:gd name="T23" fmla="*/ 107 h 207"/>
                <a:gd name="T24" fmla="*/ 4 w 164"/>
                <a:gd name="T25" fmla="*/ 107 h 207"/>
                <a:gd name="T26" fmla="*/ 3 w 164"/>
                <a:gd name="T27" fmla="*/ 108 h 207"/>
                <a:gd name="T28" fmla="*/ 2 w 164"/>
                <a:gd name="T29" fmla="*/ 109 h 207"/>
                <a:gd name="T30" fmla="*/ 2 w 164"/>
                <a:gd name="T31" fmla="*/ 109 h 207"/>
                <a:gd name="T32" fmla="*/ 2 w 164"/>
                <a:gd name="T33" fmla="*/ 110 h 207"/>
                <a:gd name="T34" fmla="*/ 1 w 164"/>
                <a:gd name="T35" fmla="*/ 110 h 207"/>
                <a:gd name="T36" fmla="*/ 1 w 164"/>
                <a:gd name="T37" fmla="*/ 111 h 207"/>
                <a:gd name="T38" fmla="*/ 1 w 164"/>
                <a:gd name="T39" fmla="*/ 112 h 207"/>
                <a:gd name="T40" fmla="*/ 0 w 164"/>
                <a:gd name="T41" fmla="*/ 115 h 207"/>
                <a:gd name="T42" fmla="*/ 1 w 164"/>
                <a:gd name="T43" fmla="*/ 116 h 207"/>
                <a:gd name="T44" fmla="*/ 2 w 164"/>
                <a:gd name="T45" fmla="*/ 119 h 207"/>
                <a:gd name="T46" fmla="*/ 87 w 164"/>
                <a:gd name="T47" fmla="*/ 207 h 207"/>
                <a:gd name="T48" fmla="*/ 86 w 164"/>
                <a:gd name="T49" fmla="*/ 206 h 207"/>
                <a:gd name="T50" fmla="*/ 86 w 164"/>
                <a:gd name="T51" fmla="*/ 202 h 207"/>
                <a:gd name="T52" fmla="*/ 87 w 164"/>
                <a:gd name="T53" fmla="*/ 196 h 207"/>
                <a:gd name="T54" fmla="*/ 91 w 164"/>
                <a:gd name="T55" fmla="*/ 192 h 207"/>
                <a:gd name="T56" fmla="*/ 95 w 164"/>
                <a:gd name="T57" fmla="*/ 188 h 207"/>
                <a:gd name="T58" fmla="*/ 101 w 164"/>
                <a:gd name="T59" fmla="*/ 183 h 207"/>
                <a:gd name="T60" fmla="*/ 107 w 164"/>
                <a:gd name="T61" fmla="*/ 175 h 207"/>
                <a:gd name="T62" fmla="*/ 115 w 164"/>
                <a:gd name="T63" fmla="*/ 167 h 207"/>
                <a:gd name="T64" fmla="*/ 121 w 164"/>
                <a:gd name="T65" fmla="*/ 160 h 207"/>
                <a:gd name="T66" fmla="*/ 125 w 164"/>
                <a:gd name="T67" fmla="*/ 155 h 207"/>
                <a:gd name="T68" fmla="*/ 128 w 164"/>
                <a:gd name="T69" fmla="*/ 150 h 207"/>
                <a:gd name="T70" fmla="*/ 133 w 164"/>
                <a:gd name="T71" fmla="*/ 142 h 207"/>
                <a:gd name="T72" fmla="*/ 138 w 164"/>
                <a:gd name="T73" fmla="*/ 135 h 207"/>
                <a:gd name="T74" fmla="*/ 142 w 164"/>
                <a:gd name="T75" fmla="*/ 128 h 207"/>
                <a:gd name="T76" fmla="*/ 145 w 164"/>
                <a:gd name="T77" fmla="*/ 124 h 207"/>
                <a:gd name="T78" fmla="*/ 148 w 164"/>
                <a:gd name="T79" fmla="*/ 117 h 207"/>
                <a:gd name="T80" fmla="*/ 151 w 164"/>
                <a:gd name="T81" fmla="*/ 111 h 207"/>
                <a:gd name="T82" fmla="*/ 154 w 164"/>
                <a:gd name="T83" fmla="*/ 105 h 207"/>
                <a:gd name="T84" fmla="*/ 156 w 164"/>
                <a:gd name="T85" fmla="*/ 98 h 207"/>
                <a:gd name="T86" fmla="*/ 159 w 164"/>
                <a:gd name="T87" fmla="*/ 92 h 207"/>
                <a:gd name="T88" fmla="*/ 161 w 164"/>
                <a:gd name="T89" fmla="*/ 8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207">
                  <a:moveTo>
                    <a:pt x="163" y="78"/>
                  </a:moveTo>
                  <a:cubicBezTo>
                    <a:pt x="163" y="78"/>
                    <a:pt x="163" y="78"/>
                    <a:pt x="163" y="78"/>
                  </a:cubicBezTo>
                  <a:cubicBezTo>
                    <a:pt x="163" y="76"/>
                    <a:pt x="164" y="73"/>
                    <a:pt x="164" y="71"/>
                  </a:cubicBezTo>
                  <a:cubicBezTo>
                    <a:pt x="70" y="0"/>
                    <a:pt x="70" y="0"/>
                    <a:pt x="70" y="0"/>
                  </a:cubicBezTo>
                  <a:cubicBezTo>
                    <a:pt x="70" y="2"/>
                    <a:pt x="69" y="4"/>
                    <a:pt x="69" y="6"/>
                  </a:cubicBezTo>
                  <a:cubicBezTo>
                    <a:pt x="69" y="6"/>
                    <a:pt x="68" y="7"/>
                    <a:pt x="68" y="8"/>
                  </a:cubicBezTo>
                  <a:cubicBezTo>
                    <a:pt x="68" y="9"/>
                    <a:pt x="68" y="10"/>
                    <a:pt x="67" y="12"/>
                  </a:cubicBezTo>
                  <a:cubicBezTo>
                    <a:pt x="67" y="13"/>
                    <a:pt x="67" y="13"/>
                    <a:pt x="66" y="14"/>
                  </a:cubicBezTo>
                  <a:cubicBezTo>
                    <a:pt x="66" y="16"/>
                    <a:pt x="66" y="17"/>
                    <a:pt x="65" y="18"/>
                  </a:cubicBezTo>
                  <a:cubicBezTo>
                    <a:pt x="65" y="19"/>
                    <a:pt x="65" y="20"/>
                    <a:pt x="64" y="21"/>
                  </a:cubicBezTo>
                  <a:cubicBezTo>
                    <a:pt x="64" y="22"/>
                    <a:pt x="64" y="23"/>
                    <a:pt x="63" y="24"/>
                  </a:cubicBezTo>
                  <a:cubicBezTo>
                    <a:pt x="62" y="26"/>
                    <a:pt x="62" y="28"/>
                    <a:pt x="61" y="30"/>
                  </a:cubicBezTo>
                  <a:cubicBezTo>
                    <a:pt x="61" y="30"/>
                    <a:pt x="61" y="30"/>
                    <a:pt x="61" y="30"/>
                  </a:cubicBezTo>
                  <a:cubicBezTo>
                    <a:pt x="60" y="32"/>
                    <a:pt x="59" y="34"/>
                    <a:pt x="58" y="36"/>
                  </a:cubicBezTo>
                  <a:cubicBezTo>
                    <a:pt x="58" y="37"/>
                    <a:pt x="58" y="37"/>
                    <a:pt x="57" y="38"/>
                  </a:cubicBezTo>
                  <a:cubicBezTo>
                    <a:pt x="57" y="39"/>
                    <a:pt x="56" y="41"/>
                    <a:pt x="55" y="42"/>
                  </a:cubicBezTo>
                  <a:cubicBezTo>
                    <a:pt x="55" y="43"/>
                    <a:pt x="55" y="44"/>
                    <a:pt x="54" y="44"/>
                  </a:cubicBezTo>
                  <a:cubicBezTo>
                    <a:pt x="53" y="46"/>
                    <a:pt x="53" y="47"/>
                    <a:pt x="52" y="49"/>
                  </a:cubicBezTo>
                  <a:cubicBezTo>
                    <a:pt x="52" y="49"/>
                    <a:pt x="51" y="50"/>
                    <a:pt x="51" y="50"/>
                  </a:cubicBezTo>
                  <a:cubicBezTo>
                    <a:pt x="50" y="52"/>
                    <a:pt x="49" y="54"/>
                    <a:pt x="47" y="56"/>
                  </a:cubicBezTo>
                  <a:cubicBezTo>
                    <a:pt x="47" y="57"/>
                    <a:pt x="47" y="57"/>
                    <a:pt x="47" y="58"/>
                  </a:cubicBezTo>
                  <a:cubicBezTo>
                    <a:pt x="46" y="59"/>
                    <a:pt x="44" y="61"/>
                    <a:pt x="43" y="63"/>
                  </a:cubicBezTo>
                  <a:cubicBezTo>
                    <a:pt x="43" y="63"/>
                    <a:pt x="43" y="64"/>
                    <a:pt x="42" y="64"/>
                  </a:cubicBezTo>
                  <a:cubicBezTo>
                    <a:pt x="41" y="66"/>
                    <a:pt x="40" y="68"/>
                    <a:pt x="38" y="70"/>
                  </a:cubicBezTo>
                  <a:cubicBezTo>
                    <a:pt x="38" y="71"/>
                    <a:pt x="37" y="71"/>
                    <a:pt x="37" y="71"/>
                  </a:cubicBezTo>
                  <a:cubicBezTo>
                    <a:pt x="36" y="73"/>
                    <a:pt x="34" y="75"/>
                    <a:pt x="33" y="77"/>
                  </a:cubicBezTo>
                  <a:cubicBezTo>
                    <a:pt x="32" y="77"/>
                    <a:pt x="32" y="78"/>
                    <a:pt x="32" y="78"/>
                  </a:cubicBezTo>
                  <a:cubicBezTo>
                    <a:pt x="30" y="80"/>
                    <a:pt x="28" y="82"/>
                    <a:pt x="27" y="84"/>
                  </a:cubicBezTo>
                  <a:cubicBezTo>
                    <a:pt x="26" y="85"/>
                    <a:pt x="26" y="85"/>
                    <a:pt x="25" y="86"/>
                  </a:cubicBezTo>
                  <a:cubicBezTo>
                    <a:pt x="23" y="88"/>
                    <a:pt x="22" y="90"/>
                    <a:pt x="20" y="91"/>
                  </a:cubicBezTo>
                  <a:cubicBezTo>
                    <a:pt x="20" y="92"/>
                    <a:pt x="19" y="92"/>
                    <a:pt x="19" y="92"/>
                  </a:cubicBezTo>
                  <a:cubicBezTo>
                    <a:pt x="17" y="95"/>
                    <a:pt x="15" y="97"/>
                    <a:pt x="13" y="99"/>
                  </a:cubicBezTo>
                  <a:cubicBezTo>
                    <a:pt x="12" y="99"/>
                    <a:pt x="12" y="100"/>
                    <a:pt x="11" y="101"/>
                  </a:cubicBezTo>
                  <a:cubicBezTo>
                    <a:pt x="9" y="103"/>
                    <a:pt x="6" y="105"/>
                    <a:pt x="4" y="107"/>
                  </a:cubicBezTo>
                  <a:cubicBezTo>
                    <a:pt x="4" y="107"/>
                    <a:pt x="4" y="107"/>
                    <a:pt x="4" y="107"/>
                  </a:cubicBezTo>
                  <a:cubicBezTo>
                    <a:pt x="4" y="107"/>
                    <a:pt x="4" y="107"/>
                    <a:pt x="4" y="107"/>
                  </a:cubicBezTo>
                  <a:cubicBezTo>
                    <a:pt x="4" y="107"/>
                    <a:pt x="4" y="107"/>
                    <a:pt x="4" y="107"/>
                  </a:cubicBezTo>
                  <a:cubicBezTo>
                    <a:pt x="4" y="107"/>
                    <a:pt x="4" y="107"/>
                    <a:pt x="4" y="107"/>
                  </a:cubicBezTo>
                  <a:cubicBezTo>
                    <a:pt x="4" y="107"/>
                    <a:pt x="4" y="107"/>
                    <a:pt x="4" y="107"/>
                  </a:cubicBezTo>
                  <a:cubicBezTo>
                    <a:pt x="4" y="107"/>
                    <a:pt x="4" y="108"/>
                    <a:pt x="3" y="108"/>
                  </a:cubicBezTo>
                  <a:cubicBezTo>
                    <a:pt x="3" y="108"/>
                    <a:pt x="3" y="108"/>
                    <a:pt x="3" y="108"/>
                  </a:cubicBezTo>
                  <a:cubicBezTo>
                    <a:pt x="3" y="108"/>
                    <a:pt x="3" y="108"/>
                    <a:pt x="3" y="108"/>
                  </a:cubicBezTo>
                  <a:cubicBezTo>
                    <a:pt x="3" y="108"/>
                    <a:pt x="3" y="108"/>
                    <a:pt x="3" y="108"/>
                  </a:cubicBezTo>
                  <a:cubicBezTo>
                    <a:pt x="3" y="108"/>
                    <a:pt x="3" y="108"/>
                    <a:pt x="3" y="109"/>
                  </a:cubicBezTo>
                  <a:cubicBezTo>
                    <a:pt x="3" y="109"/>
                    <a:pt x="3" y="109"/>
                    <a:pt x="2" y="109"/>
                  </a:cubicBezTo>
                  <a:cubicBezTo>
                    <a:pt x="2" y="109"/>
                    <a:pt x="2" y="109"/>
                    <a:pt x="2" y="109"/>
                  </a:cubicBezTo>
                  <a:cubicBezTo>
                    <a:pt x="2" y="109"/>
                    <a:pt x="2" y="109"/>
                    <a:pt x="2" y="109"/>
                  </a:cubicBezTo>
                  <a:cubicBezTo>
                    <a:pt x="2" y="109"/>
                    <a:pt x="2" y="109"/>
                    <a:pt x="2" y="109"/>
                  </a:cubicBezTo>
                  <a:cubicBezTo>
                    <a:pt x="2" y="109"/>
                    <a:pt x="2" y="109"/>
                    <a:pt x="2" y="109"/>
                  </a:cubicBezTo>
                  <a:cubicBezTo>
                    <a:pt x="2" y="109"/>
                    <a:pt x="2" y="109"/>
                    <a:pt x="2" y="109"/>
                  </a:cubicBezTo>
                  <a:cubicBezTo>
                    <a:pt x="2" y="109"/>
                    <a:pt x="2" y="109"/>
                    <a:pt x="2" y="110"/>
                  </a:cubicBezTo>
                  <a:cubicBezTo>
                    <a:pt x="2" y="110"/>
                    <a:pt x="2" y="110"/>
                    <a:pt x="2" y="110"/>
                  </a:cubicBezTo>
                  <a:cubicBezTo>
                    <a:pt x="2" y="110"/>
                    <a:pt x="2" y="110"/>
                    <a:pt x="2" y="110"/>
                  </a:cubicBezTo>
                  <a:cubicBezTo>
                    <a:pt x="2" y="110"/>
                    <a:pt x="2" y="110"/>
                    <a:pt x="1" y="110"/>
                  </a:cubicBezTo>
                  <a:cubicBezTo>
                    <a:pt x="1" y="110"/>
                    <a:pt x="1" y="111"/>
                    <a:pt x="1" y="111"/>
                  </a:cubicBezTo>
                  <a:cubicBezTo>
                    <a:pt x="1" y="111"/>
                    <a:pt x="1" y="111"/>
                    <a:pt x="1" y="111"/>
                  </a:cubicBezTo>
                  <a:cubicBezTo>
                    <a:pt x="1" y="111"/>
                    <a:pt x="1" y="111"/>
                    <a:pt x="1" y="111"/>
                  </a:cubicBezTo>
                  <a:cubicBezTo>
                    <a:pt x="1" y="112"/>
                    <a:pt x="1" y="112"/>
                    <a:pt x="1" y="112"/>
                  </a:cubicBezTo>
                  <a:cubicBezTo>
                    <a:pt x="1" y="112"/>
                    <a:pt x="1" y="112"/>
                    <a:pt x="1" y="112"/>
                  </a:cubicBezTo>
                  <a:cubicBezTo>
                    <a:pt x="1" y="112"/>
                    <a:pt x="1" y="112"/>
                    <a:pt x="1" y="112"/>
                  </a:cubicBezTo>
                  <a:cubicBezTo>
                    <a:pt x="1" y="113"/>
                    <a:pt x="1" y="113"/>
                    <a:pt x="1" y="113"/>
                  </a:cubicBezTo>
                  <a:cubicBezTo>
                    <a:pt x="1" y="114"/>
                    <a:pt x="0" y="114"/>
                    <a:pt x="0" y="115"/>
                  </a:cubicBezTo>
                  <a:cubicBezTo>
                    <a:pt x="0" y="115"/>
                    <a:pt x="0" y="115"/>
                    <a:pt x="0" y="115"/>
                  </a:cubicBezTo>
                  <a:cubicBezTo>
                    <a:pt x="0" y="115"/>
                    <a:pt x="0" y="115"/>
                    <a:pt x="0" y="115"/>
                  </a:cubicBezTo>
                  <a:cubicBezTo>
                    <a:pt x="0" y="115"/>
                    <a:pt x="1" y="115"/>
                    <a:pt x="1" y="115"/>
                  </a:cubicBezTo>
                  <a:cubicBezTo>
                    <a:pt x="1" y="116"/>
                    <a:pt x="1" y="116"/>
                    <a:pt x="1" y="116"/>
                  </a:cubicBezTo>
                  <a:cubicBezTo>
                    <a:pt x="1" y="117"/>
                    <a:pt x="1" y="117"/>
                    <a:pt x="1" y="118"/>
                  </a:cubicBezTo>
                  <a:cubicBezTo>
                    <a:pt x="1" y="118"/>
                    <a:pt x="1" y="118"/>
                    <a:pt x="1" y="118"/>
                  </a:cubicBezTo>
                  <a:cubicBezTo>
                    <a:pt x="1" y="118"/>
                    <a:pt x="2" y="118"/>
                    <a:pt x="2" y="119"/>
                  </a:cubicBezTo>
                  <a:cubicBezTo>
                    <a:pt x="2" y="119"/>
                    <a:pt x="2" y="119"/>
                    <a:pt x="2" y="119"/>
                  </a:cubicBezTo>
                  <a:cubicBezTo>
                    <a:pt x="2" y="119"/>
                    <a:pt x="2" y="119"/>
                    <a:pt x="2" y="119"/>
                  </a:cubicBezTo>
                  <a:cubicBezTo>
                    <a:pt x="31" y="149"/>
                    <a:pt x="59" y="178"/>
                    <a:pt x="87" y="207"/>
                  </a:cubicBezTo>
                  <a:cubicBezTo>
                    <a:pt x="87" y="207"/>
                    <a:pt x="87" y="207"/>
                    <a:pt x="87" y="207"/>
                  </a:cubicBezTo>
                  <a:cubicBezTo>
                    <a:pt x="87" y="206"/>
                    <a:pt x="87" y="206"/>
                    <a:pt x="87" y="206"/>
                  </a:cubicBezTo>
                  <a:cubicBezTo>
                    <a:pt x="87" y="206"/>
                    <a:pt x="87" y="206"/>
                    <a:pt x="86" y="206"/>
                  </a:cubicBezTo>
                  <a:cubicBezTo>
                    <a:pt x="86" y="206"/>
                    <a:pt x="86" y="205"/>
                    <a:pt x="86" y="205"/>
                  </a:cubicBezTo>
                  <a:cubicBezTo>
                    <a:pt x="86" y="204"/>
                    <a:pt x="86" y="203"/>
                    <a:pt x="86" y="203"/>
                  </a:cubicBezTo>
                  <a:cubicBezTo>
                    <a:pt x="86" y="202"/>
                    <a:pt x="86" y="202"/>
                    <a:pt x="86" y="202"/>
                  </a:cubicBezTo>
                  <a:cubicBezTo>
                    <a:pt x="86" y="201"/>
                    <a:pt x="86" y="200"/>
                    <a:pt x="86" y="199"/>
                  </a:cubicBezTo>
                  <a:cubicBezTo>
                    <a:pt x="86" y="199"/>
                    <a:pt x="86" y="199"/>
                    <a:pt x="86" y="199"/>
                  </a:cubicBezTo>
                  <a:cubicBezTo>
                    <a:pt x="86" y="198"/>
                    <a:pt x="87" y="197"/>
                    <a:pt x="87" y="196"/>
                  </a:cubicBezTo>
                  <a:cubicBezTo>
                    <a:pt x="87" y="196"/>
                    <a:pt x="87" y="196"/>
                    <a:pt x="87" y="196"/>
                  </a:cubicBezTo>
                  <a:cubicBezTo>
                    <a:pt x="88" y="195"/>
                    <a:pt x="89" y="194"/>
                    <a:pt x="90" y="193"/>
                  </a:cubicBezTo>
                  <a:cubicBezTo>
                    <a:pt x="90" y="193"/>
                    <a:pt x="91" y="192"/>
                    <a:pt x="91" y="192"/>
                  </a:cubicBezTo>
                  <a:cubicBezTo>
                    <a:pt x="91" y="192"/>
                    <a:pt x="92" y="191"/>
                    <a:pt x="92" y="191"/>
                  </a:cubicBezTo>
                  <a:cubicBezTo>
                    <a:pt x="93" y="190"/>
                    <a:pt x="93" y="190"/>
                    <a:pt x="93" y="190"/>
                  </a:cubicBezTo>
                  <a:cubicBezTo>
                    <a:pt x="94" y="189"/>
                    <a:pt x="94" y="189"/>
                    <a:pt x="95" y="188"/>
                  </a:cubicBezTo>
                  <a:cubicBezTo>
                    <a:pt x="96" y="187"/>
                    <a:pt x="96" y="187"/>
                    <a:pt x="97" y="186"/>
                  </a:cubicBezTo>
                  <a:cubicBezTo>
                    <a:pt x="98" y="185"/>
                    <a:pt x="99" y="184"/>
                    <a:pt x="99" y="184"/>
                  </a:cubicBezTo>
                  <a:cubicBezTo>
                    <a:pt x="100" y="183"/>
                    <a:pt x="100" y="183"/>
                    <a:pt x="101" y="183"/>
                  </a:cubicBezTo>
                  <a:cubicBezTo>
                    <a:pt x="102" y="181"/>
                    <a:pt x="104" y="179"/>
                    <a:pt x="106" y="177"/>
                  </a:cubicBezTo>
                  <a:cubicBezTo>
                    <a:pt x="106" y="177"/>
                    <a:pt x="106" y="177"/>
                    <a:pt x="106" y="176"/>
                  </a:cubicBezTo>
                  <a:cubicBezTo>
                    <a:pt x="107" y="176"/>
                    <a:pt x="107" y="176"/>
                    <a:pt x="107" y="175"/>
                  </a:cubicBezTo>
                  <a:cubicBezTo>
                    <a:pt x="109" y="174"/>
                    <a:pt x="110" y="172"/>
                    <a:pt x="111" y="171"/>
                  </a:cubicBezTo>
                  <a:cubicBezTo>
                    <a:pt x="112" y="170"/>
                    <a:pt x="113" y="170"/>
                    <a:pt x="113" y="169"/>
                  </a:cubicBezTo>
                  <a:cubicBezTo>
                    <a:pt x="114" y="168"/>
                    <a:pt x="114" y="168"/>
                    <a:pt x="115" y="167"/>
                  </a:cubicBezTo>
                  <a:cubicBezTo>
                    <a:pt x="115" y="166"/>
                    <a:pt x="116" y="166"/>
                    <a:pt x="116" y="165"/>
                  </a:cubicBezTo>
                  <a:cubicBezTo>
                    <a:pt x="118" y="164"/>
                    <a:pt x="119" y="162"/>
                    <a:pt x="120" y="160"/>
                  </a:cubicBezTo>
                  <a:cubicBezTo>
                    <a:pt x="121" y="160"/>
                    <a:pt x="121" y="160"/>
                    <a:pt x="121" y="160"/>
                  </a:cubicBezTo>
                  <a:cubicBezTo>
                    <a:pt x="121" y="160"/>
                    <a:pt x="121" y="160"/>
                    <a:pt x="121" y="159"/>
                  </a:cubicBezTo>
                  <a:cubicBezTo>
                    <a:pt x="121" y="159"/>
                    <a:pt x="121" y="159"/>
                    <a:pt x="122" y="159"/>
                  </a:cubicBezTo>
                  <a:cubicBezTo>
                    <a:pt x="123" y="157"/>
                    <a:pt x="124" y="156"/>
                    <a:pt x="125" y="155"/>
                  </a:cubicBezTo>
                  <a:cubicBezTo>
                    <a:pt x="125" y="154"/>
                    <a:pt x="126" y="153"/>
                    <a:pt x="126" y="152"/>
                  </a:cubicBezTo>
                  <a:cubicBezTo>
                    <a:pt x="127" y="152"/>
                    <a:pt x="127" y="151"/>
                    <a:pt x="128" y="151"/>
                  </a:cubicBezTo>
                  <a:cubicBezTo>
                    <a:pt x="128" y="150"/>
                    <a:pt x="128" y="150"/>
                    <a:pt x="128" y="150"/>
                  </a:cubicBezTo>
                  <a:cubicBezTo>
                    <a:pt x="130" y="148"/>
                    <a:pt x="131" y="146"/>
                    <a:pt x="132" y="144"/>
                  </a:cubicBezTo>
                  <a:cubicBezTo>
                    <a:pt x="132" y="144"/>
                    <a:pt x="132" y="144"/>
                    <a:pt x="133" y="144"/>
                  </a:cubicBezTo>
                  <a:cubicBezTo>
                    <a:pt x="133" y="143"/>
                    <a:pt x="133" y="143"/>
                    <a:pt x="133" y="142"/>
                  </a:cubicBezTo>
                  <a:cubicBezTo>
                    <a:pt x="134" y="141"/>
                    <a:pt x="135" y="140"/>
                    <a:pt x="136" y="139"/>
                  </a:cubicBezTo>
                  <a:cubicBezTo>
                    <a:pt x="136" y="138"/>
                    <a:pt x="137" y="137"/>
                    <a:pt x="137" y="137"/>
                  </a:cubicBezTo>
                  <a:cubicBezTo>
                    <a:pt x="138" y="136"/>
                    <a:pt x="138" y="135"/>
                    <a:pt x="138" y="135"/>
                  </a:cubicBezTo>
                  <a:cubicBezTo>
                    <a:pt x="138" y="135"/>
                    <a:pt x="139" y="134"/>
                    <a:pt x="139" y="134"/>
                  </a:cubicBezTo>
                  <a:cubicBezTo>
                    <a:pt x="140" y="132"/>
                    <a:pt x="141" y="130"/>
                    <a:pt x="142" y="129"/>
                  </a:cubicBezTo>
                  <a:cubicBezTo>
                    <a:pt x="142" y="129"/>
                    <a:pt x="142" y="128"/>
                    <a:pt x="142" y="128"/>
                  </a:cubicBezTo>
                  <a:cubicBezTo>
                    <a:pt x="142" y="128"/>
                    <a:pt x="142" y="128"/>
                    <a:pt x="143" y="128"/>
                  </a:cubicBezTo>
                  <a:cubicBezTo>
                    <a:pt x="143" y="127"/>
                    <a:pt x="143" y="127"/>
                    <a:pt x="143" y="127"/>
                  </a:cubicBezTo>
                  <a:cubicBezTo>
                    <a:pt x="144" y="126"/>
                    <a:pt x="144" y="125"/>
                    <a:pt x="145" y="124"/>
                  </a:cubicBezTo>
                  <a:cubicBezTo>
                    <a:pt x="145" y="123"/>
                    <a:pt x="146" y="122"/>
                    <a:pt x="146" y="121"/>
                  </a:cubicBezTo>
                  <a:cubicBezTo>
                    <a:pt x="146" y="121"/>
                    <a:pt x="147" y="120"/>
                    <a:pt x="147" y="119"/>
                  </a:cubicBezTo>
                  <a:cubicBezTo>
                    <a:pt x="147" y="119"/>
                    <a:pt x="148" y="118"/>
                    <a:pt x="148" y="117"/>
                  </a:cubicBezTo>
                  <a:cubicBezTo>
                    <a:pt x="149" y="116"/>
                    <a:pt x="149" y="115"/>
                    <a:pt x="150" y="114"/>
                  </a:cubicBezTo>
                  <a:cubicBezTo>
                    <a:pt x="150" y="113"/>
                    <a:pt x="150" y="113"/>
                    <a:pt x="151" y="112"/>
                  </a:cubicBezTo>
                  <a:cubicBezTo>
                    <a:pt x="151" y="112"/>
                    <a:pt x="151" y="112"/>
                    <a:pt x="151" y="111"/>
                  </a:cubicBezTo>
                  <a:cubicBezTo>
                    <a:pt x="152" y="109"/>
                    <a:pt x="153" y="107"/>
                    <a:pt x="153" y="105"/>
                  </a:cubicBezTo>
                  <a:cubicBezTo>
                    <a:pt x="153" y="105"/>
                    <a:pt x="153" y="105"/>
                    <a:pt x="153" y="105"/>
                  </a:cubicBezTo>
                  <a:cubicBezTo>
                    <a:pt x="154" y="105"/>
                    <a:pt x="154" y="105"/>
                    <a:pt x="154" y="105"/>
                  </a:cubicBezTo>
                  <a:cubicBezTo>
                    <a:pt x="154" y="103"/>
                    <a:pt x="155" y="101"/>
                    <a:pt x="156" y="100"/>
                  </a:cubicBezTo>
                  <a:cubicBezTo>
                    <a:pt x="156" y="99"/>
                    <a:pt x="156" y="99"/>
                    <a:pt x="156" y="99"/>
                  </a:cubicBezTo>
                  <a:cubicBezTo>
                    <a:pt x="156" y="99"/>
                    <a:pt x="156" y="98"/>
                    <a:pt x="156" y="98"/>
                  </a:cubicBezTo>
                  <a:cubicBezTo>
                    <a:pt x="157" y="97"/>
                    <a:pt x="157" y="96"/>
                    <a:pt x="158" y="95"/>
                  </a:cubicBezTo>
                  <a:cubicBezTo>
                    <a:pt x="158" y="94"/>
                    <a:pt x="158" y="93"/>
                    <a:pt x="158" y="92"/>
                  </a:cubicBezTo>
                  <a:cubicBezTo>
                    <a:pt x="158" y="92"/>
                    <a:pt x="159" y="92"/>
                    <a:pt x="159" y="92"/>
                  </a:cubicBezTo>
                  <a:cubicBezTo>
                    <a:pt x="159" y="90"/>
                    <a:pt x="159" y="89"/>
                    <a:pt x="160" y="87"/>
                  </a:cubicBezTo>
                  <a:cubicBezTo>
                    <a:pt x="160" y="87"/>
                    <a:pt x="160" y="86"/>
                    <a:pt x="161" y="85"/>
                  </a:cubicBezTo>
                  <a:cubicBezTo>
                    <a:pt x="161" y="85"/>
                    <a:pt x="161" y="85"/>
                    <a:pt x="161" y="85"/>
                  </a:cubicBezTo>
                  <a:cubicBezTo>
                    <a:pt x="161" y="83"/>
                    <a:pt x="162" y="82"/>
                    <a:pt x="162" y="80"/>
                  </a:cubicBezTo>
                  <a:cubicBezTo>
                    <a:pt x="162" y="79"/>
                    <a:pt x="162" y="79"/>
                    <a:pt x="163" y="78"/>
                  </a:cubicBezTo>
                  <a:close/>
                </a:path>
              </a:pathLst>
            </a:custGeom>
            <a:solidFill>
              <a:srgbClr val="2187AB"/>
            </a:solidFill>
            <a:ln>
              <a:noFill/>
            </a:ln>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03" name="任意多边形 102"/>
            <p:cNvSpPr>
              <a:spLocks/>
            </p:cNvSpPr>
            <p:nvPr/>
          </p:nvSpPr>
          <p:spPr bwMode="auto">
            <a:xfrm>
              <a:off x="4002347" y="2312324"/>
              <a:ext cx="295524" cy="2061176"/>
            </a:xfrm>
            <a:custGeom>
              <a:avLst/>
              <a:gdLst>
                <a:gd name="connsiteX0" fmla="*/ 273207 w 295524"/>
                <a:gd name="connsiteY0" fmla="*/ 2047611 h 2061176"/>
                <a:gd name="connsiteX1" fmla="*/ 283747 w 295524"/>
                <a:gd name="connsiteY1" fmla="*/ 2061176 h 2061176"/>
                <a:gd name="connsiteX2" fmla="*/ 273619 w 295524"/>
                <a:gd name="connsiteY2" fmla="*/ 2048568 h 2061176"/>
                <a:gd name="connsiteX3" fmla="*/ 295524 w 295524"/>
                <a:gd name="connsiteY3" fmla="*/ 0 h 2061176"/>
                <a:gd name="connsiteX4" fmla="*/ 282895 w 295524"/>
                <a:gd name="connsiteY4" fmla="*/ 7589 h 2061176"/>
                <a:gd name="connsiteX5" fmla="*/ 280369 w 295524"/>
                <a:gd name="connsiteY5" fmla="*/ 7589 h 2061176"/>
                <a:gd name="connsiteX6" fmla="*/ 270266 w 295524"/>
                <a:gd name="connsiteY6" fmla="*/ 12649 h 2061176"/>
                <a:gd name="connsiteX7" fmla="*/ 267740 w 295524"/>
                <a:gd name="connsiteY7" fmla="*/ 12649 h 2061176"/>
                <a:gd name="connsiteX8" fmla="*/ 257637 w 295524"/>
                <a:gd name="connsiteY8" fmla="*/ 20238 h 2061176"/>
                <a:gd name="connsiteX9" fmla="*/ 255111 w 295524"/>
                <a:gd name="connsiteY9" fmla="*/ 20238 h 2061176"/>
                <a:gd name="connsiteX10" fmla="*/ 245007 w 295524"/>
                <a:gd name="connsiteY10" fmla="*/ 27827 h 2061176"/>
                <a:gd name="connsiteX11" fmla="*/ 242481 w 295524"/>
                <a:gd name="connsiteY11" fmla="*/ 30357 h 2061176"/>
                <a:gd name="connsiteX12" fmla="*/ 232378 w 295524"/>
                <a:gd name="connsiteY12" fmla="*/ 37947 h 2061176"/>
                <a:gd name="connsiteX13" fmla="*/ 222275 w 295524"/>
                <a:gd name="connsiteY13" fmla="*/ 48066 h 2061176"/>
                <a:gd name="connsiteX14" fmla="*/ 212171 w 295524"/>
                <a:gd name="connsiteY14" fmla="*/ 58185 h 2061176"/>
                <a:gd name="connsiteX15" fmla="*/ 212171 w 295524"/>
                <a:gd name="connsiteY15" fmla="*/ 60715 h 2061176"/>
                <a:gd name="connsiteX16" fmla="*/ 202068 w 295524"/>
                <a:gd name="connsiteY16" fmla="*/ 70834 h 2061176"/>
                <a:gd name="connsiteX17" fmla="*/ 194490 w 295524"/>
                <a:gd name="connsiteY17" fmla="*/ 83483 h 2061176"/>
                <a:gd name="connsiteX18" fmla="*/ 194490 w 295524"/>
                <a:gd name="connsiteY18" fmla="*/ 86012 h 2061176"/>
                <a:gd name="connsiteX19" fmla="*/ 189439 w 295524"/>
                <a:gd name="connsiteY19" fmla="*/ 96132 h 2061176"/>
                <a:gd name="connsiteX20" fmla="*/ 186913 w 295524"/>
                <a:gd name="connsiteY20" fmla="*/ 98661 h 2061176"/>
                <a:gd name="connsiteX21" fmla="*/ 181861 w 295524"/>
                <a:gd name="connsiteY21" fmla="*/ 111310 h 2061176"/>
                <a:gd name="connsiteX22" fmla="*/ 181861 w 295524"/>
                <a:gd name="connsiteY22" fmla="*/ 113840 h 2061176"/>
                <a:gd name="connsiteX23" fmla="*/ 179335 w 295524"/>
                <a:gd name="connsiteY23" fmla="*/ 121429 h 2061176"/>
                <a:gd name="connsiteX24" fmla="*/ 176809 w 295524"/>
                <a:gd name="connsiteY24" fmla="*/ 131548 h 2061176"/>
                <a:gd name="connsiteX25" fmla="*/ 174284 w 295524"/>
                <a:gd name="connsiteY25" fmla="*/ 139138 h 2061176"/>
                <a:gd name="connsiteX26" fmla="*/ 171758 w 295524"/>
                <a:gd name="connsiteY26" fmla="*/ 149257 h 2061176"/>
                <a:gd name="connsiteX27" fmla="*/ 171758 w 295524"/>
                <a:gd name="connsiteY27" fmla="*/ 154316 h 2061176"/>
                <a:gd name="connsiteX28" fmla="*/ 171758 w 295524"/>
                <a:gd name="connsiteY28" fmla="*/ 166965 h 2061176"/>
                <a:gd name="connsiteX29" fmla="*/ 169232 w 295524"/>
                <a:gd name="connsiteY29" fmla="*/ 172025 h 2061176"/>
                <a:gd name="connsiteX30" fmla="*/ 169232 w 295524"/>
                <a:gd name="connsiteY30" fmla="*/ 192263 h 2061176"/>
                <a:gd name="connsiteX31" fmla="*/ 169207 w 295524"/>
                <a:gd name="connsiteY31" fmla="*/ 192269 h 2061176"/>
                <a:gd name="connsiteX32" fmla="*/ 258011 w 295524"/>
                <a:gd name="connsiteY32" fmla="*/ 1995088 h 2061176"/>
                <a:gd name="connsiteX33" fmla="*/ 258426 w 295524"/>
                <a:gd name="connsiteY33" fmla="*/ 1995611 h 2061176"/>
                <a:gd name="connsiteX34" fmla="*/ 260958 w 295524"/>
                <a:gd name="connsiteY34" fmla="*/ 2013263 h 2061176"/>
                <a:gd name="connsiteX35" fmla="*/ 266022 w 295524"/>
                <a:gd name="connsiteY35" fmla="*/ 2030915 h 2061176"/>
                <a:gd name="connsiteX36" fmla="*/ 273207 w 295524"/>
                <a:gd name="connsiteY36" fmla="*/ 2047611 h 2061176"/>
                <a:gd name="connsiteX37" fmla="*/ 119157 w 295524"/>
                <a:gd name="connsiteY37" fmla="*/ 1849349 h 2061176"/>
                <a:gd name="connsiteX38" fmla="*/ 111560 w 295524"/>
                <a:gd name="connsiteY38" fmla="*/ 1836741 h 2061176"/>
                <a:gd name="connsiteX39" fmla="*/ 103964 w 295524"/>
                <a:gd name="connsiteY39" fmla="*/ 1824132 h 2061176"/>
                <a:gd name="connsiteX40" fmla="*/ 98899 w 295524"/>
                <a:gd name="connsiteY40" fmla="*/ 1806480 h 2061176"/>
                <a:gd name="connsiteX41" fmla="*/ 96367 w 295524"/>
                <a:gd name="connsiteY41" fmla="*/ 1791350 h 2061176"/>
                <a:gd name="connsiteX42" fmla="*/ 96367 w 295524"/>
                <a:gd name="connsiteY42" fmla="*/ 1791350 h 2061176"/>
                <a:gd name="connsiteX43" fmla="*/ 0 w 295524"/>
                <a:gd name="connsiteY43" fmla="*/ 230210 h 2061176"/>
                <a:gd name="connsiteX44" fmla="*/ 0 w 295524"/>
                <a:gd name="connsiteY44" fmla="*/ 230210 h 2061176"/>
                <a:gd name="connsiteX45" fmla="*/ 0 w 295524"/>
                <a:gd name="connsiteY45" fmla="*/ 230210 h 2061176"/>
                <a:gd name="connsiteX46" fmla="*/ 0 w 295524"/>
                <a:gd name="connsiteY46" fmla="*/ 215031 h 2061176"/>
                <a:gd name="connsiteX47" fmla="*/ 0 w 295524"/>
                <a:gd name="connsiteY47" fmla="*/ 212501 h 2061176"/>
                <a:gd name="connsiteX48" fmla="*/ 0 w 295524"/>
                <a:gd name="connsiteY48" fmla="*/ 209972 h 2061176"/>
                <a:gd name="connsiteX49" fmla="*/ 0 w 295524"/>
                <a:gd name="connsiteY49" fmla="*/ 199853 h 2061176"/>
                <a:gd name="connsiteX50" fmla="*/ 0 w 295524"/>
                <a:gd name="connsiteY50" fmla="*/ 197323 h 2061176"/>
                <a:gd name="connsiteX51" fmla="*/ 0 w 295524"/>
                <a:gd name="connsiteY51" fmla="*/ 194793 h 2061176"/>
                <a:gd name="connsiteX52" fmla="*/ 2526 w 295524"/>
                <a:gd name="connsiteY52" fmla="*/ 184674 h 2061176"/>
                <a:gd name="connsiteX53" fmla="*/ 2526 w 295524"/>
                <a:gd name="connsiteY53" fmla="*/ 182144 h 2061176"/>
                <a:gd name="connsiteX54" fmla="*/ 5052 w 295524"/>
                <a:gd name="connsiteY54" fmla="*/ 179614 h 2061176"/>
                <a:gd name="connsiteX55" fmla="*/ 5052 w 295524"/>
                <a:gd name="connsiteY55" fmla="*/ 174555 h 2061176"/>
                <a:gd name="connsiteX56" fmla="*/ 5052 w 295524"/>
                <a:gd name="connsiteY56" fmla="*/ 172025 h 2061176"/>
                <a:gd name="connsiteX57" fmla="*/ 7577 w 295524"/>
                <a:gd name="connsiteY57" fmla="*/ 166965 h 2061176"/>
                <a:gd name="connsiteX58" fmla="*/ 7577 w 295524"/>
                <a:gd name="connsiteY58" fmla="*/ 164436 h 2061176"/>
                <a:gd name="connsiteX59" fmla="*/ 10103 w 295524"/>
                <a:gd name="connsiteY59" fmla="*/ 161906 h 2061176"/>
                <a:gd name="connsiteX60" fmla="*/ 12629 w 295524"/>
                <a:gd name="connsiteY60" fmla="*/ 154316 h 2061176"/>
                <a:gd name="connsiteX61" fmla="*/ 12629 w 295524"/>
                <a:gd name="connsiteY61" fmla="*/ 151787 h 2061176"/>
                <a:gd name="connsiteX62" fmla="*/ 15155 w 295524"/>
                <a:gd name="connsiteY62" fmla="*/ 149257 h 2061176"/>
                <a:gd name="connsiteX63" fmla="*/ 17681 w 295524"/>
                <a:gd name="connsiteY63" fmla="*/ 144197 h 2061176"/>
                <a:gd name="connsiteX64" fmla="*/ 20207 w 295524"/>
                <a:gd name="connsiteY64" fmla="*/ 139138 h 2061176"/>
                <a:gd name="connsiteX65" fmla="*/ 22732 w 295524"/>
                <a:gd name="connsiteY65" fmla="*/ 134078 h 2061176"/>
                <a:gd name="connsiteX66" fmla="*/ 27784 w 295524"/>
                <a:gd name="connsiteY66" fmla="*/ 129019 h 2061176"/>
                <a:gd name="connsiteX67" fmla="*/ 30310 w 295524"/>
                <a:gd name="connsiteY67" fmla="*/ 123959 h 2061176"/>
                <a:gd name="connsiteX68" fmla="*/ 32836 w 295524"/>
                <a:gd name="connsiteY68" fmla="*/ 118900 h 2061176"/>
                <a:gd name="connsiteX69" fmla="*/ 35362 w 295524"/>
                <a:gd name="connsiteY69" fmla="*/ 118900 h 2061176"/>
                <a:gd name="connsiteX70" fmla="*/ 37888 w 295524"/>
                <a:gd name="connsiteY70" fmla="*/ 116370 h 2061176"/>
                <a:gd name="connsiteX71" fmla="*/ 40413 w 295524"/>
                <a:gd name="connsiteY71" fmla="*/ 111310 h 2061176"/>
                <a:gd name="connsiteX72" fmla="*/ 42939 w 295524"/>
                <a:gd name="connsiteY72" fmla="*/ 108780 h 2061176"/>
                <a:gd name="connsiteX73" fmla="*/ 45465 w 295524"/>
                <a:gd name="connsiteY73" fmla="*/ 106251 h 2061176"/>
                <a:gd name="connsiteX74" fmla="*/ 47991 w 295524"/>
                <a:gd name="connsiteY74" fmla="*/ 103721 h 2061176"/>
                <a:gd name="connsiteX75" fmla="*/ 50517 w 295524"/>
                <a:gd name="connsiteY75" fmla="*/ 101191 h 2061176"/>
                <a:gd name="connsiteX76" fmla="*/ 53043 w 295524"/>
                <a:gd name="connsiteY76" fmla="*/ 101191 h 2061176"/>
                <a:gd name="connsiteX77" fmla="*/ 53043 w 295524"/>
                <a:gd name="connsiteY77" fmla="*/ 98661 h 2061176"/>
                <a:gd name="connsiteX78" fmla="*/ 58094 w 295524"/>
                <a:gd name="connsiteY78" fmla="*/ 96132 h 2061176"/>
                <a:gd name="connsiteX79" fmla="*/ 60620 w 295524"/>
                <a:gd name="connsiteY79" fmla="*/ 93602 h 2061176"/>
                <a:gd name="connsiteX80" fmla="*/ 60620 w 295524"/>
                <a:gd name="connsiteY80" fmla="*/ 91072 h 2061176"/>
                <a:gd name="connsiteX81" fmla="*/ 63146 w 295524"/>
                <a:gd name="connsiteY81" fmla="*/ 91072 h 2061176"/>
                <a:gd name="connsiteX82" fmla="*/ 68198 w 295524"/>
                <a:gd name="connsiteY82" fmla="*/ 88542 h 2061176"/>
                <a:gd name="connsiteX83" fmla="*/ 70724 w 295524"/>
                <a:gd name="connsiteY83" fmla="*/ 86012 h 2061176"/>
                <a:gd name="connsiteX84" fmla="*/ 73249 w 295524"/>
                <a:gd name="connsiteY84" fmla="*/ 86012 h 2061176"/>
                <a:gd name="connsiteX85" fmla="*/ 73249 w 295524"/>
                <a:gd name="connsiteY85" fmla="*/ 83483 h 2061176"/>
                <a:gd name="connsiteX86" fmla="*/ 78301 w 295524"/>
                <a:gd name="connsiteY86" fmla="*/ 80953 h 2061176"/>
                <a:gd name="connsiteX87" fmla="*/ 80827 w 295524"/>
                <a:gd name="connsiteY87" fmla="*/ 78423 h 2061176"/>
                <a:gd name="connsiteX88" fmla="*/ 83353 w 295524"/>
                <a:gd name="connsiteY88" fmla="*/ 78423 h 2061176"/>
                <a:gd name="connsiteX89" fmla="*/ 85879 w 295524"/>
                <a:gd name="connsiteY89" fmla="*/ 78423 h 2061176"/>
                <a:gd name="connsiteX90" fmla="*/ 90930 w 295524"/>
                <a:gd name="connsiteY90" fmla="*/ 75893 h 2061176"/>
                <a:gd name="connsiteX91" fmla="*/ 93456 w 295524"/>
                <a:gd name="connsiteY91" fmla="*/ 73363 h 2061176"/>
                <a:gd name="connsiteX92" fmla="*/ 95982 w 295524"/>
                <a:gd name="connsiteY92" fmla="*/ 73363 h 2061176"/>
                <a:gd name="connsiteX93" fmla="*/ 101034 w 295524"/>
                <a:gd name="connsiteY93" fmla="*/ 70834 h 2061176"/>
                <a:gd name="connsiteX94" fmla="*/ 106086 w 295524"/>
                <a:gd name="connsiteY94" fmla="*/ 68304 h 2061176"/>
                <a:gd name="connsiteX95" fmla="*/ 295524 w 295524"/>
                <a:gd name="connsiteY95" fmla="*/ 0 h 206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95524" h="2061176">
                  <a:moveTo>
                    <a:pt x="273207" y="2047611"/>
                  </a:moveTo>
                  <a:lnTo>
                    <a:pt x="283747" y="2061176"/>
                  </a:lnTo>
                  <a:cubicBezTo>
                    <a:pt x="278683" y="2056133"/>
                    <a:pt x="276151" y="2053611"/>
                    <a:pt x="273619" y="2048568"/>
                  </a:cubicBezTo>
                  <a:close/>
                  <a:moveTo>
                    <a:pt x="295524" y="0"/>
                  </a:moveTo>
                  <a:cubicBezTo>
                    <a:pt x="290473" y="2530"/>
                    <a:pt x="287947" y="5059"/>
                    <a:pt x="282895" y="7589"/>
                  </a:cubicBezTo>
                  <a:cubicBezTo>
                    <a:pt x="282895" y="7589"/>
                    <a:pt x="282895" y="7589"/>
                    <a:pt x="280369" y="7589"/>
                  </a:cubicBezTo>
                  <a:cubicBezTo>
                    <a:pt x="277843" y="7589"/>
                    <a:pt x="272792" y="10119"/>
                    <a:pt x="270266" y="12649"/>
                  </a:cubicBezTo>
                  <a:cubicBezTo>
                    <a:pt x="267740" y="12649"/>
                    <a:pt x="267740" y="12649"/>
                    <a:pt x="267740" y="12649"/>
                  </a:cubicBezTo>
                  <a:cubicBezTo>
                    <a:pt x="262688" y="15179"/>
                    <a:pt x="260162" y="17708"/>
                    <a:pt x="257637" y="20238"/>
                  </a:cubicBezTo>
                  <a:cubicBezTo>
                    <a:pt x="255111" y="20238"/>
                    <a:pt x="255111" y="20238"/>
                    <a:pt x="255111" y="20238"/>
                  </a:cubicBezTo>
                  <a:cubicBezTo>
                    <a:pt x="252585" y="22768"/>
                    <a:pt x="247533" y="25298"/>
                    <a:pt x="245007" y="27827"/>
                  </a:cubicBezTo>
                  <a:cubicBezTo>
                    <a:pt x="245007" y="30357"/>
                    <a:pt x="242481" y="30357"/>
                    <a:pt x="242481" y="30357"/>
                  </a:cubicBezTo>
                  <a:cubicBezTo>
                    <a:pt x="239956" y="32887"/>
                    <a:pt x="237430" y="35417"/>
                    <a:pt x="232378" y="37947"/>
                  </a:cubicBezTo>
                  <a:cubicBezTo>
                    <a:pt x="229852" y="43006"/>
                    <a:pt x="224801" y="45536"/>
                    <a:pt x="222275" y="48066"/>
                  </a:cubicBezTo>
                  <a:cubicBezTo>
                    <a:pt x="217223" y="53125"/>
                    <a:pt x="214697" y="55655"/>
                    <a:pt x="212171" y="58185"/>
                  </a:cubicBezTo>
                  <a:cubicBezTo>
                    <a:pt x="212171" y="60715"/>
                    <a:pt x="212171" y="60715"/>
                    <a:pt x="212171" y="60715"/>
                  </a:cubicBezTo>
                  <a:cubicBezTo>
                    <a:pt x="209645" y="63244"/>
                    <a:pt x="207120" y="68304"/>
                    <a:pt x="202068" y="70834"/>
                  </a:cubicBezTo>
                  <a:cubicBezTo>
                    <a:pt x="199542" y="75893"/>
                    <a:pt x="197016" y="80953"/>
                    <a:pt x="194490" y="83483"/>
                  </a:cubicBezTo>
                  <a:cubicBezTo>
                    <a:pt x="194490" y="83483"/>
                    <a:pt x="194490" y="86012"/>
                    <a:pt x="194490" y="86012"/>
                  </a:cubicBezTo>
                  <a:cubicBezTo>
                    <a:pt x="191965" y="88542"/>
                    <a:pt x="189439" y="93602"/>
                    <a:pt x="189439" y="96132"/>
                  </a:cubicBezTo>
                  <a:cubicBezTo>
                    <a:pt x="189439" y="98661"/>
                    <a:pt x="186913" y="98661"/>
                    <a:pt x="186913" y="98661"/>
                  </a:cubicBezTo>
                  <a:cubicBezTo>
                    <a:pt x="186913" y="103721"/>
                    <a:pt x="184387" y="106251"/>
                    <a:pt x="181861" y="111310"/>
                  </a:cubicBezTo>
                  <a:cubicBezTo>
                    <a:pt x="181861" y="111310"/>
                    <a:pt x="181861" y="111310"/>
                    <a:pt x="181861" y="113840"/>
                  </a:cubicBezTo>
                  <a:cubicBezTo>
                    <a:pt x="181861" y="116370"/>
                    <a:pt x="179335" y="118900"/>
                    <a:pt x="179335" y="121429"/>
                  </a:cubicBezTo>
                  <a:cubicBezTo>
                    <a:pt x="179335" y="123959"/>
                    <a:pt x="176809" y="129019"/>
                    <a:pt x="176809" y="131548"/>
                  </a:cubicBezTo>
                  <a:cubicBezTo>
                    <a:pt x="176809" y="134078"/>
                    <a:pt x="174284" y="136608"/>
                    <a:pt x="174284" y="139138"/>
                  </a:cubicBezTo>
                  <a:cubicBezTo>
                    <a:pt x="174284" y="141668"/>
                    <a:pt x="174284" y="144197"/>
                    <a:pt x="171758" y="149257"/>
                  </a:cubicBezTo>
                  <a:cubicBezTo>
                    <a:pt x="171758" y="151787"/>
                    <a:pt x="171758" y="154316"/>
                    <a:pt x="171758" y="154316"/>
                  </a:cubicBezTo>
                  <a:cubicBezTo>
                    <a:pt x="171758" y="159376"/>
                    <a:pt x="171758" y="164436"/>
                    <a:pt x="171758" y="166965"/>
                  </a:cubicBezTo>
                  <a:cubicBezTo>
                    <a:pt x="169232" y="169495"/>
                    <a:pt x="169232" y="172025"/>
                    <a:pt x="169232" y="172025"/>
                  </a:cubicBezTo>
                  <a:cubicBezTo>
                    <a:pt x="169232" y="179614"/>
                    <a:pt x="169232" y="184674"/>
                    <a:pt x="169232" y="192263"/>
                  </a:cubicBezTo>
                  <a:lnTo>
                    <a:pt x="169207" y="192269"/>
                  </a:lnTo>
                  <a:lnTo>
                    <a:pt x="258011" y="1995088"/>
                  </a:lnTo>
                  <a:lnTo>
                    <a:pt x="258426" y="1995611"/>
                  </a:lnTo>
                  <a:cubicBezTo>
                    <a:pt x="258426" y="2000654"/>
                    <a:pt x="260958" y="2008220"/>
                    <a:pt x="260958" y="2013263"/>
                  </a:cubicBezTo>
                  <a:cubicBezTo>
                    <a:pt x="263490" y="2020828"/>
                    <a:pt x="263490" y="2025872"/>
                    <a:pt x="266022" y="2030915"/>
                  </a:cubicBezTo>
                  <a:lnTo>
                    <a:pt x="273207" y="2047611"/>
                  </a:lnTo>
                  <a:lnTo>
                    <a:pt x="119157" y="1849349"/>
                  </a:lnTo>
                  <a:cubicBezTo>
                    <a:pt x="116624" y="1846828"/>
                    <a:pt x="114092" y="1841784"/>
                    <a:pt x="111560" y="1836741"/>
                  </a:cubicBezTo>
                  <a:cubicBezTo>
                    <a:pt x="109028" y="1831697"/>
                    <a:pt x="106496" y="1829175"/>
                    <a:pt x="103964" y="1824132"/>
                  </a:cubicBezTo>
                  <a:cubicBezTo>
                    <a:pt x="101431" y="1819088"/>
                    <a:pt x="101431" y="1814045"/>
                    <a:pt x="98899" y="1806480"/>
                  </a:cubicBezTo>
                  <a:lnTo>
                    <a:pt x="96367" y="1791350"/>
                  </a:lnTo>
                  <a:lnTo>
                    <a:pt x="96367" y="1791350"/>
                  </a:lnTo>
                  <a:lnTo>
                    <a:pt x="0" y="230210"/>
                  </a:lnTo>
                  <a:lnTo>
                    <a:pt x="0" y="230210"/>
                  </a:lnTo>
                  <a:lnTo>
                    <a:pt x="0" y="230210"/>
                  </a:lnTo>
                  <a:lnTo>
                    <a:pt x="0" y="215031"/>
                  </a:lnTo>
                  <a:cubicBezTo>
                    <a:pt x="0" y="215031"/>
                    <a:pt x="0" y="215031"/>
                    <a:pt x="0" y="212501"/>
                  </a:cubicBezTo>
                  <a:cubicBezTo>
                    <a:pt x="0" y="212501"/>
                    <a:pt x="0" y="209972"/>
                    <a:pt x="0" y="209972"/>
                  </a:cubicBezTo>
                  <a:cubicBezTo>
                    <a:pt x="0" y="207442"/>
                    <a:pt x="0" y="202382"/>
                    <a:pt x="0" y="199853"/>
                  </a:cubicBezTo>
                  <a:cubicBezTo>
                    <a:pt x="0" y="199853"/>
                    <a:pt x="0" y="197323"/>
                    <a:pt x="0" y="197323"/>
                  </a:cubicBezTo>
                  <a:cubicBezTo>
                    <a:pt x="0" y="197323"/>
                    <a:pt x="0" y="194793"/>
                    <a:pt x="0" y="194793"/>
                  </a:cubicBezTo>
                  <a:cubicBezTo>
                    <a:pt x="2526" y="192263"/>
                    <a:pt x="2526" y="187204"/>
                    <a:pt x="2526" y="184674"/>
                  </a:cubicBezTo>
                  <a:cubicBezTo>
                    <a:pt x="2526" y="184674"/>
                    <a:pt x="2526" y="184674"/>
                    <a:pt x="2526" y="182144"/>
                  </a:cubicBezTo>
                  <a:cubicBezTo>
                    <a:pt x="2526" y="182144"/>
                    <a:pt x="2526" y="179614"/>
                    <a:pt x="5052" y="179614"/>
                  </a:cubicBezTo>
                  <a:cubicBezTo>
                    <a:pt x="5052" y="177084"/>
                    <a:pt x="5052" y="177084"/>
                    <a:pt x="5052" y="174555"/>
                  </a:cubicBezTo>
                  <a:cubicBezTo>
                    <a:pt x="5052" y="174555"/>
                    <a:pt x="5052" y="172025"/>
                    <a:pt x="5052" y="172025"/>
                  </a:cubicBezTo>
                  <a:cubicBezTo>
                    <a:pt x="7577" y="169495"/>
                    <a:pt x="7577" y="169495"/>
                    <a:pt x="7577" y="166965"/>
                  </a:cubicBezTo>
                  <a:cubicBezTo>
                    <a:pt x="7577" y="166965"/>
                    <a:pt x="7577" y="164436"/>
                    <a:pt x="7577" y="164436"/>
                  </a:cubicBezTo>
                  <a:cubicBezTo>
                    <a:pt x="10103" y="164436"/>
                    <a:pt x="10103" y="161906"/>
                    <a:pt x="10103" y="161906"/>
                  </a:cubicBezTo>
                  <a:cubicBezTo>
                    <a:pt x="10103" y="159376"/>
                    <a:pt x="10103" y="156846"/>
                    <a:pt x="12629" y="154316"/>
                  </a:cubicBezTo>
                  <a:cubicBezTo>
                    <a:pt x="12629" y="154316"/>
                    <a:pt x="12629" y="151787"/>
                    <a:pt x="12629" y="151787"/>
                  </a:cubicBezTo>
                  <a:cubicBezTo>
                    <a:pt x="12629" y="151787"/>
                    <a:pt x="15155" y="151787"/>
                    <a:pt x="15155" y="149257"/>
                  </a:cubicBezTo>
                  <a:cubicBezTo>
                    <a:pt x="15155" y="146727"/>
                    <a:pt x="17681" y="146727"/>
                    <a:pt x="17681" y="144197"/>
                  </a:cubicBezTo>
                  <a:cubicBezTo>
                    <a:pt x="17681" y="141668"/>
                    <a:pt x="20207" y="141668"/>
                    <a:pt x="20207" y="139138"/>
                  </a:cubicBezTo>
                  <a:cubicBezTo>
                    <a:pt x="22732" y="136608"/>
                    <a:pt x="22732" y="134078"/>
                    <a:pt x="22732" y="134078"/>
                  </a:cubicBezTo>
                  <a:cubicBezTo>
                    <a:pt x="25258" y="131548"/>
                    <a:pt x="25258" y="131548"/>
                    <a:pt x="27784" y="129019"/>
                  </a:cubicBezTo>
                  <a:cubicBezTo>
                    <a:pt x="27784" y="126489"/>
                    <a:pt x="27784" y="126489"/>
                    <a:pt x="30310" y="123959"/>
                  </a:cubicBezTo>
                  <a:cubicBezTo>
                    <a:pt x="30310" y="121429"/>
                    <a:pt x="32836" y="121429"/>
                    <a:pt x="32836" y="118900"/>
                  </a:cubicBezTo>
                  <a:cubicBezTo>
                    <a:pt x="35362" y="118900"/>
                    <a:pt x="35362" y="118900"/>
                    <a:pt x="35362" y="118900"/>
                  </a:cubicBezTo>
                  <a:cubicBezTo>
                    <a:pt x="35362" y="116370"/>
                    <a:pt x="35362" y="116370"/>
                    <a:pt x="37888" y="116370"/>
                  </a:cubicBezTo>
                  <a:cubicBezTo>
                    <a:pt x="37888" y="113840"/>
                    <a:pt x="40413" y="113840"/>
                    <a:pt x="40413" y="111310"/>
                  </a:cubicBezTo>
                  <a:cubicBezTo>
                    <a:pt x="40413" y="111310"/>
                    <a:pt x="42939" y="111310"/>
                    <a:pt x="42939" y="108780"/>
                  </a:cubicBezTo>
                  <a:cubicBezTo>
                    <a:pt x="42939" y="108780"/>
                    <a:pt x="42939" y="108780"/>
                    <a:pt x="45465" y="106251"/>
                  </a:cubicBezTo>
                  <a:cubicBezTo>
                    <a:pt x="45465" y="106251"/>
                    <a:pt x="47991" y="103721"/>
                    <a:pt x="47991" y="103721"/>
                  </a:cubicBezTo>
                  <a:cubicBezTo>
                    <a:pt x="50517" y="101191"/>
                    <a:pt x="50517" y="101191"/>
                    <a:pt x="50517" y="101191"/>
                  </a:cubicBezTo>
                  <a:cubicBezTo>
                    <a:pt x="50517" y="101191"/>
                    <a:pt x="53043" y="101191"/>
                    <a:pt x="53043" y="101191"/>
                  </a:cubicBezTo>
                  <a:cubicBezTo>
                    <a:pt x="53043" y="98661"/>
                    <a:pt x="53043" y="98661"/>
                    <a:pt x="53043" y="98661"/>
                  </a:cubicBezTo>
                  <a:cubicBezTo>
                    <a:pt x="55568" y="98661"/>
                    <a:pt x="55568" y="96132"/>
                    <a:pt x="58094" y="96132"/>
                  </a:cubicBezTo>
                  <a:cubicBezTo>
                    <a:pt x="58094" y="93602"/>
                    <a:pt x="60620" y="93602"/>
                    <a:pt x="60620" y="93602"/>
                  </a:cubicBezTo>
                  <a:cubicBezTo>
                    <a:pt x="60620" y="93602"/>
                    <a:pt x="60620" y="91072"/>
                    <a:pt x="60620" y="91072"/>
                  </a:cubicBezTo>
                  <a:cubicBezTo>
                    <a:pt x="63146" y="91072"/>
                    <a:pt x="63146" y="91072"/>
                    <a:pt x="63146" y="91072"/>
                  </a:cubicBezTo>
                  <a:cubicBezTo>
                    <a:pt x="63146" y="91072"/>
                    <a:pt x="65672" y="88542"/>
                    <a:pt x="68198" y="88542"/>
                  </a:cubicBezTo>
                  <a:cubicBezTo>
                    <a:pt x="68198" y="86012"/>
                    <a:pt x="70724" y="86012"/>
                    <a:pt x="70724" y="86012"/>
                  </a:cubicBezTo>
                  <a:cubicBezTo>
                    <a:pt x="70724" y="86012"/>
                    <a:pt x="70724" y="86012"/>
                    <a:pt x="73249" y="86012"/>
                  </a:cubicBezTo>
                  <a:cubicBezTo>
                    <a:pt x="73249" y="83483"/>
                    <a:pt x="73249" y="83483"/>
                    <a:pt x="73249" y="83483"/>
                  </a:cubicBezTo>
                  <a:cubicBezTo>
                    <a:pt x="75775" y="83483"/>
                    <a:pt x="78301" y="80953"/>
                    <a:pt x="78301" y="80953"/>
                  </a:cubicBezTo>
                  <a:cubicBezTo>
                    <a:pt x="80827" y="80953"/>
                    <a:pt x="80827" y="80953"/>
                    <a:pt x="80827" y="78423"/>
                  </a:cubicBezTo>
                  <a:cubicBezTo>
                    <a:pt x="83353" y="78423"/>
                    <a:pt x="83353" y="78423"/>
                    <a:pt x="83353" y="78423"/>
                  </a:cubicBezTo>
                  <a:cubicBezTo>
                    <a:pt x="83353" y="78423"/>
                    <a:pt x="83353" y="78423"/>
                    <a:pt x="85879" y="78423"/>
                  </a:cubicBezTo>
                  <a:cubicBezTo>
                    <a:pt x="85879" y="75893"/>
                    <a:pt x="88404" y="75893"/>
                    <a:pt x="90930" y="75893"/>
                  </a:cubicBezTo>
                  <a:cubicBezTo>
                    <a:pt x="90930" y="73363"/>
                    <a:pt x="93456" y="73363"/>
                    <a:pt x="93456" y="73363"/>
                  </a:cubicBezTo>
                  <a:cubicBezTo>
                    <a:pt x="93456" y="73363"/>
                    <a:pt x="93456" y="73363"/>
                    <a:pt x="95982" y="73363"/>
                  </a:cubicBezTo>
                  <a:cubicBezTo>
                    <a:pt x="98508" y="70834"/>
                    <a:pt x="98508" y="70834"/>
                    <a:pt x="101034" y="70834"/>
                  </a:cubicBezTo>
                  <a:cubicBezTo>
                    <a:pt x="103560" y="70834"/>
                    <a:pt x="103560" y="68304"/>
                    <a:pt x="106086" y="68304"/>
                  </a:cubicBezTo>
                  <a:cubicBezTo>
                    <a:pt x="169232" y="45536"/>
                    <a:pt x="232378" y="22768"/>
                    <a:pt x="295524" y="0"/>
                  </a:cubicBezTo>
                  <a:close/>
                </a:path>
              </a:pathLst>
            </a:custGeom>
            <a:solidFill>
              <a:srgbClr val="2187AB"/>
            </a:solidFill>
            <a:ln>
              <a:noFill/>
            </a:ln>
          </p:spPr>
          <p:txBody>
            <a:bodyPr vert="horz" wrap="square" lIns="91440" tIns="45720" rIns="91440" bIns="45720" numCol="1" anchor="t" anchorCtr="0" compatLnSpc="1">
              <a:prstTxWarp prst="textNoShape">
                <a:avLst/>
              </a:prstTxWarp>
              <a:noAutofit/>
            </a:bodyPr>
            <a:lstStyle/>
            <a:p>
              <a:endParaRPr lang="zh-CN" altLang="en-US">
                <a:latin typeface="Impact"/>
                <a:ea typeface="微软雅黑"/>
              </a:endParaRPr>
            </a:p>
          </p:txBody>
        </p:sp>
        <p:sp>
          <p:nvSpPr>
            <p:cNvPr id="104" name="Freeform 58"/>
            <p:cNvSpPr>
              <a:spLocks/>
            </p:cNvSpPr>
            <p:nvPr/>
          </p:nvSpPr>
          <p:spPr bwMode="auto">
            <a:xfrm>
              <a:off x="4171524" y="2299476"/>
              <a:ext cx="1431580" cy="2332073"/>
            </a:xfrm>
            <a:custGeom>
              <a:avLst/>
              <a:gdLst>
                <a:gd name="T0" fmla="*/ 533 w 566"/>
                <a:gd name="T1" fmla="*/ 36 h 922"/>
                <a:gd name="T2" fmla="*/ 562 w 566"/>
                <a:gd name="T3" fmla="*/ 74 h 922"/>
                <a:gd name="T4" fmla="*/ 528 w 566"/>
                <a:gd name="T5" fmla="*/ 691 h 922"/>
                <a:gd name="T6" fmla="*/ 510 w 566"/>
                <a:gd name="T7" fmla="*/ 732 h 922"/>
                <a:gd name="T8" fmla="*/ 473 w 566"/>
                <a:gd name="T9" fmla="*/ 755 h 922"/>
                <a:gd name="T10" fmla="*/ 446 w 566"/>
                <a:gd name="T11" fmla="*/ 792 h 922"/>
                <a:gd name="T12" fmla="*/ 388 w 566"/>
                <a:gd name="T13" fmla="*/ 852 h 922"/>
                <a:gd name="T14" fmla="*/ 327 w 566"/>
                <a:gd name="T15" fmla="*/ 894 h 922"/>
                <a:gd name="T16" fmla="*/ 285 w 566"/>
                <a:gd name="T17" fmla="*/ 918 h 922"/>
                <a:gd name="T18" fmla="*/ 275 w 566"/>
                <a:gd name="T19" fmla="*/ 922 h 922"/>
                <a:gd name="T20" fmla="*/ 270 w 566"/>
                <a:gd name="T21" fmla="*/ 920 h 922"/>
                <a:gd name="T22" fmla="*/ 267 w 566"/>
                <a:gd name="T23" fmla="*/ 915 h 922"/>
                <a:gd name="T24" fmla="*/ 269 w 566"/>
                <a:gd name="T25" fmla="*/ 909 h 922"/>
                <a:gd name="T26" fmla="*/ 303 w 566"/>
                <a:gd name="T27" fmla="*/ 872 h 922"/>
                <a:gd name="T28" fmla="*/ 338 w 566"/>
                <a:gd name="T29" fmla="*/ 811 h 922"/>
                <a:gd name="T30" fmla="*/ 109 w 566"/>
                <a:gd name="T31" fmla="*/ 838 h 922"/>
                <a:gd name="T32" fmla="*/ 59 w 566"/>
                <a:gd name="T33" fmla="*/ 833 h 922"/>
                <a:gd name="T34" fmla="*/ 35 w 566"/>
                <a:gd name="T35" fmla="*/ 794 h 922"/>
                <a:gd name="T36" fmla="*/ 6 w 566"/>
                <a:gd name="T37" fmla="*/ 47 h 922"/>
                <a:gd name="T38" fmla="*/ 50 w 566"/>
                <a:gd name="T39" fmla="*/ 5 h 922"/>
                <a:gd name="T40" fmla="*/ 511 w 566"/>
                <a:gd name="T41" fmla="*/ 29 h 922"/>
                <a:gd name="T42" fmla="*/ 509 w 566"/>
                <a:gd name="T43" fmla="*/ 54 h 922"/>
                <a:gd name="T44" fmla="*/ 71 w 566"/>
                <a:gd name="T45" fmla="*/ 31 h 922"/>
                <a:gd name="T46" fmla="*/ 50 w 566"/>
                <a:gd name="T47" fmla="*/ 38 h 922"/>
                <a:gd name="T48" fmla="*/ 35 w 566"/>
                <a:gd name="T49" fmla="*/ 52 h 922"/>
                <a:gd name="T50" fmla="*/ 28 w 566"/>
                <a:gd name="T51" fmla="*/ 71 h 922"/>
                <a:gd name="T52" fmla="*/ 58 w 566"/>
                <a:gd name="T53" fmla="*/ 789 h 922"/>
                <a:gd name="T54" fmla="*/ 62 w 566"/>
                <a:gd name="T55" fmla="*/ 803 h 922"/>
                <a:gd name="T56" fmla="*/ 73 w 566"/>
                <a:gd name="T57" fmla="*/ 814 h 922"/>
                <a:gd name="T58" fmla="*/ 89 w 566"/>
                <a:gd name="T59" fmla="*/ 819 h 922"/>
                <a:gd name="T60" fmla="*/ 109 w 566"/>
                <a:gd name="T61" fmla="*/ 818 h 922"/>
                <a:gd name="T62" fmla="*/ 359 w 566"/>
                <a:gd name="T63" fmla="*/ 762 h 922"/>
                <a:gd name="T64" fmla="*/ 362 w 566"/>
                <a:gd name="T65" fmla="*/ 763 h 922"/>
                <a:gd name="T66" fmla="*/ 365 w 566"/>
                <a:gd name="T67" fmla="*/ 766 h 922"/>
                <a:gd name="T68" fmla="*/ 366 w 566"/>
                <a:gd name="T69" fmla="*/ 769 h 922"/>
                <a:gd name="T70" fmla="*/ 360 w 566"/>
                <a:gd name="T71" fmla="*/ 796 h 922"/>
                <a:gd name="T72" fmla="*/ 336 w 566"/>
                <a:gd name="T73" fmla="*/ 852 h 922"/>
                <a:gd name="T74" fmla="*/ 323 w 566"/>
                <a:gd name="T75" fmla="*/ 878 h 922"/>
                <a:gd name="T76" fmla="*/ 341 w 566"/>
                <a:gd name="T77" fmla="*/ 866 h 922"/>
                <a:gd name="T78" fmla="*/ 381 w 566"/>
                <a:gd name="T79" fmla="*/ 837 h 922"/>
                <a:gd name="T80" fmla="*/ 437 w 566"/>
                <a:gd name="T81" fmla="*/ 779 h 922"/>
                <a:gd name="T82" fmla="*/ 460 w 566"/>
                <a:gd name="T83" fmla="*/ 742 h 922"/>
                <a:gd name="T84" fmla="*/ 463 w 566"/>
                <a:gd name="T85" fmla="*/ 739 h 922"/>
                <a:gd name="T86" fmla="*/ 474 w 566"/>
                <a:gd name="T87" fmla="*/ 736 h 922"/>
                <a:gd name="T88" fmla="*/ 489 w 566"/>
                <a:gd name="T89" fmla="*/ 730 h 922"/>
                <a:gd name="T90" fmla="*/ 501 w 566"/>
                <a:gd name="T91" fmla="*/ 720 h 922"/>
                <a:gd name="T92" fmla="*/ 509 w 566"/>
                <a:gd name="T93" fmla="*/ 708 h 922"/>
                <a:gd name="T94" fmla="*/ 512 w 566"/>
                <a:gd name="T95" fmla="*/ 694 h 922"/>
                <a:gd name="T96" fmla="*/ 547 w 566"/>
                <a:gd name="T97" fmla="*/ 92 h 922"/>
                <a:gd name="T98" fmla="*/ 543 w 566"/>
                <a:gd name="T99" fmla="*/ 76 h 922"/>
                <a:gd name="T100" fmla="*/ 533 w 566"/>
                <a:gd name="T101" fmla="*/ 63 h 922"/>
                <a:gd name="T102" fmla="*/ 518 w 566"/>
                <a:gd name="T103" fmla="*/ 55 h 922"/>
                <a:gd name="T104" fmla="*/ 510 w 566"/>
                <a:gd name="T105" fmla="*/ 41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6" h="922">
                  <a:moveTo>
                    <a:pt x="511" y="29"/>
                  </a:moveTo>
                  <a:cubicBezTo>
                    <a:pt x="519" y="30"/>
                    <a:pt x="526" y="32"/>
                    <a:pt x="533" y="36"/>
                  </a:cubicBezTo>
                  <a:cubicBezTo>
                    <a:pt x="540" y="40"/>
                    <a:pt x="546" y="45"/>
                    <a:pt x="551" y="52"/>
                  </a:cubicBezTo>
                  <a:cubicBezTo>
                    <a:pt x="556" y="58"/>
                    <a:pt x="560" y="66"/>
                    <a:pt x="562" y="74"/>
                  </a:cubicBezTo>
                  <a:cubicBezTo>
                    <a:pt x="565" y="82"/>
                    <a:pt x="566" y="92"/>
                    <a:pt x="565" y="101"/>
                  </a:cubicBezTo>
                  <a:cubicBezTo>
                    <a:pt x="528" y="691"/>
                    <a:pt x="528" y="691"/>
                    <a:pt x="528" y="691"/>
                  </a:cubicBezTo>
                  <a:cubicBezTo>
                    <a:pt x="527" y="698"/>
                    <a:pt x="526" y="706"/>
                    <a:pt x="522" y="713"/>
                  </a:cubicBezTo>
                  <a:cubicBezTo>
                    <a:pt x="519" y="719"/>
                    <a:pt x="515" y="726"/>
                    <a:pt x="510" y="732"/>
                  </a:cubicBezTo>
                  <a:cubicBezTo>
                    <a:pt x="505" y="737"/>
                    <a:pt x="500" y="742"/>
                    <a:pt x="493" y="746"/>
                  </a:cubicBezTo>
                  <a:cubicBezTo>
                    <a:pt x="487" y="750"/>
                    <a:pt x="480" y="753"/>
                    <a:pt x="473" y="755"/>
                  </a:cubicBezTo>
                  <a:cubicBezTo>
                    <a:pt x="469" y="756"/>
                    <a:pt x="469" y="756"/>
                    <a:pt x="469" y="756"/>
                  </a:cubicBezTo>
                  <a:cubicBezTo>
                    <a:pt x="463" y="769"/>
                    <a:pt x="455" y="781"/>
                    <a:pt x="446" y="792"/>
                  </a:cubicBezTo>
                  <a:cubicBezTo>
                    <a:pt x="437" y="804"/>
                    <a:pt x="428" y="814"/>
                    <a:pt x="418" y="824"/>
                  </a:cubicBezTo>
                  <a:cubicBezTo>
                    <a:pt x="408" y="834"/>
                    <a:pt x="398" y="843"/>
                    <a:pt x="388" y="852"/>
                  </a:cubicBezTo>
                  <a:cubicBezTo>
                    <a:pt x="377" y="860"/>
                    <a:pt x="367" y="868"/>
                    <a:pt x="357" y="875"/>
                  </a:cubicBezTo>
                  <a:cubicBezTo>
                    <a:pt x="346" y="882"/>
                    <a:pt x="336" y="889"/>
                    <a:pt x="327" y="894"/>
                  </a:cubicBezTo>
                  <a:cubicBezTo>
                    <a:pt x="318" y="900"/>
                    <a:pt x="309" y="905"/>
                    <a:pt x="302" y="909"/>
                  </a:cubicBezTo>
                  <a:cubicBezTo>
                    <a:pt x="295" y="913"/>
                    <a:pt x="289" y="916"/>
                    <a:pt x="285" y="918"/>
                  </a:cubicBezTo>
                  <a:cubicBezTo>
                    <a:pt x="281" y="920"/>
                    <a:pt x="278" y="921"/>
                    <a:pt x="278" y="921"/>
                  </a:cubicBezTo>
                  <a:cubicBezTo>
                    <a:pt x="277" y="921"/>
                    <a:pt x="276" y="922"/>
                    <a:pt x="275" y="922"/>
                  </a:cubicBezTo>
                  <a:cubicBezTo>
                    <a:pt x="273" y="922"/>
                    <a:pt x="273" y="922"/>
                    <a:pt x="272" y="921"/>
                  </a:cubicBezTo>
                  <a:cubicBezTo>
                    <a:pt x="271" y="921"/>
                    <a:pt x="270" y="921"/>
                    <a:pt x="270" y="920"/>
                  </a:cubicBezTo>
                  <a:cubicBezTo>
                    <a:pt x="269" y="920"/>
                    <a:pt x="268" y="919"/>
                    <a:pt x="268" y="918"/>
                  </a:cubicBezTo>
                  <a:cubicBezTo>
                    <a:pt x="268" y="917"/>
                    <a:pt x="267" y="916"/>
                    <a:pt x="267" y="915"/>
                  </a:cubicBezTo>
                  <a:cubicBezTo>
                    <a:pt x="267" y="914"/>
                    <a:pt x="268" y="913"/>
                    <a:pt x="268" y="912"/>
                  </a:cubicBezTo>
                  <a:cubicBezTo>
                    <a:pt x="268" y="911"/>
                    <a:pt x="269" y="910"/>
                    <a:pt x="269" y="909"/>
                  </a:cubicBezTo>
                  <a:cubicBezTo>
                    <a:pt x="270" y="908"/>
                    <a:pt x="271" y="907"/>
                    <a:pt x="272" y="906"/>
                  </a:cubicBezTo>
                  <a:cubicBezTo>
                    <a:pt x="284" y="895"/>
                    <a:pt x="294" y="883"/>
                    <a:pt x="303" y="872"/>
                  </a:cubicBezTo>
                  <a:cubicBezTo>
                    <a:pt x="312" y="861"/>
                    <a:pt x="319" y="851"/>
                    <a:pt x="324" y="841"/>
                  </a:cubicBezTo>
                  <a:cubicBezTo>
                    <a:pt x="330" y="830"/>
                    <a:pt x="335" y="820"/>
                    <a:pt x="338" y="811"/>
                  </a:cubicBezTo>
                  <a:cubicBezTo>
                    <a:pt x="342" y="802"/>
                    <a:pt x="344" y="792"/>
                    <a:pt x="346" y="784"/>
                  </a:cubicBezTo>
                  <a:cubicBezTo>
                    <a:pt x="109" y="838"/>
                    <a:pt x="109" y="838"/>
                    <a:pt x="109" y="838"/>
                  </a:cubicBezTo>
                  <a:cubicBezTo>
                    <a:pt x="100" y="841"/>
                    <a:pt x="91" y="841"/>
                    <a:pt x="82" y="840"/>
                  </a:cubicBezTo>
                  <a:cubicBezTo>
                    <a:pt x="74" y="839"/>
                    <a:pt x="66" y="837"/>
                    <a:pt x="59" y="833"/>
                  </a:cubicBezTo>
                  <a:cubicBezTo>
                    <a:pt x="52" y="829"/>
                    <a:pt x="47" y="823"/>
                    <a:pt x="43" y="817"/>
                  </a:cubicBezTo>
                  <a:cubicBezTo>
                    <a:pt x="38" y="810"/>
                    <a:pt x="36" y="803"/>
                    <a:pt x="35" y="794"/>
                  </a:cubicBezTo>
                  <a:cubicBezTo>
                    <a:pt x="0" y="81"/>
                    <a:pt x="0" y="81"/>
                    <a:pt x="0" y="81"/>
                  </a:cubicBezTo>
                  <a:cubicBezTo>
                    <a:pt x="0" y="69"/>
                    <a:pt x="2" y="57"/>
                    <a:pt x="6" y="47"/>
                  </a:cubicBezTo>
                  <a:cubicBezTo>
                    <a:pt x="10" y="37"/>
                    <a:pt x="16" y="29"/>
                    <a:pt x="24" y="21"/>
                  </a:cubicBezTo>
                  <a:cubicBezTo>
                    <a:pt x="31" y="14"/>
                    <a:pt x="40" y="9"/>
                    <a:pt x="50" y="5"/>
                  </a:cubicBezTo>
                  <a:cubicBezTo>
                    <a:pt x="60" y="2"/>
                    <a:pt x="71" y="0"/>
                    <a:pt x="82" y="1"/>
                  </a:cubicBezTo>
                  <a:cubicBezTo>
                    <a:pt x="511" y="29"/>
                    <a:pt x="511" y="29"/>
                    <a:pt x="511" y="29"/>
                  </a:cubicBezTo>
                  <a:cubicBezTo>
                    <a:pt x="510" y="41"/>
                    <a:pt x="510" y="41"/>
                    <a:pt x="510" y="41"/>
                  </a:cubicBezTo>
                  <a:cubicBezTo>
                    <a:pt x="509" y="54"/>
                    <a:pt x="509" y="54"/>
                    <a:pt x="509" y="54"/>
                  </a:cubicBezTo>
                  <a:cubicBezTo>
                    <a:pt x="83" y="30"/>
                    <a:pt x="83" y="30"/>
                    <a:pt x="83" y="30"/>
                  </a:cubicBezTo>
                  <a:cubicBezTo>
                    <a:pt x="79" y="30"/>
                    <a:pt x="75" y="30"/>
                    <a:pt x="71" y="31"/>
                  </a:cubicBezTo>
                  <a:cubicBezTo>
                    <a:pt x="67" y="31"/>
                    <a:pt x="64" y="32"/>
                    <a:pt x="60" y="33"/>
                  </a:cubicBezTo>
                  <a:cubicBezTo>
                    <a:pt x="57" y="35"/>
                    <a:pt x="53" y="36"/>
                    <a:pt x="50" y="38"/>
                  </a:cubicBezTo>
                  <a:cubicBezTo>
                    <a:pt x="47" y="40"/>
                    <a:pt x="44" y="42"/>
                    <a:pt x="42" y="45"/>
                  </a:cubicBezTo>
                  <a:cubicBezTo>
                    <a:pt x="39" y="47"/>
                    <a:pt x="37" y="50"/>
                    <a:pt x="35" y="52"/>
                  </a:cubicBezTo>
                  <a:cubicBezTo>
                    <a:pt x="33" y="55"/>
                    <a:pt x="32" y="58"/>
                    <a:pt x="30" y="61"/>
                  </a:cubicBezTo>
                  <a:cubicBezTo>
                    <a:pt x="29" y="64"/>
                    <a:pt x="28" y="68"/>
                    <a:pt x="28" y="71"/>
                  </a:cubicBezTo>
                  <a:cubicBezTo>
                    <a:pt x="27" y="74"/>
                    <a:pt x="27" y="78"/>
                    <a:pt x="27" y="82"/>
                  </a:cubicBezTo>
                  <a:cubicBezTo>
                    <a:pt x="58" y="789"/>
                    <a:pt x="58" y="789"/>
                    <a:pt x="58" y="789"/>
                  </a:cubicBezTo>
                  <a:cubicBezTo>
                    <a:pt x="58" y="792"/>
                    <a:pt x="58" y="794"/>
                    <a:pt x="59" y="797"/>
                  </a:cubicBezTo>
                  <a:cubicBezTo>
                    <a:pt x="60" y="799"/>
                    <a:pt x="61" y="801"/>
                    <a:pt x="62" y="803"/>
                  </a:cubicBezTo>
                  <a:cubicBezTo>
                    <a:pt x="63" y="805"/>
                    <a:pt x="65" y="807"/>
                    <a:pt x="67" y="809"/>
                  </a:cubicBezTo>
                  <a:cubicBezTo>
                    <a:pt x="69" y="811"/>
                    <a:pt x="71" y="812"/>
                    <a:pt x="73" y="814"/>
                  </a:cubicBezTo>
                  <a:cubicBezTo>
                    <a:pt x="75" y="815"/>
                    <a:pt x="78" y="816"/>
                    <a:pt x="81" y="817"/>
                  </a:cubicBezTo>
                  <a:cubicBezTo>
                    <a:pt x="83" y="818"/>
                    <a:pt x="86" y="819"/>
                    <a:pt x="89" y="819"/>
                  </a:cubicBezTo>
                  <a:cubicBezTo>
                    <a:pt x="92" y="819"/>
                    <a:pt x="95" y="819"/>
                    <a:pt x="99" y="819"/>
                  </a:cubicBezTo>
                  <a:cubicBezTo>
                    <a:pt x="102" y="819"/>
                    <a:pt x="105" y="819"/>
                    <a:pt x="109" y="818"/>
                  </a:cubicBezTo>
                  <a:cubicBezTo>
                    <a:pt x="357" y="763"/>
                    <a:pt x="357" y="763"/>
                    <a:pt x="357" y="763"/>
                  </a:cubicBezTo>
                  <a:cubicBezTo>
                    <a:pt x="358" y="762"/>
                    <a:pt x="358" y="762"/>
                    <a:pt x="359" y="762"/>
                  </a:cubicBezTo>
                  <a:cubicBezTo>
                    <a:pt x="359" y="762"/>
                    <a:pt x="360" y="762"/>
                    <a:pt x="361" y="763"/>
                  </a:cubicBezTo>
                  <a:cubicBezTo>
                    <a:pt x="361" y="763"/>
                    <a:pt x="362" y="763"/>
                    <a:pt x="362" y="763"/>
                  </a:cubicBezTo>
                  <a:cubicBezTo>
                    <a:pt x="363" y="763"/>
                    <a:pt x="363" y="764"/>
                    <a:pt x="364" y="764"/>
                  </a:cubicBezTo>
                  <a:cubicBezTo>
                    <a:pt x="364" y="765"/>
                    <a:pt x="364" y="765"/>
                    <a:pt x="365" y="766"/>
                  </a:cubicBezTo>
                  <a:cubicBezTo>
                    <a:pt x="365" y="766"/>
                    <a:pt x="365" y="767"/>
                    <a:pt x="365" y="767"/>
                  </a:cubicBezTo>
                  <a:cubicBezTo>
                    <a:pt x="365" y="768"/>
                    <a:pt x="366" y="769"/>
                    <a:pt x="366" y="769"/>
                  </a:cubicBezTo>
                  <a:cubicBezTo>
                    <a:pt x="366" y="770"/>
                    <a:pt x="366" y="771"/>
                    <a:pt x="365" y="771"/>
                  </a:cubicBezTo>
                  <a:cubicBezTo>
                    <a:pt x="364" y="779"/>
                    <a:pt x="363" y="787"/>
                    <a:pt x="360" y="796"/>
                  </a:cubicBezTo>
                  <a:cubicBezTo>
                    <a:pt x="358" y="805"/>
                    <a:pt x="355" y="814"/>
                    <a:pt x="351" y="823"/>
                  </a:cubicBezTo>
                  <a:cubicBezTo>
                    <a:pt x="347" y="833"/>
                    <a:pt x="342" y="842"/>
                    <a:pt x="336" y="852"/>
                  </a:cubicBezTo>
                  <a:cubicBezTo>
                    <a:pt x="330" y="862"/>
                    <a:pt x="323" y="872"/>
                    <a:pt x="315" y="883"/>
                  </a:cubicBezTo>
                  <a:cubicBezTo>
                    <a:pt x="318" y="881"/>
                    <a:pt x="320" y="879"/>
                    <a:pt x="323" y="878"/>
                  </a:cubicBezTo>
                  <a:cubicBezTo>
                    <a:pt x="326" y="876"/>
                    <a:pt x="329" y="874"/>
                    <a:pt x="332" y="872"/>
                  </a:cubicBezTo>
                  <a:cubicBezTo>
                    <a:pt x="335" y="870"/>
                    <a:pt x="338" y="868"/>
                    <a:pt x="341" y="866"/>
                  </a:cubicBezTo>
                  <a:cubicBezTo>
                    <a:pt x="344" y="864"/>
                    <a:pt x="347" y="862"/>
                    <a:pt x="350" y="860"/>
                  </a:cubicBezTo>
                  <a:cubicBezTo>
                    <a:pt x="360" y="853"/>
                    <a:pt x="371" y="845"/>
                    <a:pt x="381" y="837"/>
                  </a:cubicBezTo>
                  <a:cubicBezTo>
                    <a:pt x="391" y="829"/>
                    <a:pt x="401" y="820"/>
                    <a:pt x="411" y="810"/>
                  </a:cubicBezTo>
                  <a:cubicBezTo>
                    <a:pt x="420" y="800"/>
                    <a:pt x="429" y="790"/>
                    <a:pt x="437" y="779"/>
                  </a:cubicBezTo>
                  <a:cubicBezTo>
                    <a:pt x="445" y="768"/>
                    <a:pt x="452" y="757"/>
                    <a:pt x="458" y="745"/>
                  </a:cubicBezTo>
                  <a:cubicBezTo>
                    <a:pt x="459" y="744"/>
                    <a:pt x="459" y="743"/>
                    <a:pt x="460" y="742"/>
                  </a:cubicBezTo>
                  <a:cubicBezTo>
                    <a:pt x="460" y="742"/>
                    <a:pt x="461" y="741"/>
                    <a:pt x="461" y="741"/>
                  </a:cubicBezTo>
                  <a:cubicBezTo>
                    <a:pt x="462" y="740"/>
                    <a:pt x="463" y="740"/>
                    <a:pt x="463" y="739"/>
                  </a:cubicBezTo>
                  <a:cubicBezTo>
                    <a:pt x="464" y="739"/>
                    <a:pt x="465" y="738"/>
                    <a:pt x="466" y="738"/>
                  </a:cubicBezTo>
                  <a:cubicBezTo>
                    <a:pt x="474" y="736"/>
                    <a:pt x="474" y="736"/>
                    <a:pt x="474" y="736"/>
                  </a:cubicBezTo>
                  <a:cubicBezTo>
                    <a:pt x="477" y="736"/>
                    <a:pt x="479" y="735"/>
                    <a:pt x="482" y="734"/>
                  </a:cubicBezTo>
                  <a:cubicBezTo>
                    <a:pt x="484" y="733"/>
                    <a:pt x="487" y="732"/>
                    <a:pt x="489" y="730"/>
                  </a:cubicBezTo>
                  <a:cubicBezTo>
                    <a:pt x="491" y="729"/>
                    <a:pt x="493" y="727"/>
                    <a:pt x="495" y="726"/>
                  </a:cubicBezTo>
                  <a:cubicBezTo>
                    <a:pt x="497" y="724"/>
                    <a:pt x="499" y="722"/>
                    <a:pt x="501" y="720"/>
                  </a:cubicBezTo>
                  <a:cubicBezTo>
                    <a:pt x="502" y="718"/>
                    <a:pt x="504" y="716"/>
                    <a:pt x="505" y="714"/>
                  </a:cubicBezTo>
                  <a:cubicBezTo>
                    <a:pt x="507" y="712"/>
                    <a:pt x="508" y="710"/>
                    <a:pt x="509" y="708"/>
                  </a:cubicBezTo>
                  <a:cubicBezTo>
                    <a:pt x="510" y="705"/>
                    <a:pt x="511" y="703"/>
                    <a:pt x="511" y="701"/>
                  </a:cubicBezTo>
                  <a:cubicBezTo>
                    <a:pt x="512" y="699"/>
                    <a:pt x="512" y="696"/>
                    <a:pt x="512" y="694"/>
                  </a:cubicBezTo>
                  <a:cubicBezTo>
                    <a:pt x="548" y="101"/>
                    <a:pt x="548" y="101"/>
                    <a:pt x="548" y="101"/>
                  </a:cubicBezTo>
                  <a:cubicBezTo>
                    <a:pt x="548" y="98"/>
                    <a:pt x="548" y="95"/>
                    <a:pt x="547" y="92"/>
                  </a:cubicBezTo>
                  <a:cubicBezTo>
                    <a:pt x="547" y="89"/>
                    <a:pt x="547" y="86"/>
                    <a:pt x="546" y="84"/>
                  </a:cubicBezTo>
                  <a:cubicBezTo>
                    <a:pt x="545" y="81"/>
                    <a:pt x="544" y="79"/>
                    <a:pt x="543" y="76"/>
                  </a:cubicBezTo>
                  <a:cubicBezTo>
                    <a:pt x="541" y="74"/>
                    <a:pt x="540" y="71"/>
                    <a:pt x="538" y="69"/>
                  </a:cubicBezTo>
                  <a:cubicBezTo>
                    <a:pt x="536" y="67"/>
                    <a:pt x="535" y="65"/>
                    <a:pt x="533" y="63"/>
                  </a:cubicBezTo>
                  <a:cubicBezTo>
                    <a:pt x="530" y="61"/>
                    <a:pt x="528" y="60"/>
                    <a:pt x="526" y="58"/>
                  </a:cubicBezTo>
                  <a:cubicBezTo>
                    <a:pt x="523" y="57"/>
                    <a:pt x="521" y="56"/>
                    <a:pt x="518" y="55"/>
                  </a:cubicBezTo>
                  <a:cubicBezTo>
                    <a:pt x="515" y="54"/>
                    <a:pt x="512" y="54"/>
                    <a:pt x="509" y="54"/>
                  </a:cubicBezTo>
                  <a:cubicBezTo>
                    <a:pt x="510" y="41"/>
                    <a:pt x="510" y="41"/>
                    <a:pt x="510" y="41"/>
                  </a:cubicBezTo>
                  <a:lnTo>
                    <a:pt x="511" y="29"/>
                  </a:lnTo>
                  <a:close/>
                </a:path>
              </a:pathLst>
            </a:custGeom>
            <a:solidFill>
              <a:srgbClr val="28A3CE"/>
            </a:solidFill>
            <a:ln>
              <a:noFill/>
            </a:ln>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05" name="Freeform 59"/>
            <p:cNvSpPr>
              <a:spLocks/>
            </p:cNvSpPr>
            <p:nvPr/>
          </p:nvSpPr>
          <p:spPr bwMode="auto">
            <a:xfrm>
              <a:off x="4240051" y="2375499"/>
              <a:ext cx="1317010" cy="2157543"/>
            </a:xfrm>
            <a:custGeom>
              <a:avLst/>
              <a:gdLst>
                <a:gd name="T0" fmla="*/ 511 w 521"/>
                <a:gd name="T1" fmla="*/ 39 h 853"/>
                <a:gd name="T2" fmla="*/ 516 w 521"/>
                <a:gd name="T3" fmla="*/ 46 h 853"/>
                <a:gd name="T4" fmla="*/ 519 w 521"/>
                <a:gd name="T5" fmla="*/ 54 h 853"/>
                <a:gd name="T6" fmla="*/ 520 w 521"/>
                <a:gd name="T7" fmla="*/ 62 h 853"/>
                <a:gd name="T8" fmla="*/ 521 w 521"/>
                <a:gd name="T9" fmla="*/ 71 h 853"/>
                <a:gd name="T10" fmla="*/ 485 w 521"/>
                <a:gd name="T11" fmla="*/ 664 h 853"/>
                <a:gd name="T12" fmla="*/ 484 w 521"/>
                <a:gd name="T13" fmla="*/ 671 h 853"/>
                <a:gd name="T14" fmla="*/ 482 w 521"/>
                <a:gd name="T15" fmla="*/ 678 h 853"/>
                <a:gd name="T16" fmla="*/ 478 w 521"/>
                <a:gd name="T17" fmla="*/ 684 h 853"/>
                <a:gd name="T18" fmla="*/ 474 w 521"/>
                <a:gd name="T19" fmla="*/ 690 h 853"/>
                <a:gd name="T20" fmla="*/ 468 w 521"/>
                <a:gd name="T21" fmla="*/ 696 h 853"/>
                <a:gd name="T22" fmla="*/ 462 w 521"/>
                <a:gd name="T23" fmla="*/ 700 h 853"/>
                <a:gd name="T24" fmla="*/ 455 w 521"/>
                <a:gd name="T25" fmla="*/ 704 h 853"/>
                <a:gd name="T26" fmla="*/ 447 w 521"/>
                <a:gd name="T27" fmla="*/ 706 h 853"/>
                <a:gd name="T28" fmla="*/ 439 w 521"/>
                <a:gd name="T29" fmla="*/ 708 h 853"/>
                <a:gd name="T30" fmla="*/ 436 w 521"/>
                <a:gd name="T31" fmla="*/ 709 h 853"/>
                <a:gd name="T32" fmla="*/ 434 w 521"/>
                <a:gd name="T33" fmla="*/ 711 h 853"/>
                <a:gd name="T34" fmla="*/ 433 w 521"/>
                <a:gd name="T35" fmla="*/ 712 h 853"/>
                <a:gd name="T36" fmla="*/ 431 w 521"/>
                <a:gd name="T37" fmla="*/ 715 h 853"/>
                <a:gd name="T38" fmla="*/ 410 w 521"/>
                <a:gd name="T39" fmla="*/ 749 h 853"/>
                <a:gd name="T40" fmla="*/ 384 w 521"/>
                <a:gd name="T41" fmla="*/ 780 h 853"/>
                <a:gd name="T42" fmla="*/ 354 w 521"/>
                <a:gd name="T43" fmla="*/ 807 h 853"/>
                <a:gd name="T44" fmla="*/ 323 w 521"/>
                <a:gd name="T45" fmla="*/ 830 h 853"/>
                <a:gd name="T46" fmla="*/ 314 w 521"/>
                <a:gd name="T47" fmla="*/ 836 h 853"/>
                <a:gd name="T48" fmla="*/ 305 w 521"/>
                <a:gd name="T49" fmla="*/ 842 h 853"/>
                <a:gd name="T50" fmla="*/ 296 w 521"/>
                <a:gd name="T51" fmla="*/ 848 h 853"/>
                <a:gd name="T52" fmla="*/ 288 w 521"/>
                <a:gd name="T53" fmla="*/ 853 h 853"/>
                <a:gd name="T54" fmla="*/ 309 w 521"/>
                <a:gd name="T55" fmla="*/ 822 h 853"/>
                <a:gd name="T56" fmla="*/ 324 w 521"/>
                <a:gd name="T57" fmla="*/ 793 h 853"/>
                <a:gd name="T58" fmla="*/ 333 w 521"/>
                <a:gd name="T59" fmla="*/ 766 h 853"/>
                <a:gd name="T60" fmla="*/ 338 w 521"/>
                <a:gd name="T61" fmla="*/ 741 h 853"/>
                <a:gd name="T62" fmla="*/ 339 w 521"/>
                <a:gd name="T63" fmla="*/ 739 h 853"/>
                <a:gd name="T64" fmla="*/ 338 w 521"/>
                <a:gd name="T65" fmla="*/ 737 h 853"/>
                <a:gd name="T66" fmla="*/ 338 w 521"/>
                <a:gd name="T67" fmla="*/ 736 h 853"/>
                <a:gd name="T68" fmla="*/ 337 w 521"/>
                <a:gd name="T69" fmla="*/ 734 h 853"/>
                <a:gd name="T70" fmla="*/ 335 w 521"/>
                <a:gd name="T71" fmla="*/ 733 h 853"/>
                <a:gd name="T72" fmla="*/ 334 w 521"/>
                <a:gd name="T73" fmla="*/ 733 h 853"/>
                <a:gd name="T74" fmla="*/ 332 w 521"/>
                <a:gd name="T75" fmla="*/ 732 h 853"/>
                <a:gd name="T76" fmla="*/ 330 w 521"/>
                <a:gd name="T77" fmla="*/ 733 h 853"/>
                <a:gd name="T78" fmla="*/ 82 w 521"/>
                <a:gd name="T79" fmla="*/ 788 h 853"/>
                <a:gd name="T80" fmla="*/ 72 w 521"/>
                <a:gd name="T81" fmla="*/ 789 h 853"/>
                <a:gd name="T82" fmla="*/ 62 w 521"/>
                <a:gd name="T83" fmla="*/ 789 h 853"/>
                <a:gd name="T84" fmla="*/ 54 w 521"/>
                <a:gd name="T85" fmla="*/ 787 h 853"/>
                <a:gd name="T86" fmla="*/ 46 w 521"/>
                <a:gd name="T87" fmla="*/ 784 h 853"/>
                <a:gd name="T88" fmla="*/ 40 w 521"/>
                <a:gd name="T89" fmla="*/ 779 h 853"/>
                <a:gd name="T90" fmla="*/ 35 w 521"/>
                <a:gd name="T91" fmla="*/ 773 h 853"/>
                <a:gd name="T92" fmla="*/ 32 w 521"/>
                <a:gd name="T93" fmla="*/ 767 h 853"/>
                <a:gd name="T94" fmla="*/ 31 w 521"/>
                <a:gd name="T95" fmla="*/ 759 h 853"/>
                <a:gd name="T96" fmla="*/ 0 w 521"/>
                <a:gd name="T97" fmla="*/ 52 h 853"/>
                <a:gd name="T98" fmla="*/ 1 w 521"/>
                <a:gd name="T99" fmla="*/ 41 h 853"/>
                <a:gd name="T100" fmla="*/ 3 w 521"/>
                <a:gd name="T101" fmla="*/ 31 h 853"/>
                <a:gd name="T102" fmla="*/ 8 w 521"/>
                <a:gd name="T103" fmla="*/ 22 h 853"/>
                <a:gd name="T104" fmla="*/ 15 w 521"/>
                <a:gd name="T105" fmla="*/ 15 h 853"/>
                <a:gd name="T106" fmla="*/ 23 w 521"/>
                <a:gd name="T107" fmla="*/ 8 h 853"/>
                <a:gd name="T108" fmla="*/ 33 w 521"/>
                <a:gd name="T109" fmla="*/ 3 h 853"/>
                <a:gd name="T110" fmla="*/ 44 w 521"/>
                <a:gd name="T111" fmla="*/ 1 h 853"/>
                <a:gd name="T112" fmla="*/ 56 w 521"/>
                <a:gd name="T113" fmla="*/ 0 h 853"/>
                <a:gd name="T114" fmla="*/ 482 w 521"/>
                <a:gd name="T115" fmla="*/ 24 h 853"/>
                <a:gd name="T116" fmla="*/ 491 w 521"/>
                <a:gd name="T117" fmla="*/ 25 h 853"/>
                <a:gd name="T118" fmla="*/ 499 w 521"/>
                <a:gd name="T119" fmla="*/ 28 h 853"/>
                <a:gd name="T120" fmla="*/ 506 w 521"/>
                <a:gd name="T121" fmla="*/ 33 h 853"/>
                <a:gd name="T122" fmla="*/ 511 w 521"/>
                <a:gd name="T123" fmla="*/ 39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1" h="853">
                  <a:moveTo>
                    <a:pt x="511" y="39"/>
                  </a:moveTo>
                  <a:cubicBezTo>
                    <a:pt x="513" y="41"/>
                    <a:pt x="514" y="44"/>
                    <a:pt x="516" y="46"/>
                  </a:cubicBezTo>
                  <a:cubicBezTo>
                    <a:pt x="517" y="49"/>
                    <a:pt x="518" y="51"/>
                    <a:pt x="519" y="54"/>
                  </a:cubicBezTo>
                  <a:cubicBezTo>
                    <a:pt x="520" y="56"/>
                    <a:pt x="520" y="59"/>
                    <a:pt x="520" y="62"/>
                  </a:cubicBezTo>
                  <a:cubicBezTo>
                    <a:pt x="521" y="65"/>
                    <a:pt x="521" y="68"/>
                    <a:pt x="521" y="71"/>
                  </a:cubicBezTo>
                  <a:cubicBezTo>
                    <a:pt x="485" y="664"/>
                    <a:pt x="485" y="664"/>
                    <a:pt x="485" y="664"/>
                  </a:cubicBezTo>
                  <a:cubicBezTo>
                    <a:pt x="485" y="666"/>
                    <a:pt x="485" y="669"/>
                    <a:pt x="484" y="671"/>
                  </a:cubicBezTo>
                  <a:cubicBezTo>
                    <a:pt x="484" y="673"/>
                    <a:pt x="483" y="675"/>
                    <a:pt x="482" y="678"/>
                  </a:cubicBezTo>
                  <a:cubicBezTo>
                    <a:pt x="481" y="680"/>
                    <a:pt x="480" y="682"/>
                    <a:pt x="478" y="684"/>
                  </a:cubicBezTo>
                  <a:cubicBezTo>
                    <a:pt x="477" y="686"/>
                    <a:pt x="475" y="688"/>
                    <a:pt x="474" y="690"/>
                  </a:cubicBezTo>
                  <a:cubicBezTo>
                    <a:pt x="472" y="692"/>
                    <a:pt x="470" y="694"/>
                    <a:pt x="468" y="696"/>
                  </a:cubicBezTo>
                  <a:cubicBezTo>
                    <a:pt x="466" y="697"/>
                    <a:pt x="464" y="699"/>
                    <a:pt x="462" y="700"/>
                  </a:cubicBezTo>
                  <a:cubicBezTo>
                    <a:pt x="460" y="702"/>
                    <a:pt x="457" y="703"/>
                    <a:pt x="455" y="704"/>
                  </a:cubicBezTo>
                  <a:cubicBezTo>
                    <a:pt x="452" y="705"/>
                    <a:pt x="450" y="706"/>
                    <a:pt x="447" y="706"/>
                  </a:cubicBezTo>
                  <a:cubicBezTo>
                    <a:pt x="439" y="708"/>
                    <a:pt x="439" y="708"/>
                    <a:pt x="439" y="708"/>
                  </a:cubicBezTo>
                  <a:cubicBezTo>
                    <a:pt x="438" y="708"/>
                    <a:pt x="437" y="709"/>
                    <a:pt x="436" y="709"/>
                  </a:cubicBezTo>
                  <a:cubicBezTo>
                    <a:pt x="436" y="710"/>
                    <a:pt x="435" y="710"/>
                    <a:pt x="434" y="711"/>
                  </a:cubicBezTo>
                  <a:cubicBezTo>
                    <a:pt x="434" y="711"/>
                    <a:pt x="433" y="712"/>
                    <a:pt x="433" y="712"/>
                  </a:cubicBezTo>
                  <a:cubicBezTo>
                    <a:pt x="432" y="713"/>
                    <a:pt x="432" y="714"/>
                    <a:pt x="431" y="715"/>
                  </a:cubicBezTo>
                  <a:cubicBezTo>
                    <a:pt x="425" y="727"/>
                    <a:pt x="418" y="738"/>
                    <a:pt x="410" y="749"/>
                  </a:cubicBezTo>
                  <a:cubicBezTo>
                    <a:pt x="402" y="760"/>
                    <a:pt x="393" y="770"/>
                    <a:pt x="384" y="780"/>
                  </a:cubicBezTo>
                  <a:cubicBezTo>
                    <a:pt x="374" y="790"/>
                    <a:pt x="364" y="799"/>
                    <a:pt x="354" y="807"/>
                  </a:cubicBezTo>
                  <a:cubicBezTo>
                    <a:pt x="344" y="815"/>
                    <a:pt x="333" y="823"/>
                    <a:pt x="323" y="830"/>
                  </a:cubicBezTo>
                  <a:cubicBezTo>
                    <a:pt x="320" y="832"/>
                    <a:pt x="317" y="834"/>
                    <a:pt x="314" y="836"/>
                  </a:cubicBezTo>
                  <a:cubicBezTo>
                    <a:pt x="311" y="838"/>
                    <a:pt x="308" y="840"/>
                    <a:pt x="305" y="842"/>
                  </a:cubicBezTo>
                  <a:cubicBezTo>
                    <a:pt x="302" y="844"/>
                    <a:pt x="299" y="846"/>
                    <a:pt x="296" y="848"/>
                  </a:cubicBezTo>
                  <a:cubicBezTo>
                    <a:pt x="293" y="849"/>
                    <a:pt x="291" y="851"/>
                    <a:pt x="288" y="853"/>
                  </a:cubicBezTo>
                  <a:cubicBezTo>
                    <a:pt x="296" y="842"/>
                    <a:pt x="303" y="832"/>
                    <a:pt x="309" y="822"/>
                  </a:cubicBezTo>
                  <a:cubicBezTo>
                    <a:pt x="315" y="812"/>
                    <a:pt x="320" y="803"/>
                    <a:pt x="324" y="793"/>
                  </a:cubicBezTo>
                  <a:cubicBezTo>
                    <a:pt x="328" y="784"/>
                    <a:pt x="331" y="775"/>
                    <a:pt x="333" y="766"/>
                  </a:cubicBezTo>
                  <a:cubicBezTo>
                    <a:pt x="336" y="757"/>
                    <a:pt x="337" y="749"/>
                    <a:pt x="338" y="741"/>
                  </a:cubicBezTo>
                  <a:cubicBezTo>
                    <a:pt x="339" y="741"/>
                    <a:pt x="339" y="740"/>
                    <a:pt x="339" y="739"/>
                  </a:cubicBezTo>
                  <a:cubicBezTo>
                    <a:pt x="339" y="739"/>
                    <a:pt x="338" y="738"/>
                    <a:pt x="338" y="737"/>
                  </a:cubicBezTo>
                  <a:cubicBezTo>
                    <a:pt x="338" y="737"/>
                    <a:pt x="338" y="736"/>
                    <a:pt x="338" y="736"/>
                  </a:cubicBezTo>
                  <a:cubicBezTo>
                    <a:pt x="337" y="735"/>
                    <a:pt x="337" y="735"/>
                    <a:pt x="337" y="734"/>
                  </a:cubicBezTo>
                  <a:cubicBezTo>
                    <a:pt x="336" y="734"/>
                    <a:pt x="336" y="733"/>
                    <a:pt x="335" y="733"/>
                  </a:cubicBezTo>
                  <a:cubicBezTo>
                    <a:pt x="335" y="733"/>
                    <a:pt x="334" y="733"/>
                    <a:pt x="334" y="733"/>
                  </a:cubicBezTo>
                  <a:cubicBezTo>
                    <a:pt x="333" y="732"/>
                    <a:pt x="332" y="732"/>
                    <a:pt x="332" y="732"/>
                  </a:cubicBezTo>
                  <a:cubicBezTo>
                    <a:pt x="331" y="732"/>
                    <a:pt x="331" y="732"/>
                    <a:pt x="330" y="733"/>
                  </a:cubicBezTo>
                  <a:cubicBezTo>
                    <a:pt x="82" y="788"/>
                    <a:pt x="82" y="788"/>
                    <a:pt x="82" y="788"/>
                  </a:cubicBezTo>
                  <a:cubicBezTo>
                    <a:pt x="78" y="789"/>
                    <a:pt x="75" y="789"/>
                    <a:pt x="72" y="789"/>
                  </a:cubicBezTo>
                  <a:cubicBezTo>
                    <a:pt x="68" y="789"/>
                    <a:pt x="65" y="789"/>
                    <a:pt x="62" y="789"/>
                  </a:cubicBezTo>
                  <a:cubicBezTo>
                    <a:pt x="59" y="789"/>
                    <a:pt x="56" y="788"/>
                    <a:pt x="54" y="787"/>
                  </a:cubicBezTo>
                  <a:cubicBezTo>
                    <a:pt x="51" y="786"/>
                    <a:pt x="48" y="785"/>
                    <a:pt x="46" y="784"/>
                  </a:cubicBezTo>
                  <a:cubicBezTo>
                    <a:pt x="44" y="782"/>
                    <a:pt x="42" y="781"/>
                    <a:pt x="40" y="779"/>
                  </a:cubicBezTo>
                  <a:cubicBezTo>
                    <a:pt x="38" y="777"/>
                    <a:pt x="36" y="775"/>
                    <a:pt x="35" y="773"/>
                  </a:cubicBezTo>
                  <a:cubicBezTo>
                    <a:pt x="34" y="771"/>
                    <a:pt x="33" y="769"/>
                    <a:pt x="32" y="767"/>
                  </a:cubicBezTo>
                  <a:cubicBezTo>
                    <a:pt x="31" y="764"/>
                    <a:pt x="31" y="762"/>
                    <a:pt x="31" y="759"/>
                  </a:cubicBezTo>
                  <a:cubicBezTo>
                    <a:pt x="0" y="52"/>
                    <a:pt x="0" y="52"/>
                    <a:pt x="0" y="52"/>
                  </a:cubicBezTo>
                  <a:cubicBezTo>
                    <a:pt x="0" y="48"/>
                    <a:pt x="0" y="44"/>
                    <a:pt x="1" y="41"/>
                  </a:cubicBezTo>
                  <a:cubicBezTo>
                    <a:pt x="1" y="38"/>
                    <a:pt x="2" y="34"/>
                    <a:pt x="3" y="31"/>
                  </a:cubicBezTo>
                  <a:cubicBezTo>
                    <a:pt x="5" y="28"/>
                    <a:pt x="6" y="25"/>
                    <a:pt x="8" y="22"/>
                  </a:cubicBezTo>
                  <a:cubicBezTo>
                    <a:pt x="10" y="20"/>
                    <a:pt x="12" y="17"/>
                    <a:pt x="15" y="15"/>
                  </a:cubicBezTo>
                  <a:cubicBezTo>
                    <a:pt x="17" y="12"/>
                    <a:pt x="20" y="10"/>
                    <a:pt x="23" y="8"/>
                  </a:cubicBezTo>
                  <a:cubicBezTo>
                    <a:pt x="26" y="6"/>
                    <a:pt x="30" y="5"/>
                    <a:pt x="33" y="3"/>
                  </a:cubicBezTo>
                  <a:cubicBezTo>
                    <a:pt x="37" y="2"/>
                    <a:pt x="40" y="1"/>
                    <a:pt x="44" y="1"/>
                  </a:cubicBezTo>
                  <a:cubicBezTo>
                    <a:pt x="48" y="0"/>
                    <a:pt x="52" y="0"/>
                    <a:pt x="56" y="0"/>
                  </a:cubicBezTo>
                  <a:cubicBezTo>
                    <a:pt x="482" y="24"/>
                    <a:pt x="482" y="24"/>
                    <a:pt x="482" y="24"/>
                  </a:cubicBezTo>
                  <a:cubicBezTo>
                    <a:pt x="485" y="24"/>
                    <a:pt x="488" y="24"/>
                    <a:pt x="491" y="25"/>
                  </a:cubicBezTo>
                  <a:cubicBezTo>
                    <a:pt x="494" y="26"/>
                    <a:pt x="496" y="27"/>
                    <a:pt x="499" y="28"/>
                  </a:cubicBezTo>
                  <a:cubicBezTo>
                    <a:pt x="501" y="30"/>
                    <a:pt x="503" y="31"/>
                    <a:pt x="506" y="33"/>
                  </a:cubicBezTo>
                  <a:cubicBezTo>
                    <a:pt x="508" y="35"/>
                    <a:pt x="509" y="37"/>
                    <a:pt x="511" y="39"/>
                  </a:cubicBezTo>
                  <a:close/>
                </a:path>
              </a:pathLst>
            </a:custGeom>
            <a:blipFill dpi="0" rotWithShape="1">
              <a:blip r:embed="rId2"/>
              <a:srcRect/>
              <a:tile tx="-120650" ty="-406400" sx="30000" sy="30000" flip="none" algn="ctr"/>
            </a:blipFill>
            <a:ln>
              <a:solidFill>
                <a:schemeClr val="bg1"/>
              </a:solidFill>
            </a:ln>
            <a:extLst/>
          </p:spPr>
          <p:txBody>
            <a:bodyPr vert="horz" wrap="square" lIns="91440" tIns="45720" rIns="91440" bIns="45720" numCol="1" anchor="t" anchorCtr="0" compatLnSpc="1">
              <a:prstTxWarp prst="textNoShape">
                <a:avLst/>
              </a:prstTxWarp>
            </a:bodyPr>
            <a:lstStyle/>
            <a:p>
              <a:endParaRPr lang="zh-CN" altLang="en-US" b="1" dirty="0">
                <a:latin typeface="Impact"/>
                <a:ea typeface="微软雅黑"/>
              </a:endParaRPr>
            </a:p>
          </p:txBody>
        </p:sp>
      </p:grpSp>
      <p:grpSp>
        <p:nvGrpSpPr>
          <p:cNvPr id="107" name="组合 106"/>
          <p:cNvGrpSpPr/>
          <p:nvPr/>
        </p:nvGrpSpPr>
        <p:grpSpPr>
          <a:xfrm>
            <a:off x="5512215" y="1662288"/>
            <a:ext cx="683208" cy="1676465"/>
            <a:chOff x="3194050" y="1535112"/>
            <a:chExt cx="395288" cy="969963"/>
          </a:xfrm>
        </p:grpSpPr>
        <p:sp>
          <p:nvSpPr>
            <p:cNvPr id="108" name="Freeform 114"/>
            <p:cNvSpPr>
              <a:spLocks/>
            </p:cNvSpPr>
            <p:nvPr/>
          </p:nvSpPr>
          <p:spPr bwMode="auto">
            <a:xfrm>
              <a:off x="3411538" y="1620837"/>
              <a:ext cx="69850" cy="92075"/>
            </a:xfrm>
            <a:custGeom>
              <a:avLst/>
              <a:gdLst>
                <a:gd name="T0" fmla="*/ 9 w 9"/>
                <a:gd name="T1" fmla="*/ 5 h 12"/>
                <a:gd name="T2" fmla="*/ 8 w 9"/>
                <a:gd name="T3" fmla="*/ 1 h 12"/>
                <a:gd name="T4" fmla="*/ 3 w 9"/>
                <a:gd name="T5" fmla="*/ 3 h 12"/>
                <a:gd name="T6" fmla="*/ 1 w 9"/>
                <a:gd name="T7" fmla="*/ 8 h 12"/>
                <a:gd name="T8" fmla="*/ 5 w 9"/>
                <a:gd name="T9" fmla="*/ 12 h 12"/>
                <a:gd name="T10" fmla="*/ 9 w 9"/>
                <a:gd name="T11" fmla="*/ 5 h 12"/>
              </a:gdLst>
              <a:ahLst/>
              <a:cxnLst>
                <a:cxn ang="0">
                  <a:pos x="T0" y="T1"/>
                </a:cxn>
                <a:cxn ang="0">
                  <a:pos x="T2" y="T3"/>
                </a:cxn>
                <a:cxn ang="0">
                  <a:pos x="T4" y="T5"/>
                </a:cxn>
                <a:cxn ang="0">
                  <a:pos x="T6" y="T7"/>
                </a:cxn>
                <a:cxn ang="0">
                  <a:pos x="T8" y="T9"/>
                </a:cxn>
                <a:cxn ang="0">
                  <a:pos x="T10" y="T11"/>
                </a:cxn>
              </a:cxnLst>
              <a:rect l="0" t="0" r="r" b="b"/>
              <a:pathLst>
                <a:path w="9" h="12">
                  <a:moveTo>
                    <a:pt x="9" y="5"/>
                  </a:moveTo>
                  <a:cubicBezTo>
                    <a:pt x="9" y="5"/>
                    <a:pt x="8" y="1"/>
                    <a:pt x="8" y="1"/>
                  </a:cubicBezTo>
                  <a:cubicBezTo>
                    <a:pt x="8" y="0"/>
                    <a:pt x="3" y="3"/>
                    <a:pt x="3" y="3"/>
                  </a:cubicBezTo>
                  <a:cubicBezTo>
                    <a:pt x="3" y="3"/>
                    <a:pt x="1" y="7"/>
                    <a:pt x="1" y="8"/>
                  </a:cubicBezTo>
                  <a:cubicBezTo>
                    <a:pt x="0" y="10"/>
                    <a:pt x="5" y="12"/>
                    <a:pt x="5" y="12"/>
                  </a:cubicBezTo>
                  <a:lnTo>
                    <a:pt x="9" y="5"/>
                  </a:lnTo>
                  <a:close/>
                </a:path>
              </a:pathLst>
            </a:custGeom>
            <a:solidFill>
              <a:srgbClr val="D69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09" name="Freeform 115"/>
            <p:cNvSpPr>
              <a:spLocks/>
            </p:cNvSpPr>
            <p:nvPr/>
          </p:nvSpPr>
          <p:spPr bwMode="auto">
            <a:xfrm>
              <a:off x="3425825" y="2419350"/>
              <a:ext cx="93663" cy="85725"/>
            </a:xfrm>
            <a:custGeom>
              <a:avLst/>
              <a:gdLst>
                <a:gd name="T0" fmla="*/ 11 w 12"/>
                <a:gd name="T1" fmla="*/ 1 h 11"/>
                <a:gd name="T2" fmla="*/ 11 w 12"/>
                <a:gd name="T3" fmla="*/ 6 h 11"/>
                <a:gd name="T4" fmla="*/ 12 w 12"/>
                <a:gd name="T5" fmla="*/ 8 h 11"/>
                <a:gd name="T6" fmla="*/ 10 w 12"/>
                <a:gd name="T7" fmla="*/ 8 h 11"/>
                <a:gd name="T8" fmla="*/ 4 w 12"/>
                <a:gd name="T9" fmla="*/ 11 h 11"/>
                <a:gd name="T10" fmla="*/ 0 w 12"/>
                <a:gd name="T11" fmla="*/ 9 h 11"/>
                <a:gd name="T12" fmla="*/ 2 w 12"/>
                <a:gd name="T13" fmla="*/ 6 h 11"/>
                <a:gd name="T14" fmla="*/ 5 w 12"/>
                <a:gd name="T15" fmla="*/ 1 h 11"/>
                <a:gd name="T16" fmla="*/ 11 w 12"/>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1">
                  <a:moveTo>
                    <a:pt x="11" y="1"/>
                  </a:moveTo>
                  <a:cubicBezTo>
                    <a:pt x="11" y="1"/>
                    <a:pt x="12" y="5"/>
                    <a:pt x="11" y="6"/>
                  </a:cubicBezTo>
                  <a:cubicBezTo>
                    <a:pt x="12" y="8"/>
                    <a:pt x="12" y="8"/>
                    <a:pt x="12" y="8"/>
                  </a:cubicBezTo>
                  <a:cubicBezTo>
                    <a:pt x="10" y="8"/>
                    <a:pt x="10" y="8"/>
                    <a:pt x="10" y="8"/>
                  </a:cubicBezTo>
                  <a:cubicBezTo>
                    <a:pt x="10" y="8"/>
                    <a:pt x="10" y="11"/>
                    <a:pt x="4" y="11"/>
                  </a:cubicBezTo>
                  <a:cubicBezTo>
                    <a:pt x="0" y="9"/>
                    <a:pt x="0" y="9"/>
                    <a:pt x="0" y="9"/>
                  </a:cubicBezTo>
                  <a:cubicBezTo>
                    <a:pt x="0" y="9"/>
                    <a:pt x="2" y="6"/>
                    <a:pt x="2" y="6"/>
                  </a:cubicBezTo>
                  <a:cubicBezTo>
                    <a:pt x="3" y="5"/>
                    <a:pt x="5" y="2"/>
                    <a:pt x="5" y="1"/>
                  </a:cubicBezTo>
                  <a:cubicBezTo>
                    <a:pt x="5" y="0"/>
                    <a:pt x="11" y="1"/>
                    <a:pt x="11"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10" name="Freeform 116"/>
            <p:cNvSpPr>
              <a:spLocks/>
            </p:cNvSpPr>
            <p:nvPr/>
          </p:nvSpPr>
          <p:spPr bwMode="auto">
            <a:xfrm>
              <a:off x="3194050" y="1782762"/>
              <a:ext cx="85725" cy="55563"/>
            </a:xfrm>
            <a:custGeom>
              <a:avLst/>
              <a:gdLst>
                <a:gd name="T0" fmla="*/ 9 w 11"/>
                <a:gd name="T1" fmla="*/ 6 h 7"/>
                <a:gd name="T2" fmla="*/ 5 w 11"/>
                <a:gd name="T3" fmla="*/ 6 h 7"/>
                <a:gd name="T4" fmla="*/ 0 w 11"/>
                <a:gd name="T5" fmla="*/ 4 h 7"/>
                <a:gd name="T6" fmla="*/ 0 w 11"/>
                <a:gd name="T7" fmla="*/ 3 h 7"/>
                <a:gd name="T8" fmla="*/ 3 w 11"/>
                <a:gd name="T9" fmla="*/ 3 h 7"/>
                <a:gd name="T10" fmla="*/ 7 w 11"/>
                <a:gd name="T11" fmla="*/ 3 h 7"/>
                <a:gd name="T12" fmla="*/ 8 w 11"/>
                <a:gd name="T13" fmla="*/ 2 h 7"/>
                <a:gd name="T14" fmla="*/ 7 w 11"/>
                <a:gd name="T15" fmla="*/ 1 h 7"/>
                <a:gd name="T16" fmla="*/ 9 w 11"/>
                <a:gd name="T17" fmla="*/ 3 h 7"/>
                <a:gd name="T18" fmla="*/ 11 w 11"/>
                <a:gd name="T19" fmla="*/ 4 h 7"/>
                <a:gd name="T20" fmla="*/ 9 w 11"/>
                <a:gd name="T21"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7">
                  <a:moveTo>
                    <a:pt x="9" y="6"/>
                  </a:moveTo>
                  <a:cubicBezTo>
                    <a:pt x="9" y="6"/>
                    <a:pt x="5" y="7"/>
                    <a:pt x="5" y="6"/>
                  </a:cubicBezTo>
                  <a:cubicBezTo>
                    <a:pt x="4" y="6"/>
                    <a:pt x="0" y="4"/>
                    <a:pt x="0" y="4"/>
                  </a:cubicBezTo>
                  <a:cubicBezTo>
                    <a:pt x="0" y="3"/>
                    <a:pt x="0" y="3"/>
                    <a:pt x="0" y="3"/>
                  </a:cubicBezTo>
                  <a:cubicBezTo>
                    <a:pt x="0" y="3"/>
                    <a:pt x="2" y="2"/>
                    <a:pt x="3" y="3"/>
                  </a:cubicBezTo>
                  <a:cubicBezTo>
                    <a:pt x="3" y="3"/>
                    <a:pt x="6" y="3"/>
                    <a:pt x="7" y="3"/>
                  </a:cubicBezTo>
                  <a:cubicBezTo>
                    <a:pt x="8" y="2"/>
                    <a:pt x="8" y="2"/>
                    <a:pt x="8" y="2"/>
                  </a:cubicBezTo>
                  <a:cubicBezTo>
                    <a:pt x="8" y="2"/>
                    <a:pt x="7" y="1"/>
                    <a:pt x="7" y="1"/>
                  </a:cubicBezTo>
                  <a:cubicBezTo>
                    <a:pt x="8" y="0"/>
                    <a:pt x="9" y="3"/>
                    <a:pt x="9" y="3"/>
                  </a:cubicBezTo>
                  <a:cubicBezTo>
                    <a:pt x="11" y="4"/>
                    <a:pt x="11" y="4"/>
                    <a:pt x="11" y="4"/>
                  </a:cubicBezTo>
                  <a:lnTo>
                    <a:pt x="9" y="6"/>
                  </a:ln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11" name="Freeform 117"/>
            <p:cNvSpPr>
              <a:spLocks/>
            </p:cNvSpPr>
            <p:nvPr/>
          </p:nvSpPr>
          <p:spPr bwMode="auto">
            <a:xfrm>
              <a:off x="3355975" y="2405062"/>
              <a:ext cx="117475" cy="61913"/>
            </a:xfrm>
            <a:custGeom>
              <a:avLst/>
              <a:gdLst>
                <a:gd name="T0" fmla="*/ 14 w 15"/>
                <a:gd name="T1" fmla="*/ 6 h 8"/>
                <a:gd name="T2" fmla="*/ 8 w 15"/>
                <a:gd name="T3" fmla="*/ 8 h 8"/>
                <a:gd name="T4" fmla="*/ 1 w 15"/>
                <a:gd name="T5" fmla="*/ 8 h 8"/>
                <a:gd name="T6" fmla="*/ 3 w 15"/>
                <a:gd name="T7" fmla="*/ 6 h 8"/>
                <a:gd name="T8" fmla="*/ 7 w 15"/>
                <a:gd name="T9" fmla="*/ 4 h 8"/>
                <a:gd name="T10" fmla="*/ 12 w 15"/>
                <a:gd name="T11" fmla="*/ 0 h 8"/>
                <a:gd name="T12" fmla="*/ 15 w 15"/>
                <a:gd name="T13" fmla="*/ 0 h 8"/>
                <a:gd name="T14" fmla="*/ 14 w 15"/>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8">
                  <a:moveTo>
                    <a:pt x="14" y="6"/>
                  </a:moveTo>
                  <a:cubicBezTo>
                    <a:pt x="14" y="6"/>
                    <a:pt x="10" y="8"/>
                    <a:pt x="8" y="8"/>
                  </a:cubicBezTo>
                  <a:cubicBezTo>
                    <a:pt x="1" y="8"/>
                    <a:pt x="1" y="8"/>
                    <a:pt x="1" y="8"/>
                  </a:cubicBezTo>
                  <a:cubicBezTo>
                    <a:pt x="1" y="8"/>
                    <a:pt x="0" y="6"/>
                    <a:pt x="3" y="6"/>
                  </a:cubicBezTo>
                  <a:cubicBezTo>
                    <a:pt x="3" y="6"/>
                    <a:pt x="5" y="6"/>
                    <a:pt x="7" y="4"/>
                  </a:cubicBezTo>
                  <a:cubicBezTo>
                    <a:pt x="10" y="2"/>
                    <a:pt x="12" y="0"/>
                    <a:pt x="12" y="0"/>
                  </a:cubicBezTo>
                  <a:cubicBezTo>
                    <a:pt x="15" y="0"/>
                    <a:pt x="15" y="0"/>
                    <a:pt x="15" y="0"/>
                  </a:cubicBezTo>
                  <a:cubicBezTo>
                    <a:pt x="15" y="0"/>
                    <a:pt x="15" y="4"/>
                    <a:pt x="14"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12" name="Freeform 118"/>
            <p:cNvSpPr>
              <a:spLocks/>
            </p:cNvSpPr>
            <p:nvPr/>
          </p:nvSpPr>
          <p:spPr bwMode="auto">
            <a:xfrm>
              <a:off x="3379788" y="1954212"/>
              <a:ext cx="109538" cy="465138"/>
            </a:xfrm>
            <a:custGeom>
              <a:avLst/>
              <a:gdLst>
                <a:gd name="T0" fmla="*/ 13 w 14"/>
                <a:gd name="T1" fmla="*/ 60 h 60"/>
                <a:gd name="T2" fmla="*/ 8 w 14"/>
                <a:gd name="T3" fmla="*/ 58 h 60"/>
                <a:gd name="T4" fmla="*/ 8 w 14"/>
                <a:gd name="T5" fmla="*/ 56 h 60"/>
                <a:gd name="T6" fmla="*/ 9 w 14"/>
                <a:gd name="T7" fmla="*/ 55 h 60"/>
                <a:gd name="T8" fmla="*/ 9 w 14"/>
                <a:gd name="T9" fmla="*/ 53 h 60"/>
                <a:gd name="T10" fmla="*/ 9 w 14"/>
                <a:gd name="T11" fmla="*/ 51 h 60"/>
                <a:gd name="T12" fmla="*/ 8 w 14"/>
                <a:gd name="T13" fmla="*/ 50 h 60"/>
                <a:gd name="T14" fmla="*/ 9 w 14"/>
                <a:gd name="T15" fmla="*/ 47 h 60"/>
                <a:gd name="T16" fmla="*/ 8 w 14"/>
                <a:gd name="T17" fmla="*/ 42 h 60"/>
                <a:gd name="T18" fmla="*/ 7 w 14"/>
                <a:gd name="T19" fmla="*/ 38 h 60"/>
                <a:gd name="T20" fmla="*/ 8 w 14"/>
                <a:gd name="T21" fmla="*/ 38 h 60"/>
                <a:gd name="T22" fmla="*/ 6 w 14"/>
                <a:gd name="T23" fmla="*/ 36 h 60"/>
                <a:gd name="T24" fmla="*/ 6 w 14"/>
                <a:gd name="T25" fmla="*/ 34 h 60"/>
                <a:gd name="T26" fmla="*/ 5 w 14"/>
                <a:gd name="T27" fmla="*/ 31 h 60"/>
                <a:gd name="T28" fmla="*/ 0 w 14"/>
                <a:gd name="T29" fmla="*/ 9 h 60"/>
                <a:gd name="T30" fmla="*/ 0 w 14"/>
                <a:gd name="T31" fmla="*/ 0 h 60"/>
                <a:gd name="T32" fmla="*/ 5 w 14"/>
                <a:gd name="T33" fmla="*/ 1 h 60"/>
                <a:gd name="T34" fmla="*/ 8 w 14"/>
                <a:gd name="T35" fmla="*/ 4 h 60"/>
                <a:gd name="T36" fmla="*/ 12 w 14"/>
                <a:gd name="T37" fmla="*/ 17 h 60"/>
                <a:gd name="T38" fmla="*/ 11 w 14"/>
                <a:gd name="T39" fmla="*/ 30 h 60"/>
                <a:gd name="T40" fmla="*/ 13 w 14"/>
                <a:gd name="T41" fmla="*/ 40 h 60"/>
                <a:gd name="T42" fmla="*/ 13 w 14"/>
                <a:gd name="T43" fmla="*/ 55 h 60"/>
                <a:gd name="T44" fmla="*/ 13 w 14"/>
                <a:gd name="T4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60">
                  <a:moveTo>
                    <a:pt x="13" y="60"/>
                  </a:moveTo>
                  <a:cubicBezTo>
                    <a:pt x="8" y="58"/>
                    <a:pt x="8" y="58"/>
                    <a:pt x="8" y="58"/>
                  </a:cubicBezTo>
                  <a:cubicBezTo>
                    <a:pt x="8" y="58"/>
                    <a:pt x="8" y="57"/>
                    <a:pt x="8" y="56"/>
                  </a:cubicBezTo>
                  <a:cubicBezTo>
                    <a:pt x="8" y="56"/>
                    <a:pt x="9" y="55"/>
                    <a:pt x="9" y="55"/>
                  </a:cubicBezTo>
                  <a:cubicBezTo>
                    <a:pt x="9" y="55"/>
                    <a:pt x="8" y="54"/>
                    <a:pt x="9" y="53"/>
                  </a:cubicBezTo>
                  <a:cubicBezTo>
                    <a:pt x="9" y="52"/>
                    <a:pt x="9" y="51"/>
                    <a:pt x="9" y="51"/>
                  </a:cubicBezTo>
                  <a:cubicBezTo>
                    <a:pt x="8" y="50"/>
                    <a:pt x="8" y="50"/>
                    <a:pt x="8" y="50"/>
                  </a:cubicBezTo>
                  <a:cubicBezTo>
                    <a:pt x="8" y="50"/>
                    <a:pt x="9" y="48"/>
                    <a:pt x="9" y="47"/>
                  </a:cubicBezTo>
                  <a:cubicBezTo>
                    <a:pt x="9" y="46"/>
                    <a:pt x="8" y="42"/>
                    <a:pt x="8" y="42"/>
                  </a:cubicBezTo>
                  <a:cubicBezTo>
                    <a:pt x="8" y="42"/>
                    <a:pt x="7" y="39"/>
                    <a:pt x="7" y="38"/>
                  </a:cubicBezTo>
                  <a:cubicBezTo>
                    <a:pt x="8" y="38"/>
                    <a:pt x="8" y="38"/>
                    <a:pt x="8" y="38"/>
                  </a:cubicBezTo>
                  <a:cubicBezTo>
                    <a:pt x="6" y="36"/>
                    <a:pt x="6" y="36"/>
                    <a:pt x="6" y="36"/>
                  </a:cubicBezTo>
                  <a:cubicBezTo>
                    <a:pt x="6" y="34"/>
                    <a:pt x="6" y="34"/>
                    <a:pt x="6" y="34"/>
                  </a:cubicBezTo>
                  <a:cubicBezTo>
                    <a:pt x="5" y="31"/>
                    <a:pt x="5" y="31"/>
                    <a:pt x="5" y="31"/>
                  </a:cubicBezTo>
                  <a:cubicBezTo>
                    <a:pt x="5" y="31"/>
                    <a:pt x="0" y="11"/>
                    <a:pt x="0" y="9"/>
                  </a:cubicBezTo>
                  <a:cubicBezTo>
                    <a:pt x="1" y="8"/>
                    <a:pt x="0" y="0"/>
                    <a:pt x="0" y="0"/>
                  </a:cubicBezTo>
                  <a:cubicBezTo>
                    <a:pt x="5" y="1"/>
                    <a:pt x="5" y="1"/>
                    <a:pt x="5" y="1"/>
                  </a:cubicBezTo>
                  <a:cubicBezTo>
                    <a:pt x="5" y="1"/>
                    <a:pt x="7" y="3"/>
                    <a:pt x="8" y="4"/>
                  </a:cubicBezTo>
                  <a:cubicBezTo>
                    <a:pt x="8" y="5"/>
                    <a:pt x="12" y="17"/>
                    <a:pt x="12" y="17"/>
                  </a:cubicBezTo>
                  <a:cubicBezTo>
                    <a:pt x="11" y="30"/>
                    <a:pt x="11" y="30"/>
                    <a:pt x="11" y="30"/>
                  </a:cubicBezTo>
                  <a:cubicBezTo>
                    <a:pt x="13" y="40"/>
                    <a:pt x="13" y="40"/>
                    <a:pt x="13" y="40"/>
                  </a:cubicBezTo>
                  <a:cubicBezTo>
                    <a:pt x="13" y="40"/>
                    <a:pt x="13" y="55"/>
                    <a:pt x="13" y="55"/>
                  </a:cubicBezTo>
                  <a:cubicBezTo>
                    <a:pt x="14" y="55"/>
                    <a:pt x="13" y="60"/>
                    <a:pt x="13" y="60"/>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13" name="Freeform 119"/>
            <p:cNvSpPr>
              <a:spLocks/>
            </p:cNvSpPr>
            <p:nvPr/>
          </p:nvSpPr>
          <p:spPr bwMode="auto">
            <a:xfrm>
              <a:off x="3379788" y="1954212"/>
              <a:ext cx="109538" cy="465138"/>
            </a:xfrm>
            <a:custGeom>
              <a:avLst/>
              <a:gdLst>
                <a:gd name="T0" fmla="*/ 0 w 14"/>
                <a:gd name="T1" fmla="*/ 0 h 60"/>
                <a:gd name="T2" fmla="*/ 5 w 14"/>
                <a:gd name="T3" fmla="*/ 1 h 60"/>
                <a:gd name="T4" fmla="*/ 8 w 14"/>
                <a:gd name="T5" fmla="*/ 4 h 60"/>
                <a:gd name="T6" fmla="*/ 12 w 14"/>
                <a:gd name="T7" fmla="*/ 17 h 60"/>
                <a:gd name="T8" fmla="*/ 11 w 14"/>
                <a:gd name="T9" fmla="*/ 30 h 60"/>
                <a:gd name="T10" fmla="*/ 13 w 14"/>
                <a:gd name="T11" fmla="*/ 40 h 60"/>
                <a:gd name="T12" fmla="*/ 13 w 14"/>
                <a:gd name="T13" fmla="*/ 55 h 60"/>
                <a:gd name="T14" fmla="*/ 13 w 14"/>
                <a:gd name="T15" fmla="*/ 60 h 60"/>
                <a:gd name="T16" fmla="*/ 8 w 14"/>
                <a:gd name="T17" fmla="*/ 58 h 60"/>
                <a:gd name="T18" fmla="*/ 8 w 14"/>
                <a:gd name="T19" fmla="*/ 58 h 60"/>
                <a:gd name="T20" fmla="*/ 10 w 14"/>
                <a:gd name="T21" fmla="*/ 56 h 60"/>
                <a:gd name="T22" fmla="*/ 9 w 14"/>
                <a:gd name="T23" fmla="*/ 55 h 60"/>
                <a:gd name="T24" fmla="*/ 9 w 14"/>
                <a:gd name="T25" fmla="*/ 55 h 60"/>
                <a:gd name="T26" fmla="*/ 9 w 14"/>
                <a:gd name="T27" fmla="*/ 53 h 60"/>
                <a:gd name="T28" fmla="*/ 10 w 14"/>
                <a:gd name="T29" fmla="*/ 51 h 60"/>
                <a:gd name="T30" fmla="*/ 9 w 14"/>
                <a:gd name="T31" fmla="*/ 51 h 60"/>
                <a:gd name="T32" fmla="*/ 8 w 14"/>
                <a:gd name="T33" fmla="*/ 50 h 60"/>
                <a:gd name="T34" fmla="*/ 8 w 14"/>
                <a:gd name="T35" fmla="*/ 50 h 60"/>
                <a:gd name="T36" fmla="*/ 10 w 14"/>
                <a:gd name="T37" fmla="*/ 48 h 60"/>
                <a:gd name="T38" fmla="*/ 11 w 14"/>
                <a:gd name="T39" fmla="*/ 45 h 60"/>
                <a:gd name="T40" fmla="*/ 9 w 14"/>
                <a:gd name="T41" fmla="*/ 47 h 60"/>
                <a:gd name="T42" fmla="*/ 10 w 14"/>
                <a:gd name="T43" fmla="*/ 42 h 60"/>
                <a:gd name="T44" fmla="*/ 8 w 14"/>
                <a:gd name="T45" fmla="*/ 45 h 60"/>
                <a:gd name="T46" fmla="*/ 8 w 14"/>
                <a:gd name="T47" fmla="*/ 42 h 60"/>
                <a:gd name="T48" fmla="*/ 10 w 14"/>
                <a:gd name="T49" fmla="*/ 38 h 60"/>
                <a:gd name="T50" fmla="*/ 9 w 14"/>
                <a:gd name="T51" fmla="*/ 35 h 60"/>
                <a:gd name="T52" fmla="*/ 7 w 14"/>
                <a:gd name="T53" fmla="*/ 37 h 60"/>
                <a:gd name="T54" fmla="*/ 6 w 14"/>
                <a:gd name="T55" fmla="*/ 36 h 60"/>
                <a:gd name="T56" fmla="*/ 9 w 14"/>
                <a:gd name="T57" fmla="*/ 32 h 60"/>
                <a:gd name="T58" fmla="*/ 8 w 14"/>
                <a:gd name="T59" fmla="*/ 31 h 60"/>
                <a:gd name="T60" fmla="*/ 5 w 14"/>
                <a:gd name="T61" fmla="*/ 32 h 60"/>
                <a:gd name="T62" fmla="*/ 5 w 14"/>
                <a:gd name="T63" fmla="*/ 31 h 60"/>
                <a:gd name="T64" fmla="*/ 8 w 14"/>
                <a:gd name="T65" fmla="*/ 28 h 60"/>
                <a:gd name="T66" fmla="*/ 5 w 14"/>
                <a:gd name="T67" fmla="*/ 18 h 60"/>
                <a:gd name="T68" fmla="*/ 1 w 14"/>
                <a:gd name="T69" fmla="*/ 9 h 60"/>
                <a:gd name="T70" fmla="*/ 0 w 14"/>
                <a:gd name="T7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60">
                  <a:moveTo>
                    <a:pt x="0" y="0"/>
                  </a:moveTo>
                  <a:cubicBezTo>
                    <a:pt x="5" y="1"/>
                    <a:pt x="5" y="1"/>
                    <a:pt x="5" y="1"/>
                  </a:cubicBezTo>
                  <a:cubicBezTo>
                    <a:pt x="5" y="1"/>
                    <a:pt x="7" y="3"/>
                    <a:pt x="8" y="4"/>
                  </a:cubicBezTo>
                  <a:cubicBezTo>
                    <a:pt x="8" y="5"/>
                    <a:pt x="12" y="17"/>
                    <a:pt x="12" y="17"/>
                  </a:cubicBezTo>
                  <a:cubicBezTo>
                    <a:pt x="11" y="30"/>
                    <a:pt x="11" y="30"/>
                    <a:pt x="11" y="30"/>
                  </a:cubicBezTo>
                  <a:cubicBezTo>
                    <a:pt x="13" y="40"/>
                    <a:pt x="13" y="40"/>
                    <a:pt x="13" y="40"/>
                  </a:cubicBezTo>
                  <a:cubicBezTo>
                    <a:pt x="13" y="40"/>
                    <a:pt x="13" y="55"/>
                    <a:pt x="13" y="55"/>
                  </a:cubicBezTo>
                  <a:cubicBezTo>
                    <a:pt x="14" y="55"/>
                    <a:pt x="13" y="60"/>
                    <a:pt x="13" y="60"/>
                  </a:cubicBezTo>
                  <a:cubicBezTo>
                    <a:pt x="8" y="58"/>
                    <a:pt x="8" y="58"/>
                    <a:pt x="8" y="58"/>
                  </a:cubicBezTo>
                  <a:cubicBezTo>
                    <a:pt x="8" y="58"/>
                    <a:pt x="8" y="58"/>
                    <a:pt x="8" y="58"/>
                  </a:cubicBezTo>
                  <a:cubicBezTo>
                    <a:pt x="9" y="57"/>
                    <a:pt x="10" y="56"/>
                    <a:pt x="10" y="56"/>
                  </a:cubicBezTo>
                  <a:cubicBezTo>
                    <a:pt x="9" y="55"/>
                    <a:pt x="9" y="55"/>
                    <a:pt x="9" y="55"/>
                  </a:cubicBezTo>
                  <a:cubicBezTo>
                    <a:pt x="9" y="55"/>
                    <a:pt x="9" y="55"/>
                    <a:pt x="9" y="55"/>
                  </a:cubicBezTo>
                  <a:cubicBezTo>
                    <a:pt x="9" y="55"/>
                    <a:pt x="9" y="54"/>
                    <a:pt x="9" y="53"/>
                  </a:cubicBezTo>
                  <a:cubicBezTo>
                    <a:pt x="12" y="54"/>
                    <a:pt x="10" y="51"/>
                    <a:pt x="10" y="51"/>
                  </a:cubicBezTo>
                  <a:cubicBezTo>
                    <a:pt x="10" y="51"/>
                    <a:pt x="10" y="51"/>
                    <a:pt x="9" y="51"/>
                  </a:cubicBezTo>
                  <a:cubicBezTo>
                    <a:pt x="8" y="50"/>
                    <a:pt x="8" y="50"/>
                    <a:pt x="8" y="50"/>
                  </a:cubicBezTo>
                  <a:cubicBezTo>
                    <a:pt x="8" y="50"/>
                    <a:pt x="8" y="50"/>
                    <a:pt x="8" y="50"/>
                  </a:cubicBezTo>
                  <a:cubicBezTo>
                    <a:pt x="9" y="49"/>
                    <a:pt x="10" y="49"/>
                    <a:pt x="10" y="48"/>
                  </a:cubicBezTo>
                  <a:cubicBezTo>
                    <a:pt x="11" y="47"/>
                    <a:pt x="11" y="45"/>
                    <a:pt x="11" y="45"/>
                  </a:cubicBezTo>
                  <a:cubicBezTo>
                    <a:pt x="11" y="46"/>
                    <a:pt x="9" y="47"/>
                    <a:pt x="9" y="47"/>
                  </a:cubicBezTo>
                  <a:cubicBezTo>
                    <a:pt x="10" y="42"/>
                    <a:pt x="10" y="42"/>
                    <a:pt x="10" y="42"/>
                  </a:cubicBezTo>
                  <a:cubicBezTo>
                    <a:pt x="8" y="45"/>
                    <a:pt x="8" y="45"/>
                    <a:pt x="8" y="45"/>
                  </a:cubicBezTo>
                  <a:cubicBezTo>
                    <a:pt x="8" y="44"/>
                    <a:pt x="8" y="42"/>
                    <a:pt x="8" y="42"/>
                  </a:cubicBezTo>
                  <a:cubicBezTo>
                    <a:pt x="9" y="40"/>
                    <a:pt x="10" y="39"/>
                    <a:pt x="10" y="38"/>
                  </a:cubicBezTo>
                  <a:cubicBezTo>
                    <a:pt x="10" y="37"/>
                    <a:pt x="9" y="35"/>
                    <a:pt x="9" y="35"/>
                  </a:cubicBezTo>
                  <a:cubicBezTo>
                    <a:pt x="9" y="36"/>
                    <a:pt x="8" y="37"/>
                    <a:pt x="7" y="37"/>
                  </a:cubicBezTo>
                  <a:cubicBezTo>
                    <a:pt x="6" y="36"/>
                    <a:pt x="6" y="36"/>
                    <a:pt x="6" y="36"/>
                  </a:cubicBezTo>
                  <a:cubicBezTo>
                    <a:pt x="9" y="32"/>
                    <a:pt x="9" y="32"/>
                    <a:pt x="9" y="32"/>
                  </a:cubicBezTo>
                  <a:cubicBezTo>
                    <a:pt x="8" y="31"/>
                    <a:pt x="8" y="31"/>
                    <a:pt x="8" y="31"/>
                  </a:cubicBezTo>
                  <a:cubicBezTo>
                    <a:pt x="7" y="30"/>
                    <a:pt x="6" y="31"/>
                    <a:pt x="5" y="32"/>
                  </a:cubicBezTo>
                  <a:cubicBezTo>
                    <a:pt x="5" y="31"/>
                    <a:pt x="5" y="31"/>
                    <a:pt x="5" y="31"/>
                  </a:cubicBezTo>
                  <a:cubicBezTo>
                    <a:pt x="8" y="28"/>
                    <a:pt x="8" y="28"/>
                    <a:pt x="8" y="28"/>
                  </a:cubicBezTo>
                  <a:cubicBezTo>
                    <a:pt x="9" y="26"/>
                    <a:pt x="6" y="20"/>
                    <a:pt x="5" y="18"/>
                  </a:cubicBezTo>
                  <a:cubicBezTo>
                    <a:pt x="4" y="17"/>
                    <a:pt x="2" y="13"/>
                    <a:pt x="1" y="9"/>
                  </a:cubicBezTo>
                  <a:cubicBezTo>
                    <a:pt x="1" y="7"/>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14" name="Freeform 120"/>
            <p:cNvSpPr>
              <a:spLocks/>
            </p:cNvSpPr>
            <p:nvPr/>
          </p:nvSpPr>
          <p:spPr bwMode="auto">
            <a:xfrm>
              <a:off x="3395663" y="1938337"/>
              <a:ext cx="147638" cy="504825"/>
            </a:xfrm>
            <a:custGeom>
              <a:avLst/>
              <a:gdLst>
                <a:gd name="T0" fmla="*/ 17 w 19"/>
                <a:gd name="T1" fmla="*/ 55 h 65"/>
                <a:gd name="T2" fmla="*/ 15 w 19"/>
                <a:gd name="T3" fmla="*/ 65 h 65"/>
                <a:gd name="T4" fmla="*/ 12 w 19"/>
                <a:gd name="T5" fmla="*/ 65 h 65"/>
                <a:gd name="T6" fmla="*/ 9 w 19"/>
                <a:gd name="T7" fmla="*/ 63 h 65"/>
                <a:gd name="T8" fmla="*/ 9 w 19"/>
                <a:gd name="T9" fmla="*/ 58 h 65"/>
                <a:gd name="T10" fmla="*/ 10 w 19"/>
                <a:gd name="T11" fmla="*/ 54 h 65"/>
                <a:gd name="T12" fmla="*/ 10 w 19"/>
                <a:gd name="T13" fmla="*/ 48 h 65"/>
                <a:gd name="T14" fmla="*/ 9 w 19"/>
                <a:gd name="T15" fmla="*/ 38 h 65"/>
                <a:gd name="T16" fmla="*/ 8 w 19"/>
                <a:gd name="T17" fmla="*/ 32 h 65"/>
                <a:gd name="T18" fmla="*/ 8 w 19"/>
                <a:gd name="T19" fmla="*/ 25 h 65"/>
                <a:gd name="T20" fmla="*/ 5 w 19"/>
                <a:gd name="T21" fmla="*/ 19 h 65"/>
                <a:gd name="T22" fmla="*/ 1 w 19"/>
                <a:gd name="T23" fmla="*/ 7 h 65"/>
                <a:gd name="T24" fmla="*/ 0 w 19"/>
                <a:gd name="T25" fmla="*/ 2 h 65"/>
                <a:gd name="T26" fmla="*/ 8 w 19"/>
                <a:gd name="T27" fmla="*/ 1 h 65"/>
                <a:gd name="T28" fmla="*/ 16 w 19"/>
                <a:gd name="T29" fmla="*/ 1 h 65"/>
                <a:gd name="T30" fmla="*/ 18 w 19"/>
                <a:gd name="T31" fmla="*/ 11 h 65"/>
                <a:gd name="T32" fmla="*/ 18 w 19"/>
                <a:gd name="T33" fmla="*/ 18 h 65"/>
                <a:gd name="T34" fmla="*/ 17 w 19"/>
                <a:gd name="T35" fmla="*/ 22 h 65"/>
                <a:gd name="T36" fmla="*/ 17 w 19"/>
                <a:gd name="T37" fmla="*/ 29 h 65"/>
                <a:gd name="T38" fmla="*/ 18 w 19"/>
                <a:gd name="T39" fmla="*/ 33 h 65"/>
                <a:gd name="T40" fmla="*/ 19 w 19"/>
                <a:gd name="T41" fmla="*/ 47 h 65"/>
                <a:gd name="T42" fmla="*/ 17 w 19"/>
                <a:gd name="T43" fmla="*/ 5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65">
                  <a:moveTo>
                    <a:pt x="17" y="55"/>
                  </a:moveTo>
                  <a:cubicBezTo>
                    <a:pt x="17" y="55"/>
                    <a:pt x="18" y="63"/>
                    <a:pt x="15" y="65"/>
                  </a:cubicBezTo>
                  <a:cubicBezTo>
                    <a:pt x="12" y="65"/>
                    <a:pt x="12" y="65"/>
                    <a:pt x="12" y="65"/>
                  </a:cubicBezTo>
                  <a:cubicBezTo>
                    <a:pt x="9" y="63"/>
                    <a:pt x="9" y="63"/>
                    <a:pt x="9" y="63"/>
                  </a:cubicBezTo>
                  <a:cubicBezTo>
                    <a:pt x="9" y="63"/>
                    <a:pt x="8" y="60"/>
                    <a:pt x="9" y="58"/>
                  </a:cubicBezTo>
                  <a:cubicBezTo>
                    <a:pt x="10" y="57"/>
                    <a:pt x="10" y="54"/>
                    <a:pt x="10" y="54"/>
                  </a:cubicBezTo>
                  <a:cubicBezTo>
                    <a:pt x="10" y="48"/>
                    <a:pt x="10" y="48"/>
                    <a:pt x="10" y="48"/>
                  </a:cubicBezTo>
                  <a:cubicBezTo>
                    <a:pt x="10" y="48"/>
                    <a:pt x="10" y="41"/>
                    <a:pt x="9" y="38"/>
                  </a:cubicBezTo>
                  <a:cubicBezTo>
                    <a:pt x="8" y="34"/>
                    <a:pt x="8" y="32"/>
                    <a:pt x="8" y="32"/>
                  </a:cubicBezTo>
                  <a:cubicBezTo>
                    <a:pt x="8" y="32"/>
                    <a:pt x="8" y="26"/>
                    <a:pt x="8" y="25"/>
                  </a:cubicBezTo>
                  <a:cubicBezTo>
                    <a:pt x="7" y="24"/>
                    <a:pt x="5" y="19"/>
                    <a:pt x="5" y="19"/>
                  </a:cubicBezTo>
                  <a:cubicBezTo>
                    <a:pt x="5" y="18"/>
                    <a:pt x="2" y="8"/>
                    <a:pt x="1" y="7"/>
                  </a:cubicBezTo>
                  <a:cubicBezTo>
                    <a:pt x="1" y="7"/>
                    <a:pt x="0" y="2"/>
                    <a:pt x="0" y="2"/>
                  </a:cubicBezTo>
                  <a:cubicBezTo>
                    <a:pt x="0" y="2"/>
                    <a:pt x="8" y="1"/>
                    <a:pt x="8" y="1"/>
                  </a:cubicBezTo>
                  <a:cubicBezTo>
                    <a:pt x="9" y="0"/>
                    <a:pt x="16" y="1"/>
                    <a:pt x="16" y="1"/>
                  </a:cubicBezTo>
                  <a:cubicBezTo>
                    <a:pt x="16" y="1"/>
                    <a:pt x="19" y="9"/>
                    <a:pt x="18" y="11"/>
                  </a:cubicBezTo>
                  <a:cubicBezTo>
                    <a:pt x="18" y="12"/>
                    <a:pt x="17" y="17"/>
                    <a:pt x="18" y="18"/>
                  </a:cubicBezTo>
                  <a:cubicBezTo>
                    <a:pt x="18" y="19"/>
                    <a:pt x="17" y="22"/>
                    <a:pt x="17" y="22"/>
                  </a:cubicBezTo>
                  <a:cubicBezTo>
                    <a:pt x="17" y="22"/>
                    <a:pt x="17" y="28"/>
                    <a:pt x="17" y="29"/>
                  </a:cubicBezTo>
                  <a:cubicBezTo>
                    <a:pt x="17" y="30"/>
                    <a:pt x="19" y="32"/>
                    <a:pt x="18" y="33"/>
                  </a:cubicBezTo>
                  <a:cubicBezTo>
                    <a:pt x="18" y="35"/>
                    <a:pt x="19" y="46"/>
                    <a:pt x="19" y="47"/>
                  </a:cubicBezTo>
                  <a:cubicBezTo>
                    <a:pt x="18" y="48"/>
                    <a:pt x="17" y="55"/>
                    <a:pt x="17" y="55"/>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15" name="Freeform 121"/>
            <p:cNvSpPr>
              <a:spLocks/>
            </p:cNvSpPr>
            <p:nvPr/>
          </p:nvSpPr>
          <p:spPr bwMode="auto">
            <a:xfrm>
              <a:off x="3465513" y="2163762"/>
              <a:ext cx="77788" cy="279400"/>
            </a:xfrm>
            <a:custGeom>
              <a:avLst/>
              <a:gdLst>
                <a:gd name="T0" fmla="*/ 0 w 10"/>
                <a:gd name="T1" fmla="*/ 4 h 36"/>
                <a:gd name="T2" fmla="*/ 8 w 10"/>
                <a:gd name="T3" fmla="*/ 0 h 36"/>
                <a:gd name="T4" fmla="*/ 9 w 10"/>
                <a:gd name="T5" fmla="*/ 4 h 36"/>
                <a:gd name="T6" fmla="*/ 10 w 10"/>
                <a:gd name="T7" fmla="*/ 18 h 36"/>
                <a:gd name="T8" fmla="*/ 10 w 10"/>
                <a:gd name="T9" fmla="*/ 18 h 36"/>
                <a:gd name="T10" fmla="*/ 10 w 10"/>
                <a:gd name="T11" fmla="*/ 18 h 36"/>
                <a:gd name="T12" fmla="*/ 10 w 10"/>
                <a:gd name="T13" fmla="*/ 18 h 36"/>
                <a:gd name="T14" fmla="*/ 10 w 10"/>
                <a:gd name="T15" fmla="*/ 18 h 36"/>
                <a:gd name="T16" fmla="*/ 8 w 10"/>
                <a:gd name="T17" fmla="*/ 26 h 36"/>
                <a:gd name="T18" fmla="*/ 7 w 10"/>
                <a:gd name="T19" fmla="*/ 35 h 36"/>
                <a:gd name="T20" fmla="*/ 7 w 10"/>
                <a:gd name="T21" fmla="*/ 35 h 36"/>
                <a:gd name="T22" fmla="*/ 6 w 10"/>
                <a:gd name="T23" fmla="*/ 36 h 36"/>
                <a:gd name="T24" fmla="*/ 3 w 10"/>
                <a:gd name="T25" fmla="*/ 36 h 36"/>
                <a:gd name="T26" fmla="*/ 0 w 10"/>
                <a:gd name="T27" fmla="*/ 34 h 36"/>
                <a:gd name="T28" fmla="*/ 1 w 10"/>
                <a:gd name="T29" fmla="*/ 32 h 36"/>
                <a:gd name="T30" fmla="*/ 5 w 10"/>
                <a:gd name="T31" fmla="*/ 32 h 36"/>
                <a:gd name="T32" fmla="*/ 0 w 10"/>
                <a:gd name="T33" fmla="*/ 29 h 36"/>
                <a:gd name="T34" fmla="*/ 7 w 10"/>
                <a:gd name="T35" fmla="*/ 30 h 36"/>
                <a:gd name="T36" fmla="*/ 7 w 10"/>
                <a:gd name="T37" fmla="*/ 26 h 36"/>
                <a:gd name="T38" fmla="*/ 4 w 10"/>
                <a:gd name="T39" fmla="*/ 28 h 36"/>
                <a:gd name="T40" fmla="*/ 7 w 10"/>
                <a:gd name="T41" fmla="*/ 23 h 36"/>
                <a:gd name="T42" fmla="*/ 4 w 10"/>
                <a:gd name="T43" fmla="*/ 24 h 36"/>
                <a:gd name="T44" fmla="*/ 7 w 10"/>
                <a:gd name="T45" fmla="*/ 21 h 36"/>
                <a:gd name="T46" fmla="*/ 4 w 10"/>
                <a:gd name="T47" fmla="*/ 19 h 36"/>
                <a:gd name="T48" fmla="*/ 5 w 10"/>
                <a:gd name="T49" fmla="*/ 15 h 36"/>
                <a:gd name="T50" fmla="*/ 8 w 10"/>
                <a:gd name="T51" fmla="*/ 15 h 36"/>
                <a:gd name="T52" fmla="*/ 8 w 10"/>
                <a:gd name="T53" fmla="*/ 14 h 36"/>
                <a:gd name="T54" fmla="*/ 4 w 10"/>
                <a:gd name="T55" fmla="*/ 10 h 36"/>
                <a:gd name="T56" fmla="*/ 8 w 10"/>
                <a:gd name="T57" fmla="*/ 10 h 36"/>
                <a:gd name="T58" fmla="*/ 3 w 10"/>
                <a:gd name="T59" fmla="*/ 7 h 36"/>
                <a:gd name="T60" fmla="*/ 4 w 10"/>
                <a:gd name="T61" fmla="*/ 6 h 36"/>
                <a:gd name="T62" fmla="*/ 8 w 10"/>
                <a:gd name="T63" fmla="*/ 6 h 36"/>
                <a:gd name="T64" fmla="*/ 5 w 10"/>
                <a:gd name="T65" fmla="*/ 5 h 36"/>
                <a:gd name="T66" fmla="*/ 8 w 10"/>
                <a:gd name="T67" fmla="*/ 4 h 36"/>
                <a:gd name="T68" fmla="*/ 0 w 10"/>
                <a:gd name="T69"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36">
                  <a:moveTo>
                    <a:pt x="0" y="4"/>
                  </a:moveTo>
                  <a:cubicBezTo>
                    <a:pt x="1" y="2"/>
                    <a:pt x="5" y="1"/>
                    <a:pt x="8" y="0"/>
                  </a:cubicBezTo>
                  <a:cubicBezTo>
                    <a:pt x="8" y="1"/>
                    <a:pt x="10" y="3"/>
                    <a:pt x="9" y="4"/>
                  </a:cubicBezTo>
                  <a:cubicBezTo>
                    <a:pt x="9" y="6"/>
                    <a:pt x="10" y="15"/>
                    <a:pt x="10" y="18"/>
                  </a:cubicBezTo>
                  <a:cubicBezTo>
                    <a:pt x="10" y="18"/>
                    <a:pt x="10" y="18"/>
                    <a:pt x="10" y="18"/>
                  </a:cubicBezTo>
                  <a:cubicBezTo>
                    <a:pt x="10" y="18"/>
                    <a:pt x="10" y="18"/>
                    <a:pt x="10" y="18"/>
                  </a:cubicBezTo>
                  <a:cubicBezTo>
                    <a:pt x="10" y="18"/>
                    <a:pt x="10" y="18"/>
                    <a:pt x="10" y="18"/>
                  </a:cubicBezTo>
                  <a:cubicBezTo>
                    <a:pt x="10" y="18"/>
                    <a:pt x="10" y="18"/>
                    <a:pt x="10" y="18"/>
                  </a:cubicBezTo>
                  <a:cubicBezTo>
                    <a:pt x="9" y="19"/>
                    <a:pt x="8" y="26"/>
                    <a:pt x="8" y="26"/>
                  </a:cubicBezTo>
                  <a:cubicBezTo>
                    <a:pt x="8" y="26"/>
                    <a:pt x="9" y="33"/>
                    <a:pt x="7" y="35"/>
                  </a:cubicBezTo>
                  <a:cubicBezTo>
                    <a:pt x="7" y="35"/>
                    <a:pt x="7" y="35"/>
                    <a:pt x="7" y="35"/>
                  </a:cubicBezTo>
                  <a:cubicBezTo>
                    <a:pt x="6" y="36"/>
                    <a:pt x="6" y="36"/>
                    <a:pt x="6" y="36"/>
                  </a:cubicBezTo>
                  <a:cubicBezTo>
                    <a:pt x="3" y="36"/>
                    <a:pt x="3" y="36"/>
                    <a:pt x="3" y="36"/>
                  </a:cubicBezTo>
                  <a:cubicBezTo>
                    <a:pt x="0" y="34"/>
                    <a:pt x="0" y="34"/>
                    <a:pt x="0" y="34"/>
                  </a:cubicBezTo>
                  <a:cubicBezTo>
                    <a:pt x="1" y="33"/>
                    <a:pt x="1" y="32"/>
                    <a:pt x="1" y="32"/>
                  </a:cubicBezTo>
                  <a:cubicBezTo>
                    <a:pt x="5" y="32"/>
                    <a:pt x="5" y="32"/>
                    <a:pt x="5" y="32"/>
                  </a:cubicBezTo>
                  <a:cubicBezTo>
                    <a:pt x="5" y="30"/>
                    <a:pt x="0" y="29"/>
                    <a:pt x="0" y="29"/>
                  </a:cubicBezTo>
                  <a:cubicBezTo>
                    <a:pt x="1" y="28"/>
                    <a:pt x="5" y="29"/>
                    <a:pt x="7" y="30"/>
                  </a:cubicBezTo>
                  <a:cubicBezTo>
                    <a:pt x="8" y="29"/>
                    <a:pt x="7" y="27"/>
                    <a:pt x="7" y="26"/>
                  </a:cubicBezTo>
                  <a:cubicBezTo>
                    <a:pt x="6" y="26"/>
                    <a:pt x="4" y="28"/>
                    <a:pt x="4" y="28"/>
                  </a:cubicBezTo>
                  <a:cubicBezTo>
                    <a:pt x="7" y="23"/>
                    <a:pt x="7" y="23"/>
                    <a:pt x="7" y="23"/>
                  </a:cubicBezTo>
                  <a:cubicBezTo>
                    <a:pt x="7" y="23"/>
                    <a:pt x="4" y="24"/>
                    <a:pt x="4" y="24"/>
                  </a:cubicBezTo>
                  <a:cubicBezTo>
                    <a:pt x="7" y="21"/>
                    <a:pt x="7" y="21"/>
                    <a:pt x="7" y="21"/>
                  </a:cubicBezTo>
                  <a:cubicBezTo>
                    <a:pt x="7" y="21"/>
                    <a:pt x="5" y="20"/>
                    <a:pt x="4" y="19"/>
                  </a:cubicBezTo>
                  <a:cubicBezTo>
                    <a:pt x="3" y="17"/>
                    <a:pt x="5" y="15"/>
                    <a:pt x="5" y="15"/>
                  </a:cubicBezTo>
                  <a:cubicBezTo>
                    <a:pt x="5" y="15"/>
                    <a:pt x="8" y="17"/>
                    <a:pt x="8" y="15"/>
                  </a:cubicBezTo>
                  <a:cubicBezTo>
                    <a:pt x="8" y="14"/>
                    <a:pt x="8" y="14"/>
                    <a:pt x="8" y="14"/>
                  </a:cubicBezTo>
                  <a:cubicBezTo>
                    <a:pt x="7" y="12"/>
                    <a:pt x="4" y="10"/>
                    <a:pt x="4" y="10"/>
                  </a:cubicBezTo>
                  <a:cubicBezTo>
                    <a:pt x="8" y="10"/>
                    <a:pt x="8" y="10"/>
                    <a:pt x="8" y="10"/>
                  </a:cubicBezTo>
                  <a:cubicBezTo>
                    <a:pt x="7" y="8"/>
                    <a:pt x="2" y="8"/>
                    <a:pt x="3" y="7"/>
                  </a:cubicBezTo>
                  <a:cubicBezTo>
                    <a:pt x="4" y="7"/>
                    <a:pt x="4" y="6"/>
                    <a:pt x="4" y="6"/>
                  </a:cubicBezTo>
                  <a:cubicBezTo>
                    <a:pt x="6" y="6"/>
                    <a:pt x="8" y="6"/>
                    <a:pt x="8" y="6"/>
                  </a:cubicBezTo>
                  <a:cubicBezTo>
                    <a:pt x="5" y="5"/>
                    <a:pt x="5" y="5"/>
                    <a:pt x="5" y="5"/>
                  </a:cubicBezTo>
                  <a:cubicBezTo>
                    <a:pt x="8" y="4"/>
                    <a:pt x="8" y="4"/>
                    <a:pt x="8" y="4"/>
                  </a:cubicBezTo>
                  <a:cubicBezTo>
                    <a:pt x="6" y="3"/>
                    <a:pt x="0" y="4"/>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16" name="Freeform 122"/>
            <p:cNvSpPr>
              <a:spLocks/>
            </p:cNvSpPr>
            <p:nvPr/>
          </p:nvSpPr>
          <p:spPr bwMode="auto">
            <a:xfrm>
              <a:off x="3395663" y="1938337"/>
              <a:ext cx="155575" cy="209550"/>
            </a:xfrm>
            <a:custGeom>
              <a:avLst/>
              <a:gdLst>
                <a:gd name="T0" fmla="*/ 8 w 20"/>
                <a:gd name="T1" fmla="*/ 1 h 27"/>
                <a:gd name="T2" fmla="*/ 16 w 20"/>
                <a:gd name="T3" fmla="*/ 1 h 27"/>
                <a:gd name="T4" fmla="*/ 19 w 20"/>
                <a:gd name="T5" fmla="*/ 10 h 27"/>
                <a:gd name="T6" fmla="*/ 19 w 20"/>
                <a:gd name="T7" fmla="*/ 17 h 27"/>
                <a:gd name="T8" fmla="*/ 19 w 20"/>
                <a:gd name="T9" fmla="*/ 23 h 27"/>
                <a:gd name="T10" fmla="*/ 17 w 20"/>
                <a:gd name="T11" fmla="*/ 27 h 27"/>
                <a:gd name="T12" fmla="*/ 13 w 20"/>
                <a:gd name="T13" fmla="*/ 22 h 27"/>
                <a:gd name="T14" fmla="*/ 16 w 20"/>
                <a:gd name="T15" fmla="*/ 23 h 27"/>
                <a:gd name="T16" fmla="*/ 14 w 20"/>
                <a:gd name="T17" fmla="*/ 14 h 27"/>
                <a:gd name="T18" fmla="*/ 13 w 20"/>
                <a:gd name="T19" fmla="*/ 7 h 27"/>
                <a:gd name="T20" fmla="*/ 5 w 20"/>
                <a:gd name="T21" fmla="*/ 7 h 27"/>
                <a:gd name="T22" fmla="*/ 2 w 20"/>
                <a:gd name="T23" fmla="*/ 8 h 27"/>
                <a:gd name="T24" fmla="*/ 1 w 20"/>
                <a:gd name="T25" fmla="*/ 7 h 27"/>
                <a:gd name="T26" fmla="*/ 0 w 20"/>
                <a:gd name="T27" fmla="*/ 2 h 27"/>
                <a:gd name="T28" fmla="*/ 8 w 20"/>
                <a:gd name="T29"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7">
                  <a:moveTo>
                    <a:pt x="8" y="1"/>
                  </a:moveTo>
                  <a:cubicBezTo>
                    <a:pt x="9" y="0"/>
                    <a:pt x="16" y="1"/>
                    <a:pt x="16" y="1"/>
                  </a:cubicBezTo>
                  <a:cubicBezTo>
                    <a:pt x="16" y="1"/>
                    <a:pt x="20" y="8"/>
                    <a:pt x="19" y="10"/>
                  </a:cubicBezTo>
                  <a:cubicBezTo>
                    <a:pt x="19" y="11"/>
                    <a:pt x="19" y="16"/>
                    <a:pt x="19" y="17"/>
                  </a:cubicBezTo>
                  <a:cubicBezTo>
                    <a:pt x="20" y="18"/>
                    <a:pt x="19" y="23"/>
                    <a:pt x="19" y="23"/>
                  </a:cubicBezTo>
                  <a:cubicBezTo>
                    <a:pt x="19" y="23"/>
                    <a:pt x="17" y="25"/>
                    <a:pt x="17" y="27"/>
                  </a:cubicBezTo>
                  <a:cubicBezTo>
                    <a:pt x="15" y="25"/>
                    <a:pt x="13" y="22"/>
                    <a:pt x="13" y="22"/>
                  </a:cubicBezTo>
                  <a:cubicBezTo>
                    <a:pt x="14" y="22"/>
                    <a:pt x="16" y="23"/>
                    <a:pt x="16" y="23"/>
                  </a:cubicBezTo>
                  <a:cubicBezTo>
                    <a:pt x="16" y="21"/>
                    <a:pt x="14" y="14"/>
                    <a:pt x="14" y="14"/>
                  </a:cubicBezTo>
                  <a:cubicBezTo>
                    <a:pt x="14" y="14"/>
                    <a:pt x="7" y="9"/>
                    <a:pt x="13" y="7"/>
                  </a:cubicBezTo>
                  <a:cubicBezTo>
                    <a:pt x="13" y="4"/>
                    <a:pt x="5" y="7"/>
                    <a:pt x="5" y="7"/>
                  </a:cubicBezTo>
                  <a:cubicBezTo>
                    <a:pt x="2" y="8"/>
                    <a:pt x="2" y="8"/>
                    <a:pt x="2" y="8"/>
                  </a:cubicBezTo>
                  <a:cubicBezTo>
                    <a:pt x="2" y="8"/>
                    <a:pt x="1" y="7"/>
                    <a:pt x="1" y="7"/>
                  </a:cubicBezTo>
                  <a:cubicBezTo>
                    <a:pt x="1" y="7"/>
                    <a:pt x="0" y="2"/>
                    <a:pt x="0" y="2"/>
                  </a:cubicBezTo>
                  <a:cubicBezTo>
                    <a:pt x="0" y="2"/>
                    <a:pt x="8" y="1"/>
                    <a:pt x="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17" name="Freeform 123"/>
            <p:cNvSpPr>
              <a:spLocks/>
            </p:cNvSpPr>
            <p:nvPr/>
          </p:nvSpPr>
          <p:spPr bwMode="auto">
            <a:xfrm>
              <a:off x="3379788" y="1922462"/>
              <a:ext cx="115888" cy="39688"/>
            </a:xfrm>
            <a:custGeom>
              <a:avLst/>
              <a:gdLst>
                <a:gd name="T0" fmla="*/ 15 w 15"/>
                <a:gd name="T1" fmla="*/ 2 h 5"/>
                <a:gd name="T2" fmla="*/ 3 w 15"/>
                <a:gd name="T3" fmla="*/ 5 h 5"/>
                <a:gd name="T4" fmla="*/ 0 w 15"/>
                <a:gd name="T5" fmla="*/ 4 h 5"/>
                <a:gd name="T6" fmla="*/ 1 w 15"/>
                <a:gd name="T7" fmla="*/ 1 h 5"/>
                <a:gd name="T8" fmla="*/ 15 w 15"/>
                <a:gd name="T9" fmla="*/ 0 h 5"/>
                <a:gd name="T10" fmla="*/ 15 w 15"/>
                <a:gd name="T11" fmla="*/ 2 h 5"/>
              </a:gdLst>
              <a:ahLst/>
              <a:cxnLst>
                <a:cxn ang="0">
                  <a:pos x="T0" y="T1"/>
                </a:cxn>
                <a:cxn ang="0">
                  <a:pos x="T2" y="T3"/>
                </a:cxn>
                <a:cxn ang="0">
                  <a:pos x="T4" y="T5"/>
                </a:cxn>
                <a:cxn ang="0">
                  <a:pos x="T6" y="T7"/>
                </a:cxn>
                <a:cxn ang="0">
                  <a:pos x="T8" y="T9"/>
                </a:cxn>
                <a:cxn ang="0">
                  <a:pos x="T10" y="T11"/>
                </a:cxn>
              </a:cxnLst>
              <a:rect l="0" t="0" r="r" b="b"/>
              <a:pathLst>
                <a:path w="15" h="5">
                  <a:moveTo>
                    <a:pt x="15" y="2"/>
                  </a:moveTo>
                  <a:cubicBezTo>
                    <a:pt x="15" y="2"/>
                    <a:pt x="7" y="5"/>
                    <a:pt x="3" y="5"/>
                  </a:cubicBezTo>
                  <a:cubicBezTo>
                    <a:pt x="0" y="4"/>
                    <a:pt x="0" y="4"/>
                    <a:pt x="0" y="4"/>
                  </a:cubicBezTo>
                  <a:cubicBezTo>
                    <a:pt x="1" y="1"/>
                    <a:pt x="1" y="1"/>
                    <a:pt x="1" y="1"/>
                  </a:cubicBezTo>
                  <a:cubicBezTo>
                    <a:pt x="15" y="0"/>
                    <a:pt x="15" y="0"/>
                    <a:pt x="15" y="0"/>
                  </a:cubicBezTo>
                  <a:lnTo>
                    <a:pt x="1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18" name="Freeform 124"/>
            <p:cNvSpPr>
              <a:spLocks/>
            </p:cNvSpPr>
            <p:nvPr/>
          </p:nvSpPr>
          <p:spPr bwMode="auto">
            <a:xfrm>
              <a:off x="3387725" y="1651000"/>
              <a:ext cx="101600" cy="295275"/>
            </a:xfrm>
            <a:custGeom>
              <a:avLst/>
              <a:gdLst>
                <a:gd name="T0" fmla="*/ 13 w 13"/>
                <a:gd name="T1" fmla="*/ 34 h 38"/>
                <a:gd name="T2" fmla="*/ 9 w 13"/>
                <a:gd name="T3" fmla="*/ 37 h 38"/>
                <a:gd name="T4" fmla="*/ 0 w 13"/>
                <a:gd name="T5" fmla="*/ 37 h 38"/>
                <a:gd name="T6" fmla="*/ 1 w 13"/>
                <a:gd name="T7" fmla="*/ 25 h 38"/>
                <a:gd name="T8" fmla="*/ 0 w 13"/>
                <a:gd name="T9" fmla="*/ 17 h 38"/>
                <a:gd name="T10" fmla="*/ 4 w 13"/>
                <a:gd name="T11" fmla="*/ 7 h 38"/>
                <a:gd name="T12" fmla="*/ 4 w 13"/>
                <a:gd name="T13" fmla="*/ 2 h 38"/>
                <a:gd name="T14" fmla="*/ 5 w 13"/>
                <a:gd name="T15" fmla="*/ 5 h 38"/>
                <a:gd name="T16" fmla="*/ 12 w 13"/>
                <a:gd name="T17" fmla="*/ 0 h 38"/>
                <a:gd name="T18" fmla="*/ 13 w 13"/>
                <a:gd name="T19" fmla="*/ 2 h 38"/>
                <a:gd name="T20" fmla="*/ 13 w 13"/>
                <a:gd name="T21"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8">
                  <a:moveTo>
                    <a:pt x="13" y="34"/>
                  </a:moveTo>
                  <a:cubicBezTo>
                    <a:pt x="13" y="34"/>
                    <a:pt x="13" y="37"/>
                    <a:pt x="9" y="37"/>
                  </a:cubicBezTo>
                  <a:cubicBezTo>
                    <a:pt x="4" y="38"/>
                    <a:pt x="1" y="38"/>
                    <a:pt x="0" y="37"/>
                  </a:cubicBezTo>
                  <a:cubicBezTo>
                    <a:pt x="1" y="25"/>
                    <a:pt x="1" y="25"/>
                    <a:pt x="1" y="25"/>
                  </a:cubicBezTo>
                  <a:cubicBezTo>
                    <a:pt x="1" y="25"/>
                    <a:pt x="0" y="19"/>
                    <a:pt x="0" y="17"/>
                  </a:cubicBezTo>
                  <a:cubicBezTo>
                    <a:pt x="1" y="15"/>
                    <a:pt x="4" y="7"/>
                    <a:pt x="4" y="7"/>
                  </a:cubicBezTo>
                  <a:cubicBezTo>
                    <a:pt x="4" y="7"/>
                    <a:pt x="3" y="4"/>
                    <a:pt x="4" y="2"/>
                  </a:cubicBezTo>
                  <a:cubicBezTo>
                    <a:pt x="5" y="5"/>
                    <a:pt x="5" y="5"/>
                    <a:pt x="5" y="5"/>
                  </a:cubicBezTo>
                  <a:cubicBezTo>
                    <a:pt x="5" y="5"/>
                    <a:pt x="7" y="5"/>
                    <a:pt x="12" y="0"/>
                  </a:cubicBezTo>
                  <a:cubicBezTo>
                    <a:pt x="12" y="0"/>
                    <a:pt x="13" y="1"/>
                    <a:pt x="13" y="2"/>
                  </a:cubicBezTo>
                  <a:lnTo>
                    <a:pt x="13" y="34"/>
                  </a:lnTo>
                  <a:close/>
                </a:path>
              </a:pathLst>
            </a:custGeom>
            <a:solidFill>
              <a:srgbClr val="F5F7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19" name="Freeform 125"/>
            <p:cNvSpPr>
              <a:spLocks/>
            </p:cNvSpPr>
            <p:nvPr/>
          </p:nvSpPr>
          <p:spPr bwMode="auto">
            <a:xfrm>
              <a:off x="3387725" y="1651000"/>
              <a:ext cx="101600" cy="295275"/>
            </a:xfrm>
            <a:custGeom>
              <a:avLst/>
              <a:gdLst>
                <a:gd name="T0" fmla="*/ 4 w 13"/>
                <a:gd name="T1" fmla="*/ 37 h 38"/>
                <a:gd name="T2" fmla="*/ 11 w 13"/>
                <a:gd name="T3" fmla="*/ 32 h 38"/>
                <a:gd name="T4" fmla="*/ 10 w 13"/>
                <a:gd name="T5" fmla="*/ 30 h 38"/>
                <a:gd name="T6" fmla="*/ 4 w 13"/>
                <a:gd name="T7" fmla="*/ 34 h 38"/>
                <a:gd name="T8" fmla="*/ 10 w 13"/>
                <a:gd name="T9" fmla="*/ 24 h 38"/>
                <a:gd name="T10" fmla="*/ 11 w 13"/>
                <a:gd name="T11" fmla="*/ 5 h 38"/>
                <a:gd name="T12" fmla="*/ 8 w 13"/>
                <a:gd name="T13" fmla="*/ 8 h 38"/>
                <a:gd name="T14" fmla="*/ 10 w 13"/>
                <a:gd name="T15" fmla="*/ 5 h 38"/>
                <a:gd name="T16" fmla="*/ 7 w 13"/>
                <a:gd name="T17" fmla="*/ 4 h 38"/>
                <a:gd name="T18" fmla="*/ 12 w 13"/>
                <a:gd name="T19" fmla="*/ 0 h 38"/>
                <a:gd name="T20" fmla="*/ 13 w 13"/>
                <a:gd name="T21" fmla="*/ 2 h 38"/>
                <a:gd name="T22" fmla="*/ 13 w 13"/>
                <a:gd name="T23" fmla="*/ 34 h 38"/>
                <a:gd name="T24" fmla="*/ 9 w 13"/>
                <a:gd name="T25" fmla="*/ 37 h 38"/>
                <a:gd name="T26" fmla="*/ 0 w 13"/>
                <a:gd name="T27" fmla="*/ 37 h 38"/>
                <a:gd name="T28" fmla="*/ 0 w 13"/>
                <a:gd name="T29" fmla="*/ 36 h 38"/>
                <a:gd name="T30" fmla="*/ 4 w 13"/>
                <a:gd name="T31"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38">
                  <a:moveTo>
                    <a:pt x="4" y="37"/>
                  </a:moveTo>
                  <a:cubicBezTo>
                    <a:pt x="9" y="36"/>
                    <a:pt x="11" y="32"/>
                    <a:pt x="11" y="32"/>
                  </a:cubicBezTo>
                  <a:cubicBezTo>
                    <a:pt x="11" y="32"/>
                    <a:pt x="12" y="30"/>
                    <a:pt x="10" y="30"/>
                  </a:cubicBezTo>
                  <a:cubicBezTo>
                    <a:pt x="9" y="30"/>
                    <a:pt x="4" y="34"/>
                    <a:pt x="4" y="34"/>
                  </a:cubicBezTo>
                  <a:cubicBezTo>
                    <a:pt x="5" y="31"/>
                    <a:pt x="8" y="27"/>
                    <a:pt x="10" y="24"/>
                  </a:cubicBezTo>
                  <a:cubicBezTo>
                    <a:pt x="13" y="20"/>
                    <a:pt x="11" y="5"/>
                    <a:pt x="11" y="5"/>
                  </a:cubicBezTo>
                  <a:cubicBezTo>
                    <a:pt x="8" y="8"/>
                    <a:pt x="8" y="8"/>
                    <a:pt x="8" y="8"/>
                  </a:cubicBezTo>
                  <a:cubicBezTo>
                    <a:pt x="10" y="5"/>
                    <a:pt x="10" y="5"/>
                    <a:pt x="10" y="5"/>
                  </a:cubicBezTo>
                  <a:cubicBezTo>
                    <a:pt x="9" y="5"/>
                    <a:pt x="8" y="5"/>
                    <a:pt x="7" y="4"/>
                  </a:cubicBezTo>
                  <a:cubicBezTo>
                    <a:pt x="8" y="3"/>
                    <a:pt x="10" y="2"/>
                    <a:pt x="12" y="0"/>
                  </a:cubicBezTo>
                  <a:cubicBezTo>
                    <a:pt x="12" y="0"/>
                    <a:pt x="13" y="1"/>
                    <a:pt x="13" y="2"/>
                  </a:cubicBezTo>
                  <a:cubicBezTo>
                    <a:pt x="13" y="34"/>
                    <a:pt x="13" y="34"/>
                    <a:pt x="13" y="34"/>
                  </a:cubicBezTo>
                  <a:cubicBezTo>
                    <a:pt x="13" y="34"/>
                    <a:pt x="13" y="37"/>
                    <a:pt x="9" y="37"/>
                  </a:cubicBezTo>
                  <a:cubicBezTo>
                    <a:pt x="4" y="38"/>
                    <a:pt x="1" y="38"/>
                    <a:pt x="0" y="37"/>
                  </a:cubicBezTo>
                  <a:cubicBezTo>
                    <a:pt x="0" y="36"/>
                    <a:pt x="0" y="36"/>
                    <a:pt x="0" y="36"/>
                  </a:cubicBezTo>
                  <a:cubicBezTo>
                    <a:pt x="1" y="37"/>
                    <a:pt x="3" y="37"/>
                    <a:pt x="4" y="37"/>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20" name="Freeform 126"/>
            <p:cNvSpPr>
              <a:spLocks/>
            </p:cNvSpPr>
            <p:nvPr/>
          </p:nvSpPr>
          <p:spPr bwMode="auto">
            <a:xfrm>
              <a:off x="3433763" y="1658937"/>
              <a:ext cx="155575" cy="381000"/>
            </a:xfrm>
            <a:custGeom>
              <a:avLst/>
              <a:gdLst>
                <a:gd name="T0" fmla="*/ 20 w 20"/>
                <a:gd name="T1" fmla="*/ 46 h 49"/>
                <a:gd name="T2" fmla="*/ 13 w 20"/>
                <a:gd name="T3" fmla="*/ 49 h 49"/>
                <a:gd name="T4" fmla="*/ 4 w 20"/>
                <a:gd name="T5" fmla="*/ 31 h 49"/>
                <a:gd name="T6" fmla="*/ 1 w 20"/>
                <a:gd name="T7" fmla="*/ 23 h 49"/>
                <a:gd name="T8" fmla="*/ 8 w 20"/>
                <a:gd name="T9" fmla="*/ 0 h 49"/>
                <a:gd name="T10" fmla="*/ 13 w 20"/>
                <a:gd name="T11" fmla="*/ 3 h 49"/>
                <a:gd name="T12" fmla="*/ 13 w 20"/>
                <a:gd name="T13" fmla="*/ 15 h 49"/>
                <a:gd name="T14" fmla="*/ 20 w 20"/>
                <a:gd name="T15" fmla="*/ 46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49">
                  <a:moveTo>
                    <a:pt x="20" y="46"/>
                  </a:moveTo>
                  <a:cubicBezTo>
                    <a:pt x="13" y="49"/>
                    <a:pt x="13" y="49"/>
                    <a:pt x="13" y="49"/>
                  </a:cubicBezTo>
                  <a:cubicBezTo>
                    <a:pt x="13" y="49"/>
                    <a:pt x="4" y="32"/>
                    <a:pt x="4" y="31"/>
                  </a:cubicBezTo>
                  <a:cubicBezTo>
                    <a:pt x="3" y="30"/>
                    <a:pt x="0" y="28"/>
                    <a:pt x="1" y="23"/>
                  </a:cubicBezTo>
                  <a:cubicBezTo>
                    <a:pt x="1" y="18"/>
                    <a:pt x="2" y="7"/>
                    <a:pt x="8" y="0"/>
                  </a:cubicBezTo>
                  <a:cubicBezTo>
                    <a:pt x="8" y="0"/>
                    <a:pt x="10" y="4"/>
                    <a:pt x="13" y="3"/>
                  </a:cubicBezTo>
                  <a:cubicBezTo>
                    <a:pt x="13" y="15"/>
                    <a:pt x="13" y="15"/>
                    <a:pt x="13" y="15"/>
                  </a:cubicBezTo>
                  <a:cubicBezTo>
                    <a:pt x="13" y="15"/>
                    <a:pt x="15" y="35"/>
                    <a:pt x="20" y="46"/>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21" name="Freeform 127"/>
            <p:cNvSpPr>
              <a:spLocks/>
            </p:cNvSpPr>
            <p:nvPr/>
          </p:nvSpPr>
          <p:spPr bwMode="auto">
            <a:xfrm>
              <a:off x="3379788" y="1690687"/>
              <a:ext cx="61913" cy="247650"/>
            </a:xfrm>
            <a:custGeom>
              <a:avLst/>
              <a:gdLst>
                <a:gd name="T0" fmla="*/ 4 w 8"/>
                <a:gd name="T1" fmla="*/ 30 h 32"/>
                <a:gd name="T2" fmla="*/ 2 w 8"/>
                <a:gd name="T3" fmla="*/ 32 h 32"/>
                <a:gd name="T4" fmla="*/ 0 w 8"/>
                <a:gd name="T5" fmla="*/ 30 h 32"/>
                <a:gd name="T6" fmla="*/ 2 w 8"/>
                <a:gd name="T7" fmla="*/ 14 h 32"/>
                <a:gd name="T8" fmla="*/ 6 w 8"/>
                <a:gd name="T9" fmla="*/ 4 h 32"/>
                <a:gd name="T10" fmla="*/ 6 w 8"/>
                <a:gd name="T11" fmla="*/ 0 h 32"/>
                <a:gd name="T12" fmla="*/ 8 w 8"/>
                <a:gd name="T13" fmla="*/ 2 h 32"/>
                <a:gd name="T14" fmla="*/ 7 w 8"/>
                <a:gd name="T15" fmla="*/ 4 h 32"/>
                <a:gd name="T16" fmla="*/ 6 w 8"/>
                <a:gd name="T17" fmla="*/ 12 h 32"/>
                <a:gd name="T18" fmla="*/ 4 w 8"/>
                <a:gd name="T19"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2">
                  <a:moveTo>
                    <a:pt x="4" y="30"/>
                  </a:moveTo>
                  <a:cubicBezTo>
                    <a:pt x="2" y="32"/>
                    <a:pt x="2" y="32"/>
                    <a:pt x="2" y="32"/>
                  </a:cubicBezTo>
                  <a:cubicBezTo>
                    <a:pt x="0" y="30"/>
                    <a:pt x="0" y="30"/>
                    <a:pt x="0" y="30"/>
                  </a:cubicBezTo>
                  <a:cubicBezTo>
                    <a:pt x="0" y="30"/>
                    <a:pt x="2" y="17"/>
                    <a:pt x="2" y="14"/>
                  </a:cubicBezTo>
                  <a:cubicBezTo>
                    <a:pt x="3" y="11"/>
                    <a:pt x="6" y="4"/>
                    <a:pt x="6" y="4"/>
                  </a:cubicBezTo>
                  <a:cubicBezTo>
                    <a:pt x="6" y="4"/>
                    <a:pt x="5" y="2"/>
                    <a:pt x="6" y="0"/>
                  </a:cubicBezTo>
                  <a:cubicBezTo>
                    <a:pt x="6" y="0"/>
                    <a:pt x="8" y="0"/>
                    <a:pt x="8" y="2"/>
                  </a:cubicBezTo>
                  <a:cubicBezTo>
                    <a:pt x="7" y="4"/>
                    <a:pt x="7" y="4"/>
                    <a:pt x="7" y="4"/>
                  </a:cubicBezTo>
                  <a:cubicBezTo>
                    <a:pt x="7" y="4"/>
                    <a:pt x="6" y="9"/>
                    <a:pt x="6" y="12"/>
                  </a:cubicBezTo>
                  <a:cubicBezTo>
                    <a:pt x="5" y="14"/>
                    <a:pt x="5" y="29"/>
                    <a:pt x="4" y="30"/>
                  </a:cubicBezTo>
                  <a:close/>
                </a:path>
              </a:pathLst>
            </a:custGeom>
            <a:solidFill>
              <a:srgbClr val="A41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22" name="Freeform 128"/>
            <p:cNvSpPr>
              <a:spLocks/>
            </p:cNvSpPr>
            <p:nvPr/>
          </p:nvSpPr>
          <p:spPr bwMode="auto">
            <a:xfrm>
              <a:off x="3240088" y="1782762"/>
              <a:ext cx="139700" cy="101600"/>
            </a:xfrm>
            <a:custGeom>
              <a:avLst/>
              <a:gdLst>
                <a:gd name="T0" fmla="*/ 1 w 18"/>
                <a:gd name="T1" fmla="*/ 9 h 13"/>
                <a:gd name="T2" fmla="*/ 3 w 18"/>
                <a:gd name="T3" fmla="*/ 3 h 13"/>
                <a:gd name="T4" fmla="*/ 9 w 18"/>
                <a:gd name="T5" fmla="*/ 5 h 13"/>
                <a:gd name="T6" fmla="*/ 10 w 18"/>
                <a:gd name="T7" fmla="*/ 6 h 13"/>
                <a:gd name="T8" fmla="*/ 13 w 18"/>
                <a:gd name="T9" fmla="*/ 6 h 13"/>
                <a:gd name="T10" fmla="*/ 15 w 18"/>
                <a:gd name="T11" fmla="*/ 6 h 13"/>
                <a:gd name="T12" fmla="*/ 16 w 18"/>
                <a:gd name="T13" fmla="*/ 5 h 13"/>
                <a:gd name="T14" fmla="*/ 18 w 18"/>
                <a:gd name="T15" fmla="*/ 0 h 13"/>
                <a:gd name="T16" fmla="*/ 18 w 18"/>
                <a:gd name="T17" fmla="*/ 11 h 13"/>
                <a:gd name="T18" fmla="*/ 18 w 18"/>
                <a:gd name="T19" fmla="*/ 13 h 13"/>
                <a:gd name="T20" fmla="*/ 11 w 18"/>
                <a:gd name="T21" fmla="*/ 12 h 13"/>
                <a:gd name="T22" fmla="*/ 1 w 18"/>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3">
                  <a:moveTo>
                    <a:pt x="1" y="9"/>
                  </a:moveTo>
                  <a:cubicBezTo>
                    <a:pt x="1" y="9"/>
                    <a:pt x="0" y="6"/>
                    <a:pt x="3" y="3"/>
                  </a:cubicBezTo>
                  <a:cubicBezTo>
                    <a:pt x="3" y="3"/>
                    <a:pt x="8" y="4"/>
                    <a:pt x="9" y="5"/>
                  </a:cubicBezTo>
                  <a:cubicBezTo>
                    <a:pt x="9" y="5"/>
                    <a:pt x="10" y="6"/>
                    <a:pt x="10" y="6"/>
                  </a:cubicBezTo>
                  <a:cubicBezTo>
                    <a:pt x="13" y="6"/>
                    <a:pt x="13" y="6"/>
                    <a:pt x="13" y="6"/>
                  </a:cubicBezTo>
                  <a:cubicBezTo>
                    <a:pt x="13" y="6"/>
                    <a:pt x="15" y="5"/>
                    <a:pt x="15" y="6"/>
                  </a:cubicBezTo>
                  <a:cubicBezTo>
                    <a:pt x="16" y="5"/>
                    <a:pt x="16" y="5"/>
                    <a:pt x="16" y="5"/>
                  </a:cubicBezTo>
                  <a:cubicBezTo>
                    <a:pt x="16" y="5"/>
                    <a:pt x="16" y="2"/>
                    <a:pt x="18" y="0"/>
                  </a:cubicBezTo>
                  <a:cubicBezTo>
                    <a:pt x="18" y="11"/>
                    <a:pt x="18" y="11"/>
                    <a:pt x="18" y="11"/>
                  </a:cubicBezTo>
                  <a:cubicBezTo>
                    <a:pt x="18" y="13"/>
                    <a:pt x="18" y="13"/>
                    <a:pt x="18" y="13"/>
                  </a:cubicBezTo>
                  <a:cubicBezTo>
                    <a:pt x="18" y="13"/>
                    <a:pt x="12" y="13"/>
                    <a:pt x="11" y="12"/>
                  </a:cubicBezTo>
                  <a:cubicBezTo>
                    <a:pt x="9" y="11"/>
                    <a:pt x="2" y="10"/>
                    <a:pt x="1" y="9"/>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23" name="Freeform 129"/>
            <p:cNvSpPr>
              <a:spLocks/>
            </p:cNvSpPr>
            <p:nvPr/>
          </p:nvSpPr>
          <p:spPr bwMode="auto">
            <a:xfrm>
              <a:off x="3248025" y="1806575"/>
              <a:ext cx="123825" cy="69850"/>
            </a:xfrm>
            <a:custGeom>
              <a:avLst/>
              <a:gdLst>
                <a:gd name="T0" fmla="*/ 2 w 16"/>
                <a:gd name="T1" fmla="*/ 0 h 9"/>
                <a:gd name="T2" fmla="*/ 8 w 16"/>
                <a:gd name="T3" fmla="*/ 2 h 9"/>
                <a:gd name="T4" fmla="*/ 9 w 16"/>
                <a:gd name="T5" fmla="*/ 3 h 9"/>
                <a:gd name="T6" fmla="*/ 12 w 16"/>
                <a:gd name="T7" fmla="*/ 3 h 9"/>
                <a:gd name="T8" fmla="*/ 14 w 16"/>
                <a:gd name="T9" fmla="*/ 2 h 9"/>
                <a:gd name="T10" fmla="*/ 15 w 16"/>
                <a:gd name="T11" fmla="*/ 5 h 9"/>
                <a:gd name="T12" fmla="*/ 13 w 16"/>
                <a:gd name="T13" fmla="*/ 4 h 9"/>
                <a:gd name="T14" fmla="*/ 16 w 16"/>
                <a:gd name="T15" fmla="*/ 9 h 9"/>
                <a:gd name="T16" fmla="*/ 12 w 16"/>
                <a:gd name="T17" fmla="*/ 4 h 9"/>
                <a:gd name="T18" fmla="*/ 9 w 16"/>
                <a:gd name="T19" fmla="*/ 3 h 9"/>
                <a:gd name="T20" fmla="*/ 10 w 16"/>
                <a:gd name="T21" fmla="*/ 7 h 9"/>
                <a:gd name="T22" fmla="*/ 5 w 16"/>
                <a:gd name="T23" fmla="*/ 3 h 9"/>
                <a:gd name="T24" fmla="*/ 3 w 16"/>
                <a:gd name="T25" fmla="*/ 3 h 9"/>
                <a:gd name="T26" fmla="*/ 0 w 16"/>
                <a:gd name="T27" fmla="*/ 4 h 9"/>
                <a:gd name="T28" fmla="*/ 0 w 16"/>
                <a:gd name="T29" fmla="*/ 4 h 9"/>
                <a:gd name="T30" fmla="*/ 2 w 16"/>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9">
                  <a:moveTo>
                    <a:pt x="2" y="0"/>
                  </a:moveTo>
                  <a:cubicBezTo>
                    <a:pt x="2" y="0"/>
                    <a:pt x="7" y="1"/>
                    <a:pt x="8" y="2"/>
                  </a:cubicBezTo>
                  <a:cubicBezTo>
                    <a:pt x="8" y="2"/>
                    <a:pt x="9" y="3"/>
                    <a:pt x="9" y="3"/>
                  </a:cubicBezTo>
                  <a:cubicBezTo>
                    <a:pt x="12" y="3"/>
                    <a:pt x="12" y="3"/>
                    <a:pt x="12" y="3"/>
                  </a:cubicBezTo>
                  <a:cubicBezTo>
                    <a:pt x="12" y="3"/>
                    <a:pt x="13" y="2"/>
                    <a:pt x="14" y="2"/>
                  </a:cubicBezTo>
                  <a:cubicBezTo>
                    <a:pt x="14" y="3"/>
                    <a:pt x="14" y="4"/>
                    <a:pt x="15" y="5"/>
                  </a:cubicBezTo>
                  <a:cubicBezTo>
                    <a:pt x="13" y="4"/>
                    <a:pt x="13" y="4"/>
                    <a:pt x="13" y="4"/>
                  </a:cubicBezTo>
                  <a:cubicBezTo>
                    <a:pt x="13" y="4"/>
                    <a:pt x="15" y="8"/>
                    <a:pt x="16" y="9"/>
                  </a:cubicBezTo>
                  <a:cubicBezTo>
                    <a:pt x="16" y="9"/>
                    <a:pt x="12" y="6"/>
                    <a:pt x="12" y="4"/>
                  </a:cubicBezTo>
                  <a:cubicBezTo>
                    <a:pt x="12" y="3"/>
                    <a:pt x="9" y="3"/>
                    <a:pt x="9" y="3"/>
                  </a:cubicBezTo>
                  <a:cubicBezTo>
                    <a:pt x="9" y="3"/>
                    <a:pt x="7" y="5"/>
                    <a:pt x="10" y="7"/>
                  </a:cubicBezTo>
                  <a:cubicBezTo>
                    <a:pt x="10" y="7"/>
                    <a:pt x="6" y="5"/>
                    <a:pt x="5" y="3"/>
                  </a:cubicBezTo>
                  <a:cubicBezTo>
                    <a:pt x="4" y="0"/>
                    <a:pt x="3" y="3"/>
                    <a:pt x="3" y="3"/>
                  </a:cubicBezTo>
                  <a:cubicBezTo>
                    <a:pt x="0" y="4"/>
                    <a:pt x="0" y="4"/>
                    <a:pt x="0" y="4"/>
                  </a:cubicBezTo>
                  <a:cubicBezTo>
                    <a:pt x="0" y="4"/>
                    <a:pt x="0" y="4"/>
                    <a:pt x="0" y="4"/>
                  </a:cubicBezTo>
                  <a:cubicBezTo>
                    <a:pt x="0" y="3"/>
                    <a:pt x="1" y="1"/>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24" name="Freeform 130"/>
            <p:cNvSpPr>
              <a:spLocks/>
            </p:cNvSpPr>
            <p:nvPr/>
          </p:nvSpPr>
          <p:spPr bwMode="auto">
            <a:xfrm>
              <a:off x="3441700" y="1666875"/>
              <a:ext cx="61913" cy="263525"/>
            </a:xfrm>
            <a:custGeom>
              <a:avLst/>
              <a:gdLst>
                <a:gd name="T0" fmla="*/ 5 w 8"/>
                <a:gd name="T1" fmla="*/ 34 h 34"/>
                <a:gd name="T2" fmla="*/ 3 w 8"/>
                <a:gd name="T3" fmla="*/ 30 h 34"/>
                <a:gd name="T4" fmla="*/ 1 w 8"/>
                <a:gd name="T5" fmla="*/ 27 h 34"/>
                <a:gd name="T6" fmla="*/ 0 w 8"/>
                <a:gd name="T7" fmla="*/ 21 h 34"/>
                <a:gd name="T8" fmla="*/ 7 w 8"/>
                <a:gd name="T9" fmla="*/ 5 h 34"/>
                <a:gd name="T10" fmla="*/ 6 w 8"/>
                <a:gd name="T11" fmla="*/ 4 h 34"/>
                <a:gd name="T12" fmla="*/ 7 w 8"/>
                <a:gd name="T13" fmla="*/ 0 h 34"/>
                <a:gd name="T14" fmla="*/ 8 w 8"/>
                <a:gd name="T15" fmla="*/ 1 h 34"/>
                <a:gd name="T16" fmla="*/ 7 w 8"/>
                <a:gd name="T17" fmla="*/ 4 h 34"/>
                <a:gd name="T18" fmla="*/ 7 w 8"/>
                <a:gd name="T19" fmla="*/ 5 h 34"/>
                <a:gd name="T20" fmla="*/ 1 w 8"/>
                <a:gd name="T21" fmla="*/ 22 h 34"/>
                <a:gd name="T22" fmla="*/ 4 w 8"/>
                <a:gd name="T23" fmla="*/ 29 h 34"/>
                <a:gd name="T24" fmla="*/ 5 w 8"/>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4">
                  <a:moveTo>
                    <a:pt x="5" y="34"/>
                  </a:moveTo>
                  <a:cubicBezTo>
                    <a:pt x="4" y="32"/>
                    <a:pt x="3" y="31"/>
                    <a:pt x="3" y="30"/>
                  </a:cubicBezTo>
                  <a:cubicBezTo>
                    <a:pt x="2" y="30"/>
                    <a:pt x="1" y="29"/>
                    <a:pt x="1" y="27"/>
                  </a:cubicBezTo>
                  <a:cubicBezTo>
                    <a:pt x="0" y="25"/>
                    <a:pt x="0" y="22"/>
                    <a:pt x="0" y="21"/>
                  </a:cubicBezTo>
                  <a:cubicBezTo>
                    <a:pt x="1" y="19"/>
                    <a:pt x="7" y="5"/>
                    <a:pt x="7" y="5"/>
                  </a:cubicBezTo>
                  <a:cubicBezTo>
                    <a:pt x="6" y="4"/>
                    <a:pt x="6" y="4"/>
                    <a:pt x="6" y="4"/>
                  </a:cubicBezTo>
                  <a:cubicBezTo>
                    <a:pt x="7" y="0"/>
                    <a:pt x="7" y="0"/>
                    <a:pt x="7" y="0"/>
                  </a:cubicBezTo>
                  <a:cubicBezTo>
                    <a:pt x="8" y="1"/>
                    <a:pt x="8" y="1"/>
                    <a:pt x="8" y="1"/>
                  </a:cubicBezTo>
                  <a:cubicBezTo>
                    <a:pt x="7" y="4"/>
                    <a:pt x="7" y="4"/>
                    <a:pt x="7" y="4"/>
                  </a:cubicBezTo>
                  <a:cubicBezTo>
                    <a:pt x="7" y="5"/>
                    <a:pt x="7" y="5"/>
                    <a:pt x="7" y="5"/>
                  </a:cubicBezTo>
                  <a:cubicBezTo>
                    <a:pt x="7" y="5"/>
                    <a:pt x="2" y="20"/>
                    <a:pt x="1" y="22"/>
                  </a:cubicBezTo>
                  <a:cubicBezTo>
                    <a:pt x="1" y="23"/>
                    <a:pt x="3" y="28"/>
                    <a:pt x="4" y="29"/>
                  </a:cubicBezTo>
                  <a:cubicBezTo>
                    <a:pt x="4" y="30"/>
                    <a:pt x="5" y="32"/>
                    <a:pt x="5" y="3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25" name="Freeform 131"/>
            <p:cNvSpPr>
              <a:spLocks/>
            </p:cNvSpPr>
            <p:nvPr/>
          </p:nvSpPr>
          <p:spPr bwMode="auto">
            <a:xfrm>
              <a:off x="3481388" y="1690687"/>
              <a:ext cx="69850" cy="287338"/>
            </a:xfrm>
            <a:custGeom>
              <a:avLst/>
              <a:gdLst>
                <a:gd name="T0" fmla="*/ 3 w 9"/>
                <a:gd name="T1" fmla="*/ 8 h 37"/>
                <a:gd name="T2" fmla="*/ 0 w 9"/>
                <a:gd name="T3" fmla="*/ 10 h 37"/>
                <a:gd name="T4" fmla="*/ 5 w 9"/>
                <a:gd name="T5" fmla="*/ 3 h 37"/>
                <a:gd name="T6" fmla="*/ 7 w 9"/>
                <a:gd name="T7" fmla="*/ 0 h 37"/>
                <a:gd name="T8" fmla="*/ 7 w 9"/>
                <a:gd name="T9" fmla="*/ 11 h 37"/>
                <a:gd name="T10" fmla="*/ 9 w 9"/>
                <a:gd name="T11" fmla="*/ 26 h 37"/>
                <a:gd name="T12" fmla="*/ 7 w 9"/>
                <a:gd name="T13" fmla="*/ 29 h 37"/>
                <a:gd name="T14" fmla="*/ 3 w 9"/>
                <a:gd name="T15" fmla="*/ 37 h 37"/>
                <a:gd name="T16" fmla="*/ 1 w 9"/>
                <a:gd name="T17" fmla="*/ 33 h 37"/>
                <a:gd name="T18" fmla="*/ 4 w 9"/>
                <a:gd name="T19" fmla="*/ 25 h 37"/>
                <a:gd name="T20" fmla="*/ 2 w 9"/>
                <a:gd name="T21" fmla="*/ 25 h 37"/>
                <a:gd name="T22" fmla="*/ 4 w 9"/>
                <a:gd name="T23" fmla="*/ 24 h 37"/>
                <a:gd name="T24" fmla="*/ 4 w 9"/>
                <a:gd name="T25" fmla="*/ 18 h 37"/>
                <a:gd name="T26" fmla="*/ 3 w 9"/>
                <a:gd name="T27" fmla="*/ 15 h 37"/>
                <a:gd name="T28" fmla="*/ 3 w 9"/>
                <a:gd name="T29" fmla="*/ 12 h 37"/>
                <a:gd name="T30" fmla="*/ 3 w 9"/>
                <a:gd name="T31"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37">
                  <a:moveTo>
                    <a:pt x="3" y="8"/>
                  </a:moveTo>
                  <a:cubicBezTo>
                    <a:pt x="0" y="10"/>
                    <a:pt x="0" y="10"/>
                    <a:pt x="0" y="10"/>
                  </a:cubicBezTo>
                  <a:cubicBezTo>
                    <a:pt x="0" y="10"/>
                    <a:pt x="5" y="4"/>
                    <a:pt x="5" y="3"/>
                  </a:cubicBezTo>
                  <a:cubicBezTo>
                    <a:pt x="6" y="2"/>
                    <a:pt x="6" y="1"/>
                    <a:pt x="7" y="0"/>
                  </a:cubicBezTo>
                  <a:cubicBezTo>
                    <a:pt x="7" y="11"/>
                    <a:pt x="7" y="11"/>
                    <a:pt x="7" y="11"/>
                  </a:cubicBezTo>
                  <a:cubicBezTo>
                    <a:pt x="7" y="11"/>
                    <a:pt x="7" y="18"/>
                    <a:pt x="9" y="26"/>
                  </a:cubicBezTo>
                  <a:cubicBezTo>
                    <a:pt x="7" y="29"/>
                    <a:pt x="7" y="29"/>
                    <a:pt x="7" y="29"/>
                  </a:cubicBezTo>
                  <a:cubicBezTo>
                    <a:pt x="3" y="37"/>
                    <a:pt x="3" y="37"/>
                    <a:pt x="3" y="37"/>
                  </a:cubicBezTo>
                  <a:cubicBezTo>
                    <a:pt x="2" y="36"/>
                    <a:pt x="2" y="34"/>
                    <a:pt x="1" y="33"/>
                  </a:cubicBezTo>
                  <a:cubicBezTo>
                    <a:pt x="2" y="30"/>
                    <a:pt x="4" y="25"/>
                    <a:pt x="4" y="25"/>
                  </a:cubicBezTo>
                  <a:cubicBezTo>
                    <a:pt x="4" y="24"/>
                    <a:pt x="2" y="24"/>
                    <a:pt x="2" y="25"/>
                  </a:cubicBezTo>
                  <a:cubicBezTo>
                    <a:pt x="4" y="24"/>
                    <a:pt x="4" y="24"/>
                    <a:pt x="4" y="24"/>
                  </a:cubicBezTo>
                  <a:cubicBezTo>
                    <a:pt x="4" y="18"/>
                    <a:pt x="4" y="18"/>
                    <a:pt x="4" y="18"/>
                  </a:cubicBezTo>
                  <a:cubicBezTo>
                    <a:pt x="4" y="18"/>
                    <a:pt x="3" y="17"/>
                    <a:pt x="3" y="15"/>
                  </a:cubicBezTo>
                  <a:cubicBezTo>
                    <a:pt x="4" y="14"/>
                    <a:pt x="3" y="12"/>
                    <a:pt x="3" y="12"/>
                  </a:cubicBez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26" name="Freeform 132"/>
            <p:cNvSpPr>
              <a:spLocks/>
            </p:cNvSpPr>
            <p:nvPr/>
          </p:nvSpPr>
          <p:spPr bwMode="auto">
            <a:xfrm>
              <a:off x="3495675" y="1682750"/>
              <a:ext cx="31750" cy="46038"/>
            </a:xfrm>
            <a:custGeom>
              <a:avLst/>
              <a:gdLst>
                <a:gd name="T0" fmla="*/ 0 w 4"/>
                <a:gd name="T1" fmla="*/ 6 h 6"/>
                <a:gd name="T2" fmla="*/ 3 w 4"/>
                <a:gd name="T3" fmla="*/ 0 h 6"/>
                <a:gd name="T4" fmla="*/ 4 w 4"/>
                <a:gd name="T5" fmla="*/ 0 h 6"/>
                <a:gd name="T6" fmla="*/ 0 w 4"/>
                <a:gd name="T7" fmla="*/ 6 h 6"/>
              </a:gdLst>
              <a:ahLst/>
              <a:cxnLst>
                <a:cxn ang="0">
                  <a:pos x="T0" y="T1"/>
                </a:cxn>
                <a:cxn ang="0">
                  <a:pos x="T2" y="T3"/>
                </a:cxn>
                <a:cxn ang="0">
                  <a:pos x="T4" y="T5"/>
                </a:cxn>
                <a:cxn ang="0">
                  <a:pos x="T6" y="T7"/>
                </a:cxn>
              </a:cxnLst>
              <a:rect l="0" t="0" r="r" b="b"/>
              <a:pathLst>
                <a:path w="4" h="6">
                  <a:moveTo>
                    <a:pt x="0" y="6"/>
                  </a:moveTo>
                  <a:cubicBezTo>
                    <a:pt x="3" y="0"/>
                    <a:pt x="3" y="0"/>
                    <a:pt x="3" y="0"/>
                  </a:cubicBezTo>
                  <a:cubicBezTo>
                    <a:pt x="3" y="0"/>
                    <a:pt x="3" y="0"/>
                    <a:pt x="4" y="0"/>
                  </a:cubicBezTo>
                  <a:cubicBezTo>
                    <a:pt x="3" y="1"/>
                    <a:pt x="2" y="3"/>
                    <a:pt x="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27" name="Freeform 133"/>
            <p:cNvSpPr>
              <a:spLocks/>
            </p:cNvSpPr>
            <p:nvPr/>
          </p:nvSpPr>
          <p:spPr bwMode="auto">
            <a:xfrm>
              <a:off x="3481388" y="1962150"/>
              <a:ext cx="38100" cy="77788"/>
            </a:xfrm>
            <a:custGeom>
              <a:avLst/>
              <a:gdLst>
                <a:gd name="T0" fmla="*/ 5 w 5"/>
                <a:gd name="T1" fmla="*/ 3 h 10"/>
                <a:gd name="T2" fmla="*/ 4 w 5"/>
                <a:gd name="T3" fmla="*/ 8 h 10"/>
                <a:gd name="T4" fmla="*/ 4 w 5"/>
                <a:gd name="T5" fmla="*/ 10 h 10"/>
                <a:gd name="T6" fmla="*/ 0 w 5"/>
                <a:gd name="T7" fmla="*/ 6 h 10"/>
                <a:gd name="T8" fmla="*/ 1 w 5"/>
                <a:gd name="T9" fmla="*/ 2 h 10"/>
                <a:gd name="T10" fmla="*/ 5 w 5"/>
                <a:gd name="T11" fmla="*/ 3 h 10"/>
              </a:gdLst>
              <a:ahLst/>
              <a:cxnLst>
                <a:cxn ang="0">
                  <a:pos x="T0" y="T1"/>
                </a:cxn>
                <a:cxn ang="0">
                  <a:pos x="T2" y="T3"/>
                </a:cxn>
                <a:cxn ang="0">
                  <a:pos x="T4" y="T5"/>
                </a:cxn>
                <a:cxn ang="0">
                  <a:pos x="T6" y="T7"/>
                </a:cxn>
                <a:cxn ang="0">
                  <a:pos x="T8" y="T9"/>
                </a:cxn>
                <a:cxn ang="0">
                  <a:pos x="T10" y="T11"/>
                </a:cxn>
              </a:cxnLst>
              <a:rect l="0" t="0" r="r" b="b"/>
              <a:pathLst>
                <a:path w="5" h="10">
                  <a:moveTo>
                    <a:pt x="5" y="3"/>
                  </a:moveTo>
                  <a:cubicBezTo>
                    <a:pt x="5" y="4"/>
                    <a:pt x="5" y="7"/>
                    <a:pt x="4" y="8"/>
                  </a:cubicBezTo>
                  <a:cubicBezTo>
                    <a:pt x="4" y="10"/>
                    <a:pt x="4" y="10"/>
                    <a:pt x="4" y="10"/>
                  </a:cubicBezTo>
                  <a:cubicBezTo>
                    <a:pt x="0" y="6"/>
                    <a:pt x="0" y="6"/>
                    <a:pt x="0" y="6"/>
                  </a:cubicBezTo>
                  <a:cubicBezTo>
                    <a:pt x="0" y="6"/>
                    <a:pt x="0" y="3"/>
                    <a:pt x="1" y="2"/>
                  </a:cubicBezTo>
                  <a:cubicBezTo>
                    <a:pt x="2" y="0"/>
                    <a:pt x="5" y="3"/>
                    <a:pt x="5" y="3"/>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28" name="Freeform 134"/>
            <p:cNvSpPr>
              <a:spLocks/>
            </p:cNvSpPr>
            <p:nvPr/>
          </p:nvSpPr>
          <p:spPr bwMode="auto">
            <a:xfrm>
              <a:off x="3489325" y="1682750"/>
              <a:ext cx="92075" cy="317500"/>
            </a:xfrm>
            <a:custGeom>
              <a:avLst/>
              <a:gdLst>
                <a:gd name="T0" fmla="*/ 5 w 12"/>
                <a:gd name="T1" fmla="*/ 41 h 41"/>
                <a:gd name="T2" fmla="*/ 0 w 12"/>
                <a:gd name="T3" fmla="*/ 37 h 41"/>
                <a:gd name="T4" fmla="*/ 4 w 12"/>
                <a:gd name="T5" fmla="*/ 25 h 41"/>
                <a:gd name="T6" fmla="*/ 4 w 12"/>
                <a:gd name="T7" fmla="*/ 16 h 41"/>
                <a:gd name="T8" fmla="*/ 2 w 12"/>
                <a:gd name="T9" fmla="*/ 9 h 41"/>
                <a:gd name="T10" fmla="*/ 6 w 12"/>
                <a:gd name="T11" fmla="*/ 0 h 41"/>
                <a:gd name="T12" fmla="*/ 9 w 12"/>
                <a:gd name="T13" fmla="*/ 2 h 41"/>
                <a:gd name="T14" fmla="*/ 10 w 12"/>
                <a:gd name="T15" fmla="*/ 3 h 41"/>
                <a:gd name="T16" fmla="*/ 11 w 12"/>
                <a:gd name="T17" fmla="*/ 6 h 41"/>
                <a:gd name="T18" fmla="*/ 11 w 12"/>
                <a:gd name="T19" fmla="*/ 10 h 41"/>
                <a:gd name="T20" fmla="*/ 12 w 12"/>
                <a:gd name="T21" fmla="*/ 11 h 41"/>
                <a:gd name="T22" fmla="*/ 12 w 12"/>
                <a:gd name="T23" fmla="*/ 14 h 41"/>
                <a:gd name="T24" fmla="*/ 11 w 12"/>
                <a:gd name="T25" fmla="*/ 15 h 41"/>
                <a:gd name="T26" fmla="*/ 12 w 12"/>
                <a:gd name="T27" fmla="*/ 19 h 41"/>
                <a:gd name="T28" fmla="*/ 12 w 12"/>
                <a:gd name="T29" fmla="*/ 23 h 41"/>
                <a:gd name="T30" fmla="*/ 11 w 12"/>
                <a:gd name="T31" fmla="*/ 28 h 41"/>
                <a:gd name="T32" fmla="*/ 5 w 12"/>
                <a:gd name="T3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41">
                  <a:moveTo>
                    <a:pt x="5" y="41"/>
                  </a:moveTo>
                  <a:cubicBezTo>
                    <a:pt x="5" y="41"/>
                    <a:pt x="2" y="38"/>
                    <a:pt x="0" y="37"/>
                  </a:cubicBezTo>
                  <a:cubicBezTo>
                    <a:pt x="0" y="37"/>
                    <a:pt x="3" y="26"/>
                    <a:pt x="4" y="25"/>
                  </a:cubicBezTo>
                  <a:cubicBezTo>
                    <a:pt x="4" y="16"/>
                    <a:pt x="4" y="16"/>
                    <a:pt x="4" y="16"/>
                  </a:cubicBezTo>
                  <a:cubicBezTo>
                    <a:pt x="4" y="16"/>
                    <a:pt x="2" y="10"/>
                    <a:pt x="2" y="9"/>
                  </a:cubicBezTo>
                  <a:cubicBezTo>
                    <a:pt x="2" y="7"/>
                    <a:pt x="6" y="0"/>
                    <a:pt x="6" y="0"/>
                  </a:cubicBezTo>
                  <a:cubicBezTo>
                    <a:pt x="6" y="0"/>
                    <a:pt x="8" y="1"/>
                    <a:pt x="9" y="2"/>
                  </a:cubicBezTo>
                  <a:cubicBezTo>
                    <a:pt x="10" y="3"/>
                    <a:pt x="10" y="3"/>
                    <a:pt x="10" y="3"/>
                  </a:cubicBezTo>
                  <a:cubicBezTo>
                    <a:pt x="11" y="6"/>
                    <a:pt x="11" y="6"/>
                    <a:pt x="11" y="6"/>
                  </a:cubicBezTo>
                  <a:cubicBezTo>
                    <a:pt x="11" y="10"/>
                    <a:pt x="11" y="10"/>
                    <a:pt x="11" y="10"/>
                  </a:cubicBezTo>
                  <a:cubicBezTo>
                    <a:pt x="11" y="10"/>
                    <a:pt x="12" y="11"/>
                    <a:pt x="12" y="11"/>
                  </a:cubicBezTo>
                  <a:cubicBezTo>
                    <a:pt x="12" y="12"/>
                    <a:pt x="12" y="13"/>
                    <a:pt x="12" y="14"/>
                  </a:cubicBezTo>
                  <a:cubicBezTo>
                    <a:pt x="12" y="14"/>
                    <a:pt x="11" y="15"/>
                    <a:pt x="11" y="15"/>
                  </a:cubicBezTo>
                  <a:cubicBezTo>
                    <a:pt x="11" y="15"/>
                    <a:pt x="12" y="18"/>
                    <a:pt x="12" y="19"/>
                  </a:cubicBezTo>
                  <a:cubicBezTo>
                    <a:pt x="12" y="19"/>
                    <a:pt x="12" y="22"/>
                    <a:pt x="12" y="23"/>
                  </a:cubicBezTo>
                  <a:cubicBezTo>
                    <a:pt x="12" y="24"/>
                    <a:pt x="11" y="28"/>
                    <a:pt x="11" y="28"/>
                  </a:cubicBezTo>
                  <a:cubicBezTo>
                    <a:pt x="11" y="28"/>
                    <a:pt x="7" y="40"/>
                    <a:pt x="5" y="41"/>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29" name="Freeform 135"/>
            <p:cNvSpPr>
              <a:spLocks noEditPoints="1"/>
            </p:cNvSpPr>
            <p:nvPr/>
          </p:nvSpPr>
          <p:spPr bwMode="auto">
            <a:xfrm>
              <a:off x="3511550" y="1698625"/>
              <a:ext cx="69850" cy="301625"/>
            </a:xfrm>
            <a:custGeom>
              <a:avLst/>
              <a:gdLst>
                <a:gd name="T0" fmla="*/ 2 w 9"/>
                <a:gd name="T1" fmla="*/ 36 h 39"/>
                <a:gd name="T2" fmla="*/ 0 w 9"/>
                <a:gd name="T3" fmla="*/ 37 h 39"/>
                <a:gd name="T4" fmla="*/ 2 w 9"/>
                <a:gd name="T5" fmla="*/ 39 h 39"/>
                <a:gd name="T6" fmla="*/ 8 w 9"/>
                <a:gd name="T7" fmla="*/ 26 h 39"/>
                <a:gd name="T8" fmla="*/ 9 w 9"/>
                <a:gd name="T9" fmla="*/ 21 h 39"/>
                <a:gd name="T10" fmla="*/ 9 w 9"/>
                <a:gd name="T11" fmla="*/ 17 h 39"/>
                <a:gd name="T12" fmla="*/ 8 w 9"/>
                <a:gd name="T13" fmla="*/ 13 h 39"/>
                <a:gd name="T14" fmla="*/ 9 w 9"/>
                <a:gd name="T15" fmla="*/ 12 h 39"/>
                <a:gd name="T16" fmla="*/ 9 w 9"/>
                <a:gd name="T17" fmla="*/ 9 h 39"/>
                <a:gd name="T18" fmla="*/ 8 w 9"/>
                <a:gd name="T19" fmla="*/ 8 h 39"/>
                <a:gd name="T20" fmla="*/ 8 w 9"/>
                <a:gd name="T21" fmla="*/ 4 h 39"/>
                <a:gd name="T22" fmla="*/ 7 w 9"/>
                <a:gd name="T23" fmla="*/ 0 h 39"/>
                <a:gd name="T24" fmla="*/ 6 w 9"/>
                <a:gd name="T25" fmla="*/ 0 h 39"/>
                <a:gd name="T26" fmla="*/ 6 w 9"/>
                <a:gd name="T27" fmla="*/ 0 h 39"/>
                <a:gd name="T28" fmla="*/ 6 w 9"/>
                <a:gd name="T29" fmla="*/ 2 h 39"/>
                <a:gd name="T30" fmla="*/ 7 w 9"/>
                <a:gd name="T31" fmla="*/ 5 h 39"/>
                <a:gd name="T32" fmla="*/ 8 w 9"/>
                <a:gd name="T33" fmla="*/ 6 h 39"/>
                <a:gd name="T34" fmla="*/ 6 w 9"/>
                <a:gd name="T35" fmla="*/ 5 h 39"/>
                <a:gd name="T36" fmla="*/ 8 w 9"/>
                <a:gd name="T37" fmla="*/ 8 h 39"/>
                <a:gd name="T38" fmla="*/ 3 w 9"/>
                <a:gd name="T39" fmla="*/ 8 h 39"/>
                <a:gd name="T40" fmla="*/ 5 w 9"/>
                <a:gd name="T41" fmla="*/ 9 h 39"/>
                <a:gd name="T42" fmla="*/ 1 w 9"/>
                <a:gd name="T43" fmla="*/ 11 h 39"/>
                <a:gd name="T44" fmla="*/ 6 w 9"/>
                <a:gd name="T45" fmla="*/ 10 h 39"/>
                <a:gd name="T46" fmla="*/ 3 w 9"/>
                <a:gd name="T47" fmla="*/ 12 h 39"/>
                <a:gd name="T48" fmla="*/ 1 w 9"/>
                <a:gd name="T49" fmla="*/ 15 h 39"/>
                <a:gd name="T50" fmla="*/ 6 w 9"/>
                <a:gd name="T51" fmla="*/ 12 h 39"/>
                <a:gd name="T52" fmla="*/ 6 w 9"/>
                <a:gd name="T53" fmla="*/ 15 h 39"/>
                <a:gd name="T54" fmla="*/ 8 w 9"/>
                <a:gd name="T55" fmla="*/ 18 h 39"/>
                <a:gd name="T56" fmla="*/ 6 w 9"/>
                <a:gd name="T57" fmla="*/ 20 h 39"/>
                <a:gd name="T58" fmla="*/ 2 w 9"/>
                <a:gd name="T59" fmla="*/ 18 h 39"/>
                <a:gd name="T60" fmla="*/ 7 w 9"/>
                <a:gd name="T61" fmla="*/ 21 h 39"/>
                <a:gd name="T62" fmla="*/ 8 w 9"/>
                <a:gd name="T63" fmla="*/ 21 h 39"/>
                <a:gd name="T64" fmla="*/ 5 w 9"/>
                <a:gd name="T65" fmla="*/ 30 h 39"/>
                <a:gd name="T66" fmla="*/ 2 w 9"/>
                <a:gd name="T67" fmla="*/ 36 h 39"/>
                <a:gd name="T68" fmla="*/ 7 w 9"/>
                <a:gd name="T69" fmla="*/ 7 h 39"/>
                <a:gd name="T70" fmla="*/ 7 w 9"/>
                <a:gd name="T71"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39">
                  <a:moveTo>
                    <a:pt x="2" y="36"/>
                  </a:moveTo>
                  <a:cubicBezTo>
                    <a:pt x="0" y="37"/>
                    <a:pt x="0" y="37"/>
                    <a:pt x="0" y="37"/>
                  </a:cubicBezTo>
                  <a:cubicBezTo>
                    <a:pt x="1" y="38"/>
                    <a:pt x="2" y="39"/>
                    <a:pt x="2" y="39"/>
                  </a:cubicBezTo>
                  <a:cubicBezTo>
                    <a:pt x="4" y="38"/>
                    <a:pt x="8" y="26"/>
                    <a:pt x="8" y="26"/>
                  </a:cubicBezTo>
                  <a:cubicBezTo>
                    <a:pt x="8" y="26"/>
                    <a:pt x="9" y="22"/>
                    <a:pt x="9" y="21"/>
                  </a:cubicBezTo>
                  <a:cubicBezTo>
                    <a:pt x="9" y="20"/>
                    <a:pt x="9" y="17"/>
                    <a:pt x="9" y="17"/>
                  </a:cubicBezTo>
                  <a:cubicBezTo>
                    <a:pt x="9" y="16"/>
                    <a:pt x="8" y="13"/>
                    <a:pt x="8" y="13"/>
                  </a:cubicBezTo>
                  <a:cubicBezTo>
                    <a:pt x="8" y="13"/>
                    <a:pt x="9" y="12"/>
                    <a:pt x="9" y="12"/>
                  </a:cubicBezTo>
                  <a:cubicBezTo>
                    <a:pt x="9" y="11"/>
                    <a:pt x="9" y="10"/>
                    <a:pt x="9" y="9"/>
                  </a:cubicBezTo>
                  <a:cubicBezTo>
                    <a:pt x="9" y="9"/>
                    <a:pt x="8" y="8"/>
                    <a:pt x="8" y="8"/>
                  </a:cubicBezTo>
                  <a:cubicBezTo>
                    <a:pt x="8" y="4"/>
                    <a:pt x="8" y="4"/>
                    <a:pt x="8" y="4"/>
                  </a:cubicBezTo>
                  <a:cubicBezTo>
                    <a:pt x="7" y="0"/>
                    <a:pt x="7" y="0"/>
                    <a:pt x="7" y="0"/>
                  </a:cubicBezTo>
                  <a:cubicBezTo>
                    <a:pt x="6" y="0"/>
                    <a:pt x="6" y="0"/>
                    <a:pt x="6" y="0"/>
                  </a:cubicBezTo>
                  <a:cubicBezTo>
                    <a:pt x="6" y="0"/>
                    <a:pt x="6" y="0"/>
                    <a:pt x="6" y="0"/>
                  </a:cubicBezTo>
                  <a:cubicBezTo>
                    <a:pt x="6" y="2"/>
                    <a:pt x="6" y="2"/>
                    <a:pt x="6" y="2"/>
                  </a:cubicBezTo>
                  <a:cubicBezTo>
                    <a:pt x="7" y="5"/>
                    <a:pt x="7" y="5"/>
                    <a:pt x="7" y="5"/>
                  </a:cubicBezTo>
                  <a:cubicBezTo>
                    <a:pt x="7" y="5"/>
                    <a:pt x="8" y="6"/>
                    <a:pt x="8" y="6"/>
                  </a:cubicBezTo>
                  <a:cubicBezTo>
                    <a:pt x="6" y="5"/>
                    <a:pt x="6" y="5"/>
                    <a:pt x="6" y="5"/>
                  </a:cubicBezTo>
                  <a:cubicBezTo>
                    <a:pt x="6" y="5"/>
                    <a:pt x="8" y="7"/>
                    <a:pt x="8" y="8"/>
                  </a:cubicBezTo>
                  <a:cubicBezTo>
                    <a:pt x="8" y="8"/>
                    <a:pt x="4" y="6"/>
                    <a:pt x="3" y="8"/>
                  </a:cubicBezTo>
                  <a:cubicBezTo>
                    <a:pt x="3" y="8"/>
                    <a:pt x="5" y="7"/>
                    <a:pt x="5" y="9"/>
                  </a:cubicBezTo>
                  <a:cubicBezTo>
                    <a:pt x="4" y="9"/>
                    <a:pt x="3" y="10"/>
                    <a:pt x="1" y="11"/>
                  </a:cubicBezTo>
                  <a:cubicBezTo>
                    <a:pt x="3" y="10"/>
                    <a:pt x="4" y="10"/>
                    <a:pt x="6" y="10"/>
                  </a:cubicBezTo>
                  <a:cubicBezTo>
                    <a:pt x="6" y="10"/>
                    <a:pt x="4" y="11"/>
                    <a:pt x="3" y="12"/>
                  </a:cubicBezTo>
                  <a:cubicBezTo>
                    <a:pt x="2" y="13"/>
                    <a:pt x="1" y="15"/>
                    <a:pt x="1" y="15"/>
                  </a:cubicBezTo>
                  <a:cubicBezTo>
                    <a:pt x="1" y="15"/>
                    <a:pt x="3" y="12"/>
                    <a:pt x="6" y="12"/>
                  </a:cubicBezTo>
                  <a:cubicBezTo>
                    <a:pt x="6" y="13"/>
                    <a:pt x="6" y="15"/>
                    <a:pt x="6" y="15"/>
                  </a:cubicBezTo>
                  <a:cubicBezTo>
                    <a:pt x="7" y="16"/>
                    <a:pt x="7" y="18"/>
                    <a:pt x="8" y="18"/>
                  </a:cubicBezTo>
                  <a:cubicBezTo>
                    <a:pt x="8" y="19"/>
                    <a:pt x="6" y="20"/>
                    <a:pt x="6" y="20"/>
                  </a:cubicBezTo>
                  <a:cubicBezTo>
                    <a:pt x="5" y="20"/>
                    <a:pt x="2" y="18"/>
                    <a:pt x="2" y="18"/>
                  </a:cubicBezTo>
                  <a:cubicBezTo>
                    <a:pt x="2" y="18"/>
                    <a:pt x="4" y="21"/>
                    <a:pt x="7" y="21"/>
                  </a:cubicBezTo>
                  <a:cubicBezTo>
                    <a:pt x="9" y="20"/>
                    <a:pt x="8" y="21"/>
                    <a:pt x="8" y="21"/>
                  </a:cubicBezTo>
                  <a:cubicBezTo>
                    <a:pt x="8" y="21"/>
                    <a:pt x="6" y="30"/>
                    <a:pt x="5" y="30"/>
                  </a:cubicBezTo>
                  <a:cubicBezTo>
                    <a:pt x="4" y="31"/>
                    <a:pt x="2" y="36"/>
                    <a:pt x="2" y="36"/>
                  </a:cubicBezTo>
                  <a:close/>
                  <a:moveTo>
                    <a:pt x="7" y="7"/>
                  </a:moveTo>
                  <a:cubicBezTo>
                    <a:pt x="7" y="7"/>
                    <a:pt x="7" y="7"/>
                    <a:pt x="7"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30" name="Freeform 136"/>
            <p:cNvSpPr>
              <a:spLocks/>
            </p:cNvSpPr>
            <p:nvPr/>
          </p:nvSpPr>
          <p:spPr bwMode="auto">
            <a:xfrm>
              <a:off x="3511550" y="1782762"/>
              <a:ext cx="793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31" name="Freeform 137"/>
            <p:cNvSpPr>
              <a:spLocks/>
            </p:cNvSpPr>
            <p:nvPr/>
          </p:nvSpPr>
          <p:spPr bwMode="auto">
            <a:xfrm>
              <a:off x="3395663" y="1558925"/>
              <a:ext cx="93663" cy="123825"/>
            </a:xfrm>
            <a:custGeom>
              <a:avLst/>
              <a:gdLst>
                <a:gd name="T0" fmla="*/ 5 w 12"/>
                <a:gd name="T1" fmla="*/ 16 h 16"/>
                <a:gd name="T2" fmla="*/ 3 w 12"/>
                <a:gd name="T3" fmla="*/ 14 h 16"/>
                <a:gd name="T4" fmla="*/ 1 w 12"/>
                <a:gd name="T5" fmla="*/ 10 h 16"/>
                <a:gd name="T6" fmla="*/ 0 w 12"/>
                <a:gd name="T7" fmla="*/ 10 h 16"/>
                <a:gd name="T8" fmla="*/ 0 w 12"/>
                <a:gd name="T9" fmla="*/ 8 h 16"/>
                <a:gd name="T10" fmla="*/ 0 w 12"/>
                <a:gd name="T11" fmla="*/ 6 h 16"/>
                <a:gd name="T12" fmla="*/ 0 w 12"/>
                <a:gd name="T13" fmla="*/ 1 h 16"/>
                <a:gd name="T14" fmla="*/ 7 w 12"/>
                <a:gd name="T15" fmla="*/ 0 h 16"/>
                <a:gd name="T16" fmla="*/ 10 w 12"/>
                <a:gd name="T17" fmla="*/ 2 h 16"/>
                <a:gd name="T18" fmla="*/ 10 w 12"/>
                <a:gd name="T19" fmla="*/ 6 h 16"/>
                <a:gd name="T20" fmla="*/ 11 w 12"/>
                <a:gd name="T21" fmla="*/ 6 h 16"/>
                <a:gd name="T22" fmla="*/ 10 w 12"/>
                <a:gd name="T23" fmla="*/ 10 h 16"/>
                <a:gd name="T24" fmla="*/ 9 w 12"/>
                <a:gd name="T25" fmla="*/ 14 h 16"/>
                <a:gd name="T26" fmla="*/ 5 w 12"/>
                <a:gd name="T2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6">
                  <a:moveTo>
                    <a:pt x="5" y="16"/>
                  </a:moveTo>
                  <a:cubicBezTo>
                    <a:pt x="4" y="16"/>
                    <a:pt x="3" y="15"/>
                    <a:pt x="3" y="14"/>
                  </a:cubicBezTo>
                  <a:cubicBezTo>
                    <a:pt x="3" y="14"/>
                    <a:pt x="1" y="11"/>
                    <a:pt x="1" y="10"/>
                  </a:cubicBezTo>
                  <a:cubicBezTo>
                    <a:pt x="0" y="10"/>
                    <a:pt x="0" y="10"/>
                    <a:pt x="0" y="10"/>
                  </a:cubicBezTo>
                  <a:cubicBezTo>
                    <a:pt x="0" y="10"/>
                    <a:pt x="0" y="8"/>
                    <a:pt x="0" y="8"/>
                  </a:cubicBezTo>
                  <a:cubicBezTo>
                    <a:pt x="0" y="8"/>
                    <a:pt x="0" y="6"/>
                    <a:pt x="0" y="6"/>
                  </a:cubicBezTo>
                  <a:cubicBezTo>
                    <a:pt x="0" y="1"/>
                    <a:pt x="0" y="1"/>
                    <a:pt x="0" y="1"/>
                  </a:cubicBezTo>
                  <a:cubicBezTo>
                    <a:pt x="7" y="0"/>
                    <a:pt x="7" y="0"/>
                    <a:pt x="7" y="0"/>
                  </a:cubicBezTo>
                  <a:cubicBezTo>
                    <a:pt x="10" y="2"/>
                    <a:pt x="10" y="2"/>
                    <a:pt x="10" y="2"/>
                  </a:cubicBezTo>
                  <a:cubicBezTo>
                    <a:pt x="10" y="6"/>
                    <a:pt x="10" y="6"/>
                    <a:pt x="10" y="6"/>
                  </a:cubicBezTo>
                  <a:cubicBezTo>
                    <a:pt x="10" y="6"/>
                    <a:pt x="11" y="6"/>
                    <a:pt x="11" y="6"/>
                  </a:cubicBezTo>
                  <a:cubicBezTo>
                    <a:pt x="11" y="6"/>
                    <a:pt x="12" y="10"/>
                    <a:pt x="10" y="10"/>
                  </a:cubicBezTo>
                  <a:cubicBezTo>
                    <a:pt x="10" y="10"/>
                    <a:pt x="10" y="13"/>
                    <a:pt x="9" y="14"/>
                  </a:cubicBezTo>
                  <a:cubicBezTo>
                    <a:pt x="8" y="15"/>
                    <a:pt x="7" y="16"/>
                    <a:pt x="5" y="16"/>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32" name="Freeform 138"/>
            <p:cNvSpPr>
              <a:spLocks/>
            </p:cNvSpPr>
            <p:nvPr/>
          </p:nvSpPr>
          <p:spPr bwMode="auto">
            <a:xfrm>
              <a:off x="3441700" y="1558925"/>
              <a:ext cx="47625" cy="115888"/>
            </a:xfrm>
            <a:custGeom>
              <a:avLst/>
              <a:gdLst>
                <a:gd name="T0" fmla="*/ 1 w 6"/>
                <a:gd name="T1" fmla="*/ 15 h 15"/>
                <a:gd name="T2" fmla="*/ 3 w 6"/>
                <a:gd name="T3" fmla="*/ 11 h 15"/>
                <a:gd name="T4" fmla="*/ 2 w 6"/>
                <a:gd name="T5" fmla="*/ 9 h 15"/>
                <a:gd name="T6" fmla="*/ 3 w 6"/>
                <a:gd name="T7" fmla="*/ 8 h 15"/>
                <a:gd name="T8" fmla="*/ 1 w 6"/>
                <a:gd name="T9" fmla="*/ 7 h 15"/>
                <a:gd name="T10" fmla="*/ 1 w 6"/>
                <a:gd name="T11" fmla="*/ 4 h 15"/>
                <a:gd name="T12" fmla="*/ 0 w 6"/>
                <a:gd name="T13" fmla="*/ 1 h 15"/>
                <a:gd name="T14" fmla="*/ 1 w 6"/>
                <a:gd name="T15" fmla="*/ 0 h 15"/>
                <a:gd name="T16" fmla="*/ 4 w 6"/>
                <a:gd name="T17" fmla="*/ 2 h 15"/>
                <a:gd name="T18" fmla="*/ 4 w 6"/>
                <a:gd name="T19" fmla="*/ 6 h 15"/>
                <a:gd name="T20" fmla="*/ 5 w 6"/>
                <a:gd name="T21" fmla="*/ 6 h 15"/>
                <a:gd name="T22" fmla="*/ 4 w 6"/>
                <a:gd name="T23" fmla="*/ 10 h 15"/>
                <a:gd name="T24" fmla="*/ 3 w 6"/>
                <a:gd name="T25" fmla="*/ 14 h 15"/>
                <a:gd name="T26" fmla="*/ 1 w 6"/>
                <a:gd name="T2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5">
                  <a:moveTo>
                    <a:pt x="1" y="15"/>
                  </a:moveTo>
                  <a:cubicBezTo>
                    <a:pt x="2" y="14"/>
                    <a:pt x="3" y="11"/>
                    <a:pt x="3" y="11"/>
                  </a:cubicBezTo>
                  <a:cubicBezTo>
                    <a:pt x="3" y="10"/>
                    <a:pt x="2" y="9"/>
                    <a:pt x="2" y="9"/>
                  </a:cubicBezTo>
                  <a:cubicBezTo>
                    <a:pt x="3" y="8"/>
                    <a:pt x="3" y="8"/>
                    <a:pt x="3" y="8"/>
                  </a:cubicBezTo>
                  <a:cubicBezTo>
                    <a:pt x="3" y="7"/>
                    <a:pt x="1" y="7"/>
                    <a:pt x="1" y="7"/>
                  </a:cubicBezTo>
                  <a:cubicBezTo>
                    <a:pt x="1" y="7"/>
                    <a:pt x="1" y="5"/>
                    <a:pt x="1" y="4"/>
                  </a:cubicBezTo>
                  <a:cubicBezTo>
                    <a:pt x="1" y="4"/>
                    <a:pt x="0" y="2"/>
                    <a:pt x="0" y="1"/>
                  </a:cubicBezTo>
                  <a:cubicBezTo>
                    <a:pt x="1" y="0"/>
                    <a:pt x="1" y="0"/>
                    <a:pt x="1" y="0"/>
                  </a:cubicBezTo>
                  <a:cubicBezTo>
                    <a:pt x="4" y="2"/>
                    <a:pt x="4" y="2"/>
                    <a:pt x="4" y="2"/>
                  </a:cubicBezTo>
                  <a:cubicBezTo>
                    <a:pt x="4" y="6"/>
                    <a:pt x="4" y="6"/>
                    <a:pt x="4" y="6"/>
                  </a:cubicBezTo>
                  <a:cubicBezTo>
                    <a:pt x="4" y="6"/>
                    <a:pt x="5" y="6"/>
                    <a:pt x="5" y="6"/>
                  </a:cubicBezTo>
                  <a:cubicBezTo>
                    <a:pt x="5" y="6"/>
                    <a:pt x="6" y="10"/>
                    <a:pt x="4" y="10"/>
                  </a:cubicBezTo>
                  <a:cubicBezTo>
                    <a:pt x="4" y="10"/>
                    <a:pt x="4" y="13"/>
                    <a:pt x="3" y="14"/>
                  </a:cubicBezTo>
                  <a:cubicBezTo>
                    <a:pt x="2" y="15"/>
                    <a:pt x="2" y="15"/>
                    <a:pt x="1" y="15"/>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33" name="Freeform 139"/>
            <p:cNvSpPr>
              <a:spLocks/>
            </p:cNvSpPr>
            <p:nvPr/>
          </p:nvSpPr>
          <p:spPr bwMode="auto">
            <a:xfrm>
              <a:off x="3395663" y="1604962"/>
              <a:ext cx="23813" cy="53975"/>
            </a:xfrm>
            <a:custGeom>
              <a:avLst/>
              <a:gdLst>
                <a:gd name="T0" fmla="*/ 1 w 3"/>
                <a:gd name="T1" fmla="*/ 4 h 7"/>
                <a:gd name="T2" fmla="*/ 0 w 3"/>
                <a:gd name="T3" fmla="*/ 4 h 7"/>
                <a:gd name="T4" fmla="*/ 0 w 3"/>
                <a:gd name="T5" fmla="*/ 1 h 7"/>
                <a:gd name="T6" fmla="*/ 0 w 3"/>
                <a:gd name="T7" fmla="*/ 0 h 7"/>
                <a:gd name="T8" fmla="*/ 1 w 3"/>
                <a:gd name="T9" fmla="*/ 4 h 7"/>
                <a:gd name="T10" fmla="*/ 3 w 3"/>
                <a:gd name="T11" fmla="*/ 5 h 7"/>
                <a:gd name="T12" fmla="*/ 3 w 3"/>
                <a:gd name="T13" fmla="*/ 7 h 7"/>
                <a:gd name="T14" fmla="*/ 1 w 3"/>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1" y="4"/>
                  </a:moveTo>
                  <a:cubicBezTo>
                    <a:pt x="0" y="4"/>
                    <a:pt x="0" y="4"/>
                    <a:pt x="0" y="4"/>
                  </a:cubicBezTo>
                  <a:cubicBezTo>
                    <a:pt x="0" y="4"/>
                    <a:pt x="0" y="2"/>
                    <a:pt x="0" y="1"/>
                  </a:cubicBezTo>
                  <a:cubicBezTo>
                    <a:pt x="0" y="1"/>
                    <a:pt x="0" y="0"/>
                    <a:pt x="0" y="0"/>
                  </a:cubicBezTo>
                  <a:cubicBezTo>
                    <a:pt x="0" y="0"/>
                    <a:pt x="1" y="3"/>
                    <a:pt x="1" y="4"/>
                  </a:cubicBezTo>
                  <a:cubicBezTo>
                    <a:pt x="2" y="4"/>
                    <a:pt x="3" y="5"/>
                    <a:pt x="3" y="5"/>
                  </a:cubicBezTo>
                  <a:cubicBezTo>
                    <a:pt x="2" y="5"/>
                    <a:pt x="2" y="6"/>
                    <a:pt x="3" y="7"/>
                  </a:cubicBezTo>
                  <a:cubicBezTo>
                    <a:pt x="2" y="6"/>
                    <a:pt x="1" y="5"/>
                    <a:pt x="1" y="4"/>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34" name="Freeform 140"/>
            <p:cNvSpPr>
              <a:spLocks/>
            </p:cNvSpPr>
            <p:nvPr/>
          </p:nvSpPr>
          <p:spPr bwMode="auto">
            <a:xfrm>
              <a:off x="3387725" y="1535112"/>
              <a:ext cx="93663" cy="85725"/>
            </a:xfrm>
            <a:custGeom>
              <a:avLst/>
              <a:gdLst>
                <a:gd name="T0" fmla="*/ 0 w 12"/>
                <a:gd name="T1" fmla="*/ 5 h 11"/>
                <a:gd name="T2" fmla="*/ 4 w 12"/>
                <a:gd name="T3" fmla="*/ 0 h 11"/>
                <a:gd name="T4" fmla="*/ 6 w 12"/>
                <a:gd name="T5" fmla="*/ 1 h 11"/>
                <a:gd name="T6" fmla="*/ 8 w 12"/>
                <a:gd name="T7" fmla="*/ 1 h 11"/>
                <a:gd name="T8" fmla="*/ 10 w 12"/>
                <a:gd name="T9" fmla="*/ 2 h 11"/>
                <a:gd name="T10" fmla="*/ 12 w 12"/>
                <a:gd name="T11" fmla="*/ 5 h 11"/>
                <a:gd name="T12" fmla="*/ 12 w 12"/>
                <a:gd name="T13" fmla="*/ 9 h 11"/>
                <a:gd name="T14" fmla="*/ 11 w 12"/>
                <a:gd name="T15" fmla="*/ 9 h 11"/>
                <a:gd name="T16" fmla="*/ 11 w 12"/>
                <a:gd name="T17" fmla="*/ 11 h 11"/>
                <a:gd name="T18" fmla="*/ 11 w 12"/>
                <a:gd name="T19" fmla="*/ 11 h 11"/>
                <a:gd name="T20" fmla="*/ 10 w 12"/>
                <a:gd name="T21" fmla="*/ 8 h 11"/>
                <a:gd name="T22" fmla="*/ 10 w 12"/>
                <a:gd name="T23" fmla="*/ 6 h 11"/>
                <a:gd name="T24" fmla="*/ 9 w 12"/>
                <a:gd name="T25" fmla="*/ 5 h 11"/>
                <a:gd name="T26" fmla="*/ 7 w 12"/>
                <a:gd name="T27" fmla="*/ 6 h 11"/>
                <a:gd name="T28" fmla="*/ 5 w 12"/>
                <a:gd name="T29" fmla="*/ 7 h 11"/>
                <a:gd name="T30" fmla="*/ 5 w 12"/>
                <a:gd name="T31" fmla="*/ 7 h 11"/>
                <a:gd name="T32" fmla="*/ 4 w 12"/>
                <a:gd name="T33" fmla="*/ 7 h 11"/>
                <a:gd name="T34" fmla="*/ 2 w 12"/>
                <a:gd name="T35" fmla="*/ 7 h 11"/>
                <a:gd name="T36" fmla="*/ 3 w 12"/>
                <a:gd name="T37" fmla="*/ 6 h 11"/>
                <a:gd name="T38" fmla="*/ 3 w 12"/>
                <a:gd name="T39" fmla="*/ 6 h 11"/>
                <a:gd name="T40" fmla="*/ 2 w 12"/>
                <a:gd name="T41" fmla="*/ 7 h 11"/>
                <a:gd name="T42" fmla="*/ 2 w 12"/>
                <a:gd name="T43" fmla="*/ 9 h 11"/>
                <a:gd name="T44" fmla="*/ 2 w 12"/>
                <a:gd name="T45" fmla="*/ 11 h 11"/>
                <a:gd name="T46" fmla="*/ 2 w 12"/>
                <a:gd name="T47" fmla="*/ 11 h 11"/>
                <a:gd name="T48" fmla="*/ 1 w 12"/>
                <a:gd name="T49" fmla="*/ 9 h 11"/>
                <a:gd name="T50" fmla="*/ 1 w 12"/>
                <a:gd name="T51" fmla="*/ 9 h 11"/>
                <a:gd name="T52" fmla="*/ 0 w 12"/>
                <a:gd name="T53" fmla="*/ 7 h 11"/>
                <a:gd name="T54" fmla="*/ 0 w 12"/>
                <a:gd name="T55"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 h="11">
                  <a:moveTo>
                    <a:pt x="0" y="5"/>
                  </a:moveTo>
                  <a:cubicBezTo>
                    <a:pt x="0" y="4"/>
                    <a:pt x="1" y="1"/>
                    <a:pt x="4" y="0"/>
                  </a:cubicBezTo>
                  <a:cubicBezTo>
                    <a:pt x="4" y="0"/>
                    <a:pt x="5" y="0"/>
                    <a:pt x="6" y="1"/>
                  </a:cubicBezTo>
                  <a:cubicBezTo>
                    <a:pt x="6" y="1"/>
                    <a:pt x="8" y="0"/>
                    <a:pt x="8" y="1"/>
                  </a:cubicBezTo>
                  <a:cubicBezTo>
                    <a:pt x="9" y="1"/>
                    <a:pt x="10" y="2"/>
                    <a:pt x="10" y="2"/>
                  </a:cubicBezTo>
                  <a:cubicBezTo>
                    <a:pt x="10" y="2"/>
                    <a:pt x="12" y="2"/>
                    <a:pt x="12" y="5"/>
                  </a:cubicBezTo>
                  <a:cubicBezTo>
                    <a:pt x="12" y="5"/>
                    <a:pt x="12" y="8"/>
                    <a:pt x="12" y="9"/>
                  </a:cubicBezTo>
                  <a:cubicBezTo>
                    <a:pt x="11" y="9"/>
                    <a:pt x="11" y="9"/>
                    <a:pt x="11" y="9"/>
                  </a:cubicBezTo>
                  <a:cubicBezTo>
                    <a:pt x="11" y="11"/>
                    <a:pt x="11" y="11"/>
                    <a:pt x="11" y="11"/>
                  </a:cubicBezTo>
                  <a:cubicBezTo>
                    <a:pt x="11" y="11"/>
                    <a:pt x="11" y="11"/>
                    <a:pt x="11" y="11"/>
                  </a:cubicBezTo>
                  <a:cubicBezTo>
                    <a:pt x="11" y="11"/>
                    <a:pt x="11" y="9"/>
                    <a:pt x="10" y="8"/>
                  </a:cubicBezTo>
                  <a:cubicBezTo>
                    <a:pt x="10" y="6"/>
                    <a:pt x="10" y="6"/>
                    <a:pt x="10" y="6"/>
                  </a:cubicBezTo>
                  <a:cubicBezTo>
                    <a:pt x="9" y="5"/>
                    <a:pt x="9" y="5"/>
                    <a:pt x="9" y="5"/>
                  </a:cubicBezTo>
                  <a:cubicBezTo>
                    <a:pt x="9" y="5"/>
                    <a:pt x="8" y="5"/>
                    <a:pt x="7" y="6"/>
                  </a:cubicBezTo>
                  <a:cubicBezTo>
                    <a:pt x="7" y="6"/>
                    <a:pt x="7" y="7"/>
                    <a:pt x="5" y="7"/>
                  </a:cubicBezTo>
                  <a:cubicBezTo>
                    <a:pt x="5" y="7"/>
                    <a:pt x="5" y="7"/>
                    <a:pt x="5" y="7"/>
                  </a:cubicBezTo>
                  <a:cubicBezTo>
                    <a:pt x="4" y="7"/>
                    <a:pt x="4" y="7"/>
                    <a:pt x="4" y="7"/>
                  </a:cubicBezTo>
                  <a:cubicBezTo>
                    <a:pt x="3" y="6"/>
                    <a:pt x="2" y="7"/>
                    <a:pt x="2" y="7"/>
                  </a:cubicBezTo>
                  <a:cubicBezTo>
                    <a:pt x="2" y="7"/>
                    <a:pt x="3" y="6"/>
                    <a:pt x="3" y="6"/>
                  </a:cubicBezTo>
                  <a:cubicBezTo>
                    <a:pt x="3" y="6"/>
                    <a:pt x="3" y="6"/>
                    <a:pt x="3" y="6"/>
                  </a:cubicBezTo>
                  <a:cubicBezTo>
                    <a:pt x="3" y="6"/>
                    <a:pt x="2" y="6"/>
                    <a:pt x="2" y="7"/>
                  </a:cubicBezTo>
                  <a:cubicBezTo>
                    <a:pt x="2" y="8"/>
                    <a:pt x="2" y="8"/>
                    <a:pt x="2" y="9"/>
                  </a:cubicBezTo>
                  <a:cubicBezTo>
                    <a:pt x="2" y="10"/>
                    <a:pt x="2" y="11"/>
                    <a:pt x="2" y="11"/>
                  </a:cubicBezTo>
                  <a:cubicBezTo>
                    <a:pt x="2" y="11"/>
                    <a:pt x="2" y="11"/>
                    <a:pt x="2" y="11"/>
                  </a:cubicBezTo>
                  <a:cubicBezTo>
                    <a:pt x="1" y="9"/>
                    <a:pt x="1" y="9"/>
                    <a:pt x="1" y="9"/>
                  </a:cubicBezTo>
                  <a:cubicBezTo>
                    <a:pt x="1" y="9"/>
                    <a:pt x="1" y="9"/>
                    <a:pt x="1" y="9"/>
                  </a:cubicBezTo>
                  <a:cubicBezTo>
                    <a:pt x="0" y="7"/>
                    <a:pt x="0" y="7"/>
                    <a:pt x="0" y="7"/>
                  </a:cubicBezTo>
                  <a:cubicBezTo>
                    <a:pt x="0" y="7"/>
                    <a:pt x="0" y="5"/>
                    <a:pt x="0" y="5"/>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35" name="Freeform 141"/>
            <p:cNvSpPr>
              <a:spLocks/>
            </p:cNvSpPr>
            <p:nvPr/>
          </p:nvSpPr>
          <p:spPr bwMode="auto">
            <a:xfrm>
              <a:off x="3363913" y="1790700"/>
              <a:ext cx="15875" cy="93663"/>
            </a:xfrm>
            <a:custGeom>
              <a:avLst/>
              <a:gdLst>
                <a:gd name="T0" fmla="*/ 1 w 2"/>
                <a:gd name="T1" fmla="*/ 6 h 12"/>
                <a:gd name="T2" fmla="*/ 2 w 2"/>
                <a:gd name="T3" fmla="*/ 0 h 12"/>
                <a:gd name="T4" fmla="*/ 2 w 2"/>
                <a:gd name="T5" fmla="*/ 10 h 12"/>
                <a:gd name="T6" fmla="*/ 2 w 2"/>
                <a:gd name="T7" fmla="*/ 12 h 12"/>
                <a:gd name="T8" fmla="*/ 0 w 2"/>
                <a:gd name="T9" fmla="*/ 12 h 12"/>
                <a:gd name="T10" fmla="*/ 1 w 2"/>
                <a:gd name="T11" fmla="*/ 6 h 12"/>
              </a:gdLst>
              <a:ahLst/>
              <a:cxnLst>
                <a:cxn ang="0">
                  <a:pos x="T0" y="T1"/>
                </a:cxn>
                <a:cxn ang="0">
                  <a:pos x="T2" y="T3"/>
                </a:cxn>
                <a:cxn ang="0">
                  <a:pos x="T4" y="T5"/>
                </a:cxn>
                <a:cxn ang="0">
                  <a:pos x="T6" y="T7"/>
                </a:cxn>
                <a:cxn ang="0">
                  <a:pos x="T8" y="T9"/>
                </a:cxn>
                <a:cxn ang="0">
                  <a:pos x="T10" y="T11"/>
                </a:cxn>
              </a:cxnLst>
              <a:rect l="0" t="0" r="r" b="b"/>
              <a:pathLst>
                <a:path w="2" h="12">
                  <a:moveTo>
                    <a:pt x="1" y="6"/>
                  </a:moveTo>
                  <a:cubicBezTo>
                    <a:pt x="0" y="5"/>
                    <a:pt x="1" y="1"/>
                    <a:pt x="2" y="0"/>
                  </a:cubicBezTo>
                  <a:cubicBezTo>
                    <a:pt x="2" y="10"/>
                    <a:pt x="2" y="10"/>
                    <a:pt x="2" y="10"/>
                  </a:cubicBezTo>
                  <a:cubicBezTo>
                    <a:pt x="2" y="12"/>
                    <a:pt x="2" y="12"/>
                    <a:pt x="2" y="12"/>
                  </a:cubicBezTo>
                  <a:cubicBezTo>
                    <a:pt x="2" y="12"/>
                    <a:pt x="1" y="12"/>
                    <a:pt x="0" y="12"/>
                  </a:cubicBezTo>
                  <a:cubicBezTo>
                    <a:pt x="1" y="10"/>
                    <a:pt x="1" y="8"/>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36" name="Freeform 142"/>
            <p:cNvSpPr>
              <a:spLocks/>
            </p:cNvSpPr>
            <p:nvPr/>
          </p:nvSpPr>
          <p:spPr bwMode="auto">
            <a:xfrm>
              <a:off x="3355975" y="1698625"/>
              <a:ext cx="63500" cy="349250"/>
            </a:xfrm>
            <a:custGeom>
              <a:avLst/>
              <a:gdLst>
                <a:gd name="T0" fmla="*/ 4 w 8"/>
                <a:gd name="T1" fmla="*/ 44 h 45"/>
                <a:gd name="T2" fmla="*/ 1 w 8"/>
                <a:gd name="T3" fmla="*/ 45 h 45"/>
                <a:gd name="T4" fmla="*/ 0 w 8"/>
                <a:gd name="T5" fmla="*/ 44 h 45"/>
                <a:gd name="T6" fmla="*/ 2 w 8"/>
                <a:gd name="T7" fmla="*/ 23 h 45"/>
                <a:gd name="T8" fmla="*/ 2 w 8"/>
                <a:gd name="T9" fmla="*/ 14 h 45"/>
                <a:gd name="T10" fmla="*/ 2 w 8"/>
                <a:gd name="T11" fmla="*/ 8 h 45"/>
                <a:gd name="T12" fmla="*/ 4 w 8"/>
                <a:gd name="T13" fmla="*/ 3 h 45"/>
                <a:gd name="T14" fmla="*/ 8 w 8"/>
                <a:gd name="T15" fmla="*/ 0 h 45"/>
                <a:gd name="T16" fmla="*/ 8 w 8"/>
                <a:gd name="T17" fmla="*/ 3 h 45"/>
                <a:gd name="T18" fmla="*/ 4 w 8"/>
                <a:gd name="T19" fmla="*/ 12 h 45"/>
                <a:gd name="T20" fmla="*/ 5 w 8"/>
                <a:gd name="T21" fmla="*/ 19 h 45"/>
                <a:gd name="T22" fmla="*/ 4 w 8"/>
                <a:gd name="T23" fmla="*/ 32 h 45"/>
                <a:gd name="T24" fmla="*/ 4 w 8"/>
                <a:gd name="T25"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5">
                  <a:moveTo>
                    <a:pt x="4" y="44"/>
                  </a:moveTo>
                  <a:cubicBezTo>
                    <a:pt x="1" y="45"/>
                    <a:pt x="1" y="45"/>
                    <a:pt x="1" y="45"/>
                  </a:cubicBezTo>
                  <a:cubicBezTo>
                    <a:pt x="0" y="44"/>
                    <a:pt x="0" y="44"/>
                    <a:pt x="0" y="44"/>
                  </a:cubicBezTo>
                  <a:cubicBezTo>
                    <a:pt x="0" y="44"/>
                    <a:pt x="1" y="28"/>
                    <a:pt x="2" y="23"/>
                  </a:cubicBezTo>
                  <a:cubicBezTo>
                    <a:pt x="2" y="23"/>
                    <a:pt x="2" y="15"/>
                    <a:pt x="2" y="14"/>
                  </a:cubicBezTo>
                  <a:cubicBezTo>
                    <a:pt x="2" y="12"/>
                    <a:pt x="2" y="9"/>
                    <a:pt x="2" y="8"/>
                  </a:cubicBezTo>
                  <a:cubicBezTo>
                    <a:pt x="2" y="7"/>
                    <a:pt x="4" y="4"/>
                    <a:pt x="4" y="3"/>
                  </a:cubicBezTo>
                  <a:cubicBezTo>
                    <a:pt x="8" y="0"/>
                    <a:pt x="8" y="0"/>
                    <a:pt x="8" y="0"/>
                  </a:cubicBezTo>
                  <a:cubicBezTo>
                    <a:pt x="8" y="3"/>
                    <a:pt x="8" y="3"/>
                    <a:pt x="8" y="3"/>
                  </a:cubicBezTo>
                  <a:cubicBezTo>
                    <a:pt x="8" y="3"/>
                    <a:pt x="4" y="10"/>
                    <a:pt x="4" y="12"/>
                  </a:cubicBezTo>
                  <a:cubicBezTo>
                    <a:pt x="4" y="12"/>
                    <a:pt x="5" y="18"/>
                    <a:pt x="5" y="19"/>
                  </a:cubicBezTo>
                  <a:cubicBezTo>
                    <a:pt x="5" y="19"/>
                    <a:pt x="4" y="31"/>
                    <a:pt x="4" y="32"/>
                  </a:cubicBezTo>
                  <a:cubicBezTo>
                    <a:pt x="4" y="33"/>
                    <a:pt x="4" y="44"/>
                    <a:pt x="4" y="44"/>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grpSp>
      <p:sp>
        <p:nvSpPr>
          <p:cNvPr id="138" name="圆角矩形 6"/>
          <p:cNvSpPr/>
          <p:nvPr/>
        </p:nvSpPr>
        <p:spPr>
          <a:xfrm>
            <a:off x="3992905" y="3763747"/>
            <a:ext cx="4683379" cy="2082419"/>
          </a:xfrm>
          <a:custGeom>
            <a:avLst/>
            <a:gdLst>
              <a:gd name="connsiteX0" fmla="*/ 0 w 2448272"/>
              <a:gd name="connsiteY0" fmla="*/ 115074 h 2082419"/>
              <a:gd name="connsiteX1" fmla="*/ 115074 w 2448272"/>
              <a:gd name="connsiteY1" fmla="*/ 0 h 2082419"/>
              <a:gd name="connsiteX2" fmla="*/ 2333198 w 2448272"/>
              <a:gd name="connsiteY2" fmla="*/ 0 h 2082419"/>
              <a:gd name="connsiteX3" fmla="*/ 2448272 w 2448272"/>
              <a:gd name="connsiteY3" fmla="*/ 115074 h 2082419"/>
              <a:gd name="connsiteX4" fmla="*/ 2448272 w 2448272"/>
              <a:gd name="connsiteY4" fmla="*/ 1967345 h 2082419"/>
              <a:gd name="connsiteX5" fmla="*/ 2333198 w 2448272"/>
              <a:gd name="connsiteY5" fmla="*/ 2082419 h 2082419"/>
              <a:gd name="connsiteX6" fmla="*/ 115074 w 2448272"/>
              <a:gd name="connsiteY6" fmla="*/ 2082419 h 2082419"/>
              <a:gd name="connsiteX7" fmla="*/ 0 w 2448272"/>
              <a:gd name="connsiteY7" fmla="*/ 1967345 h 2082419"/>
              <a:gd name="connsiteX8" fmla="*/ 0 w 2448272"/>
              <a:gd name="connsiteY8" fmla="*/ 115074 h 2082419"/>
              <a:gd name="connsiteX0" fmla="*/ 0 w 2448272"/>
              <a:gd name="connsiteY0" fmla="*/ 115074 h 2082419"/>
              <a:gd name="connsiteX1" fmla="*/ 115074 w 2448272"/>
              <a:gd name="connsiteY1" fmla="*/ 0 h 2082419"/>
              <a:gd name="connsiteX2" fmla="*/ 2333198 w 2448272"/>
              <a:gd name="connsiteY2" fmla="*/ 0 h 2082419"/>
              <a:gd name="connsiteX3" fmla="*/ 2448272 w 2448272"/>
              <a:gd name="connsiteY3" fmla="*/ 115074 h 2082419"/>
              <a:gd name="connsiteX4" fmla="*/ 2448272 w 2448272"/>
              <a:gd name="connsiteY4" fmla="*/ 1967345 h 2082419"/>
              <a:gd name="connsiteX5" fmla="*/ 2333198 w 2448272"/>
              <a:gd name="connsiteY5" fmla="*/ 2082419 h 2082419"/>
              <a:gd name="connsiteX6" fmla="*/ 115074 w 2448272"/>
              <a:gd name="connsiteY6" fmla="*/ 2082419 h 2082419"/>
              <a:gd name="connsiteX7" fmla="*/ 0 w 2448272"/>
              <a:gd name="connsiteY7" fmla="*/ 1967345 h 2082419"/>
              <a:gd name="connsiteX8" fmla="*/ 91440 w 2448272"/>
              <a:gd name="connsiteY8" fmla="*/ 206514 h 2082419"/>
              <a:gd name="connsiteX0" fmla="*/ 0 w 2448272"/>
              <a:gd name="connsiteY0" fmla="*/ 115074 h 2082419"/>
              <a:gd name="connsiteX1" fmla="*/ 115074 w 2448272"/>
              <a:gd name="connsiteY1" fmla="*/ 0 h 2082419"/>
              <a:gd name="connsiteX2" fmla="*/ 2333198 w 2448272"/>
              <a:gd name="connsiteY2" fmla="*/ 0 h 2082419"/>
              <a:gd name="connsiteX3" fmla="*/ 2448272 w 2448272"/>
              <a:gd name="connsiteY3" fmla="*/ 115074 h 2082419"/>
              <a:gd name="connsiteX4" fmla="*/ 2448272 w 2448272"/>
              <a:gd name="connsiteY4" fmla="*/ 1967345 h 2082419"/>
              <a:gd name="connsiteX5" fmla="*/ 2333198 w 2448272"/>
              <a:gd name="connsiteY5" fmla="*/ 2082419 h 2082419"/>
              <a:gd name="connsiteX6" fmla="*/ 115074 w 2448272"/>
              <a:gd name="connsiteY6" fmla="*/ 2082419 h 2082419"/>
              <a:gd name="connsiteX7" fmla="*/ 0 w 2448272"/>
              <a:gd name="connsiteY7" fmla="*/ 1967345 h 2082419"/>
              <a:gd name="connsiteX0" fmla="*/ 115074 w 2448272"/>
              <a:gd name="connsiteY0" fmla="*/ 0 h 2082419"/>
              <a:gd name="connsiteX1" fmla="*/ 2333198 w 2448272"/>
              <a:gd name="connsiteY1" fmla="*/ 0 h 2082419"/>
              <a:gd name="connsiteX2" fmla="*/ 2448272 w 2448272"/>
              <a:gd name="connsiteY2" fmla="*/ 115074 h 2082419"/>
              <a:gd name="connsiteX3" fmla="*/ 2448272 w 2448272"/>
              <a:gd name="connsiteY3" fmla="*/ 1967345 h 2082419"/>
              <a:gd name="connsiteX4" fmla="*/ 2333198 w 2448272"/>
              <a:gd name="connsiteY4" fmla="*/ 2082419 h 2082419"/>
              <a:gd name="connsiteX5" fmla="*/ 115074 w 2448272"/>
              <a:gd name="connsiteY5" fmla="*/ 2082419 h 2082419"/>
              <a:gd name="connsiteX6" fmla="*/ 0 w 2448272"/>
              <a:gd name="connsiteY6" fmla="*/ 1967345 h 2082419"/>
              <a:gd name="connsiteX0" fmla="*/ 0 w 2333198"/>
              <a:gd name="connsiteY0" fmla="*/ 0 h 2082419"/>
              <a:gd name="connsiteX1" fmla="*/ 2218124 w 2333198"/>
              <a:gd name="connsiteY1" fmla="*/ 0 h 2082419"/>
              <a:gd name="connsiteX2" fmla="*/ 2333198 w 2333198"/>
              <a:gd name="connsiteY2" fmla="*/ 115074 h 2082419"/>
              <a:gd name="connsiteX3" fmla="*/ 2333198 w 2333198"/>
              <a:gd name="connsiteY3" fmla="*/ 1967345 h 2082419"/>
              <a:gd name="connsiteX4" fmla="*/ 2218124 w 2333198"/>
              <a:gd name="connsiteY4" fmla="*/ 2082419 h 2082419"/>
              <a:gd name="connsiteX5" fmla="*/ 0 w 2333198"/>
              <a:gd name="connsiteY5" fmla="*/ 2082419 h 208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198" h="2082419">
                <a:moveTo>
                  <a:pt x="0" y="0"/>
                </a:moveTo>
                <a:lnTo>
                  <a:pt x="2218124" y="0"/>
                </a:lnTo>
                <a:cubicBezTo>
                  <a:pt x="2281678" y="0"/>
                  <a:pt x="2333198" y="51520"/>
                  <a:pt x="2333198" y="115074"/>
                </a:cubicBezTo>
                <a:lnTo>
                  <a:pt x="2333198" y="1967345"/>
                </a:lnTo>
                <a:cubicBezTo>
                  <a:pt x="2333198" y="2030899"/>
                  <a:pt x="2281678" y="2082419"/>
                  <a:pt x="2218124" y="2082419"/>
                </a:cubicBezTo>
                <a:lnTo>
                  <a:pt x="0" y="2082419"/>
                </a:lnTo>
              </a:path>
            </a:pathLst>
          </a:custGeom>
          <a:gradFill rotWithShape="1">
            <a:gsLst>
              <a:gs pos="0">
                <a:srgbClr val="F8F8F8"/>
              </a:gs>
              <a:gs pos="100000">
                <a:schemeClr val="bg1">
                  <a:lumMod val="85000"/>
                </a:schemeClr>
              </a:gs>
            </a:gsLst>
            <a:lin ang="2700000" scaled="1"/>
          </a:gradFill>
          <a:ln w="9525">
            <a:solidFill>
              <a:schemeClr val="bg1">
                <a:lumMod val="75000"/>
              </a:schemeClr>
            </a:solidFill>
            <a:round/>
            <a:headEnd/>
            <a:tailEnd/>
          </a:ln>
          <a:effectLst>
            <a:outerShdw blurRad="101600" dist="38100" dir="2700000" algn="tl" rotWithShape="0">
              <a:schemeClr val="bg1">
                <a:lumMod val="50000"/>
                <a:alpha val="40000"/>
              </a:schemeClr>
            </a:outerShdw>
          </a:effectLst>
        </p:spPr>
        <p:txBody>
          <a:bodyPr wrap="none" anchor="ctr"/>
          <a:lstStyle/>
          <a:p>
            <a:endParaRPr lang="zh-CN" altLang="en-US" kern="0" dirty="0">
              <a:solidFill>
                <a:sysClr val="windowText" lastClr="000000"/>
              </a:solidFill>
              <a:latin typeface="Impact"/>
              <a:ea typeface="微软雅黑"/>
            </a:endParaRPr>
          </a:p>
        </p:txBody>
      </p:sp>
      <p:sp>
        <p:nvSpPr>
          <p:cNvPr id="139" name="椭圆 138"/>
          <p:cNvSpPr/>
          <p:nvPr/>
        </p:nvSpPr>
        <p:spPr>
          <a:xfrm flipH="1">
            <a:off x="3547382" y="6790047"/>
            <a:ext cx="760366" cy="298048"/>
          </a:xfrm>
          <a:prstGeom prst="ellipse">
            <a:avLst/>
          </a:prstGeom>
          <a:solidFill>
            <a:schemeClr val="tx1">
              <a:lumMod val="50000"/>
              <a:lumOff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a:ea typeface="微软雅黑"/>
            </a:endParaRPr>
          </a:p>
        </p:txBody>
      </p:sp>
      <p:sp>
        <p:nvSpPr>
          <p:cNvPr id="140" name="椭圆 139"/>
          <p:cNvSpPr/>
          <p:nvPr/>
        </p:nvSpPr>
        <p:spPr>
          <a:xfrm flipH="1">
            <a:off x="1356307" y="6397541"/>
            <a:ext cx="880128" cy="344991"/>
          </a:xfrm>
          <a:prstGeom prst="ellipse">
            <a:avLst/>
          </a:prstGeom>
          <a:solidFill>
            <a:schemeClr val="tx1">
              <a:lumMod val="50000"/>
              <a:lumOff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a:ea typeface="微软雅黑"/>
            </a:endParaRPr>
          </a:p>
        </p:txBody>
      </p:sp>
      <p:grpSp>
        <p:nvGrpSpPr>
          <p:cNvPr id="141" name="组合 140"/>
          <p:cNvGrpSpPr/>
          <p:nvPr/>
        </p:nvGrpSpPr>
        <p:grpSpPr>
          <a:xfrm flipH="1">
            <a:off x="2236435" y="3519300"/>
            <a:ext cx="2062784" cy="3005179"/>
            <a:chOff x="4002347" y="2299476"/>
            <a:chExt cx="1600757" cy="2332073"/>
          </a:xfrm>
          <a:effectLst>
            <a:outerShdw blurRad="101600" dist="38100" dir="2700000" algn="tl" rotWithShape="0">
              <a:prstClr val="black">
                <a:alpha val="40000"/>
              </a:prstClr>
            </a:outerShdw>
          </a:effectLst>
        </p:grpSpPr>
        <p:sp>
          <p:nvSpPr>
            <p:cNvPr id="142" name="Freeform 54"/>
            <p:cNvSpPr>
              <a:spLocks/>
            </p:cNvSpPr>
            <p:nvPr/>
          </p:nvSpPr>
          <p:spPr bwMode="auto">
            <a:xfrm>
              <a:off x="4634084" y="4105816"/>
              <a:ext cx="415447" cy="523592"/>
            </a:xfrm>
            <a:custGeom>
              <a:avLst/>
              <a:gdLst>
                <a:gd name="T0" fmla="*/ 164 w 164"/>
                <a:gd name="T1" fmla="*/ 71 h 207"/>
                <a:gd name="T2" fmla="*/ 68 w 164"/>
                <a:gd name="T3" fmla="*/ 8 h 207"/>
                <a:gd name="T4" fmla="*/ 65 w 164"/>
                <a:gd name="T5" fmla="*/ 18 h 207"/>
                <a:gd name="T6" fmla="*/ 61 w 164"/>
                <a:gd name="T7" fmla="*/ 30 h 207"/>
                <a:gd name="T8" fmla="*/ 57 w 164"/>
                <a:gd name="T9" fmla="*/ 38 h 207"/>
                <a:gd name="T10" fmla="*/ 52 w 164"/>
                <a:gd name="T11" fmla="*/ 49 h 207"/>
                <a:gd name="T12" fmla="*/ 47 w 164"/>
                <a:gd name="T13" fmla="*/ 58 h 207"/>
                <a:gd name="T14" fmla="*/ 38 w 164"/>
                <a:gd name="T15" fmla="*/ 70 h 207"/>
                <a:gd name="T16" fmla="*/ 32 w 164"/>
                <a:gd name="T17" fmla="*/ 78 h 207"/>
                <a:gd name="T18" fmla="*/ 20 w 164"/>
                <a:gd name="T19" fmla="*/ 91 h 207"/>
                <a:gd name="T20" fmla="*/ 11 w 164"/>
                <a:gd name="T21" fmla="*/ 101 h 207"/>
                <a:gd name="T22" fmla="*/ 4 w 164"/>
                <a:gd name="T23" fmla="*/ 107 h 207"/>
                <a:gd name="T24" fmla="*/ 4 w 164"/>
                <a:gd name="T25" fmla="*/ 107 h 207"/>
                <a:gd name="T26" fmla="*/ 3 w 164"/>
                <a:gd name="T27" fmla="*/ 108 h 207"/>
                <a:gd name="T28" fmla="*/ 2 w 164"/>
                <a:gd name="T29" fmla="*/ 109 h 207"/>
                <a:gd name="T30" fmla="*/ 2 w 164"/>
                <a:gd name="T31" fmla="*/ 109 h 207"/>
                <a:gd name="T32" fmla="*/ 2 w 164"/>
                <a:gd name="T33" fmla="*/ 110 h 207"/>
                <a:gd name="T34" fmla="*/ 1 w 164"/>
                <a:gd name="T35" fmla="*/ 110 h 207"/>
                <a:gd name="T36" fmla="*/ 1 w 164"/>
                <a:gd name="T37" fmla="*/ 111 h 207"/>
                <a:gd name="T38" fmla="*/ 1 w 164"/>
                <a:gd name="T39" fmla="*/ 112 h 207"/>
                <a:gd name="T40" fmla="*/ 0 w 164"/>
                <a:gd name="T41" fmla="*/ 115 h 207"/>
                <a:gd name="T42" fmla="*/ 1 w 164"/>
                <a:gd name="T43" fmla="*/ 116 h 207"/>
                <a:gd name="T44" fmla="*/ 2 w 164"/>
                <a:gd name="T45" fmla="*/ 119 h 207"/>
                <a:gd name="T46" fmla="*/ 87 w 164"/>
                <a:gd name="T47" fmla="*/ 207 h 207"/>
                <a:gd name="T48" fmla="*/ 86 w 164"/>
                <a:gd name="T49" fmla="*/ 206 h 207"/>
                <a:gd name="T50" fmla="*/ 86 w 164"/>
                <a:gd name="T51" fmla="*/ 202 h 207"/>
                <a:gd name="T52" fmla="*/ 87 w 164"/>
                <a:gd name="T53" fmla="*/ 196 h 207"/>
                <a:gd name="T54" fmla="*/ 91 w 164"/>
                <a:gd name="T55" fmla="*/ 192 h 207"/>
                <a:gd name="T56" fmla="*/ 95 w 164"/>
                <a:gd name="T57" fmla="*/ 188 h 207"/>
                <a:gd name="T58" fmla="*/ 101 w 164"/>
                <a:gd name="T59" fmla="*/ 183 h 207"/>
                <a:gd name="T60" fmla="*/ 107 w 164"/>
                <a:gd name="T61" fmla="*/ 175 h 207"/>
                <a:gd name="T62" fmla="*/ 115 w 164"/>
                <a:gd name="T63" fmla="*/ 167 h 207"/>
                <a:gd name="T64" fmla="*/ 121 w 164"/>
                <a:gd name="T65" fmla="*/ 160 h 207"/>
                <a:gd name="T66" fmla="*/ 125 w 164"/>
                <a:gd name="T67" fmla="*/ 155 h 207"/>
                <a:gd name="T68" fmla="*/ 128 w 164"/>
                <a:gd name="T69" fmla="*/ 150 h 207"/>
                <a:gd name="T70" fmla="*/ 133 w 164"/>
                <a:gd name="T71" fmla="*/ 142 h 207"/>
                <a:gd name="T72" fmla="*/ 138 w 164"/>
                <a:gd name="T73" fmla="*/ 135 h 207"/>
                <a:gd name="T74" fmla="*/ 142 w 164"/>
                <a:gd name="T75" fmla="*/ 128 h 207"/>
                <a:gd name="T76" fmla="*/ 145 w 164"/>
                <a:gd name="T77" fmla="*/ 124 h 207"/>
                <a:gd name="T78" fmla="*/ 148 w 164"/>
                <a:gd name="T79" fmla="*/ 117 h 207"/>
                <a:gd name="T80" fmla="*/ 151 w 164"/>
                <a:gd name="T81" fmla="*/ 111 h 207"/>
                <a:gd name="T82" fmla="*/ 154 w 164"/>
                <a:gd name="T83" fmla="*/ 105 h 207"/>
                <a:gd name="T84" fmla="*/ 156 w 164"/>
                <a:gd name="T85" fmla="*/ 98 h 207"/>
                <a:gd name="T86" fmla="*/ 159 w 164"/>
                <a:gd name="T87" fmla="*/ 92 h 207"/>
                <a:gd name="T88" fmla="*/ 161 w 164"/>
                <a:gd name="T89" fmla="*/ 8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207">
                  <a:moveTo>
                    <a:pt x="163" y="78"/>
                  </a:moveTo>
                  <a:cubicBezTo>
                    <a:pt x="163" y="78"/>
                    <a:pt x="163" y="78"/>
                    <a:pt x="163" y="78"/>
                  </a:cubicBezTo>
                  <a:cubicBezTo>
                    <a:pt x="163" y="76"/>
                    <a:pt x="164" y="73"/>
                    <a:pt x="164" y="71"/>
                  </a:cubicBezTo>
                  <a:cubicBezTo>
                    <a:pt x="70" y="0"/>
                    <a:pt x="70" y="0"/>
                    <a:pt x="70" y="0"/>
                  </a:cubicBezTo>
                  <a:cubicBezTo>
                    <a:pt x="70" y="2"/>
                    <a:pt x="69" y="4"/>
                    <a:pt x="69" y="6"/>
                  </a:cubicBezTo>
                  <a:cubicBezTo>
                    <a:pt x="69" y="6"/>
                    <a:pt x="68" y="7"/>
                    <a:pt x="68" y="8"/>
                  </a:cubicBezTo>
                  <a:cubicBezTo>
                    <a:pt x="68" y="9"/>
                    <a:pt x="68" y="10"/>
                    <a:pt x="67" y="12"/>
                  </a:cubicBezTo>
                  <a:cubicBezTo>
                    <a:pt x="67" y="13"/>
                    <a:pt x="67" y="13"/>
                    <a:pt x="66" y="14"/>
                  </a:cubicBezTo>
                  <a:cubicBezTo>
                    <a:pt x="66" y="16"/>
                    <a:pt x="66" y="17"/>
                    <a:pt x="65" y="18"/>
                  </a:cubicBezTo>
                  <a:cubicBezTo>
                    <a:pt x="65" y="19"/>
                    <a:pt x="65" y="20"/>
                    <a:pt x="64" y="21"/>
                  </a:cubicBezTo>
                  <a:cubicBezTo>
                    <a:pt x="64" y="22"/>
                    <a:pt x="64" y="23"/>
                    <a:pt x="63" y="24"/>
                  </a:cubicBezTo>
                  <a:cubicBezTo>
                    <a:pt x="62" y="26"/>
                    <a:pt x="62" y="28"/>
                    <a:pt x="61" y="30"/>
                  </a:cubicBezTo>
                  <a:cubicBezTo>
                    <a:pt x="61" y="30"/>
                    <a:pt x="61" y="30"/>
                    <a:pt x="61" y="30"/>
                  </a:cubicBezTo>
                  <a:cubicBezTo>
                    <a:pt x="60" y="32"/>
                    <a:pt x="59" y="34"/>
                    <a:pt x="58" y="36"/>
                  </a:cubicBezTo>
                  <a:cubicBezTo>
                    <a:pt x="58" y="37"/>
                    <a:pt x="58" y="37"/>
                    <a:pt x="57" y="38"/>
                  </a:cubicBezTo>
                  <a:cubicBezTo>
                    <a:pt x="57" y="39"/>
                    <a:pt x="56" y="41"/>
                    <a:pt x="55" y="42"/>
                  </a:cubicBezTo>
                  <a:cubicBezTo>
                    <a:pt x="55" y="43"/>
                    <a:pt x="55" y="44"/>
                    <a:pt x="54" y="44"/>
                  </a:cubicBezTo>
                  <a:cubicBezTo>
                    <a:pt x="53" y="46"/>
                    <a:pt x="53" y="47"/>
                    <a:pt x="52" y="49"/>
                  </a:cubicBezTo>
                  <a:cubicBezTo>
                    <a:pt x="52" y="49"/>
                    <a:pt x="51" y="50"/>
                    <a:pt x="51" y="50"/>
                  </a:cubicBezTo>
                  <a:cubicBezTo>
                    <a:pt x="50" y="52"/>
                    <a:pt x="49" y="54"/>
                    <a:pt x="47" y="56"/>
                  </a:cubicBezTo>
                  <a:cubicBezTo>
                    <a:pt x="47" y="57"/>
                    <a:pt x="47" y="57"/>
                    <a:pt x="47" y="58"/>
                  </a:cubicBezTo>
                  <a:cubicBezTo>
                    <a:pt x="46" y="59"/>
                    <a:pt x="44" y="61"/>
                    <a:pt x="43" y="63"/>
                  </a:cubicBezTo>
                  <a:cubicBezTo>
                    <a:pt x="43" y="63"/>
                    <a:pt x="43" y="64"/>
                    <a:pt x="42" y="64"/>
                  </a:cubicBezTo>
                  <a:cubicBezTo>
                    <a:pt x="41" y="66"/>
                    <a:pt x="40" y="68"/>
                    <a:pt x="38" y="70"/>
                  </a:cubicBezTo>
                  <a:cubicBezTo>
                    <a:pt x="38" y="71"/>
                    <a:pt x="37" y="71"/>
                    <a:pt x="37" y="71"/>
                  </a:cubicBezTo>
                  <a:cubicBezTo>
                    <a:pt x="36" y="73"/>
                    <a:pt x="34" y="75"/>
                    <a:pt x="33" y="77"/>
                  </a:cubicBezTo>
                  <a:cubicBezTo>
                    <a:pt x="32" y="77"/>
                    <a:pt x="32" y="78"/>
                    <a:pt x="32" y="78"/>
                  </a:cubicBezTo>
                  <a:cubicBezTo>
                    <a:pt x="30" y="80"/>
                    <a:pt x="28" y="82"/>
                    <a:pt x="27" y="84"/>
                  </a:cubicBezTo>
                  <a:cubicBezTo>
                    <a:pt x="26" y="85"/>
                    <a:pt x="26" y="85"/>
                    <a:pt x="25" y="86"/>
                  </a:cubicBezTo>
                  <a:cubicBezTo>
                    <a:pt x="23" y="88"/>
                    <a:pt x="22" y="90"/>
                    <a:pt x="20" y="91"/>
                  </a:cubicBezTo>
                  <a:cubicBezTo>
                    <a:pt x="20" y="92"/>
                    <a:pt x="19" y="92"/>
                    <a:pt x="19" y="92"/>
                  </a:cubicBezTo>
                  <a:cubicBezTo>
                    <a:pt x="17" y="95"/>
                    <a:pt x="15" y="97"/>
                    <a:pt x="13" y="99"/>
                  </a:cubicBezTo>
                  <a:cubicBezTo>
                    <a:pt x="12" y="99"/>
                    <a:pt x="12" y="100"/>
                    <a:pt x="11" y="101"/>
                  </a:cubicBezTo>
                  <a:cubicBezTo>
                    <a:pt x="9" y="103"/>
                    <a:pt x="6" y="105"/>
                    <a:pt x="4" y="107"/>
                  </a:cubicBezTo>
                  <a:cubicBezTo>
                    <a:pt x="4" y="107"/>
                    <a:pt x="4" y="107"/>
                    <a:pt x="4" y="107"/>
                  </a:cubicBezTo>
                  <a:cubicBezTo>
                    <a:pt x="4" y="107"/>
                    <a:pt x="4" y="107"/>
                    <a:pt x="4" y="107"/>
                  </a:cubicBezTo>
                  <a:cubicBezTo>
                    <a:pt x="4" y="107"/>
                    <a:pt x="4" y="107"/>
                    <a:pt x="4" y="107"/>
                  </a:cubicBezTo>
                  <a:cubicBezTo>
                    <a:pt x="4" y="107"/>
                    <a:pt x="4" y="107"/>
                    <a:pt x="4" y="107"/>
                  </a:cubicBezTo>
                  <a:cubicBezTo>
                    <a:pt x="4" y="107"/>
                    <a:pt x="4" y="107"/>
                    <a:pt x="4" y="107"/>
                  </a:cubicBezTo>
                  <a:cubicBezTo>
                    <a:pt x="4" y="107"/>
                    <a:pt x="4" y="108"/>
                    <a:pt x="3" y="108"/>
                  </a:cubicBezTo>
                  <a:cubicBezTo>
                    <a:pt x="3" y="108"/>
                    <a:pt x="3" y="108"/>
                    <a:pt x="3" y="108"/>
                  </a:cubicBezTo>
                  <a:cubicBezTo>
                    <a:pt x="3" y="108"/>
                    <a:pt x="3" y="108"/>
                    <a:pt x="3" y="108"/>
                  </a:cubicBezTo>
                  <a:cubicBezTo>
                    <a:pt x="3" y="108"/>
                    <a:pt x="3" y="108"/>
                    <a:pt x="3" y="108"/>
                  </a:cubicBezTo>
                  <a:cubicBezTo>
                    <a:pt x="3" y="108"/>
                    <a:pt x="3" y="108"/>
                    <a:pt x="3" y="109"/>
                  </a:cubicBezTo>
                  <a:cubicBezTo>
                    <a:pt x="3" y="109"/>
                    <a:pt x="3" y="109"/>
                    <a:pt x="2" y="109"/>
                  </a:cubicBezTo>
                  <a:cubicBezTo>
                    <a:pt x="2" y="109"/>
                    <a:pt x="2" y="109"/>
                    <a:pt x="2" y="109"/>
                  </a:cubicBezTo>
                  <a:cubicBezTo>
                    <a:pt x="2" y="109"/>
                    <a:pt x="2" y="109"/>
                    <a:pt x="2" y="109"/>
                  </a:cubicBezTo>
                  <a:cubicBezTo>
                    <a:pt x="2" y="109"/>
                    <a:pt x="2" y="109"/>
                    <a:pt x="2" y="109"/>
                  </a:cubicBezTo>
                  <a:cubicBezTo>
                    <a:pt x="2" y="109"/>
                    <a:pt x="2" y="109"/>
                    <a:pt x="2" y="109"/>
                  </a:cubicBezTo>
                  <a:cubicBezTo>
                    <a:pt x="2" y="109"/>
                    <a:pt x="2" y="109"/>
                    <a:pt x="2" y="109"/>
                  </a:cubicBezTo>
                  <a:cubicBezTo>
                    <a:pt x="2" y="109"/>
                    <a:pt x="2" y="109"/>
                    <a:pt x="2" y="110"/>
                  </a:cubicBezTo>
                  <a:cubicBezTo>
                    <a:pt x="2" y="110"/>
                    <a:pt x="2" y="110"/>
                    <a:pt x="2" y="110"/>
                  </a:cubicBezTo>
                  <a:cubicBezTo>
                    <a:pt x="2" y="110"/>
                    <a:pt x="2" y="110"/>
                    <a:pt x="2" y="110"/>
                  </a:cubicBezTo>
                  <a:cubicBezTo>
                    <a:pt x="2" y="110"/>
                    <a:pt x="2" y="110"/>
                    <a:pt x="1" y="110"/>
                  </a:cubicBezTo>
                  <a:cubicBezTo>
                    <a:pt x="1" y="110"/>
                    <a:pt x="1" y="111"/>
                    <a:pt x="1" y="111"/>
                  </a:cubicBezTo>
                  <a:cubicBezTo>
                    <a:pt x="1" y="111"/>
                    <a:pt x="1" y="111"/>
                    <a:pt x="1" y="111"/>
                  </a:cubicBezTo>
                  <a:cubicBezTo>
                    <a:pt x="1" y="111"/>
                    <a:pt x="1" y="111"/>
                    <a:pt x="1" y="111"/>
                  </a:cubicBezTo>
                  <a:cubicBezTo>
                    <a:pt x="1" y="112"/>
                    <a:pt x="1" y="112"/>
                    <a:pt x="1" y="112"/>
                  </a:cubicBezTo>
                  <a:cubicBezTo>
                    <a:pt x="1" y="112"/>
                    <a:pt x="1" y="112"/>
                    <a:pt x="1" y="112"/>
                  </a:cubicBezTo>
                  <a:cubicBezTo>
                    <a:pt x="1" y="112"/>
                    <a:pt x="1" y="112"/>
                    <a:pt x="1" y="112"/>
                  </a:cubicBezTo>
                  <a:cubicBezTo>
                    <a:pt x="1" y="113"/>
                    <a:pt x="1" y="113"/>
                    <a:pt x="1" y="113"/>
                  </a:cubicBezTo>
                  <a:cubicBezTo>
                    <a:pt x="1" y="114"/>
                    <a:pt x="0" y="114"/>
                    <a:pt x="0" y="115"/>
                  </a:cubicBezTo>
                  <a:cubicBezTo>
                    <a:pt x="0" y="115"/>
                    <a:pt x="0" y="115"/>
                    <a:pt x="0" y="115"/>
                  </a:cubicBezTo>
                  <a:cubicBezTo>
                    <a:pt x="0" y="115"/>
                    <a:pt x="0" y="115"/>
                    <a:pt x="0" y="115"/>
                  </a:cubicBezTo>
                  <a:cubicBezTo>
                    <a:pt x="0" y="115"/>
                    <a:pt x="1" y="115"/>
                    <a:pt x="1" y="115"/>
                  </a:cubicBezTo>
                  <a:cubicBezTo>
                    <a:pt x="1" y="116"/>
                    <a:pt x="1" y="116"/>
                    <a:pt x="1" y="116"/>
                  </a:cubicBezTo>
                  <a:cubicBezTo>
                    <a:pt x="1" y="117"/>
                    <a:pt x="1" y="117"/>
                    <a:pt x="1" y="118"/>
                  </a:cubicBezTo>
                  <a:cubicBezTo>
                    <a:pt x="1" y="118"/>
                    <a:pt x="1" y="118"/>
                    <a:pt x="1" y="118"/>
                  </a:cubicBezTo>
                  <a:cubicBezTo>
                    <a:pt x="1" y="118"/>
                    <a:pt x="2" y="118"/>
                    <a:pt x="2" y="119"/>
                  </a:cubicBezTo>
                  <a:cubicBezTo>
                    <a:pt x="2" y="119"/>
                    <a:pt x="2" y="119"/>
                    <a:pt x="2" y="119"/>
                  </a:cubicBezTo>
                  <a:cubicBezTo>
                    <a:pt x="2" y="119"/>
                    <a:pt x="2" y="119"/>
                    <a:pt x="2" y="119"/>
                  </a:cubicBezTo>
                  <a:cubicBezTo>
                    <a:pt x="31" y="149"/>
                    <a:pt x="59" y="178"/>
                    <a:pt x="87" y="207"/>
                  </a:cubicBezTo>
                  <a:cubicBezTo>
                    <a:pt x="87" y="207"/>
                    <a:pt x="87" y="207"/>
                    <a:pt x="87" y="207"/>
                  </a:cubicBezTo>
                  <a:cubicBezTo>
                    <a:pt x="87" y="206"/>
                    <a:pt x="87" y="206"/>
                    <a:pt x="87" y="206"/>
                  </a:cubicBezTo>
                  <a:cubicBezTo>
                    <a:pt x="87" y="206"/>
                    <a:pt x="87" y="206"/>
                    <a:pt x="86" y="206"/>
                  </a:cubicBezTo>
                  <a:cubicBezTo>
                    <a:pt x="86" y="206"/>
                    <a:pt x="86" y="205"/>
                    <a:pt x="86" y="205"/>
                  </a:cubicBezTo>
                  <a:cubicBezTo>
                    <a:pt x="86" y="204"/>
                    <a:pt x="86" y="203"/>
                    <a:pt x="86" y="203"/>
                  </a:cubicBezTo>
                  <a:cubicBezTo>
                    <a:pt x="86" y="202"/>
                    <a:pt x="86" y="202"/>
                    <a:pt x="86" y="202"/>
                  </a:cubicBezTo>
                  <a:cubicBezTo>
                    <a:pt x="86" y="201"/>
                    <a:pt x="86" y="200"/>
                    <a:pt x="86" y="199"/>
                  </a:cubicBezTo>
                  <a:cubicBezTo>
                    <a:pt x="86" y="199"/>
                    <a:pt x="86" y="199"/>
                    <a:pt x="86" y="199"/>
                  </a:cubicBezTo>
                  <a:cubicBezTo>
                    <a:pt x="86" y="198"/>
                    <a:pt x="87" y="197"/>
                    <a:pt x="87" y="196"/>
                  </a:cubicBezTo>
                  <a:cubicBezTo>
                    <a:pt x="87" y="196"/>
                    <a:pt x="87" y="196"/>
                    <a:pt x="87" y="196"/>
                  </a:cubicBezTo>
                  <a:cubicBezTo>
                    <a:pt x="88" y="195"/>
                    <a:pt x="89" y="194"/>
                    <a:pt x="90" y="193"/>
                  </a:cubicBezTo>
                  <a:cubicBezTo>
                    <a:pt x="90" y="193"/>
                    <a:pt x="91" y="192"/>
                    <a:pt x="91" y="192"/>
                  </a:cubicBezTo>
                  <a:cubicBezTo>
                    <a:pt x="91" y="192"/>
                    <a:pt x="92" y="191"/>
                    <a:pt x="92" y="191"/>
                  </a:cubicBezTo>
                  <a:cubicBezTo>
                    <a:pt x="93" y="190"/>
                    <a:pt x="93" y="190"/>
                    <a:pt x="93" y="190"/>
                  </a:cubicBezTo>
                  <a:cubicBezTo>
                    <a:pt x="94" y="189"/>
                    <a:pt x="94" y="189"/>
                    <a:pt x="95" y="188"/>
                  </a:cubicBezTo>
                  <a:cubicBezTo>
                    <a:pt x="96" y="187"/>
                    <a:pt x="96" y="187"/>
                    <a:pt x="97" y="186"/>
                  </a:cubicBezTo>
                  <a:cubicBezTo>
                    <a:pt x="98" y="185"/>
                    <a:pt x="99" y="184"/>
                    <a:pt x="99" y="184"/>
                  </a:cubicBezTo>
                  <a:cubicBezTo>
                    <a:pt x="100" y="183"/>
                    <a:pt x="100" y="183"/>
                    <a:pt x="101" y="183"/>
                  </a:cubicBezTo>
                  <a:cubicBezTo>
                    <a:pt x="102" y="181"/>
                    <a:pt x="104" y="179"/>
                    <a:pt x="106" y="177"/>
                  </a:cubicBezTo>
                  <a:cubicBezTo>
                    <a:pt x="106" y="177"/>
                    <a:pt x="106" y="177"/>
                    <a:pt x="106" y="176"/>
                  </a:cubicBezTo>
                  <a:cubicBezTo>
                    <a:pt x="107" y="176"/>
                    <a:pt x="107" y="176"/>
                    <a:pt x="107" y="175"/>
                  </a:cubicBezTo>
                  <a:cubicBezTo>
                    <a:pt x="109" y="174"/>
                    <a:pt x="110" y="172"/>
                    <a:pt x="111" y="171"/>
                  </a:cubicBezTo>
                  <a:cubicBezTo>
                    <a:pt x="112" y="170"/>
                    <a:pt x="113" y="170"/>
                    <a:pt x="113" y="169"/>
                  </a:cubicBezTo>
                  <a:cubicBezTo>
                    <a:pt x="114" y="168"/>
                    <a:pt x="114" y="168"/>
                    <a:pt x="115" y="167"/>
                  </a:cubicBezTo>
                  <a:cubicBezTo>
                    <a:pt x="115" y="166"/>
                    <a:pt x="116" y="166"/>
                    <a:pt x="116" y="165"/>
                  </a:cubicBezTo>
                  <a:cubicBezTo>
                    <a:pt x="118" y="164"/>
                    <a:pt x="119" y="162"/>
                    <a:pt x="120" y="160"/>
                  </a:cubicBezTo>
                  <a:cubicBezTo>
                    <a:pt x="121" y="160"/>
                    <a:pt x="121" y="160"/>
                    <a:pt x="121" y="160"/>
                  </a:cubicBezTo>
                  <a:cubicBezTo>
                    <a:pt x="121" y="160"/>
                    <a:pt x="121" y="160"/>
                    <a:pt x="121" y="159"/>
                  </a:cubicBezTo>
                  <a:cubicBezTo>
                    <a:pt x="121" y="159"/>
                    <a:pt x="121" y="159"/>
                    <a:pt x="122" y="159"/>
                  </a:cubicBezTo>
                  <a:cubicBezTo>
                    <a:pt x="123" y="157"/>
                    <a:pt x="124" y="156"/>
                    <a:pt x="125" y="155"/>
                  </a:cubicBezTo>
                  <a:cubicBezTo>
                    <a:pt x="125" y="154"/>
                    <a:pt x="126" y="153"/>
                    <a:pt x="126" y="152"/>
                  </a:cubicBezTo>
                  <a:cubicBezTo>
                    <a:pt x="127" y="152"/>
                    <a:pt x="127" y="151"/>
                    <a:pt x="128" y="151"/>
                  </a:cubicBezTo>
                  <a:cubicBezTo>
                    <a:pt x="128" y="150"/>
                    <a:pt x="128" y="150"/>
                    <a:pt x="128" y="150"/>
                  </a:cubicBezTo>
                  <a:cubicBezTo>
                    <a:pt x="130" y="148"/>
                    <a:pt x="131" y="146"/>
                    <a:pt x="132" y="144"/>
                  </a:cubicBezTo>
                  <a:cubicBezTo>
                    <a:pt x="132" y="144"/>
                    <a:pt x="132" y="144"/>
                    <a:pt x="133" y="144"/>
                  </a:cubicBezTo>
                  <a:cubicBezTo>
                    <a:pt x="133" y="143"/>
                    <a:pt x="133" y="143"/>
                    <a:pt x="133" y="142"/>
                  </a:cubicBezTo>
                  <a:cubicBezTo>
                    <a:pt x="134" y="141"/>
                    <a:pt x="135" y="140"/>
                    <a:pt x="136" y="139"/>
                  </a:cubicBezTo>
                  <a:cubicBezTo>
                    <a:pt x="136" y="138"/>
                    <a:pt x="137" y="137"/>
                    <a:pt x="137" y="137"/>
                  </a:cubicBezTo>
                  <a:cubicBezTo>
                    <a:pt x="138" y="136"/>
                    <a:pt x="138" y="135"/>
                    <a:pt x="138" y="135"/>
                  </a:cubicBezTo>
                  <a:cubicBezTo>
                    <a:pt x="138" y="135"/>
                    <a:pt x="139" y="134"/>
                    <a:pt x="139" y="134"/>
                  </a:cubicBezTo>
                  <a:cubicBezTo>
                    <a:pt x="140" y="132"/>
                    <a:pt x="141" y="130"/>
                    <a:pt x="142" y="129"/>
                  </a:cubicBezTo>
                  <a:cubicBezTo>
                    <a:pt x="142" y="129"/>
                    <a:pt x="142" y="128"/>
                    <a:pt x="142" y="128"/>
                  </a:cubicBezTo>
                  <a:cubicBezTo>
                    <a:pt x="142" y="128"/>
                    <a:pt x="142" y="128"/>
                    <a:pt x="143" y="128"/>
                  </a:cubicBezTo>
                  <a:cubicBezTo>
                    <a:pt x="143" y="127"/>
                    <a:pt x="143" y="127"/>
                    <a:pt x="143" y="127"/>
                  </a:cubicBezTo>
                  <a:cubicBezTo>
                    <a:pt x="144" y="126"/>
                    <a:pt x="144" y="125"/>
                    <a:pt x="145" y="124"/>
                  </a:cubicBezTo>
                  <a:cubicBezTo>
                    <a:pt x="145" y="123"/>
                    <a:pt x="146" y="122"/>
                    <a:pt x="146" y="121"/>
                  </a:cubicBezTo>
                  <a:cubicBezTo>
                    <a:pt x="146" y="121"/>
                    <a:pt x="147" y="120"/>
                    <a:pt x="147" y="119"/>
                  </a:cubicBezTo>
                  <a:cubicBezTo>
                    <a:pt x="147" y="119"/>
                    <a:pt x="148" y="118"/>
                    <a:pt x="148" y="117"/>
                  </a:cubicBezTo>
                  <a:cubicBezTo>
                    <a:pt x="149" y="116"/>
                    <a:pt x="149" y="115"/>
                    <a:pt x="150" y="114"/>
                  </a:cubicBezTo>
                  <a:cubicBezTo>
                    <a:pt x="150" y="113"/>
                    <a:pt x="150" y="113"/>
                    <a:pt x="151" y="112"/>
                  </a:cubicBezTo>
                  <a:cubicBezTo>
                    <a:pt x="151" y="112"/>
                    <a:pt x="151" y="112"/>
                    <a:pt x="151" y="111"/>
                  </a:cubicBezTo>
                  <a:cubicBezTo>
                    <a:pt x="152" y="109"/>
                    <a:pt x="153" y="107"/>
                    <a:pt x="153" y="105"/>
                  </a:cubicBezTo>
                  <a:cubicBezTo>
                    <a:pt x="153" y="105"/>
                    <a:pt x="153" y="105"/>
                    <a:pt x="153" y="105"/>
                  </a:cubicBezTo>
                  <a:cubicBezTo>
                    <a:pt x="154" y="105"/>
                    <a:pt x="154" y="105"/>
                    <a:pt x="154" y="105"/>
                  </a:cubicBezTo>
                  <a:cubicBezTo>
                    <a:pt x="154" y="103"/>
                    <a:pt x="155" y="101"/>
                    <a:pt x="156" y="100"/>
                  </a:cubicBezTo>
                  <a:cubicBezTo>
                    <a:pt x="156" y="99"/>
                    <a:pt x="156" y="99"/>
                    <a:pt x="156" y="99"/>
                  </a:cubicBezTo>
                  <a:cubicBezTo>
                    <a:pt x="156" y="99"/>
                    <a:pt x="156" y="98"/>
                    <a:pt x="156" y="98"/>
                  </a:cubicBezTo>
                  <a:cubicBezTo>
                    <a:pt x="157" y="97"/>
                    <a:pt x="157" y="96"/>
                    <a:pt x="158" y="95"/>
                  </a:cubicBezTo>
                  <a:cubicBezTo>
                    <a:pt x="158" y="94"/>
                    <a:pt x="158" y="93"/>
                    <a:pt x="158" y="92"/>
                  </a:cubicBezTo>
                  <a:cubicBezTo>
                    <a:pt x="158" y="92"/>
                    <a:pt x="159" y="92"/>
                    <a:pt x="159" y="92"/>
                  </a:cubicBezTo>
                  <a:cubicBezTo>
                    <a:pt x="159" y="90"/>
                    <a:pt x="159" y="89"/>
                    <a:pt x="160" y="87"/>
                  </a:cubicBezTo>
                  <a:cubicBezTo>
                    <a:pt x="160" y="87"/>
                    <a:pt x="160" y="86"/>
                    <a:pt x="161" y="85"/>
                  </a:cubicBezTo>
                  <a:cubicBezTo>
                    <a:pt x="161" y="85"/>
                    <a:pt x="161" y="85"/>
                    <a:pt x="161" y="85"/>
                  </a:cubicBezTo>
                  <a:cubicBezTo>
                    <a:pt x="161" y="83"/>
                    <a:pt x="162" y="82"/>
                    <a:pt x="162" y="80"/>
                  </a:cubicBezTo>
                  <a:cubicBezTo>
                    <a:pt x="162" y="79"/>
                    <a:pt x="162" y="79"/>
                    <a:pt x="163" y="78"/>
                  </a:cubicBezTo>
                  <a:close/>
                </a:path>
              </a:pathLst>
            </a:custGeom>
            <a:solidFill>
              <a:srgbClr val="2187AB"/>
            </a:solidFill>
            <a:ln>
              <a:noFill/>
            </a:ln>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43" name="任意多边形 142"/>
            <p:cNvSpPr>
              <a:spLocks/>
            </p:cNvSpPr>
            <p:nvPr/>
          </p:nvSpPr>
          <p:spPr bwMode="auto">
            <a:xfrm>
              <a:off x="4002347" y="2312324"/>
              <a:ext cx="295524" cy="2061176"/>
            </a:xfrm>
            <a:custGeom>
              <a:avLst/>
              <a:gdLst>
                <a:gd name="connsiteX0" fmla="*/ 273207 w 295524"/>
                <a:gd name="connsiteY0" fmla="*/ 2047611 h 2061176"/>
                <a:gd name="connsiteX1" fmla="*/ 283747 w 295524"/>
                <a:gd name="connsiteY1" fmla="*/ 2061176 h 2061176"/>
                <a:gd name="connsiteX2" fmla="*/ 273619 w 295524"/>
                <a:gd name="connsiteY2" fmla="*/ 2048568 h 2061176"/>
                <a:gd name="connsiteX3" fmla="*/ 295524 w 295524"/>
                <a:gd name="connsiteY3" fmla="*/ 0 h 2061176"/>
                <a:gd name="connsiteX4" fmla="*/ 282895 w 295524"/>
                <a:gd name="connsiteY4" fmla="*/ 7589 h 2061176"/>
                <a:gd name="connsiteX5" fmla="*/ 280369 w 295524"/>
                <a:gd name="connsiteY5" fmla="*/ 7589 h 2061176"/>
                <a:gd name="connsiteX6" fmla="*/ 270266 w 295524"/>
                <a:gd name="connsiteY6" fmla="*/ 12649 h 2061176"/>
                <a:gd name="connsiteX7" fmla="*/ 267740 w 295524"/>
                <a:gd name="connsiteY7" fmla="*/ 12649 h 2061176"/>
                <a:gd name="connsiteX8" fmla="*/ 257637 w 295524"/>
                <a:gd name="connsiteY8" fmla="*/ 20238 h 2061176"/>
                <a:gd name="connsiteX9" fmla="*/ 255111 w 295524"/>
                <a:gd name="connsiteY9" fmla="*/ 20238 h 2061176"/>
                <a:gd name="connsiteX10" fmla="*/ 245007 w 295524"/>
                <a:gd name="connsiteY10" fmla="*/ 27827 h 2061176"/>
                <a:gd name="connsiteX11" fmla="*/ 242481 w 295524"/>
                <a:gd name="connsiteY11" fmla="*/ 30357 h 2061176"/>
                <a:gd name="connsiteX12" fmla="*/ 232378 w 295524"/>
                <a:gd name="connsiteY12" fmla="*/ 37947 h 2061176"/>
                <a:gd name="connsiteX13" fmla="*/ 222275 w 295524"/>
                <a:gd name="connsiteY13" fmla="*/ 48066 h 2061176"/>
                <a:gd name="connsiteX14" fmla="*/ 212171 w 295524"/>
                <a:gd name="connsiteY14" fmla="*/ 58185 h 2061176"/>
                <a:gd name="connsiteX15" fmla="*/ 212171 w 295524"/>
                <a:gd name="connsiteY15" fmla="*/ 60715 h 2061176"/>
                <a:gd name="connsiteX16" fmla="*/ 202068 w 295524"/>
                <a:gd name="connsiteY16" fmla="*/ 70834 h 2061176"/>
                <a:gd name="connsiteX17" fmla="*/ 194490 w 295524"/>
                <a:gd name="connsiteY17" fmla="*/ 83483 h 2061176"/>
                <a:gd name="connsiteX18" fmla="*/ 194490 w 295524"/>
                <a:gd name="connsiteY18" fmla="*/ 86012 h 2061176"/>
                <a:gd name="connsiteX19" fmla="*/ 189439 w 295524"/>
                <a:gd name="connsiteY19" fmla="*/ 96132 h 2061176"/>
                <a:gd name="connsiteX20" fmla="*/ 186913 w 295524"/>
                <a:gd name="connsiteY20" fmla="*/ 98661 h 2061176"/>
                <a:gd name="connsiteX21" fmla="*/ 181861 w 295524"/>
                <a:gd name="connsiteY21" fmla="*/ 111310 h 2061176"/>
                <a:gd name="connsiteX22" fmla="*/ 181861 w 295524"/>
                <a:gd name="connsiteY22" fmla="*/ 113840 h 2061176"/>
                <a:gd name="connsiteX23" fmla="*/ 179335 w 295524"/>
                <a:gd name="connsiteY23" fmla="*/ 121429 h 2061176"/>
                <a:gd name="connsiteX24" fmla="*/ 176809 w 295524"/>
                <a:gd name="connsiteY24" fmla="*/ 131548 h 2061176"/>
                <a:gd name="connsiteX25" fmla="*/ 174284 w 295524"/>
                <a:gd name="connsiteY25" fmla="*/ 139138 h 2061176"/>
                <a:gd name="connsiteX26" fmla="*/ 171758 w 295524"/>
                <a:gd name="connsiteY26" fmla="*/ 149257 h 2061176"/>
                <a:gd name="connsiteX27" fmla="*/ 171758 w 295524"/>
                <a:gd name="connsiteY27" fmla="*/ 154316 h 2061176"/>
                <a:gd name="connsiteX28" fmla="*/ 171758 w 295524"/>
                <a:gd name="connsiteY28" fmla="*/ 166965 h 2061176"/>
                <a:gd name="connsiteX29" fmla="*/ 169232 w 295524"/>
                <a:gd name="connsiteY29" fmla="*/ 172025 h 2061176"/>
                <a:gd name="connsiteX30" fmla="*/ 169232 w 295524"/>
                <a:gd name="connsiteY30" fmla="*/ 192263 h 2061176"/>
                <a:gd name="connsiteX31" fmla="*/ 169207 w 295524"/>
                <a:gd name="connsiteY31" fmla="*/ 192269 h 2061176"/>
                <a:gd name="connsiteX32" fmla="*/ 258011 w 295524"/>
                <a:gd name="connsiteY32" fmla="*/ 1995088 h 2061176"/>
                <a:gd name="connsiteX33" fmla="*/ 258426 w 295524"/>
                <a:gd name="connsiteY33" fmla="*/ 1995611 h 2061176"/>
                <a:gd name="connsiteX34" fmla="*/ 260958 w 295524"/>
                <a:gd name="connsiteY34" fmla="*/ 2013263 h 2061176"/>
                <a:gd name="connsiteX35" fmla="*/ 266022 w 295524"/>
                <a:gd name="connsiteY35" fmla="*/ 2030915 h 2061176"/>
                <a:gd name="connsiteX36" fmla="*/ 273207 w 295524"/>
                <a:gd name="connsiteY36" fmla="*/ 2047611 h 2061176"/>
                <a:gd name="connsiteX37" fmla="*/ 119157 w 295524"/>
                <a:gd name="connsiteY37" fmla="*/ 1849349 h 2061176"/>
                <a:gd name="connsiteX38" fmla="*/ 111560 w 295524"/>
                <a:gd name="connsiteY38" fmla="*/ 1836741 h 2061176"/>
                <a:gd name="connsiteX39" fmla="*/ 103964 w 295524"/>
                <a:gd name="connsiteY39" fmla="*/ 1824132 h 2061176"/>
                <a:gd name="connsiteX40" fmla="*/ 98899 w 295524"/>
                <a:gd name="connsiteY40" fmla="*/ 1806480 h 2061176"/>
                <a:gd name="connsiteX41" fmla="*/ 96367 w 295524"/>
                <a:gd name="connsiteY41" fmla="*/ 1791350 h 2061176"/>
                <a:gd name="connsiteX42" fmla="*/ 96367 w 295524"/>
                <a:gd name="connsiteY42" fmla="*/ 1791350 h 2061176"/>
                <a:gd name="connsiteX43" fmla="*/ 0 w 295524"/>
                <a:gd name="connsiteY43" fmla="*/ 230210 h 2061176"/>
                <a:gd name="connsiteX44" fmla="*/ 0 w 295524"/>
                <a:gd name="connsiteY44" fmla="*/ 230210 h 2061176"/>
                <a:gd name="connsiteX45" fmla="*/ 0 w 295524"/>
                <a:gd name="connsiteY45" fmla="*/ 230210 h 2061176"/>
                <a:gd name="connsiteX46" fmla="*/ 0 w 295524"/>
                <a:gd name="connsiteY46" fmla="*/ 215031 h 2061176"/>
                <a:gd name="connsiteX47" fmla="*/ 0 w 295524"/>
                <a:gd name="connsiteY47" fmla="*/ 212501 h 2061176"/>
                <a:gd name="connsiteX48" fmla="*/ 0 w 295524"/>
                <a:gd name="connsiteY48" fmla="*/ 209972 h 2061176"/>
                <a:gd name="connsiteX49" fmla="*/ 0 w 295524"/>
                <a:gd name="connsiteY49" fmla="*/ 199853 h 2061176"/>
                <a:gd name="connsiteX50" fmla="*/ 0 w 295524"/>
                <a:gd name="connsiteY50" fmla="*/ 197323 h 2061176"/>
                <a:gd name="connsiteX51" fmla="*/ 0 w 295524"/>
                <a:gd name="connsiteY51" fmla="*/ 194793 h 2061176"/>
                <a:gd name="connsiteX52" fmla="*/ 2526 w 295524"/>
                <a:gd name="connsiteY52" fmla="*/ 184674 h 2061176"/>
                <a:gd name="connsiteX53" fmla="*/ 2526 w 295524"/>
                <a:gd name="connsiteY53" fmla="*/ 182144 h 2061176"/>
                <a:gd name="connsiteX54" fmla="*/ 5052 w 295524"/>
                <a:gd name="connsiteY54" fmla="*/ 179614 h 2061176"/>
                <a:gd name="connsiteX55" fmla="*/ 5052 w 295524"/>
                <a:gd name="connsiteY55" fmla="*/ 174555 h 2061176"/>
                <a:gd name="connsiteX56" fmla="*/ 5052 w 295524"/>
                <a:gd name="connsiteY56" fmla="*/ 172025 h 2061176"/>
                <a:gd name="connsiteX57" fmla="*/ 7577 w 295524"/>
                <a:gd name="connsiteY57" fmla="*/ 166965 h 2061176"/>
                <a:gd name="connsiteX58" fmla="*/ 7577 w 295524"/>
                <a:gd name="connsiteY58" fmla="*/ 164436 h 2061176"/>
                <a:gd name="connsiteX59" fmla="*/ 10103 w 295524"/>
                <a:gd name="connsiteY59" fmla="*/ 161906 h 2061176"/>
                <a:gd name="connsiteX60" fmla="*/ 12629 w 295524"/>
                <a:gd name="connsiteY60" fmla="*/ 154316 h 2061176"/>
                <a:gd name="connsiteX61" fmla="*/ 12629 w 295524"/>
                <a:gd name="connsiteY61" fmla="*/ 151787 h 2061176"/>
                <a:gd name="connsiteX62" fmla="*/ 15155 w 295524"/>
                <a:gd name="connsiteY62" fmla="*/ 149257 h 2061176"/>
                <a:gd name="connsiteX63" fmla="*/ 17681 w 295524"/>
                <a:gd name="connsiteY63" fmla="*/ 144197 h 2061176"/>
                <a:gd name="connsiteX64" fmla="*/ 20207 w 295524"/>
                <a:gd name="connsiteY64" fmla="*/ 139138 h 2061176"/>
                <a:gd name="connsiteX65" fmla="*/ 22732 w 295524"/>
                <a:gd name="connsiteY65" fmla="*/ 134078 h 2061176"/>
                <a:gd name="connsiteX66" fmla="*/ 27784 w 295524"/>
                <a:gd name="connsiteY66" fmla="*/ 129019 h 2061176"/>
                <a:gd name="connsiteX67" fmla="*/ 30310 w 295524"/>
                <a:gd name="connsiteY67" fmla="*/ 123959 h 2061176"/>
                <a:gd name="connsiteX68" fmla="*/ 32836 w 295524"/>
                <a:gd name="connsiteY68" fmla="*/ 118900 h 2061176"/>
                <a:gd name="connsiteX69" fmla="*/ 35362 w 295524"/>
                <a:gd name="connsiteY69" fmla="*/ 118900 h 2061176"/>
                <a:gd name="connsiteX70" fmla="*/ 37888 w 295524"/>
                <a:gd name="connsiteY70" fmla="*/ 116370 h 2061176"/>
                <a:gd name="connsiteX71" fmla="*/ 40413 w 295524"/>
                <a:gd name="connsiteY71" fmla="*/ 111310 h 2061176"/>
                <a:gd name="connsiteX72" fmla="*/ 42939 w 295524"/>
                <a:gd name="connsiteY72" fmla="*/ 108780 h 2061176"/>
                <a:gd name="connsiteX73" fmla="*/ 45465 w 295524"/>
                <a:gd name="connsiteY73" fmla="*/ 106251 h 2061176"/>
                <a:gd name="connsiteX74" fmla="*/ 47991 w 295524"/>
                <a:gd name="connsiteY74" fmla="*/ 103721 h 2061176"/>
                <a:gd name="connsiteX75" fmla="*/ 50517 w 295524"/>
                <a:gd name="connsiteY75" fmla="*/ 101191 h 2061176"/>
                <a:gd name="connsiteX76" fmla="*/ 53043 w 295524"/>
                <a:gd name="connsiteY76" fmla="*/ 101191 h 2061176"/>
                <a:gd name="connsiteX77" fmla="*/ 53043 w 295524"/>
                <a:gd name="connsiteY77" fmla="*/ 98661 h 2061176"/>
                <a:gd name="connsiteX78" fmla="*/ 58094 w 295524"/>
                <a:gd name="connsiteY78" fmla="*/ 96132 h 2061176"/>
                <a:gd name="connsiteX79" fmla="*/ 60620 w 295524"/>
                <a:gd name="connsiteY79" fmla="*/ 93602 h 2061176"/>
                <a:gd name="connsiteX80" fmla="*/ 60620 w 295524"/>
                <a:gd name="connsiteY80" fmla="*/ 91072 h 2061176"/>
                <a:gd name="connsiteX81" fmla="*/ 63146 w 295524"/>
                <a:gd name="connsiteY81" fmla="*/ 91072 h 2061176"/>
                <a:gd name="connsiteX82" fmla="*/ 68198 w 295524"/>
                <a:gd name="connsiteY82" fmla="*/ 88542 h 2061176"/>
                <a:gd name="connsiteX83" fmla="*/ 70724 w 295524"/>
                <a:gd name="connsiteY83" fmla="*/ 86012 h 2061176"/>
                <a:gd name="connsiteX84" fmla="*/ 73249 w 295524"/>
                <a:gd name="connsiteY84" fmla="*/ 86012 h 2061176"/>
                <a:gd name="connsiteX85" fmla="*/ 73249 w 295524"/>
                <a:gd name="connsiteY85" fmla="*/ 83483 h 2061176"/>
                <a:gd name="connsiteX86" fmla="*/ 78301 w 295524"/>
                <a:gd name="connsiteY86" fmla="*/ 80953 h 2061176"/>
                <a:gd name="connsiteX87" fmla="*/ 80827 w 295524"/>
                <a:gd name="connsiteY87" fmla="*/ 78423 h 2061176"/>
                <a:gd name="connsiteX88" fmla="*/ 83353 w 295524"/>
                <a:gd name="connsiteY88" fmla="*/ 78423 h 2061176"/>
                <a:gd name="connsiteX89" fmla="*/ 85879 w 295524"/>
                <a:gd name="connsiteY89" fmla="*/ 78423 h 2061176"/>
                <a:gd name="connsiteX90" fmla="*/ 90930 w 295524"/>
                <a:gd name="connsiteY90" fmla="*/ 75893 h 2061176"/>
                <a:gd name="connsiteX91" fmla="*/ 93456 w 295524"/>
                <a:gd name="connsiteY91" fmla="*/ 73363 h 2061176"/>
                <a:gd name="connsiteX92" fmla="*/ 95982 w 295524"/>
                <a:gd name="connsiteY92" fmla="*/ 73363 h 2061176"/>
                <a:gd name="connsiteX93" fmla="*/ 101034 w 295524"/>
                <a:gd name="connsiteY93" fmla="*/ 70834 h 2061176"/>
                <a:gd name="connsiteX94" fmla="*/ 106086 w 295524"/>
                <a:gd name="connsiteY94" fmla="*/ 68304 h 2061176"/>
                <a:gd name="connsiteX95" fmla="*/ 295524 w 295524"/>
                <a:gd name="connsiteY95" fmla="*/ 0 h 206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95524" h="2061176">
                  <a:moveTo>
                    <a:pt x="273207" y="2047611"/>
                  </a:moveTo>
                  <a:lnTo>
                    <a:pt x="283747" y="2061176"/>
                  </a:lnTo>
                  <a:cubicBezTo>
                    <a:pt x="278683" y="2056133"/>
                    <a:pt x="276151" y="2053611"/>
                    <a:pt x="273619" y="2048568"/>
                  </a:cubicBezTo>
                  <a:close/>
                  <a:moveTo>
                    <a:pt x="295524" y="0"/>
                  </a:moveTo>
                  <a:cubicBezTo>
                    <a:pt x="290473" y="2530"/>
                    <a:pt x="287947" y="5059"/>
                    <a:pt x="282895" y="7589"/>
                  </a:cubicBezTo>
                  <a:cubicBezTo>
                    <a:pt x="282895" y="7589"/>
                    <a:pt x="282895" y="7589"/>
                    <a:pt x="280369" y="7589"/>
                  </a:cubicBezTo>
                  <a:cubicBezTo>
                    <a:pt x="277843" y="7589"/>
                    <a:pt x="272792" y="10119"/>
                    <a:pt x="270266" y="12649"/>
                  </a:cubicBezTo>
                  <a:cubicBezTo>
                    <a:pt x="267740" y="12649"/>
                    <a:pt x="267740" y="12649"/>
                    <a:pt x="267740" y="12649"/>
                  </a:cubicBezTo>
                  <a:cubicBezTo>
                    <a:pt x="262688" y="15179"/>
                    <a:pt x="260162" y="17708"/>
                    <a:pt x="257637" y="20238"/>
                  </a:cubicBezTo>
                  <a:cubicBezTo>
                    <a:pt x="255111" y="20238"/>
                    <a:pt x="255111" y="20238"/>
                    <a:pt x="255111" y="20238"/>
                  </a:cubicBezTo>
                  <a:cubicBezTo>
                    <a:pt x="252585" y="22768"/>
                    <a:pt x="247533" y="25298"/>
                    <a:pt x="245007" y="27827"/>
                  </a:cubicBezTo>
                  <a:cubicBezTo>
                    <a:pt x="245007" y="30357"/>
                    <a:pt x="242481" y="30357"/>
                    <a:pt x="242481" y="30357"/>
                  </a:cubicBezTo>
                  <a:cubicBezTo>
                    <a:pt x="239956" y="32887"/>
                    <a:pt x="237430" y="35417"/>
                    <a:pt x="232378" y="37947"/>
                  </a:cubicBezTo>
                  <a:cubicBezTo>
                    <a:pt x="229852" y="43006"/>
                    <a:pt x="224801" y="45536"/>
                    <a:pt x="222275" y="48066"/>
                  </a:cubicBezTo>
                  <a:cubicBezTo>
                    <a:pt x="217223" y="53125"/>
                    <a:pt x="214697" y="55655"/>
                    <a:pt x="212171" y="58185"/>
                  </a:cubicBezTo>
                  <a:cubicBezTo>
                    <a:pt x="212171" y="60715"/>
                    <a:pt x="212171" y="60715"/>
                    <a:pt x="212171" y="60715"/>
                  </a:cubicBezTo>
                  <a:cubicBezTo>
                    <a:pt x="209645" y="63244"/>
                    <a:pt x="207120" y="68304"/>
                    <a:pt x="202068" y="70834"/>
                  </a:cubicBezTo>
                  <a:cubicBezTo>
                    <a:pt x="199542" y="75893"/>
                    <a:pt x="197016" y="80953"/>
                    <a:pt x="194490" y="83483"/>
                  </a:cubicBezTo>
                  <a:cubicBezTo>
                    <a:pt x="194490" y="83483"/>
                    <a:pt x="194490" y="86012"/>
                    <a:pt x="194490" y="86012"/>
                  </a:cubicBezTo>
                  <a:cubicBezTo>
                    <a:pt x="191965" y="88542"/>
                    <a:pt x="189439" y="93602"/>
                    <a:pt x="189439" y="96132"/>
                  </a:cubicBezTo>
                  <a:cubicBezTo>
                    <a:pt x="189439" y="98661"/>
                    <a:pt x="186913" y="98661"/>
                    <a:pt x="186913" y="98661"/>
                  </a:cubicBezTo>
                  <a:cubicBezTo>
                    <a:pt x="186913" y="103721"/>
                    <a:pt x="184387" y="106251"/>
                    <a:pt x="181861" y="111310"/>
                  </a:cubicBezTo>
                  <a:cubicBezTo>
                    <a:pt x="181861" y="111310"/>
                    <a:pt x="181861" y="111310"/>
                    <a:pt x="181861" y="113840"/>
                  </a:cubicBezTo>
                  <a:cubicBezTo>
                    <a:pt x="181861" y="116370"/>
                    <a:pt x="179335" y="118900"/>
                    <a:pt x="179335" y="121429"/>
                  </a:cubicBezTo>
                  <a:cubicBezTo>
                    <a:pt x="179335" y="123959"/>
                    <a:pt x="176809" y="129019"/>
                    <a:pt x="176809" y="131548"/>
                  </a:cubicBezTo>
                  <a:cubicBezTo>
                    <a:pt x="176809" y="134078"/>
                    <a:pt x="174284" y="136608"/>
                    <a:pt x="174284" y="139138"/>
                  </a:cubicBezTo>
                  <a:cubicBezTo>
                    <a:pt x="174284" y="141668"/>
                    <a:pt x="174284" y="144197"/>
                    <a:pt x="171758" y="149257"/>
                  </a:cubicBezTo>
                  <a:cubicBezTo>
                    <a:pt x="171758" y="151787"/>
                    <a:pt x="171758" y="154316"/>
                    <a:pt x="171758" y="154316"/>
                  </a:cubicBezTo>
                  <a:cubicBezTo>
                    <a:pt x="171758" y="159376"/>
                    <a:pt x="171758" y="164436"/>
                    <a:pt x="171758" y="166965"/>
                  </a:cubicBezTo>
                  <a:cubicBezTo>
                    <a:pt x="169232" y="169495"/>
                    <a:pt x="169232" y="172025"/>
                    <a:pt x="169232" y="172025"/>
                  </a:cubicBezTo>
                  <a:cubicBezTo>
                    <a:pt x="169232" y="179614"/>
                    <a:pt x="169232" y="184674"/>
                    <a:pt x="169232" y="192263"/>
                  </a:cubicBezTo>
                  <a:lnTo>
                    <a:pt x="169207" y="192269"/>
                  </a:lnTo>
                  <a:lnTo>
                    <a:pt x="258011" y="1995088"/>
                  </a:lnTo>
                  <a:lnTo>
                    <a:pt x="258426" y="1995611"/>
                  </a:lnTo>
                  <a:cubicBezTo>
                    <a:pt x="258426" y="2000654"/>
                    <a:pt x="260958" y="2008220"/>
                    <a:pt x="260958" y="2013263"/>
                  </a:cubicBezTo>
                  <a:cubicBezTo>
                    <a:pt x="263490" y="2020828"/>
                    <a:pt x="263490" y="2025872"/>
                    <a:pt x="266022" y="2030915"/>
                  </a:cubicBezTo>
                  <a:lnTo>
                    <a:pt x="273207" y="2047611"/>
                  </a:lnTo>
                  <a:lnTo>
                    <a:pt x="119157" y="1849349"/>
                  </a:lnTo>
                  <a:cubicBezTo>
                    <a:pt x="116624" y="1846828"/>
                    <a:pt x="114092" y="1841784"/>
                    <a:pt x="111560" y="1836741"/>
                  </a:cubicBezTo>
                  <a:cubicBezTo>
                    <a:pt x="109028" y="1831697"/>
                    <a:pt x="106496" y="1829175"/>
                    <a:pt x="103964" y="1824132"/>
                  </a:cubicBezTo>
                  <a:cubicBezTo>
                    <a:pt x="101431" y="1819088"/>
                    <a:pt x="101431" y="1814045"/>
                    <a:pt x="98899" y="1806480"/>
                  </a:cubicBezTo>
                  <a:lnTo>
                    <a:pt x="96367" y="1791350"/>
                  </a:lnTo>
                  <a:lnTo>
                    <a:pt x="96367" y="1791350"/>
                  </a:lnTo>
                  <a:lnTo>
                    <a:pt x="0" y="230210"/>
                  </a:lnTo>
                  <a:lnTo>
                    <a:pt x="0" y="230210"/>
                  </a:lnTo>
                  <a:lnTo>
                    <a:pt x="0" y="230210"/>
                  </a:lnTo>
                  <a:lnTo>
                    <a:pt x="0" y="215031"/>
                  </a:lnTo>
                  <a:cubicBezTo>
                    <a:pt x="0" y="215031"/>
                    <a:pt x="0" y="215031"/>
                    <a:pt x="0" y="212501"/>
                  </a:cubicBezTo>
                  <a:cubicBezTo>
                    <a:pt x="0" y="212501"/>
                    <a:pt x="0" y="209972"/>
                    <a:pt x="0" y="209972"/>
                  </a:cubicBezTo>
                  <a:cubicBezTo>
                    <a:pt x="0" y="207442"/>
                    <a:pt x="0" y="202382"/>
                    <a:pt x="0" y="199853"/>
                  </a:cubicBezTo>
                  <a:cubicBezTo>
                    <a:pt x="0" y="199853"/>
                    <a:pt x="0" y="197323"/>
                    <a:pt x="0" y="197323"/>
                  </a:cubicBezTo>
                  <a:cubicBezTo>
                    <a:pt x="0" y="197323"/>
                    <a:pt x="0" y="194793"/>
                    <a:pt x="0" y="194793"/>
                  </a:cubicBezTo>
                  <a:cubicBezTo>
                    <a:pt x="2526" y="192263"/>
                    <a:pt x="2526" y="187204"/>
                    <a:pt x="2526" y="184674"/>
                  </a:cubicBezTo>
                  <a:cubicBezTo>
                    <a:pt x="2526" y="184674"/>
                    <a:pt x="2526" y="184674"/>
                    <a:pt x="2526" y="182144"/>
                  </a:cubicBezTo>
                  <a:cubicBezTo>
                    <a:pt x="2526" y="182144"/>
                    <a:pt x="2526" y="179614"/>
                    <a:pt x="5052" y="179614"/>
                  </a:cubicBezTo>
                  <a:cubicBezTo>
                    <a:pt x="5052" y="177084"/>
                    <a:pt x="5052" y="177084"/>
                    <a:pt x="5052" y="174555"/>
                  </a:cubicBezTo>
                  <a:cubicBezTo>
                    <a:pt x="5052" y="174555"/>
                    <a:pt x="5052" y="172025"/>
                    <a:pt x="5052" y="172025"/>
                  </a:cubicBezTo>
                  <a:cubicBezTo>
                    <a:pt x="7577" y="169495"/>
                    <a:pt x="7577" y="169495"/>
                    <a:pt x="7577" y="166965"/>
                  </a:cubicBezTo>
                  <a:cubicBezTo>
                    <a:pt x="7577" y="166965"/>
                    <a:pt x="7577" y="164436"/>
                    <a:pt x="7577" y="164436"/>
                  </a:cubicBezTo>
                  <a:cubicBezTo>
                    <a:pt x="10103" y="164436"/>
                    <a:pt x="10103" y="161906"/>
                    <a:pt x="10103" y="161906"/>
                  </a:cubicBezTo>
                  <a:cubicBezTo>
                    <a:pt x="10103" y="159376"/>
                    <a:pt x="10103" y="156846"/>
                    <a:pt x="12629" y="154316"/>
                  </a:cubicBezTo>
                  <a:cubicBezTo>
                    <a:pt x="12629" y="154316"/>
                    <a:pt x="12629" y="151787"/>
                    <a:pt x="12629" y="151787"/>
                  </a:cubicBezTo>
                  <a:cubicBezTo>
                    <a:pt x="12629" y="151787"/>
                    <a:pt x="15155" y="151787"/>
                    <a:pt x="15155" y="149257"/>
                  </a:cubicBezTo>
                  <a:cubicBezTo>
                    <a:pt x="15155" y="146727"/>
                    <a:pt x="17681" y="146727"/>
                    <a:pt x="17681" y="144197"/>
                  </a:cubicBezTo>
                  <a:cubicBezTo>
                    <a:pt x="17681" y="141668"/>
                    <a:pt x="20207" y="141668"/>
                    <a:pt x="20207" y="139138"/>
                  </a:cubicBezTo>
                  <a:cubicBezTo>
                    <a:pt x="22732" y="136608"/>
                    <a:pt x="22732" y="134078"/>
                    <a:pt x="22732" y="134078"/>
                  </a:cubicBezTo>
                  <a:cubicBezTo>
                    <a:pt x="25258" y="131548"/>
                    <a:pt x="25258" y="131548"/>
                    <a:pt x="27784" y="129019"/>
                  </a:cubicBezTo>
                  <a:cubicBezTo>
                    <a:pt x="27784" y="126489"/>
                    <a:pt x="27784" y="126489"/>
                    <a:pt x="30310" y="123959"/>
                  </a:cubicBezTo>
                  <a:cubicBezTo>
                    <a:pt x="30310" y="121429"/>
                    <a:pt x="32836" y="121429"/>
                    <a:pt x="32836" y="118900"/>
                  </a:cubicBezTo>
                  <a:cubicBezTo>
                    <a:pt x="35362" y="118900"/>
                    <a:pt x="35362" y="118900"/>
                    <a:pt x="35362" y="118900"/>
                  </a:cubicBezTo>
                  <a:cubicBezTo>
                    <a:pt x="35362" y="116370"/>
                    <a:pt x="35362" y="116370"/>
                    <a:pt x="37888" y="116370"/>
                  </a:cubicBezTo>
                  <a:cubicBezTo>
                    <a:pt x="37888" y="113840"/>
                    <a:pt x="40413" y="113840"/>
                    <a:pt x="40413" y="111310"/>
                  </a:cubicBezTo>
                  <a:cubicBezTo>
                    <a:pt x="40413" y="111310"/>
                    <a:pt x="42939" y="111310"/>
                    <a:pt x="42939" y="108780"/>
                  </a:cubicBezTo>
                  <a:cubicBezTo>
                    <a:pt x="42939" y="108780"/>
                    <a:pt x="42939" y="108780"/>
                    <a:pt x="45465" y="106251"/>
                  </a:cubicBezTo>
                  <a:cubicBezTo>
                    <a:pt x="45465" y="106251"/>
                    <a:pt x="47991" y="103721"/>
                    <a:pt x="47991" y="103721"/>
                  </a:cubicBezTo>
                  <a:cubicBezTo>
                    <a:pt x="50517" y="101191"/>
                    <a:pt x="50517" y="101191"/>
                    <a:pt x="50517" y="101191"/>
                  </a:cubicBezTo>
                  <a:cubicBezTo>
                    <a:pt x="50517" y="101191"/>
                    <a:pt x="53043" y="101191"/>
                    <a:pt x="53043" y="101191"/>
                  </a:cubicBezTo>
                  <a:cubicBezTo>
                    <a:pt x="53043" y="98661"/>
                    <a:pt x="53043" y="98661"/>
                    <a:pt x="53043" y="98661"/>
                  </a:cubicBezTo>
                  <a:cubicBezTo>
                    <a:pt x="55568" y="98661"/>
                    <a:pt x="55568" y="96132"/>
                    <a:pt x="58094" y="96132"/>
                  </a:cubicBezTo>
                  <a:cubicBezTo>
                    <a:pt x="58094" y="93602"/>
                    <a:pt x="60620" y="93602"/>
                    <a:pt x="60620" y="93602"/>
                  </a:cubicBezTo>
                  <a:cubicBezTo>
                    <a:pt x="60620" y="93602"/>
                    <a:pt x="60620" y="91072"/>
                    <a:pt x="60620" y="91072"/>
                  </a:cubicBezTo>
                  <a:cubicBezTo>
                    <a:pt x="63146" y="91072"/>
                    <a:pt x="63146" y="91072"/>
                    <a:pt x="63146" y="91072"/>
                  </a:cubicBezTo>
                  <a:cubicBezTo>
                    <a:pt x="63146" y="91072"/>
                    <a:pt x="65672" y="88542"/>
                    <a:pt x="68198" y="88542"/>
                  </a:cubicBezTo>
                  <a:cubicBezTo>
                    <a:pt x="68198" y="86012"/>
                    <a:pt x="70724" y="86012"/>
                    <a:pt x="70724" y="86012"/>
                  </a:cubicBezTo>
                  <a:cubicBezTo>
                    <a:pt x="70724" y="86012"/>
                    <a:pt x="70724" y="86012"/>
                    <a:pt x="73249" y="86012"/>
                  </a:cubicBezTo>
                  <a:cubicBezTo>
                    <a:pt x="73249" y="83483"/>
                    <a:pt x="73249" y="83483"/>
                    <a:pt x="73249" y="83483"/>
                  </a:cubicBezTo>
                  <a:cubicBezTo>
                    <a:pt x="75775" y="83483"/>
                    <a:pt x="78301" y="80953"/>
                    <a:pt x="78301" y="80953"/>
                  </a:cubicBezTo>
                  <a:cubicBezTo>
                    <a:pt x="80827" y="80953"/>
                    <a:pt x="80827" y="80953"/>
                    <a:pt x="80827" y="78423"/>
                  </a:cubicBezTo>
                  <a:cubicBezTo>
                    <a:pt x="83353" y="78423"/>
                    <a:pt x="83353" y="78423"/>
                    <a:pt x="83353" y="78423"/>
                  </a:cubicBezTo>
                  <a:cubicBezTo>
                    <a:pt x="83353" y="78423"/>
                    <a:pt x="83353" y="78423"/>
                    <a:pt x="85879" y="78423"/>
                  </a:cubicBezTo>
                  <a:cubicBezTo>
                    <a:pt x="85879" y="75893"/>
                    <a:pt x="88404" y="75893"/>
                    <a:pt x="90930" y="75893"/>
                  </a:cubicBezTo>
                  <a:cubicBezTo>
                    <a:pt x="90930" y="73363"/>
                    <a:pt x="93456" y="73363"/>
                    <a:pt x="93456" y="73363"/>
                  </a:cubicBezTo>
                  <a:cubicBezTo>
                    <a:pt x="93456" y="73363"/>
                    <a:pt x="93456" y="73363"/>
                    <a:pt x="95982" y="73363"/>
                  </a:cubicBezTo>
                  <a:cubicBezTo>
                    <a:pt x="98508" y="70834"/>
                    <a:pt x="98508" y="70834"/>
                    <a:pt x="101034" y="70834"/>
                  </a:cubicBezTo>
                  <a:cubicBezTo>
                    <a:pt x="103560" y="70834"/>
                    <a:pt x="103560" y="68304"/>
                    <a:pt x="106086" y="68304"/>
                  </a:cubicBezTo>
                  <a:cubicBezTo>
                    <a:pt x="169232" y="45536"/>
                    <a:pt x="232378" y="22768"/>
                    <a:pt x="295524" y="0"/>
                  </a:cubicBezTo>
                  <a:close/>
                </a:path>
              </a:pathLst>
            </a:custGeom>
            <a:solidFill>
              <a:srgbClr val="2187AB"/>
            </a:solidFill>
            <a:ln>
              <a:noFill/>
            </a:ln>
          </p:spPr>
          <p:txBody>
            <a:bodyPr vert="horz" wrap="square" lIns="91440" tIns="45720" rIns="91440" bIns="45720" numCol="1" anchor="t" anchorCtr="0" compatLnSpc="1">
              <a:prstTxWarp prst="textNoShape">
                <a:avLst/>
              </a:prstTxWarp>
              <a:noAutofit/>
            </a:bodyPr>
            <a:lstStyle/>
            <a:p>
              <a:endParaRPr lang="zh-CN" altLang="en-US">
                <a:latin typeface="Impact"/>
                <a:ea typeface="微软雅黑"/>
              </a:endParaRPr>
            </a:p>
          </p:txBody>
        </p:sp>
        <p:sp>
          <p:nvSpPr>
            <p:cNvPr id="144" name="Freeform 58"/>
            <p:cNvSpPr>
              <a:spLocks/>
            </p:cNvSpPr>
            <p:nvPr/>
          </p:nvSpPr>
          <p:spPr bwMode="auto">
            <a:xfrm>
              <a:off x="4171524" y="2299476"/>
              <a:ext cx="1431580" cy="2332073"/>
            </a:xfrm>
            <a:custGeom>
              <a:avLst/>
              <a:gdLst>
                <a:gd name="T0" fmla="*/ 533 w 566"/>
                <a:gd name="T1" fmla="*/ 36 h 922"/>
                <a:gd name="T2" fmla="*/ 562 w 566"/>
                <a:gd name="T3" fmla="*/ 74 h 922"/>
                <a:gd name="T4" fmla="*/ 528 w 566"/>
                <a:gd name="T5" fmla="*/ 691 h 922"/>
                <a:gd name="T6" fmla="*/ 510 w 566"/>
                <a:gd name="T7" fmla="*/ 732 h 922"/>
                <a:gd name="T8" fmla="*/ 473 w 566"/>
                <a:gd name="T9" fmla="*/ 755 h 922"/>
                <a:gd name="T10" fmla="*/ 446 w 566"/>
                <a:gd name="T11" fmla="*/ 792 h 922"/>
                <a:gd name="T12" fmla="*/ 388 w 566"/>
                <a:gd name="T13" fmla="*/ 852 h 922"/>
                <a:gd name="T14" fmla="*/ 327 w 566"/>
                <a:gd name="T15" fmla="*/ 894 h 922"/>
                <a:gd name="T16" fmla="*/ 285 w 566"/>
                <a:gd name="T17" fmla="*/ 918 h 922"/>
                <a:gd name="T18" fmla="*/ 275 w 566"/>
                <a:gd name="T19" fmla="*/ 922 h 922"/>
                <a:gd name="T20" fmla="*/ 270 w 566"/>
                <a:gd name="T21" fmla="*/ 920 h 922"/>
                <a:gd name="T22" fmla="*/ 267 w 566"/>
                <a:gd name="T23" fmla="*/ 915 h 922"/>
                <a:gd name="T24" fmla="*/ 269 w 566"/>
                <a:gd name="T25" fmla="*/ 909 h 922"/>
                <a:gd name="T26" fmla="*/ 303 w 566"/>
                <a:gd name="T27" fmla="*/ 872 h 922"/>
                <a:gd name="T28" fmla="*/ 338 w 566"/>
                <a:gd name="T29" fmla="*/ 811 h 922"/>
                <a:gd name="T30" fmla="*/ 109 w 566"/>
                <a:gd name="T31" fmla="*/ 838 h 922"/>
                <a:gd name="T32" fmla="*/ 59 w 566"/>
                <a:gd name="T33" fmla="*/ 833 h 922"/>
                <a:gd name="T34" fmla="*/ 35 w 566"/>
                <a:gd name="T35" fmla="*/ 794 h 922"/>
                <a:gd name="T36" fmla="*/ 6 w 566"/>
                <a:gd name="T37" fmla="*/ 47 h 922"/>
                <a:gd name="T38" fmla="*/ 50 w 566"/>
                <a:gd name="T39" fmla="*/ 5 h 922"/>
                <a:gd name="T40" fmla="*/ 511 w 566"/>
                <a:gd name="T41" fmla="*/ 29 h 922"/>
                <a:gd name="T42" fmla="*/ 509 w 566"/>
                <a:gd name="T43" fmla="*/ 54 h 922"/>
                <a:gd name="T44" fmla="*/ 71 w 566"/>
                <a:gd name="T45" fmla="*/ 31 h 922"/>
                <a:gd name="T46" fmla="*/ 50 w 566"/>
                <a:gd name="T47" fmla="*/ 38 h 922"/>
                <a:gd name="T48" fmla="*/ 35 w 566"/>
                <a:gd name="T49" fmla="*/ 52 h 922"/>
                <a:gd name="T50" fmla="*/ 28 w 566"/>
                <a:gd name="T51" fmla="*/ 71 h 922"/>
                <a:gd name="T52" fmla="*/ 58 w 566"/>
                <a:gd name="T53" fmla="*/ 789 h 922"/>
                <a:gd name="T54" fmla="*/ 62 w 566"/>
                <a:gd name="T55" fmla="*/ 803 h 922"/>
                <a:gd name="T56" fmla="*/ 73 w 566"/>
                <a:gd name="T57" fmla="*/ 814 h 922"/>
                <a:gd name="T58" fmla="*/ 89 w 566"/>
                <a:gd name="T59" fmla="*/ 819 h 922"/>
                <a:gd name="T60" fmla="*/ 109 w 566"/>
                <a:gd name="T61" fmla="*/ 818 h 922"/>
                <a:gd name="T62" fmla="*/ 359 w 566"/>
                <a:gd name="T63" fmla="*/ 762 h 922"/>
                <a:gd name="T64" fmla="*/ 362 w 566"/>
                <a:gd name="T65" fmla="*/ 763 h 922"/>
                <a:gd name="T66" fmla="*/ 365 w 566"/>
                <a:gd name="T67" fmla="*/ 766 h 922"/>
                <a:gd name="T68" fmla="*/ 366 w 566"/>
                <a:gd name="T69" fmla="*/ 769 h 922"/>
                <a:gd name="T70" fmla="*/ 360 w 566"/>
                <a:gd name="T71" fmla="*/ 796 h 922"/>
                <a:gd name="T72" fmla="*/ 336 w 566"/>
                <a:gd name="T73" fmla="*/ 852 h 922"/>
                <a:gd name="T74" fmla="*/ 323 w 566"/>
                <a:gd name="T75" fmla="*/ 878 h 922"/>
                <a:gd name="T76" fmla="*/ 341 w 566"/>
                <a:gd name="T77" fmla="*/ 866 h 922"/>
                <a:gd name="T78" fmla="*/ 381 w 566"/>
                <a:gd name="T79" fmla="*/ 837 h 922"/>
                <a:gd name="T80" fmla="*/ 437 w 566"/>
                <a:gd name="T81" fmla="*/ 779 h 922"/>
                <a:gd name="T82" fmla="*/ 460 w 566"/>
                <a:gd name="T83" fmla="*/ 742 h 922"/>
                <a:gd name="T84" fmla="*/ 463 w 566"/>
                <a:gd name="T85" fmla="*/ 739 h 922"/>
                <a:gd name="T86" fmla="*/ 474 w 566"/>
                <a:gd name="T87" fmla="*/ 736 h 922"/>
                <a:gd name="T88" fmla="*/ 489 w 566"/>
                <a:gd name="T89" fmla="*/ 730 h 922"/>
                <a:gd name="T90" fmla="*/ 501 w 566"/>
                <a:gd name="T91" fmla="*/ 720 h 922"/>
                <a:gd name="T92" fmla="*/ 509 w 566"/>
                <a:gd name="T93" fmla="*/ 708 h 922"/>
                <a:gd name="T94" fmla="*/ 512 w 566"/>
                <a:gd name="T95" fmla="*/ 694 h 922"/>
                <a:gd name="T96" fmla="*/ 547 w 566"/>
                <a:gd name="T97" fmla="*/ 92 h 922"/>
                <a:gd name="T98" fmla="*/ 543 w 566"/>
                <a:gd name="T99" fmla="*/ 76 h 922"/>
                <a:gd name="T100" fmla="*/ 533 w 566"/>
                <a:gd name="T101" fmla="*/ 63 h 922"/>
                <a:gd name="T102" fmla="*/ 518 w 566"/>
                <a:gd name="T103" fmla="*/ 55 h 922"/>
                <a:gd name="T104" fmla="*/ 510 w 566"/>
                <a:gd name="T105" fmla="*/ 41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6" h="922">
                  <a:moveTo>
                    <a:pt x="511" y="29"/>
                  </a:moveTo>
                  <a:cubicBezTo>
                    <a:pt x="519" y="30"/>
                    <a:pt x="526" y="32"/>
                    <a:pt x="533" y="36"/>
                  </a:cubicBezTo>
                  <a:cubicBezTo>
                    <a:pt x="540" y="40"/>
                    <a:pt x="546" y="45"/>
                    <a:pt x="551" y="52"/>
                  </a:cubicBezTo>
                  <a:cubicBezTo>
                    <a:pt x="556" y="58"/>
                    <a:pt x="560" y="66"/>
                    <a:pt x="562" y="74"/>
                  </a:cubicBezTo>
                  <a:cubicBezTo>
                    <a:pt x="565" y="82"/>
                    <a:pt x="566" y="92"/>
                    <a:pt x="565" y="101"/>
                  </a:cubicBezTo>
                  <a:cubicBezTo>
                    <a:pt x="528" y="691"/>
                    <a:pt x="528" y="691"/>
                    <a:pt x="528" y="691"/>
                  </a:cubicBezTo>
                  <a:cubicBezTo>
                    <a:pt x="527" y="698"/>
                    <a:pt x="526" y="706"/>
                    <a:pt x="522" y="713"/>
                  </a:cubicBezTo>
                  <a:cubicBezTo>
                    <a:pt x="519" y="719"/>
                    <a:pt x="515" y="726"/>
                    <a:pt x="510" y="732"/>
                  </a:cubicBezTo>
                  <a:cubicBezTo>
                    <a:pt x="505" y="737"/>
                    <a:pt x="500" y="742"/>
                    <a:pt x="493" y="746"/>
                  </a:cubicBezTo>
                  <a:cubicBezTo>
                    <a:pt x="487" y="750"/>
                    <a:pt x="480" y="753"/>
                    <a:pt x="473" y="755"/>
                  </a:cubicBezTo>
                  <a:cubicBezTo>
                    <a:pt x="469" y="756"/>
                    <a:pt x="469" y="756"/>
                    <a:pt x="469" y="756"/>
                  </a:cubicBezTo>
                  <a:cubicBezTo>
                    <a:pt x="463" y="769"/>
                    <a:pt x="455" y="781"/>
                    <a:pt x="446" y="792"/>
                  </a:cubicBezTo>
                  <a:cubicBezTo>
                    <a:pt x="437" y="804"/>
                    <a:pt x="428" y="814"/>
                    <a:pt x="418" y="824"/>
                  </a:cubicBezTo>
                  <a:cubicBezTo>
                    <a:pt x="408" y="834"/>
                    <a:pt x="398" y="843"/>
                    <a:pt x="388" y="852"/>
                  </a:cubicBezTo>
                  <a:cubicBezTo>
                    <a:pt x="377" y="860"/>
                    <a:pt x="367" y="868"/>
                    <a:pt x="357" y="875"/>
                  </a:cubicBezTo>
                  <a:cubicBezTo>
                    <a:pt x="346" y="882"/>
                    <a:pt x="336" y="889"/>
                    <a:pt x="327" y="894"/>
                  </a:cubicBezTo>
                  <a:cubicBezTo>
                    <a:pt x="318" y="900"/>
                    <a:pt x="309" y="905"/>
                    <a:pt x="302" y="909"/>
                  </a:cubicBezTo>
                  <a:cubicBezTo>
                    <a:pt x="295" y="913"/>
                    <a:pt x="289" y="916"/>
                    <a:pt x="285" y="918"/>
                  </a:cubicBezTo>
                  <a:cubicBezTo>
                    <a:pt x="281" y="920"/>
                    <a:pt x="278" y="921"/>
                    <a:pt x="278" y="921"/>
                  </a:cubicBezTo>
                  <a:cubicBezTo>
                    <a:pt x="277" y="921"/>
                    <a:pt x="276" y="922"/>
                    <a:pt x="275" y="922"/>
                  </a:cubicBezTo>
                  <a:cubicBezTo>
                    <a:pt x="273" y="922"/>
                    <a:pt x="273" y="922"/>
                    <a:pt x="272" y="921"/>
                  </a:cubicBezTo>
                  <a:cubicBezTo>
                    <a:pt x="271" y="921"/>
                    <a:pt x="270" y="921"/>
                    <a:pt x="270" y="920"/>
                  </a:cubicBezTo>
                  <a:cubicBezTo>
                    <a:pt x="269" y="920"/>
                    <a:pt x="268" y="919"/>
                    <a:pt x="268" y="918"/>
                  </a:cubicBezTo>
                  <a:cubicBezTo>
                    <a:pt x="268" y="917"/>
                    <a:pt x="267" y="916"/>
                    <a:pt x="267" y="915"/>
                  </a:cubicBezTo>
                  <a:cubicBezTo>
                    <a:pt x="267" y="914"/>
                    <a:pt x="268" y="913"/>
                    <a:pt x="268" y="912"/>
                  </a:cubicBezTo>
                  <a:cubicBezTo>
                    <a:pt x="268" y="911"/>
                    <a:pt x="269" y="910"/>
                    <a:pt x="269" y="909"/>
                  </a:cubicBezTo>
                  <a:cubicBezTo>
                    <a:pt x="270" y="908"/>
                    <a:pt x="271" y="907"/>
                    <a:pt x="272" y="906"/>
                  </a:cubicBezTo>
                  <a:cubicBezTo>
                    <a:pt x="284" y="895"/>
                    <a:pt x="294" y="883"/>
                    <a:pt x="303" y="872"/>
                  </a:cubicBezTo>
                  <a:cubicBezTo>
                    <a:pt x="312" y="861"/>
                    <a:pt x="319" y="851"/>
                    <a:pt x="324" y="841"/>
                  </a:cubicBezTo>
                  <a:cubicBezTo>
                    <a:pt x="330" y="830"/>
                    <a:pt x="335" y="820"/>
                    <a:pt x="338" y="811"/>
                  </a:cubicBezTo>
                  <a:cubicBezTo>
                    <a:pt x="342" y="802"/>
                    <a:pt x="344" y="792"/>
                    <a:pt x="346" y="784"/>
                  </a:cubicBezTo>
                  <a:cubicBezTo>
                    <a:pt x="109" y="838"/>
                    <a:pt x="109" y="838"/>
                    <a:pt x="109" y="838"/>
                  </a:cubicBezTo>
                  <a:cubicBezTo>
                    <a:pt x="100" y="841"/>
                    <a:pt x="91" y="841"/>
                    <a:pt x="82" y="840"/>
                  </a:cubicBezTo>
                  <a:cubicBezTo>
                    <a:pt x="74" y="839"/>
                    <a:pt x="66" y="837"/>
                    <a:pt x="59" y="833"/>
                  </a:cubicBezTo>
                  <a:cubicBezTo>
                    <a:pt x="52" y="829"/>
                    <a:pt x="47" y="823"/>
                    <a:pt x="43" y="817"/>
                  </a:cubicBezTo>
                  <a:cubicBezTo>
                    <a:pt x="38" y="810"/>
                    <a:pt x="36" y="803"/>
                    <a:pt x="35" y="794"/>
                  </a:cubicBezTo>
                  <a:cubicBezTo>
                    <a:pt x="0" y="81"/>
                    <a:pt x="0" y="81"/>
                    <a:pt x="0" y="81"/>
                  </a:cubicBezTo>
                  <a:cubicBezTo>
                    <a:pt x="0" y="69"/>
                    <a:pt x="2" y="57"/>
                    <a:pt x="6" y="47"/>
                  </a:cubicBezTo>
                  <a:cubicBezTo>
                    <a:pt x="10" y="37"/>
                    <a:pt x="16" y="29"/>
                    <a:pt x="24" y="21"/>
                  </a:cubicBezTo>
                  <a:cubicBezTo>
                    <a:pt x="31" y="14"/>
                    <a:pt x="40" y="9"/>
                    <a:pt x="50" y="5"/>
                  </a:cubicBezTo>
                  <a:cubicBezTo>
                    <a:pt x="60" y="2"/>
                    <a:pt x="71" y="0"/>
                    <a:pt x="82" y="1"/>
                  </a:cubicBezTo>
                  <a:cubicBezTo>
                    <a:pt x="511" y="29"/>
                    <a:pt x="511" y="29"/>
                    <a:pt x="511" y="29"/>
                  </a:cubicBezTo>
                  <a:cubicBezTo>
                    <a:pt x="510" y="41"/>
                    <a:pt x="510" y="41"/>
                    <a:pt x="510" y="41"/>
                  </a:cubicBezTo>
                  <a:cubicBezTo>
                    <a:pt x="509" y="54"/>
                    <a:pt x="509" y="54"/>
                    <a:pt x="509" y="54"/>
                  </a:cubicBezTo>
                  <a:cubicBezTo>
                    <a:pt x="83" y="30"/>
                    <a:pt x="83" y="30"/>
                    <a:pt x="83" y="30"/>
                  </a:cubicBezTo>
                  <a:cubicBezTo>
                    <a:pt x="79" y="30"/>
                    <a:pt x="75" y="30"/>
                    <a:pt x="71" y="31"/>
                  </a:cubicBezTo>
                  <a:cubicBezTo>
                    <a:pt x="67" y="31"/>
                    <a:pt x="64" y="32"/>
                    <a:pt x="60" y="33"/>
                  </a:cubicBezTo>
                  <a:cubicBezTo>
                    <a:pt x="57" y="35"/>
                    <a:pt x="53" y="36"/>
                    <a:pt x="50" y="38"/>
                  </a:cubicBezTo>
                  <a:cubicBezTo>
                    <a:pt x="47" y="40"/>
                    <a:pt x="44" y="42"/>
                    <a:pt x="42" y="45"/>
                  </a:cubicBezTo>
                  <a:cubicBezTo>
                    <a:pt x="39" y="47"/>
                    <a:pt x="37" y="50"/>
                    <a:pt x="35" y="52"/>
                  </a:cubicBezTo>
                  <a:cubicBezTo>
                    <a:pt x="33" y="55"/>
                    <a:pt x="32" y="58"/>
                    <a:pt x="30" y="61"/>
                  </a:cubicBezTo>
                  <a:cubicBezTo>
                    <a:pt x="29" y="64"/>
                    <a:pt x="28" y="68"/>
                    <a:pt x="28" y="71"/>
                  </a:cubicBezTo>
                  <a:cubicBezTo>
                    <a:pt x="27" y="74"/>
                    <a:pt x="27" y="78"/>
                    <a:pt x="27" y="82"/>
                  </a:cubicBezTo>
                  <a:cubicBezTo>
                    <a:pt x="58" y="789"/>
                    <a:pt x="58" y="789"/>
                    <a:pt x="58" y="789"/>
                  </a:cubicBezTo>
                  <a:cubicBezTo>
                    <a:pt x="58" y="792"/>
                    <a:pt x="58" y="794"/>
                    <a:pt x="59" y="797"/>
                  </a:cubicBezTo>
                  <a:cubicBezTo>
                    <a:pt x="60" y="799"/>
                    <a:pt x="61" y="801"/>
                    <a:pt x="62" y="803"/>
                  </a:cubicBezTo>
                  <a:cubicBezTo>
                    <a:pt x="63" y="805"/>
                    <a:pt x="65" y="807"/>
                    <a:pt x="67" y="809"/>
                  </a:cubicBezTo>
                  <a:cubicBezTo>
                    <a:pt x="69" y="811"/>
                    <a:pt x="71" y="812"/>
                    <a:pt x="73" y="814"/>
                  </a:cubicBezTo>
                  <a:cubicBezTo>
                    <a:pt x="75" y="815"/>
                    <a:pt x="78" y="816"/>
                    <a:pt x="81" y="817"/>
                  </a:cubicBezTo>
                  <a:cubicBezTo>
                    <a:pt x="83" y="818"/>
                    <a:pt x="86" y="819"/>
                    <a:pt x="89" y="819"/>
                  </a:cubicBezTo>
                  <a:cubicBezTo>
                    <a:pt x="92" y="819"/>
                    <a:pt x="95" y="819"/>
                    <a:pt x="99" y="819"/>
                  </a:cubicBezTo>
                  <a:cubicBezTo>
                    <a:pt x="102" y="819"/>
                    <a:pt x="105" y="819"/>
                    <a:pt x="109" y="818"/>
                  </a:cubicBezTo>
                  <a:cubicBezTo>
                    <a:pt x="357" y="763"/>
                    <a:pt x="357" y="763"/>
                    <a:pt x="357" y="763"/>
                  </a:cubicBezTo>
                  <a:cubicBezTo>
                    <a:pt x="358" y="762"/>
                    <a:pt x="358" y="762"/>
                    <a:pt x="359" y="762"/>
                  </a:cubicBezTo>
                  <a:cubicBezTo>
                    <a:pt x="359" y="762"/>
                    <a:pt x="360" y="762"/>
                    <a:pt x="361" y="763"/>
                  </a:cubicBezTo>
                  <a:cubicBezTo>
                    <a:pt x="361" y="763"/>
                    <a:pt x="362" y="763"/>
                    <a:pt x="362" y="763"/>
                  </a:cubicBezTo>
                  <a:cubicBezTo>
                    <a:pt x="363" y="763"/>
                    <a:pt x="363" y="764"/>
                    <a:pt x="364" y="764"/>
                  </a:cubicBezTo>
                  <a:cubicBezTo>
                    <a:pt x="364" y="765"/>
                    <a:pt x="364" y="765"/>
                    <a:pt x="365" y="766"/>
                  </a:cubicBezTo>
                  <a:cubicBezTo>
                    <a:pt x="365" y="766"/>
                    <a:pt x="365" y="767"/>
                    <a:pt x="365" y="767"/>
                  </a:cubicBezTo>
                  <a:cubicBezTo>
                    <a:pt x="365" y="768"/>
                    <a:pt x="366" y="769"/>
                    <a:pt x="366" y="769"/>
                  </a:cubicBezTo>
                  <a:cubicBezTo>
                    <a:pt x="366" y="770"/>
                    <a:pt x="366" y="771"/>
                    <a:pt x="365" y="771"/>
                  </a:cubicBezTo>
                  <a:cubicBezTo>
                    <a:pt x="364" y="779"/>
                    <a:pt x="363" y="787"/>
                    <a:pt x="360" y="796"/>
                  </a:cubicBezTo>
                  <a:cubicBezTo>
                    <a:pt x="358" y="805"/>
                    <a:pt x="355" y="814"/>
                    <a:pt x="351" y="823"/>
                  </a:cubicBezTo>
                  <a:cubicBezTo>
                    <a:pt x="347" y="833"/>
                    <a:pt x="342" y="842"/>
                    <a:pt x="336" y="852"/>
                  </a:cubicBezTo>
                  <a:cubicBezTo>
                    <a:pt x="330" y="862"/>
                    <a:pt x="323" y="872"/>
                    <a:pt x="315" y="883"/>
                  </a:cubicBezTo>
                  <a:cubicBezTo>
                    <a:pt x="318" y="881"/>
                    <a:pt x="320" y="879"/>
                    <a:pt x="323" y="878"/>
                  </a:cubicBezTo>
                  <a:cubicBezTo>
                    <a:pt x="326" y="876"/>
                    <a:pt x="329" y="874"/>
                    <a:pt x="332" y="872"/>
                  </a:cubicBezTo>
                  <a:cubicBezTo>
                    <a:pt x="335" y="870"/>
                    <a:pt x="338" y="868"/>
                    <a:pt x="341" y="866"/>
                  </a:cubicBezTo>
                  <a:cubicBezTo>
                    <a:pt x="344" y="864"/>
                    <a:pt x="347" y="862"/>
                    <a:pt x="350" y="860"/>
                  </a:cubicBezTo>
                  <a:cubicBezTo>
                    <a:pt x="360" y="853"/>
                    <a:pt x="371" y="845"/>
                    <a:pt x="381" y="837"/>
                  </a:cubicBezTo>
                  <a:cubicBezTo>
                    <a:pt x="391" y="829"/>
                    <a:pt x="401" y="820"/>
                    <a:pt x="411" y="810"/>
                  </a:cubicBezTo>
                  <a:cubicBezTo>
                    <a:pt x="420" y="800"/>
                    <a:pt x="429" y="790"/>
                    <a:pt x="437" y="779"/>
                  </a:cubicBezTo>
                  <a:cubicBezTo>
                    <a:pt x="445" y="768"/>
                    <a:pt x="452" y="757"/>
                    <a:pt x="458" y="745"/>
                  </a:cubicBezTo>
                  <a:cubicBezTo>
                    <a:pt x="459" y="744"/>
                    <a:pt x="459" y="743"/>
                    <a:pt x="460" y="742"/>
                  </a:cubicBezTo>
                  <a:cubicBezTo>
                    <a:pt x="460" y="742"/>
                    <a:pt x="461" y="741"/>
                    <a:pt x="461" y="741"/>
                  </a:cubicBezTo>
                  <a:cubicBezTo>
                    <a:pt x="462" y="740"/>
                    <a:pt x="463" y="740"/>
                    <a:pt x="463" y="739"/>
                  </a:cubicBezTo>
                  <a:cubicBezTo>
                    <a:pt x="464" y="739"/>
                    <a:pt x="465" y="738"/>
                    <a:pt x="466" y="738"/>
                  </a:cubicBezTo>
                  <a:cubicBezTo>
                    <a:pt x="474" y="736"/>
                    <a:pt x="474" y="736"/>
                    <a:pt x="474" y="736"/>
                  </a:cubicBezTo>
                  <a:cubicBezTo>
                    <a:pt x="477" y="736"/>
                    <a:pt x="479" y="735"/>
                    <a:pt x="482" y="734"/>
                  </a:cubicBezTo>
                  <a:cubicBezTo>
                    <a:pt x="484" y="733"/>
                    <a:pt x="487" y="732"/>
                    <a:pt x="489" y="730"/>
                  </a:cubicBezTo>
                  <a:cubicBezTo>
                    <a:pt x="491" y="729"/>
                    <a:pt x="493" y="727"/>
                    <a:pt x="495" y="726"/>
                  </a:cubicBezTo>
                  <a:cubicBezTo>
                    <a:pt x="497" y="724"/>
                    <a:pt x="499" y="722"/>
                    <a:pt x="501" y="720"/>
                  </a:cubicBezTo>
                  <a:cubicBezTo>
                    <a:pt x="502" y="718"/>
                    <a:pt x="504" y="716"/>
                    <a:pt x="505" y="714"/>
                  </a:cubicBezTo>
                  <a:cubicBezTo>
                    <a:pt x="507" y="712"/>
                    <a:pt x="508" y="710"/>
                    <a:pt x="509" y="708"/>
                  </a:cubicBezTo>
                  <a:cubicBezTo>
                    <a:pt x="510" y="705"/>
                    <a:pt x="511" y="703"/>
                    <a:pt x="511" y="701"/>
                  </a:cubicBezTo>
                  <a:cubicBezTo>
                    <a:pt x="512" y="699"/>
                    <a:pt x="512" y="696"/>
                    <a:pt x="512" y="694"/>
                  </a:cubicBezTo>
                  <a:cubicBezTo>
                    <a:pt x="548" y="101"/>
                    <a:pt x="548" y="101"/>
                    <a:pt x="548" y="101"/>
                  </a:cubicBezTo>
                  <a:cubicBezTo>
                    <a:pt x="548" y="98"/>
                    <a:pt x="548" y="95"/>
                    <a:pt x="547" y="92"/>
                  </a:cubicBezTo>
                  <a:cubicBezTo>
                    <a:pt x="547" y="89"/>
                    <a:pt x="547" y="86"/>
                    <a:pt x="546" y="84"/>
                  </a:cubicBezTo>
                  <a:cubicBezTo>
                    <a:pt x="545" y="81"/>
                    <a:pt x="544" y="79"/>
                    <a:pt x="543" y="76"/>
                  </a:cubicBezTo>
                  <a:cubicBezTo>
                    <a:pt x="541" y="74"/>
                    <a:pt x="540" y="71"/>
                    <a:pt x="538" y="69"/>
                  </a:cubicBezTo>
                  <a:cubicBezTo>
                    <a:pt x="536" y="67"/>
                    <a:pt x="535" y="65"/>
                    <a:pt x="533" y="63"/>
                  </a:cubicBezTo>
                  <a:cubicBezTo>
                    <a:pt x="530" y="61"/>
                    <a:pt x="528" y="60"/>
                    <a:pt x="526" y="58"/>
                  </a:cubicBezTo>
                  <a:cubicBezTo>
                    <a:pt x="523" y="57"/>
                    <a:pt x="521" y="56"/>
                    <a:pt x="518" y="55"/>
                  </a:cubicBezTo>
                  <a:cubicBezTo>
                    <a:pt x="515" y="54"/>
                    <a:pt x="512" y="54"/>
                    <a:pt x="509" y="54"/>
                  </a:cubicBezTo>
                  <a:cubicBezTo>
                    <a:pt x="510" y="41"/>
                    <a:pt x="510" y="41"/>
                    <a:pt x="510" y="41"/>
                  </a:cubicBezTo>
                  <a:lnTo>
                    <a:pt x="511" y="29"/>
                  </a:lnTo>
                  <a:close/>
                </a:path>
              </a:pathLst>
            </a:custGeom>
            <a:solidFill>
              <a:srgbClr val="28A3CE"/>
            </a:solidFill>
            <a:ln>
              <a:noFill/>
            </a:ln>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45" name="Freeform 59"/>
            <p:cNvSpPr>
              <a:spLocks/>
            </p:cNvSpPr>
            <p:nvPr/>
          </p:nvSpPr>
          <p:spPr bwMode="auto">
            <a:xfrm>
              <a:off x="4240051" y="2375499"/>
              <a:ext cx="1317010" cy="2157543"/>
            </a:xfrm>
            <a:custGeom>
              <a:avLst/>
              <a:gdLst>
                <a:gd name="T0" fmla="*/ 511 w 521"/>
                <a:gd name="T1" fmla="*/ 39 h 853"/>
                <a:gd name="T2" fmla="*/ 516 w 521"/>
                <a:gd name="T3" fmla="*/ 46 h 853"/>
                <a:gd name="T4" fmla="*/ 519 w 521"/>
                <a:gd name="T5" fmla="*/ 54 h 853"/>
                <a:gd name="T6" fmla="*/ 520 w 521"/>
                <a:gd name="T7" fmla="*/ 62 h 853"/>
                <a:gd name="T8" fmla="*/ 521 w 521"/>
                <a:gd name="T9" fmla="*/ 71 h 853"/>
                <a:gd name="T10" fmla="*/ 485 w 521"/>
                <a:gd name="T11" fmla="*/ 664 h 853"/>
                <a:gd name="T12" fmla="*/ 484 w 521"/>
                <a:gd name="T13" fmla="*/ 671 h 853"/>
                <a:gd name="T14" fmla="*/ 482 w 521"/>
                <a:gd name="T15" fmla="*/ 678 h 853"/>
                <a:gd name="T16" fmla="*/ 478 w 521"/>
                <a:gd name="T17" fmla="*/ 684 h 853"/>
                <a:gd name="T18" fmla="*/ 474 w 521"/>
                <a:gd name="T19" fmla="*/ 690 h 853"/>
                <a:gd name="T20" fmla="*/ 468 w 521"/>
                <a:gd name="T21" fmla="*/ 696 h 853"/>
                <a:gd name="T22" fmla="*/ 462 w 521"/>
                <a:gd name="T23" fmla="*/ 700 h 853"/>
                <a:gd name="T24" fmla="*/ 455 w 521"/>
                <a:gd name="T25" fmla="*/ 704 h 853"/>
                <a:gd name="T26" fmla="*/ 447 w 521"/>
                <a:gd name="T27" fmla="*/ 706 h 853"/>
                <a:gd name="T28" fmla="*/ 439 w 521"/>
                <a:gd name="T29" fmla="*/ 708 h 853"/>
                <a:gd name="T30" fmla="*/ 436 w 521"/>
                <a:gd name="T31" fmla="*/ 709 h 853"/>
                <a:gd name="T32" fmla="*/ 434 w 521"/>
                <a:gd name="T33" fmla="*/ 711 h 853"/>
                <a:gd name="T34" fmla="*/ 433 w 521"/>
                <a:gd name="T35" fmla="*/ 712 h 853"/>
                <a:gd name="T36" fmla="*/ 431 w 521"/>
                <a:gd name="T37" fmla="*/ 715 h 853"/>
                <a:gd name="T38" fmla="*/ 410 w 521"/>
                <a:gd name="T39" fmla="*/ 749 h 853"/>
                <a:gd name="T40" fmla="*/ 384 w 521"/>
                <a:gd name="T41" fmla="*/ 780 h 853"/>
                <a:gd name="T42" fmla="*/ 354 w 521"/>
                <a:gd name="T43" fmla="*/ 807 h 853"/>
                <a:gd name="T44" fmla="*/ 323 w 521"/>
                <a:gd name="T45" fmla="*/ 830 h 853"/>
                <a:gd name="T46" fmla="*/ 314 w 521"/>
                <a:gd name="T47" fmla="*/ 836 h 853"/>
                <a:gd name="T48" fmla="*/ 305 w 521"/>
                <a:gd name="T49" fmla="*/ 842 h 853"/>
                <a:gd name="T50" fmla="*/ 296 w 521"/>
                <a:gd name="T51" fmla="*/ 848 h 853"/>
                <a:gd name="T52" fmla="*/ 288 w 521"/>
                <a:gd name="T53" fmla="*/ 853 h 853"/>
                <a:gd name="T54" fmla="*/ 309 w 521"/>
                <a:gd name="T55" fmla="*/ 822 h 853"/>
                <a:gd name="T56" fmla="*/ 324 w 521"/>
                <a:gd name="T57" fmla="*/ 793 h 853"/>
                <a:gd name="T58" fmla="*/ 333 w 521"/>
                <a:gd name="T59" fmla="*/ 766 h 853"/>
                <a:gd name="T60" fmla="*/ 338 w 521"/>
                <a:gd name="T61" fmla="*/ 741 h 853"/>
                <a:gd name="T62" fmla="*/ 339 w 521"/>
                <a:gd name="T63" fmla="*/ 739 h 853"/>
                <a:gd name="T64" fmla="*/ 338 w 521"/>
                <a:gd name="T65" fmla="*/ 737 h 853"/>
                <a:gd name="T66" fmla="*/ 338 w 521"/>
                <a:gd name="T67" fmla="*/ 736 h 853"/>
                <a:gd name="T68" fmla="*/ 337 w 521"/>
                <a:gd name="T69" fmla="*/ 734 h 853"/>
                <a:gd name="T70" fmla="*/ 335 w 521"/>
                <a:gd name="T71" fmla="*/ 733 h 853"/>
                <a:gd name="T72" fmla="*/ 334 w 521"/>
                <a:gd name="T73" fmla="*/ 733 h 853"/>
                <a:gd name="T74" fmla="*/ 332 w 521"/>
                <a:gd name="T75" fmla="*/ 732 h 853"/>
                <a:gd name="T76" fmla="*/ 330 w 521"/>
                <a:gd name="T77" fmla="*/ 733 h 853"/>
                <a:gd name="T78" fmla="*/ 82 w 521"/>
                <a:gd name="T79" fmla="*/ 788 h 853"/>
                <a:gd name="T80" fmla="*/ 72 w 521"/>
                <a:gd name="T81" fmla="*/ 789 h 853"/>
                <a:gd name="T82" fmla="*/ 62 w 521"/>
                <a:gd name="T83" fmla="*/ 789 h 853"/>
                <a:gd name="T84" fmla="*/ 54 w 521"/>
                <a:gd name="T85" fmla="*/ 787 h 853"/>
                <a:gd name="T86" fmla="*/ 46 w 521"/>
                <a:gd name="T87" fmla="*/ 784 h 853"/>
                <a:gd name="T88" fmla="*/ 40 w 521"/>
                <a:gd name="T89" fmla="*/ 779 h 853"/>
                <a:gd name="T90" fmla="*/ 35 w 521"/>
                <a:gd name="T91" fmla="*/ 773 h 853"/>
                <a:gd name="T92" fmla="*/ 32 w 521"/>
                <a:gd name="T93" fmla="*/ 767 h 853"/>
                <a:gd name="T94" fmla="*/ 31 w 521"/>
                <a:gd name="T95" fmla="*/ 759 h 853"/>
                <a:gd name="T96" fmla="*/ 0 w 521"/>
                <a:gd name="T97" fmla="*/ 52 h 853"/>
                <a:gd name="T98" fmla="*/ 1 w 521"/>
                <a:gd name="T99" fmla="*/ 41 h 853"/>
                <a:gd name="T100" fmla="*/ 3 w 521"/>
                <a:gd name="T101" fmla="*/ 31 h 853"/>
                <a:gd name="T102" fmla="*/ 8 w 521"/>
                <a:gd name="T103" fmla="*/ 22 h 853"/>
                <a:gd name="T104" fmla="*/ 15 w 521"/>
                <a:gd name="T105" fmla="*/ 15 h 853"/>
                <a:gd name="T106" fmla="*/ 23 w 521"/>
                <a:gd name="T107" fmla="*/ 8 h 853"/>
                <a:gd name="T108" fmla="*/ 33 w 521"/>
                <a:gd name="T109" fmla="*/ 3 h 853"/>
                <a:gd name="T110" fmla="*/ 44 w 521"/>
                <a:gd name="T111" fmla="*/ 1 h 853"/>
                <a:gd name="T112" fmla="*/ 56 w 521"/>
                <a:gd name="T113" fmla="*/ 0 h 853"/>
                <a:gd name="T114" fmla="*/ 482 w 521"/>
                <a:gd name="T115" fmla="*/ 24 h 853"/>
                <a:gd name="T116" fmla="*/ 491 w 521"/>
                <a:gd name="T117" fmla="*/ 25 h 853"/>
                <a:gd name="T118" fmla="*/ 499 w 521"/>
                <a:gd name="T119" fmla="*/ 28 h 853"/>
                <a:gd name="T120" fmla="*/ 506 w 521"/>
                <a:gd name="T121" fmla="*/ 33 h 853"/>
                <a:gd name="T122" fmla="*/ 511 w 521"/>
                <a:gd name="T123" fmla="*/ 39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1" h="853">
                  <a:moveTo>
                    <a:pt x="511" y="39"/>
                  </a:moveTo>
                  <a:cubicBezTo>
                    <a:pt x="513" y="41"/>
                    <a:pt x="514" y="44"/>
                    <a:pt x="516" y="46"/>
                  </a:cubicBezTo>
                  <a:cubicBezTo>
                    <a:pt x="517" y="49"/>
                    <a:pt x="518" y="51"/>
                    <a:pt x="519" y="54"/>
                  </a:cubicBezTo>
                  <a:cubicBezTo>
                    <a:pt x="520" y="56"/>
                    <a:pt x="520" y="59"/>
                    <a:pt x="520" y="62"/>
                  </a:cubicBezTo>
                  <a:cubicBezTo>
                    <a:pt x="521" y="65"/>
                    <a:pt x="521" y="68"/>
                    <a:pt x="521" y="71"/>
                  </a:cubicBezTo>
                  <a:cubicBezTo>
                    <a:pt x="485" y="664"/>
                    <a:pt x="485" y="664"/>
                    <a:pt x="485" y="664"/>
                  </a:cubicBezTo>
                  <a:cubicBezTo>
                    <a:pt x="485" y="666"/>
                    <a:pt x="485" y="669"/>
                    <a:pt x="484" y="671"/>
                  </a:cubicBezTo>
                  <a:cubicBezTo>
                    <a:pt x="484" y="673"/>
                    <a:pt x="483" y="675"/>
                    <a:pt x="482" y="678"/>
                  </a:cubicBezTo>
                  <a:cubicBezTo>
                    <a:pt x="481" y="680"/>
                    <a:pt x="480" y="682"/>
                    <a:pt x="478" y="684"/>
                  </a:cubicBezTo>
                  <a:cubicBezTo>
                    <a:pt x="477" y="686"/>
                    <a:pt x="475" y="688"/>
                    <a:pt x="474" y="690"/>
                  </a:cubicBezTo>
                  <a:cubicBezTo>
                    <a:pt x="472" y="692"/>
                    <a:pt x="470" y="694"/>
                    <a:pt x="468" y="696"/>
                  </a:cubicBezTo>
                  <a:cubicBezTo>
                    <a:pt x="466" y="697"/>
                    <a:pt x="464" y="699"/>
                    <a:pt x="462" y="700"/>
                  </a:cubicBezTo>
                  <a:cubicBezTo>
                    <a:pt x="460" y="702"/>
                    <a:pt x="457" y="703"/>
                    <a:pt x="455" y="704"/>
                  </a:cubicBezTo>
                  <a:cubicBezTo>
                    <a:pt x="452" y="705"/>
                    <a:pt x="450" y="706"/>
                    <a:pt x="447" y="706"/>
                  </a:cubicBezTo>
                  <a:cubicBezTo>
                    <a:pt x="439" y="708"/>
                    <a:pt x="439" y="708"/>
                    <a:pt x="439" y="708"/>
                  </a:cubicBezTo>
                  <a:cubicBezTo>
                    <a:pt x="438" y="708"/>
                    <a:pt x="437" y="709"/>
                    <a:pt x="436" y="709"/>
                  </a:cubicBezTo>
                  <a:cubicBezTo>
                    <a:pt x="436" y="710"/>
                    <a:pt x="435" y="710"/>
                    <a:pt x="434" y="711"/>
                  </a:cubicBezTo>
                  <a:cubicBezTo>
                    <a:pt x="434" y="711"/>
                    <a:pt x="433" y="712"/>
                    <a:pt x="433" y="712"/>
                  </a:cubicBezTo>
                  <a:cubicBezTo>
                    <a:pt x="432" y="713"/>
                    <a:pt x="432" y="714"/>
                    <a:pt x="431" y="715"/>
                  </a:cubicBezTo>
                  <a:cubicBezTo>
                    <a:pt x="425" y="727"/>
                    <a:pt x="418" y="738"/>
                    <a:pt x="410" y="749"/>
                  </a:cubicBezTo>
                  <a:cubicBezTo>
                    <a:pt x="402" y="760"/>
                    <a:pt x="393" y="770"/>
                    <a:pt x="384" y="780"/>
                  </a:cubicBezTo>
                  <a:cubicBezTo>
                    <a:pt x="374" y="790"/>
                    <a:pt x="364" y="799"/>
                    <a:pt x="354" y="807"/>
                  </a:cubicBezTo>
                  <a:cubicBezTo>
                    <a:pt x="344" y="815"/>
                    <a:pt x="333" y="823"/>
                    <a:pt x="323" y="830"/>
                  </a:cubicBezTo>
                  <a:cubicBezTo>
                    <a:pt x="320" y="832"/>
                    <a:pt x="317" y="834"/>
                    <a:pt x="314" y="836"/>
                  </a:cubicBezTo>
                  <a:cubicBezTo>
                    <a:pt x="311" y="838"/>
                    <a:pt x="308" y="840"/>
                    <a:pt x="305" y="842"/>
                  </a:cubicBezTo>
                  <a:cubicBezTo>
                    <a:pt x="302" y="844"/>
                    <a:pt x="299" y="846"/>
                    <a:pt x="296" y="848"/>
                  </a:cubicBezTo>
                  <a:cubicBezTo>
                    <a:pt x="293" y="849"/>
                    <a:pt x="291" y="851"/>
                    <a:pt x="288" y="853"/>
                  </a:cubicBezTo>
                  <a:cubicBezTo>
                    <a:pt x="296" y="842"/>
                    <a:pt x="303" y="832"/>
                    <a:pt x="309" y="822"/>
                  </a:cubicBezTo>
                  <a:cubicBezTo>
                    <a:pt x="315" y="812"/>
                    <a:pt x="320" y="803"/>
                    <a:pt x="324" y="793"/>
                  </a:cubicBezTo>
                  <a:cubicBezTo>
                    <a:pt x="328" y="784"/>
                    <a:pt x="331" y="775"/>
                    <a:pt x="333" y="766"/>
                  </a:cubicBezTo>
                  <a:cubicBezTo>
                    <a:pt x="336" y="757"/>
                    <a:pt x="337" y="749"/>
                    <a:pt x="338" y="741"/>
                  </a:cubicBezTo>
                  <a:cubicBezTo>
                    <a:pt x="339" y="741"/>
                    <a:pt x="339" y="740"/>
                    <a:pt x="339" y="739"/>
                  </a:cubicBezTo>
                  <a:cubicBezTo>
                    <a:pt x="339" y="739"/>
                    <a:pt x="338" y="738"/>
                    <a:pt x="338" y="737"/>
                  </a:cubicBezTo>
                  <a:cubicBezTo>
                    <a:pt x="338" y="737"/>
                    <a:pt x="338" y="736"/>
                    <a:pt x="338" y="736"/>
                  </a:cubicBezTo>
                  <a:cubicBezTo>
                    <a:pt x="337" y="735"/>
                    <a:pt x="337" y="735"/>
                    <a:pt x="337" y="734"/>
                  </a:cubicBezTo>
                  <a:cubicBezTo>
                    <a:pt x="336" y="734"/>
                    <a:pt x="336" y="733"/>
                    <a:pt x="335" y="733"/>
                  </a:cubicBezTo>
                  <a:cubicBezTo>
                    <a:pt x="335" y="733"/>
                    <a:pt x="334" y="733"/>
                    <a:pt x="334" y="733"/>
                  </a:cubicBezTo>
                  <a:cubicBezTo>
                    <a:pt x="333" y="732"/>
                    <a:pt x="332" y="732"/>
                    <a:pt x="332" y="732"/>
                  </a:cubicBezTo>
                  <a:cubicBezTo>
                    <a:pt x="331" y="732"/>
                    <a:pt x="331" y="732"/>
                    <a:pt x="330" y="733"/>
                  </a:cubicBezTo>
                  <a:cubicBezTo>
                    <a:pt x="82" y="788"/>
                    <a:pt x="82" y="788"/>
                    <a:pt x="82" y="788"/>
                  </a:cubicBezTo>
                  <a:cubicBezTo>
                    <a:pt x="78" y="789"/>
                    <a:pt x="75" y="789"/>
                    <a:pt x="72" y="789"/>
                  </a:cubicBezTo>
                  <a:cubicBezTo>
                    <a:pt x="68" y="789"/>
                    <a:pt x="65" y="789"/>
                    <a:pt x="62" y="789"/>
                  </a:cubicBezTo>
                  <a:cubicBezTo>
                    <a:pt x="59" y="789"/>
                    <a:pt x="56" y="788"/>
                    <a:pt x="54" y="787"/>
                  </a:cubicBezTo>
                  <a:cubicBezTo>
                    <a:pt x="51" y="786"/>
                    <a:pt x="48" y="785"/>
                    <a:pt x="46" y="784"/>
                  </a:cubicBezTo>
                  <a:cubicBezTo>
                    <a:pt x="44" y="782"/>
                    <a:pt x="42" y="781"/>
                    <a:pt x="40" y="779"/>
                  </a:cubicBezTo>
                  <a:cubicBezTo>
                    <a:pt x="38" y="777"/>
                    <a:pt x="36" y="775"/>
                    <a:pt x="35" y="773"/>
                  </a:cubicBezTo>
                  <a:cubicBezTo>
                    <a:pt x="34" y="771"/>
                    <a:pt x="33" y="769"/>
                    <a:pt x="32" y="767"/>
                  </a:cubicBezTo>
                  <a:cubicBezTo>
                    <a:pt x="31" y="764"/>
                    <a:pt x="31" y="762"/>
                    <a:pt x="31" y="759"/>
                  </a:cubicBezTo>
                  <a:cubicBezTo>
                    <a:pt x="0" y="52"/>
                    <a:pt x="0" y="52"/>
                    <a:pt x="0" y="52"/>
                  </a:cubicBezTo>
                  <a:cubicBezTo>
                    <a:pt x="0" y="48"/>
                    <a:pt x="0" y="44"/>
                    <a:pt x="1" y="41"/>
                  </a:cubicBezTo>
                  <a:cubicBezTo>
                    <a:pt x="1" y="38"/>
                    <a:pt x="2" y="34"/>
                    <a:pt x="3" y="31"/>
                  </a:cubicBezTo>
                  <a:cubicBezTo>
                    <a:pt x="5" y="28"/>
                    <a:pt x="6" y="25"/>
                    <a:pt x="8" y="22"/>
                  </a:cubicBezTo>
                  <a:cubicBezTo>
                    <a:pt x="10" y="20"/>
                    <a:pt x="12" y="17"/>
                    <a:pt x="15" y="15"/>
                  </a:cubicBezTo>
                  <a:cubicBezTo>
                    <a:pt x="17" y="12"/>
                    <a:pt x="20" y="10"/>
                    <a:pt x="23" y="8"/>
                  </a:cubicBezTo>
                  <a:cubicBezTo>
                    <a:pt x="26" y="6"/>
                    <a:pt x="30" y="5"/>
                    <a:pt x="33" y="3"/>
                  </a:cubicBezTo>
                  <a:cubicBezTo>
                    <a:pt x="37" y="2"/>
                    <a:pt x="40" y="1"/>
                    <a:pt x="44" y="1"/>
                  </a:cubicBezTo>
                  <a:cubicBezTo>
                    <a:pt x="48" y="0"/>
                    <a:pt x="52" y="0"/>
                    <a:pt x="56" y="0"/>
                  </a:cubicBezTo>
                  <a:cubicBezTo>
                    <a:pt x="482" y="24"/>
                    <a:pt x="482" y="24"/>
                    <a:pt x="482" y="24"/>
                  </a:cubicBezTo>
                  <a:cubicBezTo>
                    <a:pt x="485" y="24"/>
                    <a:pt x="488" y="24"/>
                    <a:pt x="491" y="25"/>
                  </a:cubicBezTo>
                  <a:cubicBezTo>
                    <a:pt x="494" y="26"/>
                    <a:pt x="496" y="27"/>
                    <a:pt x="499" y="28"/>
                  </a:cubicBezTo>
                  <a:cubicBezTo>
                    <a:pt x="501" y="30"/>
                    <a:pt x="503" y="31"/>
                    <a:pt x="506" y="33"/>
                  </a:cubicBezTo>
                  <a:cubicBezTo>
                    <a:pt x="508" y="35"/>
                    <a:pt x="509" y="37"/>
                    <a:pt x="511" y="39"/>
                  </a:cubicBezTo>
                  <a:close/>
                </a:path>
              </a:pathLst>
            </a:custGeom>
            <a:blipFill dpi="0" rotWithShape="1">
              <a:blip r:embed="rId3"/>
              <a:srcRect/>
              <a:tile tx="-120650" ty="-25400" sx="40000" sy="40000" flip="none" algn="ctr"/>
            </a:blipFill>
            <a:ln>
              <a:solidFill>
                <a:schemeClr val="bg1"/>
              </a:solidFill>
            </a:ln>
            <a:extLst/>
          </p:spPr>
          <p:txBody>
            <a:bodyPr vert="horz" wrap="square" lIns="91440" tIns="45720" rIns="91440" bIns="45720" numCol="1" anchor="t" anchorCtr="0" compatLnSpc="1">
              <a:prstTxWarp prst="textNoShape">
                <a:avLst/>
              </a:prstTxWarp>
            </a:bodyPr>
            <a:lstStyle/>
            <a:p>
              <a:endParaRPr lang="zh-CN" altLang="en-US" b="1" dirty="0">
                <a:latin typeface="Impact"/>
                <a:ea typeface="微软雅黑"/>
              </a:endParaRPr>
            </a:p>
          </p:txBody>
        </p:sp>
      </p:grpSp>
      <p:grpSp>
        <p:nvGrpSpPr>
          <p:cNvPr id="147" name="组合 146"/>
          <p:cNvGrpSpPr/>
          <p:nvPr/>
        </p:nvGrpSpPr>
        <p:grpSpPr>
          <a:xfrm flipH="1">
            <a:off x="1304483" y="4836421"/>
            <a:ext cx="1034185" cy="1699627"/>
            <a:chOff x="3054350" y="-398463"/>
            <a:chExt cx="387350" cy="636589"/>
          </a:xfrm>
        </p:grpSpPr>
        <p:sp>
          <p:nvSpPr>
            <p:cNvPr id="148" name="Freeform 712"/>
            <p:cNvSpPr>
              <a:spLocks/>
            </p:cNvSpPr>
            <p:nvPr/>
          </p:nvSpPr>
          <p:spPr bwMode="auto">
            <a:xfrm>
              <a:off x="3309938" y="-320675"/>
              <a:ext cx="46038" cy="39688"/>
            </a:xfrm>
            <a:custGeom>
              <a:avLst/>
              <a:gdLst>
                <a:gd name="T0" fmla="*/ 4 w 6"/>
                <a:gd name="T1" fmla="*/ 5 h 5"/>
                <a:gd name="T2" fmla="*/ 3 w 6"/>
                <a:gd name="T3" fmla="*/ 5 h 5"/>
                <a:gd name="T4" fmla="*/ 1 w 6"/>
                <a:gd name="T5" fmla="*/ 4 h 5"/>
                <a:gd name="T6" fmla="*/ 0 w 6"/>
                <a:gd name="T7" fmla="*/ 4 h 5"/>
                <a:gd name="T8" fmla="*/ 0 w 6"/>
                <a:gd name="T9" fmla="*/ 1 h 5"/>
                <a:gd name="T10" fmla="*/ 5 w 6"/>
                <a:gd name="T11" fmla="*/ 0 h 5"/>
                <a:gd name="T12" fmla="*/ 6 w 6"/>
                <a:gd name="T13" fmla="*/ 2 h 5"/>
                <a:gd name="T14" fmla="*/ 4 w 6"/>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4" y="5"/>
                  </a:moveTo>
                  <a:cubicBezTo>
                    <a:pt x="4" y="5"/>
                    <a:pt x="3" y="4"/>
                    <a:pt x="3" y="5"/>
                  </a:cubicBezTo>
                  <a:cubicBezTo>
                    <a:pt x="3" y="5"/>
                    <a:pt x="1" y="5"/>
                    <a:pt x="1" y="4"/>
                  </a:cubicBezTo>
                  <a:cubicBezTo>
                    <a:pt x="0" y="4"/>
                    <a:pt x="0" y="4"/>
                    <a:pt x="0" y="4"/>
                  </a:cubicBezTo>
                  <a:cubicBezTo>
                    <a:pt x="0" y="1"/>
                    <a:pt x="0" y="1"/>
                    <a:pt x="0" y="1"/>
                  </a:cubicBezTo>
                  <a:cubicBezTo>
                    <a:pt x="0" y="1"/>
                    <a:pt x="3" y="3"/>
                    <a:pt x="5" y="0"/>
                  </a:cubicBezTo>
                  <a:cubicBezTo>
                    <a:pt x="5" y="0"/>
                    <a:pt x="5" y="1"/>
                    <a:pt x="6" y="2"/>
                  </a:cubicBezTo>
                  <a:cubicBezTo>
                    <a:pt x="6" y="2"/>
                    <a:pt x="5" y="4"/>
                    <a:pt x="4" y="5"/>
                  </a:cubicBezTo>
                  <a:close/>
                </a:path>
              </a:pathLst>
            </a:custGeom>
            <a:solidFill>
              <a:srgbClr val="D69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49" name="Freeform 713"/>
            <p:cNvSpPr>
              <a:spLocks/>
            </p:cNvSpPr>
            <p:nvPr/>
          </p:nvSpPr>
          <p:spPr bwMode="auto">
            <a:xfrm>
              <a:off x="3294063" y="-390525"/>
              <a:ext cx="61913" cy="93663"/>
            </a:xfrm>
            <a:custGeom>
              <a:avLst/>
              <a:gdLst>
                <a:gd name="T0" fmla="*/ 8 w 8"/>
                <a:gd name="T1" fmla="*/ 5 h 12"/>
                <a:gd name="T2" fmla="*/ 8 w 8"/>
                <a:gd name="T3" fmla="*/ 6 h 12"/>
                <a:gd name="T4" fmla="*/ 8 w 8"/>
                <a:gd name="T5" fmla="*/ 7 h 12"/>
                <a:gd name="T6" fmla="*/ 8 w 8"/>
                <a:gd name="T7" fmla="*/ 8 h 12"/>
                <a:gd name="T8" fmla="*/ 8 w 8"/>
                <a:gd name="T9" fmla="*/ 9 h 12"/>
                <a:gd name="T10" fmla="*/ 6 w 8"/>
                <a:gd name="T11" fmla="*/ 12 h 12"/>
                <a:gd name="T12" fmla="*/ 4 w 8"/>
                <a:gd name="T13" fmla="*/ 12 h 12"/>
                <a:gd name="T14" fmla="*/ 1 w 8"/>
                <a:gd name="T15" fmla="*/ 9 h 12"/>
                <a:gd name="T16" fmla="*/ 1 w 8"/>
                <a:gd name="T17" fmla="*/ 8 h 12"/>
                <a:gd name="T18" fmla="*/ 1 w 8"/>
                <a:gd name="T19" fmla="*/ 8 h 12"/>
                <a:gd name="T20" fmla="*/ 0 w 8"/>
                <a:gd name="T21" fmla="*/ 7 h 12"/>
                <a:gd name="T22" fmla="*/ 0 w 8"/>
                <a:gd name="T23" fmla="*/ 6 h 12"/>
                <a:gd name="T24" fmla="*/ 0 w 8"/>
                <a:gd name="T25" fmla="*/ 4 h 12"/>
                <a:gd name="T26" fmla="*/ 3 w 8"/>
                <a:gd name="T27" fmla="*/ 1 h 12"/>
                <a:gd name="T28" fmla="*/ 8 w 8"/>
                <a:gd name="T29" fmla="*/ 3 h 12"/>
                <a:gd name="T30" fmla="*/ 8 w 8"/>
                <a:gd name="T31"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2">
                  <a:moveTo>
                    <a:pt x="8" y="5"/>
                  </a:moveTo>
                  <a:cubicBezTo>
                    <a:pt x="8" y="6"/>
                    <a:pt x="8" y="6"/>
                    <a:pt x="8" y="6"/>
                  </a:cubicBezTo>
                  <a:cubicBezTo>
                    <a:pt x="8" y="7"/>
                    <a:pt x="8" y="7"/>
                    <a:pt x="8" y="7"/>
                  </a:cubicBezTo>
                  <a:cubicBezTo>
                    <a:pt x="8" y="8"/>
                    <a:pt x="8" y="8"/>
                    <a:pt x="8" y="8"/>
                  </a:cubicBezTo>
                  <a:cubicBezTo>
                    <a:pt x="8" y="9"/>
                    <a:pt x="8" y="9"/>
                    <a:pt x="8" y="9"/>
                  </a:cubicBezTo>
                  <a:cubicBezTo>
                    <a:pt x="7" y="9"/>
                    <a:pt x="7" y="11"/>
                    <a:pt x="6" y="12"/>
                  </a:cubicBezTo>
                  <a:cubicBezTo>
                    <a:pt x="5" y="12"/>
                    <a:pt x="4" y="12"/>
                    <a:pt x="4" y="12"/>
                  </a:cubicBezTo>
                  <a:cubicBezTo>
                    <a:pt x="3" y="11"/>
                    <a:pt x="2" y="10"/>
                    <a:pt x="1" y="9"/>
                  </a:cubicBezTo>
                  <a:cubicBezTo>
                    <a:pt x="1" y="8"/>
                    <a:pt x="1" y="8"/>
                    <a:pt x="1" y="8"/>
                  </a:cubicBezTo>
                  <a:cubicBezTo>
                    <a:pt x="1" y="8"/>
                    <a:pt x="1" y="8"/>
                    <a:pt x="1" y="8"/>
                  </a:cubicBezTo>
                  <a:cubicBezTo>
                    <a:pt x="1" y="8"/>
                    <a:pt x="1" y="8"/>
                    <a:pt x="0" y="7"/>
                  </a:cubicBezTo>
                  <a:cubicBezTo>
                    <a:pt x="0" y="7"/>
                    <a:pt x="0" y="6"/>
                    <a:pt x="0" y="6"/>
                  </a:cubicBezTo>
                  <a:cubicBezTo>
                    <a:pt x="0" y="4"/>
                    <a:pt x="0" y="4"/>
                    <a:pt x="0" y="4"/>
                  </a:cubicBezTo>
                  <a:cubicBezTo>
                    <a:pt x="0" y="4"/>
                    <a:pt x="1" y="1"/>
                    <a:pt x="3" y="1"/>
                  </a:cubicBezTo>
                  <a:cubicBezTo>
                    <a:pt x="6" y="0"/>
                    <a:pt x="7" y="2"/>
                    <a:pt x="8" y="3"/>
                  </a:cubicBezTo>
                  <a:cubicBezTo>
                    <a:pt x="8" y="3"/>
                    <a:pt x="8" y="4"/>
                    <a:pt x="8" y="5"/>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50" name="Freeform 714"/>
            <p:cNvSpPr>
              <a:spLocks/>
            </p:cNvSpPr>
            <p:nvPr/>
          </p:nvSpPr>
          <p:spPr bwMode="auto">
            <a:xfrm>
              <a:off x="3294063" y="-382588"/>
              <a:ext cx="61913" cy="85725"/>
            </a:xfrm>
            <a:custGeom>
              <a:avLst/>
              <a:gdLst>
                <a:gd name="T0" fmla="*/ 0 w 8"/>
                <a:gd name="T1" fmla="*/ 5 h 11"/>
                <a:gd name="T2" fmla="*/ 0 w 8"/>
                <a:gd name="T3" fmla="*/ 3 h 11"/>
                <a:gd name="T4" fmla="*/ 1 w 8"/>
                <a:gd name="T5" fmla="*/ 0 h 11"/>
                <a:gd name="T6" fmla="*/ 2 w 8"/>
                <a:gd name="T7" fmla="*/ 1 h 11"/>
                <a:gd name="T8" fmla="*/ 2 w 8"/>
                <a:gd name="T9" fmla="*/ 4 h 11"/>
                <a:gd name="T10" fmla="*/ 2 w 8"/>
                <a:gd name="T11" fmla="*/ 6 h 11"/>
                <a:gd name="T12" fmla="*/ 2 w 8"/>
                <a:gd name="T13" fmla="*/ 7 h 11"/>
                <a:gd name="T14" fmla="*/ 4 w 8"/>
                <a:gd name="T15" fmla="*/ 9 h 11"/>
                <a:gd name="T16" fmla="*/ 4 w 8"/>
                <a:gd name="T17" fmla="*/ 10 h 11"/>
                <a:gd name="T18" fmla="*/ 6 w 8"/>
                <a:gd name="T19" fmla="*/ 10 h 11"/>
                <a:gd name="T20" fmla="*/ 7 w 8"/>
                <a:gd name="T21" fmla="*/ 8 h 11"/>
                <a:gd name="T22" fmla="*/ 7 w 8"/>
                <a:gd name="T23" fmla="*/ 7 h 11"/>
                <a:gd name="T24" fmla="*/ 7 w 8"/>
                <a:gd name="T25" fmla="*/ 7 h 11"/>
                <a:gd name="T26" fmla="*/ 7 w 8"/>
                <a:gd name="T27" fmla="*/ 5 h 11"/>
                <a:gd name="T28" fmla="*/ 6 w 8"/>
                <a:gd name="T29" fmla="*/ 4 h 11"/>
                <a:gd name="T30" fmla="*/ 6 w 8"/>
                <a:gd name="T31" fmla="*/ 3 h 11"/>
                <a:gd name="T32" fmla="*/ 6 w 8"/>
                <a:gd name="T33" fmla="*/ 1 h 11"/>
                <a:gd name="T34" fmla="*/ 6 w 8"/>
                <a:gd name="T35" fmla="*/ 0 h 11"/>
                <a:gd name="T36" fmla="*/ 8 w 8"/>
                <a:gd name="T37" fmla="*/ 2 h 11"/>
                <a:gd name="T38" fmla="*/ 8 w 8"/>
                <a:gd name="T39" fmla="*/ 4 h 11"/>
                <a:gd name="T40" fmla="*/ 8 w 8"/>
                <a:gd name="T41" fmla="*/ 5 h 11"/>
                <a:gd name="T42" fmla="*/ 8 w 8"/>
                <a:gd name="T43" fmla="*/ 6 h 11"/>
                <a:gd name="T44" fmla="*/ 8 w 8"/>
                <a:gd name="T45" fmla="*/ 7 h 11"/>
                <a:gd name="T46" fmla="*/ 8 w 8"/>
                <a:gd name="T47" fmla="*/ 8 h 11"/>
                <a:gd name="T48" fmla="*/ 6 w 8"/>
                <a:gd name="T49" fmla="*/ 11 h 11"/>
                <a:gd name="T50" fmla="*/ 4 w 8"/>
                <a:gd name="T51" fmla="*/ 11 h 11"/>
                <a:gd name="T52" fmla="*/ 1 w 8"/>
                <a:gd name="T53" fmla="*/ 8 h 11"/>
                <a:gd name="T54" fmla="*/ 1 w 8"/>
                <a:gd name="T55" fmla="*/ 7 h 11"/>
                <a:gd name="T56" fmla="*/ 1 w 8"/>
                <a:gd name="T57" fmla="*/ 7 h 11"/>
                <a:gd name="T58" fmla="*/ 0 w 8"/>
                <a:gd name="T59" fmla="*/ 6 h 11"/>
                <a:gd name="T60" fmla="*/ 0 w 8"/>
                <a:gd name="T61"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 h="11">
                  <a:moveTo>
                    <a:pt x="0" y="5"/>
                  </a:moveTo>
                  <a:cubicBezTo>
                    <a:pt x="0" y="3"/>
                    <a:pt x="0" y="3"/>
                    <a:pt x="0" y="3"/>
                  </a:cubicBezTo>
                  <a:cubicBezTo>
                    <a:pt x="0" y="3"/>
                    <a:pt x="0" y="1"/>
                    <a:pt x="1" y="0"/>
                  </a:cubicBezTo>
                  <a:cubicBezTo>
                    <a:pt x="2" y="1"/>
                    <a:pt x="2" y="1"/>
                    <a:pt x="2" y="1"/>
                  </a:cubicBezTo>
                  <a:cubicBezTo>
                    <a:pt x="2" y="1"/>
                    <a:pt x="2" y="4"/>
                    <a:pt x="2" y="4"/>
                  </a:cubicBezTo>
                  <a:cubicBezTo>
                    <a:pt x="2" y="4"/>
                    <a:pt x="2" y="5"/>
                    <a:pt x="2" y="6"/>
                  </a:cubicBezTo>
                  <a:cubicBezTo>
                    <a:pt x="2" y="6"/>
                    <a:pt x="2" y="6"/>
                    <a:pt x="2" y="7"/>
                  </a:cubicBezTo>
                  <a:cubicBezTo>
                    <a:pt x="2" y="8"/>
                    <a:pt x="2" y="9"/>
                    <a:pt x="4" y="9"/>
                  </a:cubicBezTo>
                  <a:cubicBezTo>
                    <a:pt x="4" y="10"/>
                    <a:pt x="4" y="10"/>
                    <a:pt x="4" y="10"/>
                  </a:cubicBezTo>
                  <a:cubicBezTo>
                    <a:pt x="4" y="10"/>
                    <a:pt x="5" y="11"/>
                    <a:pt x="6" y="10"/>
                  </a:cubicBezTo>
                  <a:cubicBezTo>
                    <a:pt x="6" y="10"/>
                    <a:pt x="7" y="8"/>
                    <a:pt x="7" y="8"/>
                  </a:cubicBezTo>
                  <a:cubicBezTo>
                    <a:pt x="7" y="7"/>
                    <a:pt x="7" y="7"/>
                    <a:pt x="7" y="7"/>
                  </a:cubicBezTo>
                  <a:cubicBezTo>
                    <a:pt x="7" y="7"/>
                    <a:pt x="7" y="7"/>
                    <a:pt x="7" y="7"/>
                  </a:cubicBezTo>
                  <a:cubicBezTo>
                    <a:pt x="7" y="6"/>
                    <a:pt x="7" y="5"/>
                    <a:pt x="7" y="5"/>
                  </a:cubicBezTo>
                  <a:cubicBezTo>
                    <a:pt x="7" y="5"/>
                    <a:pt x="7" y="4"/>
                    <a:pt x="6" y="4"/>
                  </a:cubicBezTo>
                  <a:cubicBezTo>
                    <a:pt x="6" y="4"/>
                    <a:pt x="6" y="3"/>
                    <a:pt x="6" y="3"/>
                  </a:cubicBezTo>
                  <a:cubicBezTo>
                    <a:pt x="6" y="2"/>
                    <a:pt x="6" y="1"/>
                    <a:pt x="6" y="1"/>
                  </a:cubicBezTo>
                  <a:cubicBezTo>
                    <a:pt x="6" y="1"/>
                    <a:pt x="6" y="1"/>
                    <a:pt x="6" y="0"/>
                  </a:cubicBezTo>
                  <a:cubicBezTo>
                    <a:pt x="7" y="1"/>
                    <a:pt x="7" y="2"/>
                    <a:pt x="8" y="2"/>
                  </a:cubicBezTo>
                  <a:cubicBezTo>
                    <a:pt x="8" y="2"/>
                    <a:pt x="8" y="3"/>
                    <a:pt x="8" y="4"/>
                  </a:cubicBezTo>
                  <a:cubicBezTo>
                    <a:pt x="8" y="5"/>
                    <a:pt x="8" y="5"/>
                    <a:pt x="8" y="5"/>
                  </a:cubicBezTo>
                  <a:cubicBezTo>
                    <a:pt x="8" y="6"/>
                    <a:pt x="8" y="6"/>
                    <a:pt x="8" y="6"/>
                  </a:cubicBezTo>
                  <a:cubicBezTo>
                    <a:pt x="8" y="7"/>
                    <a:pt x="8" y="7"/>
                    <a:pt x="8" y="7"/>
                  </a:cubicBezTo>
                  <a:cubicBezTo>
                    <a:pt x="8" y="8"/>
                    <a:pt x="8" y="8"/>
                    <a:pt x="8" y="8"/>
                  </a:cubicBezTo>
                  <a:cubicBezTo>
                    <a:pt x="7" y="8"/>
                    <a:pt x="7" y="10"/>
                    <a:pt x="6" y="11"/>
                  </a:cubicBezTo>
                  <a:cubicBezTo>
                    <a:pt x="5" y="11"/>
                    <a:pt x="4" y="11"/>
                    <a:pt x="4" y="11"/>
                  </a:cubicBezTo>
                  <a:cubicBezTo>
                    <a:pt x="3" y="10"/>
                    <a:pt x="2" y="9"/>
                    <a:pt x="1" y="8"/>
                  </a:cubicBezTo>
                  <a:cubicBezTo>
                    <a:pt x="1" y="7"/>
                    <a:pt x="1" y="7"/>
                    <a:pt x="1" y="7"/>
                  </a:cubicBezTo>
                  <a:cubicBezTo>
                    <a:pt x="1" y="7"/>
                    <a:pt x="1" y="7"/>
                    <a:pt x="1" y="7"/>
                  </a:cubicBezTo>
                  <a:cubicBezTo>
                    <a:pt x="1" y="7"/>
                    <a:pt x="1" y="7"/>
                    <a:pt x="0" y="6"/>
                  </a:cubicBezTo>
                  <a:cubicBezTo>
                    <a:pt x="0" y="6"/>
                    <a:pt x="0" y="5"/>
                    <a:pt x="0" y="5"/>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51" name="Freeform 715"/>
            <p:cNvSpPr>
              <a:spLocks/>
            </p:cNvSpPr>
            <p:nvPr/>
          </p:nvSpPr>
          <p:spPr bwMode="auto">
            <a:xfrm>
              <a:off x="3294063" y="-398463"/>
              <a:ext cx="61913" cy="69850"/>
            </a:xfrm>
            <a:custGeom>
              <a:avLst/>
              <a:gdLst>
                <a:gd name="T0" fmla="*/ 8 w 8"/>
                <a:gd name="T1" fmla="*/ 7 h 9"/>
                <a:gd name="T2" fmla="*/ 8 w 8"/>
                <a:gd name="T3" fmla="*/ 7 h 9"/>
                <a:gd name="T4" fmla="*/ 7 w 8"/>
                <a:gd name="T5" fmla="*/ 6 h 9"/>
                <a:gd name="T6" fmla="*/ 7 w 8"/>
                <a:gd name="T7" fmla="*/ 4 h 9"/>
                <a:gd name="T8" fmla="*/ 3 w 8"/>
                <a:gd name="T9" fmla="*/ 4 h 9"/>
                <a:gd name="T10" fmla="*/ 2 w 8"/>
                <a:gd name="T11" fmla="*/ 4 h 9"/>
                <a:gd name="T12" fmla="*/ 1 w 8"/>
                <a:gd name="T13" fmla="*/ 6 h 9"/>
                <a:gd name="T14" fmla="*/ 1 w 8"/>
                <a:gd name="T15" fmla="*/ 8 h 9"/>
                <a:gd name="T16" fmla="*/ 1 w 8"/>
                <a:gd name="T17" fmla="*/ 9 h 9"/>
                <a:gd name="T18" fmla="*/ 1 w 8"/>
                <a:gd name="T19" fmla="*/ 9 h 9"/>
                <a:gd name="T20" fmla="*/ 1 w 8"/>
                <a:gd name="T21" fmla="*/ 7 h 9"/>
                <a:gd name="T22" fmla="*/ 0 w 8"/>
                <a:gd name="T23" fmla="*/ 7 h 9"/>
                <a:gd name="T24" fmla="*/ 0 w 8"/>
                <a:gd name="T25" fmla="*/ 6 h 9"/>
                <a:gd name="T26" fmla="*/ 0 w 8"/>
                <a:gd name="T27" fmla="*/ 5 h 9"/>
                <a:gd name="T28" fmla="*/ 2 w 8"/>
                <a:gd name="T29" fmla="*/ 1 h 9"/>
                <a:gd name="T30" fmla="*/ 4 w 8"/>
                <a:gd name="T31" fmla="*/ 1 h 9"/>
                <a:gd name="T32" fmla="*/ 7 w 8"/>
                <a:gd name="T33" fmla="*/ 2 h 9"/>
                <a:gd name="T34" fmla="*/ 8 w 8"/>
                <a:gd name="T35" fmla="*/ 4 h 9"/>
                <a:gd name="T36" fmla="*/ 8 w 8"/>
                <a:gd name="T37" fmla="*/ 6 h 9"/>
                <a:gd name="T38" fmla="*/ 8 w 8"/>
                <a:gd name="T39" fmla="*/ 6 h 9"/>
                <a:gd name="T40" fmla="*/ 8 w 8"/>
                <a:gd name="T41"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9">
                  <a:moveTo>
                    <a:pt x="8" y="7"/>
                  </a:moveTo>
                  <a:cubicBezTo>
                    <a:pt x="8" y="7"/>
                    <a:pt x="8" y="7"/>
                    <a:pt x="8" y="7"/>
                  </a:cubicBezTo>
                  <a:cubicBezTo>
                    <a:pt x="8" y="7"/>
                    <a:pt x="7" y="6"/>
                    <a:pt x="7" y="6"/>
                  </a:cubicBezTo>
                  <a:cubicBezTo>
                    <a:pt x="7" y="5"/>
                    <a:pt x="6" y="4"/>
                    <a:pt x="7" y="4"/>
                  </a:cubicBezTo>
                  <a:cubicBezTo>
                    <a:pt x="7" y="4"/>
                    <a:pt x="4" y="3"/>
                    <a:pt x="3" y="4"/>
                  </a:cubicBezTo>
                  <a:cubicBezTo>
                    <a:pt x="2" y="4"/>
                    <a:pt x="2" y="4"/>
                    <a:pt x="2" y="4"/>
                  </a:cubicBezTo>
                  <a:cubicBezTo>
                    <a:pt x="2" y="4"/>
                    <a:pt x="1" y="5"/>
                    <a:pt x="1" y="6"/>
                  </a:cubicBezTo>
                  <a:cubicBezTo>
                    <a:pt x="1" y="8"/>
                    <a:pt x="1" y="8"/>
                    <a:pt x="1" y="8"/>
                  </a:cubicBezTo>
                  <a:cubicBezTo>
                    <a:pt x="1" y="9"/>
                    <a:pt x="1" y="9"/>
                    <a:pt x="1" y="9"/>
                  </a:cubicBezTo>
                  <a:cubicBezTo>
                    <a:pt x="1" y="9"/>
                    <a:pt x="1" y="9"/>
                    <a:pt x="1" y="9"/>
                  </a:cubicBezTo>
                  <a:cubicBezTo>
                    <a:pt x="1" y="7"/>
                    <a:pt x="1" y="7"/>
                    <a:pt x="1" y="7"/>
                  </a:cubicBezTo>
                  <a:cubicBezTo>
                    <a:pt x="0" y="7"/>
                    <a:pt x="0" y="7"/>
                    <a:pt x="0" y="7"/>
                  </a:cubicBezTo>
                  <a:cubicBezTo>
                    <a:pt x="0" y="6"/>
                    <a:pt x="0" y="6"/>
                    <a:pt x="0" y="6"/>
                  </a:cubicBezTo>
                  <a:cubicBezTo>
                    <a:pt x="0" y="5"/>
                    <a:pt x="0" y="5"/>
                    <a:pt x="0" y="5"/>
                  </a:cubicBezTo>
                  <a:cubicBezTo>
                    <a:pt x="0" y="5"/>
                    <a:pt x="0" y="3"/>
                    <a:pt x="2" y="1"/>
                  </a:cubicBezTo>
                  <a:cubicBezTo>
                    <a:pt x="3" y="0"/>
                    <a:pt x="4" y="1"/>
                    <a:pt x="4" y="1"/>
                  </a:cubicBezTo>
                  <a:cubicBezTo>
                    <a:pt x="4" y="1"/>
                    <a:pt x="6" y="1"/>
                    <a:pt x="7" y="2"/>
                  </a:cubicBezTo>
                  <a:cubicBezTo>
                    <a:pt x="8" y="4"/>
                    <a:pt x="8" y="4"/>
                    <a:pt x="8" y="4"/>
                  </a:cubicBezTo>
                  <a:cubicBezTo>
                    <a:pt x="8" y="4"/>
                    <a:pt x="8" y="6"/>
                    <a:pt x="8" y="6"/>
                  </a:cubicBezTo>
                  <a:cubicBezTo>
                    <a:pt x="8" y="6"/>
                    <a:pt x="8" y="6"/>
                    <a:pt x="8" y="6"/>
                  </a:cubicBezTo>
                  <a:cubicBezTo>
                    <a:pt x="8" y="7"/>
                    <a:pt x="8" y="7"/>
                    <a:pt x="8" y="7"/>
                  </a:cubicBezTo>
                </a:path>
              </a:pathLst>
            </a:custGeom>
            <a:solidFill>
              <a:srgbClr val="4127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52" name="Freeform 716"/>
            <p:cNvSpPr>
              <a:spLocks/>
            </p:cNvSpPr>
            <p:nvPr/>
          </p:nvSpPr>
          <p:spPr bwMode="auto">
            <a:xfrm>
              <a:off x="3387725" y="-103188"/>
              <a:ext cx="31750" cy="53975"/>
            </a:xfrm>
            <a:custGeom>
              <a:avLst/>
              <a:gdLst>
                <a:gd name="T0" fmla="*/ 3 w 4"/>
                <a:gd name="T1" fmla="*/ 0 h 7"/>
                <a:gd name="T2" fmla="*/ 3 w 4"/>
                <a:gd name="T3" fmla="*/ 6 h 7"/>
                <a:gd name="T4" fmla="*/ 0 w 4"/>
                <a:gd name="T5" fmla="*/ 7 h 7"/>
                <a:gd name="T6" fmla="*/ 2 w 4"/>
                <a:gd name="T7" fmla="*/ 0 h 7"/>
                <a:gd name="T8" fmla="*/ 3 w 4"/>
                <a:gd name="T9" fmla="*/ 0 h 7"/>
              </a:gdLst>
              <a:ahLst/>
              <a:cxnLst>
                <a:cxn ang="0">
                  <a:pos x="T0" y="T1"/>
                </a:cxn>
                <a:cxn ang="0">
                  <a:pos x="T2" y="T3"/>
                </a:cxn>
                <a:cxn ang="0">
                  <a:pos x="T4" y="T5"/>
                </a:cxn>
                <a:cxn ang="0">
                  <a:pos x="T6" y="T7"/>
                </a:cxn>
                <a:cxn ang="0">
                  <a:pos x="T8" y="T9"/>
                </a:cxn>
              </a:cxnLst>
              <a:rect l="0" t="0" r="r" b="b"/>
              <a:pathLst>
                <a:path w="4" h="7">
                  <a:moveTo>
                    <a:pt x="3" y="0"/>
                  </a:moveTo>
                  <a:cubicBezTo>
                    <a:pt x="3" y="0"/>
                    <a:pt x="4" y="5"/>
                    <a:pt x="3" y="6"/>
                  </a:cubicBezTo>
                  <a:cubicBezTo>
                    <a:pt x="3" y="6"/>
                    <a:pt x="0" y="7"/>
                    <a:pt x="0" y="7"/>
                  </a:cubicBezTo>
                  <a:cubicBezTo>
                    <a:pt x="2" y="0"/>
                    <a:pt x="2" y="0"/>
                    <a:pt x="2" y="0"/>
                  </a:cubicBez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53" name="Freeform 717"/>
            <p:cNvSpPr>
              <a:spLocks/>
            </p:cNvSpPr>
            <p:nvPr/>
          </p:nvSpPr>
          <p:spPr bwMode="auto">
            <a:xfrm>
              <a:off x="3379788" y="-103188"/>
              <a:ext cx="23813" cy="38100"/>
            </a:xfrm>
            <a:custGeom>
              <a:avLst/>
              <a:gdLst>
                <a:gd name="T0" fmla="*/ 3 w 3"/>
                <a:gd name="T1" fmla="*/ 2 h 5"/>
                <a:gd name="T2" fmla="*/ 2 w 3"/>
                <a:gd name="T3" fmla="*/ 5 h 5"/>
                <a:gd name="T4" fmla="*/ 2 w 3"/>
                <a:gd name="T5" fmla="*/ 3 h 5"/>
                <a:gd name="T6" fmla="*/ 1 w 3"/>
                <a:gd name="T7" fmla="*/ 0 h 5"/>
                <a:gd name="T8" fmla="*/ 3 w 3"/>
                <a:gd name="T9" fmla="*/ 2 h 5"/>
              </a:gdLst>
              <a:ahLst/>
              <a:cxnLst>
                <a:cxn ang="0">
                  <a:pos x="T0" y="T1"/>
                </a:cxn>
                <a:cxn ang="0">
                  <a:pos x="T2" y="T3"/>
                </a:cxn>
                <a:cxn ang="0">
                  <a:pos x="T4" y="T5"/>
                </a:cxn>
                <a:cxn ang="0">
                  <a:pos x="T6" y="T7"/>
                </a:cxn>
                <a:cxn ang="0">
                  <a:pos x="T8" y="T9"/>
                </a:cxn>
              </a:cxnLst>
              <a:rect l="0" t="0" r="r" b="b"/>
              <a:pathLst>
                <a:path w="3" h="5">
                  <a:moveTo>
                    <a:pt x="3" y="2"/>
                  </a:moveTo>
                  <a:cubicBezTo>
                    <a:pt x="3" y="2"/>
                    <a:pt x="3" y="5"/>
                    <a:pt x="2" y="5"/>
                  </a:cubicBezTo>
                  <a:cubicBezTo>
                    <a:pt x="2" y="5"/>
                    <a:pt x="2" y="3"/>
                    <a:pt x="2" y="3"/>
                  </a:cubicBezTo>
                  <a:cubicBezTo>
                    <a:pt x="2" y="3"/>
                    <a:pt x="0" y="2"/>
                    <a:pt x="1" y="0"/>
                  </a:cubicBezTo>
                  <a:lnTo>
                    <a:pt x="3" y="2"/>
                  </a:ln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54" name="Freeform 718"/>
            <p:cNvSpPr>
              <a:spLocks/>
            </p:cNvSpPr>
            <p:nvPr/>
          </p:nvSpPr>
          <p:spPr bwMode="auto">
            <a:xfrm>
              <a:off x="3263900" y="-312738"/>
              <a:ext cx="131763" cy="217488"/>
            </a:xfrm>
            <a:custGeom>
              <a:avLst/>
              <a:gdLst>
                <a:gd name="T0" fmla="*/ 12 w 17"/>
                <a:gd name="T1" fmla="*/ 0 h 28"/>
                <a:gd name="T2" fmla="*/ 10 w 17"/>
                <a:gd name="T3" fmla="*/ 3 h 28"/>
                <a:gd name="T4" fmla="*/ 6 w 17"/>
                <a:gd name="T5" fmla="*/ 2 h 28"/>
                <a:gd name="T6" fmla="*/ 3 w 17"/>
                <a:gd name="T7" fmla="*/ 17 h 28"/>
                <a:gd name="T8" fmla="*/ 0 w 17"/>
                <a:gd name="T9" fmla="*/ 24 h 28"/>
                <a:gd name="T10" fmla="*/ 8 w 17"/>
                <a:gd name="T11" fmla="*/ 28 h 28"/>
                <a:gd name="T12" fmla="*/ 16 w 17"/>
                <a:gd name="T13" fmla="*/ 25 h 28"/>
                <a:gd name="T14" fmla="*/ 17 w 17"/>
                <a:gd name="T15" fmla="*/ 7 h 28"/>
                <a:gd name="T16" fmla="*/ 12 w 1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8">
                  <a:moveTo>
                    <a:pt x="12" y="0"/>
                  </a:moveTo>
                  <a:cubicBezTo>
                    <a:pt x="12" y="0"/>
                    <a:pt x="11" y="3"/>
                    <a:pt x="10" y="3"/>
                  </a:cubicBezTo>
                  <a:cubicBezTo>
                    <a:pt x="10" y="3"/>
                    <a:pt x="8" y="3"/>
                    <a:pt x="6" y="2"/>
                  </a:cubicBezTo>
                  <a:cubicBezTo>
                    <a:pt x="3" y="17"/>
                    <a:pt x="3" y="17"/>
                    <a:pt x="3" y="17"/>
                  </a:cubicBezTo>
                  <a:cubicBezTo>
                    <a:pt x="0" y="24"/>
                    <a:pt x="0" y="24"/>
                    <a:pt x="0" y="24"/>
                  </a:cubicBezTo>
                  <a:cubicBezTo>
                    <a:pt x="8" y="28"/>
                    <a:pt x="8" y="28"/>
                    <a:pt x="8" y="28"/>
                  </a:cubicBezTo>
                  <a:cubicBezTo>
                    <a:pt x="16" y="25"/>
                    <a:pt x="16" y="25"/>
                    <a:pt x="16" y="25"/>
                  </a:cubicBezTo>
                  <a:cubicBezTo>
                    <a:pt x="17" y="7"/>
                    <a:pt x="17" y="7"/>
                    <a:pt x="17" y="7"/>
                  </a:cubicBezTo>
                  <a:lnTo>
                    <a:pt x="12" y="0"/>
                  </a:lnTo>
                  <a:close/>
                </a:path>
              </a:pathLst>
            </a:custGeom>
            <a:solidFill>
              <a:srgbClr val="F5F7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55" name="Freeform 719"/>
            <p:cNvSpPr>
              <a:spLocks/>
            </p:cNvSpPr>
            <p:nvPr/>
          </p:nvSpPr>
          <p:spPr bwMode="auto">
            <a:xfrm>
              <a:off x="3263900" y="-134938"/>
              <a:ext cx="139700" cy="327025"/>
            </a:xfrm>
            <a:custGeom>
              <a:avLst/>
              <a:gdLst>
                <a:gd name="T0" fmla="*/ 0 w 18"/>
                <a:gd name="T1" fmla="*/ 3 h 42"/>
                <a:gd name="T2" fmla="*/ 0 w 18"/>
                <a:gd name="T3" fmla="*/ 17 h 42"/>
                <a:gd name="T4" fmla="*/ 4 w 18"/>
                <a:gd name="T5" fmla="*/ 29 h 42"/>
                <a:gd name="T6" fmla="*/ 0 w 18"/>
                <a:gd name="T7" fmla="*/ 39 h 42"/>
                <a:gd name="T8" fmla="*/ 1 w 18"/>
                <a:gd name="T9" fmla="*/ 41 h 42"/>
                <a:gd name="T10" fmla="*/ 5 w 18"/>
                <a:gd name="T11" fmla="*/ 41 h 42"/>
                <a:gd name="T12" fmla="*/ 5 w 18"/>
                <a:gd name="T13" fmla="*/ 39 h 42"/>
                <a:gd name="T14" fmla="*/ 7 w 18"/>
                <a:gd name="T15" fmla="*/ 38 h 42"/>
                <a:gd name="T16" fmla="*/ 7 w 18"/>
                <a:gd name="T17" fmla="*/ 39 h 42"/>
                <a:gd name="T18" fmla="*/ 11 w 18"/>
                <a:gd name="T19" fmla="*/ 40 h 42"/>
                <a:gd name="T20" fmla="*/ 11 w 18"/>
                <a:gd name="T21" fmla="*/ 37 h 42"/>
                <a:gd name="T22" fmla="*/ 10 w 18"/>
                <a:gd name="T23" fmla="*/ 34 h 42"/>
                <a:gd name="T24" fmla="*/ 9 w 18"/>
                <a:gd name="T25" fmla="*/ 33 h 42"/>
                <a:gd name="T26" fmla="*/ 13 w 18"/>
                <a:gd name="T27" fmla="*/ 19 h 42"/>
                <a:gd name="T28" fmla="*/ 17 w 18"/>
                <a:gd name="T29" fmla="*/ 9 h 42"/>
                <a:gd name="T30" fmla="*/ 17 w 18"/>
                <a:gd name="T31" fmla="*/ 7 h 42"/>
                <a:gd name="T32" fmla="*/ 16 w 18"/>
                <a:gd name="T33" fmla="*/ 5 h 42"/>
                <a:gd name="T34" fmla="*/ 14 w 18"/>
                <a:gd name="T35" fmla="*/ 1 h 42"/>
                <a:gd name="T36" fmla="*/ 1 w 18"/>
                <a:gd name="T37" fmla="*/ 0 h 42"/>
                <a:gd name="T38" fmla="*/ 0 w 18"/>
                <a:gd name="T39"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42">
                  <a:moveTo>
                    <a:pt x="0" y="3"/>
                  </a:moveTo>
                  <a:cubicBezTo>
                    <a:pt x="0" y="3"/>
                    <a:pt x="0" y="15"/>
                    <a:pt x="0" y="17"/>
                  </a:cubicBezTo>
                  <a:cubicBezTo>
                    <a:pt x="1" y="18"/>
                    <a:pt x="4" y="29"/>
                    <a:pt x="4" y="29"/>
                  </a:cubicBezTo>
                  <a:cubicBezTo>
                    <a:pt x="4" y="29"/>
                    <a:pt x="0" y="38"/>
                    <a:pt x="0" y="39"/>
                  </a:cubicBezTo>
                  <a:cubicBezTo>
                    <a:pt x="0" y="39"/>
                    <a:pt x="0" y="41"/>
                    <a:pt x="1" y="41"/>
                  </a:cubicBezTo>
                  <a:cubicBezTo>
                    <a:pt x="1" y="41"/>
                    <a:pt x="4" y="42"/>
                    <a:pt x="5" y="41"/>
                  </a:cubicBezTo>
                  <a:cubicBezTo>
                    <a:pt x="5" y="39"/>
                    <a:pt x="5" y="39"/>
                    <a:pt x="5" y="39"/>
                  </a:cubicBezTo>
                  <a:cubicBezTo>
                    <a:pt x="5" y="39"/>
                    <a:pt x="6" y="40"/>
                    <a:pt x="7" y="38"/>
                  </a:cubicBezTo>
                  <a:cubicBezTo>
                    <a:pt x="7" y="39"/>
                    <a:pt x="7" y="39"/>
                    <a:pt x="7" y="39"/>
                  </a:cubicBezTo>
                  <a:cubicBezTo>
                    <a:pt x="7" y="39"/>
                    <a:pt x="10" y="40"/>
                    <a:pt x="11" y="40"/>
                  </a:cubicBezTo>
                  <a:cubicBezTo>
                    <a:pt x="11" y="39"/>
                    <a:pt x="11" y="38"/>
                    <a:pt x="11" y="37"/>
                  </a:cubicBezTo>
                  <a:cubicBezTo>
                    <a:pt x="11" y="37"/>
                    <a:pt x="10" y="35"/>
                    <a:pt x="10" y="34"/>
                  </a:cubicBezTo>
                  <a:cubicBezTo>
                    <a:pt x="9" y="33"/>
                    <a:pt x="9" y="33"/>
                    <a:pt x="9" y="33"/>
                  </a:cubicBezTo>
                  <a:cubicBezTo>
                    <a:pt x="9" y="33"/>
                    <a:pt x="13" y="22"/>
                    <a:pt x="13" y="19"/>
                  </a:cubicBezTo>
                  <a:cubicBezTo>
                    <a:pt x="14" y="17"/>
                    <a:pt x="16" y="9"/>
                    <a:pt x="17" y="9"/>
                  </a:cubicBezTo>
                  <a:cubicBezTo>
                    <a:pt x="18" y="8"/>
                    <a:pt x="17" y="7"/>
                    <a:pt x="17" y="7"/>
                  </a:cubicBezTo>
                  <a:cubicBezTo>
                    <a:pt x="16" y="6"/>
                    <a:pt x="16" y="5"/>
                    <a:pt x="16" y="5"/>
                  </a:cubicBezTo>
                  <a:cubicBezTo>
                    <a:pt x="15" y="4"/>
                    <a:pt x="14" y="1"/>
                    <a:pt x="14" y="1"/>
                  </a:cubicBezTo>
                  <a:cubicBezTo>
                    <a:pt x="14" y="1"/>
                    <a:pt x="7" y="2"/>
                    <a:pt x="1" y="0"/>
                  </a:cubicBezTo>
                  <a:lnTo>
                    <a:pt x="0" y="3"/>
                  </a:ln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56" name="Freeform 720"/>
            <p:cNvSpPr>
              <a:spLocks/>
            </p:cNvSpPr>
            <p:nvPr/>
          </p:nvSpPr>
          <p:spPr bwMode="auto">
            <a:xfrm>
              <a:off x="3309938" y="130175"/>
              <a:ext cx="39688" cy="46038"/>
            </a:xfrm>
            <a:custGeom>
              <a:avLst/>
              <a:gdLst>
                <a:gd name="T0" fmla="*/ 0 w 5"/>
                <a:gd name="T1" fmla="*/ 6 h 6"/>
                <a:gd name="T2" fmla="*/ 1 w 5"/>
                <a:gd name="T3" fmla="*/ 4 h 6"/>
                <a:gd name="T4" fmla="*/ 2 w 5"/>
                <a:gd name="T5" fmla="*/ 2 h 6"/>
                <a:gd name="T6" fmla="*/ 3 w 5"/>
                <a:gd name="T7" fmla="*/ 0 h 6"/>
                <a:gd name="T8" fmla="*/ 3 w 5"/>
                <a:gd name="T9" fmla="*/ 2 h 6"/>
                <a:gd name="T10" fmla="*/ 5 w 5"/>
                <a:gd name="T11" fmla="*/ 6 h 6"/>
                <a:gd name="T12" fmla="*/ 5 w 5"/>
                <a:gd name="T13" fmla="*/ 6 h 6"/>
                <a:gd name="T14" fmla="*/ 0 w 5"/>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0" y="6"/>
                  </a:moveTo>
                  <a:cubicBezTo>
                    <a:pt x="1" y="4"/>
                    <a:pt x="1" y="4"/>
                    <a:pt x="1" y="4"/>
                  </a:cubicBezTo>
                  <a:cubicBezTo>
                    <a:pt x="2" y="3"/>
                    <a:pt x="2" y="2"/>
                    <a:pt x="2" y="2"/>
                  </a:cubicBezTo>
                  <a:cubicBezTo>
                    <a:pt x="3" y="1"/>
                    <a:pt x="3" y="0"/>
                    <a:pt x="3" y="0"/>
                  </a:cubicBezTo>
                  <a:cubicBezTo>
                    <a:pt x="3" y="0"/>
                    <a:pt x="3" y="2"/>
                    <a:pt x="3" y="2"/>
                  </a:cubicBezTo>
                  <a:cubicBezTo>
                    <a:pt x="3" y="3"/>
                    <a:pt x="4" y="4"/>
                    <a:pt x="5" y="6"/>
                  </a:cubicBezTo>
                  <a:cubicBezTo>
                    <a:pt x="5" y="6"/>
                    <a:pt x="5" y="6"/>
                    <a:pt x="5" y="6"/>
                  </a:cubicBezTo>
                  <a:cubicBezTo>
                    <a:pt x="4" y="6"/>
                    <a:pt x="0" y="6"/>
                    <a:pt x="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57" name="Freeform 721"/>
            <p:cNvSpPr>
              <a:spLocks/>
            </p:cNvSpPr>
            <p:nvPr/>
          </p:nvSpPr>
          <p:spPr bwMode="auto">
            <a:xfrm>
              <a:off x="3263900" y="-127000"/>
              <a:ext cx="115888" cy="319088"/>
            </a:xfrm>
            <a:custGeom>
              <a:avLst/>
              <a:gdLst>
                <a:gd name="T0" fmla="*/ 1 w 15"/>
                <a:gd name="T1" fmla="*/ 40 h 41"/>
                <a:gd name="T2" fmla="*/ 0 w 15"/>
                <a:gd name="T3" fmla="*/ 38 h 41"/>
                <a:gd name="T4" fmla="*/ 4 w 15"/>
                <a:gd name="T5" fmla="*/ 28 h 41"/>
                <a:gd name="T6" fmla="*/ 0 w 15"/>
                <a:gd name="T7" fmla="*/ 16 h 41"/>
                <a:gd name="T8" fmla="*/ 0 w 15"/>
                <a:gd name="T9" fmla="*/ 4 h 41"/>
                <a:gd name="T10" fmla="*/ 1 w 15"/>
                <a:gd name="T11" fmla="*/ 6 h 41"/>
                <a:gd name="T12" fmla="*/ 1 w 15"/>
                <a:gd name="T13" fmla="*/ 12 h 41"/>
                <a:gd name="T14" fmla="*/ 3 w 15"/>
                <a:gd name="T15" fmla="*/ 23 h 41"/>
                <a:gd name="T16" fmla="*/ 5 w 15"/>
                <a:gd name="T17" fmla="*/ 22 h 41"/>
                <a:gd name="T18" fmla="*/ 4 w 15"/>
                <a:gd name="T19" fmla="*/ 15 h 41"/>
                <a:gd name="T20" fmla="*/ 5 w 15"/>
                <a:gd name="T21" fmla="*/ 16 h 41"/>
                <a:gd name="T22" fmla="*/ 4 w 15"/>
                <a:gd name="T23" fmla="*/ 11 h 41"/>
                <a:gd name="T24" fmla="*/ 6 w 15"/>
                <a:gd name="T25" fmla="*/ 14 h 41"/>
                <a:gd name="T26" fmla="*/ 5 w 15"/>
                <a:gd name="T27" fmla="*/ 10 h 41"/>
                <a:gd name="T28" fmla="*/ 5 w 15"/>
                <a:gd name="T29" fmla="*/ 4 h 41"/>
                <a:gd name="T30" fmla="*/ 6 w 15"/>
                <a:gd name="T31" fmla="*/ 8 h 41"/>
                <a:gd name="T32" fmla="*/ 8 w 15"/>
                <a:gd name="T33" fmla="*/ 9 h 41"/>
                <a:gd name="T34" fmla="*/ 9 w 15"/>
                <a:gd name="T35" fmla="*/ 2 h 41"/>
                <a:gd name="T36" fmla="*/ 12 w 15"/>
                <a:gd name="T37" fmla="*/ 0 h 41"/>
                <a:gd name="T38" fmla="*/ 14 w 15"/>
                <a:gd name="T39" fmla="*/ 0 h 41"/>
                <a:gd name="T40" fmla="*/ 15 w 15"/>
                <a:gd name="T41" fmla="*/ 2 h 41"/>
                <a:gd name="T42" fmla="*/ 11 w 15"/>
                <a:gd name="T43" fmla="*/ 7 h 41"/>
                <a:gd name="T44" fmla="*/ 9 w 15"/>
                <a:gd name="T45" fmla="*/ 9 h 41"/>
                <a:gd name="T46" fmla="*/ 14 w 15"/>
                <a:gd name="T47" fmla="*/ 8 h 41"/>
                <a:gd name="T48" fmla="*/ 8 w 15"/>
                <a:gd name="T49" fmla="*/ 10 h 41"/>
                <a:gd name="T50" fmla="*/ 12 w 15"/>
                <a:gd name="T51" fmla="*/ 10 h 41"/>
                <a:gd name="T52" fmla="*/ 7 w 15"/>
                <a:gd name="T53" fmla="*/ 13 h 41"/>
                <a:gd name="T54" fmla="*/ 7 w 15"/>
                <a:gd name="T55" fmla="*/ 15 h 41"/>
                <a:gd name="T56" fmla="*/ 4 w 15"/>
                <a:gd name="T57" fmla="*/ 28 h 41"/>
                <a:gd name="T58" fmla="*/ 1 w 15"/>
                <a:gd name="T59" fmla="*/ 37 h 41"/>
                <a:gd name="T60" fmla="*/ 4 w 15"/>
                <a:gd name="T61" fmla="*/ 37 h 41"/>
                <a:gd name="T62" fmla="*/ 6 w 15"/>
                <a:gd name="T63" fmla="*/ 37 h 41"/>
                <a:gd name="T64" fmla="*/ 6 w 15"/>
                <a:gd name="T65" fmla="*/ 39 h 41"/>
                <a:gd name="T66" fmla="*/ 5 w 15"/>
                <a:gd name="T67" fmla="*/ 38 h 41"/>
                <a:gd name="T68" fmla="*/ 5 w 15"/>
                <a:gd name="T69" fmla="*/ 40 h 41"/>
                <a:gd name="T70" fmla="*/ 1 w 15"/>
                <a:gd name="T7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 h="41">
                  <a:moveTo>
                    <a:pt x="1" y="40"/>
                  </a:moveTo>
                  <a:cubicBezTo>
                    <a:pt x="0" y="40"/>
                    <a:pt x="0" y="38"/>
                    <a:pt x="0" y="38"/>
                  </a:cubicBezTo>
                  <a:cubicBezTo>
                    <a:pt x="0" y="37"/>
                    <a:pt x="4" y="28"/>
                    <a:pt x="4" y="28"/>
                  </a:cubicBezTo>
                  <a:cubicBezTo>
                    <a:pt x="4" y="28"/>
                    <a:pt x="1" y="17"/>
                    <a:pt x="0" y="16"/>
                  </a:cubicBezTo>
                  <a:cubicBezTo>
                    <a:pt x="0" y="14"/>
                    <a:pt x="0" y="8"/>
                    <a:pt x="0" y="4"/>
                  </a:cubicBezTo>
                  <a:cubicBezTo>
                    <a:pt x="0" y="4"/>
                    <a:pt x="2" y="6"/>
                    <a:pt x="1" y="6"/>
                  </a:cubicBezTo>
                  <a:cubicBezTo>
                    <a:pt x="1" y="7"/>
                    <a:pt x="1" y="12"/>
                    <a:pt x="1" y="12"/>
                  </a:cubicBezTo>
                  <a:cubicBezTo>
                    <a:pt x="3" y="14"/>
                    <a:pt x="3" y="21"/>
                    <a:pt x="3" y="23"/>
                  </a:cubicBezTo>
                  <a:cubicBezTo>
                    <a:pt x="4" y="24"/>
                    <a:pt x="5" y="23"/>
                    <a:pt x="5" y="22"/>
                  </a:cubicBezTo>
                  <a:cubicBezTo>
                    <a:pt x="5" y="20"/>
                    <a:pt x="4" y="15"/>
                    <a:pt x="4" y="15"/>
                  </a:cubicBezTo>
                  <a:cubicBezTo>
                    <a:pt x="5" y="16"/>
                    <a:pt x="5" y="16"/>
                    <a:pt x="5" y="16"/>
                  </a:cubicBezTo>
                  <a:cubicBezTo>
                    <a:pt x="4" y="15"/>
                    <a:pt x="4" y="11"/>
                    <a:pt x="4" y="11"/>
                  </a:cubicBezTo>
                  <a:cubicBezTo>
                    <a:pt x="4" y="11"/>
                    <a:pt x="5" y="14"/>
                    <a:pt x="6" y="14"/>
                  </a:cubicBezTo>
                  <a:cubicBezTo>
                    <a:pt x="7" y="13"/>
                    <a:pt x="6" y="11"/>
                    <a:pt x="5" y="10"/>
                  </a:cubicBezTo>
                  <a:cubicBezTo>
                    <a:pt x="5" y="9"/>
                    <a:pt x="5" y="4"/>
                    <a:pt x="5" y="4"/>
                  </a:cubicBezTo>
                  <a:cubicBezTo>
                    <a:pt x="5" y="4"/>
                    <a:pt x="5" y="6"/>
                    <a:pt x="6" y="8"/>
                  </a:cubicBezTo>
                  <a:cubicBezTo>
                    <a:pt x="7" y="11"/>
                    <a:pt x="8" y="10"/>
                    <a:pt x="8" y="9"/>
                  </a:cubicBezTo>
                  <a:cubicBezTo>
                    <a:pt x="8" y="9"/>
                    <a:pt x="9" y="2"/>
                    <a:pt x="9" y="2"/>
                  </a:cubicBezTo>
                  <a:cubicBezTo>
                    <a:pt x="9" y="2"/>
                    <a:pt x="11" y="1"/>
                    <a:pt x="12" y="0"/>
                  </a:cubicBezTo>
                  <a:cubicBezTo>
                    <a:pt x="13" y="0"/>
                    <a:pt x="14" y="0"/>
                    <a:pt x="14" y="0"/>
                  </a:cubicBezTo>
                  <a:cubicBezTo>
                    <a:pt x="14" y="0"/>
                    <a:pt x="15" y="1"/>
                    <a:pt x="15" y="2"/>
                  </a:cubicBezTo>
                  <a:cubicBezTo>
                    <a:pt x="14" y="3"/>
                    <a:pt x="11" y="6"/>
                    <a:pt x="11" y="7"/>
                  </a:cubicBezTo>
                  <a:cubicBezTo>
                    <a:pt x="9" y="7"/>
                    <a:pt x="8" y="9"/>
                    <a:pt x="9" y="9"/>
                  </a:cubicBezTo>
                  <a:cubicBezTo>
                    <a:pt x="11" y="8"/>
                    <a:pt x="14" y="8"/>
                    <a:pt x="14" y="8"/>
                  </a:cubicBezTo>
                  <a:cubicBezTo>
                    <a:pt x="10" y="9"/>
                    <a:pt x="8" y="10"/>
                    <a:pt x="8" y="10"/>
                  </a:cubicBezTo>
                  <a:cubicBezTo>
                    <a:pt x="10" y="10"/>
                    <a:pt x="12" y="10"/>
                    <a:pt x="12" y="10"/>
                  </a:cubicBezTo>
                  <a:cubicBezTo>
                    <a:pt x="8" y="11"/>
                    <a:pt x="7" y="13"/>
                    <a:pt x="7" y="13"/>
                  </a:cubicBezTo>
                  <a:cubicBezTo>
                    <a:pt x="8" y="14"/>
                    <a:pt x="7" y="15"/>
                    <a:pt x="7" y="15"/>
                  </a:cubicBezTo>
                  <a:cubicBezTo>
                    <a:pt x="7" y="16"/>
                    <a:pt x="5" y="27"/>
                    <a:pt x="4" y="28"/>
                  </a:cubicBezTo>
                  <a:cubicBezTo>
                    <a:pt x="3" y="30"/>
                    <a:pt x="1" y="37"/>
                    <a:pt x="1" y="37"/>
                  </a:cubicBezTo>
                  <a:cubicBezTo>
                    <a:pt x="2" y="36"/>
                    <a:pt x="4" y="37"/>
                    <a:pt x="4" y="37"/>
                  </a:cubicBezTo>
                  <a:cubicBezTo>
                    <a:pt x="5" y="38"/>
                    <a:pt x="5" y="37"/>
                    <a:pt x="6" y="37"/>
                  </a:cubicBezTo>
                  <a:cubicBezTo>
                    <a:pt x="6" y="37"/>
                    <a:pt x="6" y="38"/>
                    <a:pt x="6" y="39"/>
                  </a:cubicBezTo>
                  <a:cubicBezTo>
                    <a:pt x="5" y="39"/>
                    <a:pt x="5" y="38"/>
                    <a:pt x="5" y="38"/>
                  </a:cubicBezTo>
                  <a:cubicBezTo>
                    <a:pt x="5" y="40"/>
                    <a:pt x="5" y="40"/>
                    <a:pt x="5" y="40"/>
                  </a:cubicBezTo>
                  <a:cubicBezTo>
                    <a:pt x="4" y="41"/>
                    <a:pt x="1" y="40"/>
                    <a:pt x="1" y="4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58" name="Freeform 722"/>
            <p:cNvSpPr>
              <a:spLocks/>
            </p:cNvSpPr>
            <p:nvPr/>
          </p:nvSpPr>
          <p:spPr bwMode="auto">
            <a:xfrm>
              <a:off x="3054350" y="-320675"/>
              <a:ext cx="53975" cy="69850"/>
            </a:xfrm>
            <a:custGeom>
              <a:avLst/>
              <a:gdLst>
                <a:gd name="T0" fmla="*/ 6 w 7"/>
                <a:gd name="T1" fmla="*/ 9 h 9"/>
                <a:gd name="T2" fmla="*/ 5 w 7"/>
                <a:gd name="T3" fmla="*/ 9 h 9"/>
                <a:gd name="T4" fmla="*/ 2 w 7"/>
                <a:gd name="T5" fmla="*/ 6 h 9"/>
                <a:gd name="T6" fmla="*/ 2 w 7"/>
                <a:gd name="T7" fmla="*/ 5 h 9"/>
                <a:gd name="T8" fmla="*/ 1 w 7"/>
                <a:gd name="T9" fmla="*/ 3 h 9"/>
                <a:gd name="T10" fmla="*/ 2 w 7"/>
                <a:gd name="T11" fmla="*/ 3 h 9"/>
                <a:gd name="T12" fmla="*/ 1 w 7"/>
                <a:gd name="T13" fmla="*/ 2 h 9"/>
                <a:gd name="T14" fmla="*/ 1 w 7"/>
                <a:gd name="T15" fmla="*/ 0 h 9"/>
                <a:gd name="T16" fmla="*/ 1 w 7"/>
                <a:gd name="T17" fmla="*/ 0 h 9"/>
                <a:gd name="T18" fmla="*/ 2 w 7"/>
                <a:gd name="T19" fmla="*/ 1 h 9"/>
                <a:gd name="T20" fmla="*/ 3 w 7"/>
                <a:gd name="T21" fmla="*/ 2 h 9"/>
                <a:gd name="T22" fmla="*/ 4 w 7"/>
                <a:gd name="T23" fmla="*/ 4 h 9"/>
                <a:gd name="T24" fmla="*/ 6 w 7"/>
                <a:gd name="T25" fmla="*/ 6 h 9"/>
                <a:gd name="T26" fmla="*/ 7 w 7"/>
                <a:gd name="T27" fmla="*/ 7 h 9"/>
                <a:gd name="T28" fmla="*/ 6 w 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9">
                  <a:moveTo>
                    <a:pt x="6" y="9"/>
                  </a:moveTo>
                  <a:cubicBezTo>
                    <a:pt x="5" y="9"/>
                    <a:pt x="5" y="9"/>
                    <a:pt x="5" y="9"/>
                  </a:cubicBezTo>
                  <a:cubicBezTo>
                    <a:pt x="2" y="6"/>
                    <a:pt x="2" y="6"/>
                    <a:pt x="2" y="6"/>
                  </a:cubicBezTo>
                  <a:cubicBezTo>
                    <a:pt x="2" y="6"/>
                    <a:pt x="2" y="5"/>
                    <a:pt x="2" y="5"/>
                  </a:cubicBezTo>
                  <a:cubicBezTo>
                    <a:pt x="1" y="4"/>
                    <a:pt x="1" y="3"/>
                    <a:pt x="1" y="3"/>
                  </a:cubicBezTo>
                  <a:cubicBezTo>
                    <a:pt x="2" y="3"/>
                    <a:pt x="2" y="3"/>
                    <a:pt x="2" y="3"/>
                  </a:cubicBezTo>
                  <a:cubicBezTo>
                    <a:pt x="2" y="3"/>
                    <a:pt x="1" y="3"/>
                    <a:pt x="1" y="2"/>
                  </a:cubicBezTo>
                  <a:cubicBezTo>
                    <a:pt x="1" y="2"/>
                    <a:pt x="0" y="1"/>
                    <a:pt x="1" y="0"/>
                  </a:cubicBezTo>
                  <a:cubicBezTo>
                    <a:pt x="1" y="0"/>
                    <a:pt x="1" y="0"/>
                    <a:pt x="1" y="0"/>
                  </a:cubicBezTo>
                  <a:cubicBezTo>
                    <a:pt x="2" y="1"/>
                    <a:pt x="2" y="1"/>
                    <a:pt x="2" y="1"/>
                  </a:cubicBezTo>
                  <a:cubicBezTo>
                    <a:pt x="2" y="1"/>
                    <a:pt x="3" y="2"/>
                    <a:pt x="3" y="2"/>
                  </a:cubicBezTo>
                  <a:cubicBezTo>
                    <a:pt x="3" y="2"/>
                    <a:pt x="3" y="4"/>
                    <a:pt x="4" y="4"/>
                  </a:cubicBezTo>
                  <a:cubicBezTo>
                    <a:pt x="4" y="4"/>
                    <a:pt x="5" y="5"/>
                    <a:pt x="6" y="6"/>
                  </a:cubicBezTo>
                  <a:cubicBezTo>
                    <a:pt x="6" y="7"/>
                    <a:pt x="7" y="7"/>
                    <a:pt x="7" y="7"/>
                  </a:cubicBezTo>
                  <a:cubicBezTo>
                    <a:pt x="7" y="7"/>
                    <a:pt x="7" y="8"/>
                    <a:pt x="6" y="9"/>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59" name="Freeform 723"/>
            <p:cNvSpPr>
              <a:spLocks/>
            </p:cNvSpPr>
            <p:nvPr/>
          </p:nvSpPr>
          <p:spPr bwMode="auto">
            <a:xfrm>
              <a:off x="3341688" y="-288925"/>
              <a:ext cx="30163" cy="22225"/>
            </a:xfrm>
            <a:custGeom>
              <a:avLst/>
              <a:gdLst>
                <a:gd name="T0" fmla="*/ 19 w 19"/>
                <a:gd name="T1" fmla="*/ 14 h 14"/>
                <a:gd name="T2" fmla="*/ 0 w 19"/>
                <a:gd name="T3" fmla="*/ 0 h 14"/>
                <a:gd name="T4" fmla="*/ 19 w 19"/>
                <a:gd name="T5" fmla="*/ 14 h 14"/>
                <a:gd name="T6" fmla="*/ 19 w 19"/>
                <a:gd name="T7" fmla="*/ 14 h 14"/>
              </a:gdLst>
              <a:ahLst/>
              <a:cxnLst>
                <a:cxn ang="0">
                  <a:pos x="T0" y="T1"/>
                </a:cxn>
                <a:cxn ang="0">
                  <a:pos x="T2" y="T3"/>
                </a:cxn>
                <a:cxn ang="0">
                  <a:pos x="T4" y="T5"/>
                </a:cxn>
                <a:cxn ang="0">
                  <a:pos x="T6" y="T7"/>
                </a:cxn>
              </a:cxnLst>
              <a:rect l="0" t="0" r="r" b="b"/>
              <a:pathLst>
                <a:path w="19" h="14">
                  <a:moveTo>
                    <a:pt x="19" y="14"/>
                  </a:moveTo>
                  <a:lnTo>
                    <a:pt x="0" y="0"/>
                  </a:lnTo>
                  <a:lnTo>
                    <a:pt x="19" y="14"/>
                  </a:lnTo>
                  <a:lnTo>
                    <a:pt x="19" y="14"/>
                  </a:ln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60" name="Freeform 724"/>
            <p:cNvSpPr>
              <a:spLocks/>
            </p:cNvSpPr>
            <p:nvPr/>
          </p:nvSpPr>
          <p:spPr bwMode="auto">
            <a:xfrm>
              <a:off x="3271838" y="-280988"/>
              <a:ext cx="61913" cy="146050"/>
            </a:xfrm>
            <a:custGeom>
              <a:avLst/>
              <a:gdLst>
                <a:gd name="T0" fmla="*/ 8 w 8"/>
                <a:gd name="T1" fmla="*/ 0 h 19"/>
                <a:gd name="T2" fmla="*/ 5 w 8"/>
                <a:gd name="T3" fmla="*/ 2 h 19"/>
                <a:gd name="T4" fmla="*/ 2 w 8"/>
                <a:gd name="T5" fmla="*/ 10 h 19"/>
                <a:gd name="T6" fmla="*/ 0 w 8"/>
                <a:gd name="T7" fmla="*/ 18 h 19"/>
                <a:gd name="T8" fmla="*/ 6 w 8"/>
                <a:gd name="T9" fmla="*/ 18 h 19"/>
                <a:gd name="T10" fmla="*/ 3 w 8"/>
                <a:gd name="T11" fmla="*/ 16 h 19"/>
                <a:gd name="T12" fmla="*/ 6 w 8"/>
                <a:gd name="T13" fmla="*/ 12 h 19"/>
                <a:gd name="T14" fmla="*/ 5 w 8"/>
                <a:gd name="T15" fmla="*/ 10 h 19"/>
                <a:gd name="T16" fmla="*/ 5 w 8"/>
                <a:gd name="T17" fmla="*/ 3 h 19"/>
                <a:gd name="T18" fmla="*/ 8 w 8"/>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9">
                  <a:moveTo>
                    <a:pt x="8" y="0"/>
                  </a:moveTo>
                  <a:cubicBezTo>
                    <a:pt x="5" y="2"/>
                    <a:pt x="5" y="2"/>
                    <a:pt x="5" y="2"/>
                  </a:cubicBezTo>
                  <a:cubicBezTo>
                    <a:pt x="2" y="10"/>
                    <a:pt x="2" y="10"/>
                    <a:pt x="2" y="10"/>
                  </a:cubicBezTo>
                  <a:cubicBezTo>
                    <a:pt x="0" y="18"/>
                    <a:pt x="0" y="18"/>
                    <a:pt x="0" y="18"/>
                  </a:cubicBezTo>
                  <a:cubicBezTo>
                    <a:pt x="0" y="18"/>
                    <a:pt x="5" y="19"/>
                    <a:pt x="6" y="18"/>
                  </a:cubicBezTo>
                  <a:cubicBezTo>
                    <a:pt x="6" y="18"/>
                    <a:pt x="3" y="19"/>
                    <a:pt x="3" y="16"/>
                  </a:cubicBezTo>
                  <a:cubicBezTo>
                    <a:pt x="3" y="13"/>
                    <a:pt x="5" y="13"/>
                    <a:pt x="6" y="12"/>
                  </a:cubicBezTo>
                  <a:cubicBezTo>
                    <a:pt x="6" y="12"/>
                    <a:pt x="5" y="12"/>
                    <a:pt x="5" y="10"/>
                  </a:cubicBezTo>
                  <a:cubicBezTo>
                    <a:pt x="5" y="8"/>
                    <a:pt x="5" y="3"/>
                    <a:pt x="5" y="3"/>
                  </a:cubicBezTo>
                  <a:cubicBezTo>
                    <a:pt x="5" y="3"/>
                    <a:pt x="6" y="1"/>
                    <a:pt x="8" y="0"/>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61" name="Freeform 725"/>
            <p:cNvSpPr>
              <a:spLocks/>
            </p:cNvSpPr>
            <p:nvPr/>
          </p:nvSpPr>
          <p:spPr bwMode="auto">
            <a:xfrm>
              <a:off x="3355975" y="-304800"/>
              <a:ext cx="85725" cy="233363"/>
            </a:xfrm>
            <a:custGeom>
              <a:avLst/>
              <a:gdLst>
                <a:gd name="T0" fmla="*/ 6 w 11"/>
                <a:gd name="T1" fmla="*/ 30 h 30"/>
                <a:gd name="T2" fmla="*/ 4 w 11"/>
                <a:gd name="T3" fmla="*/ 27 h 30"/>
                <a:gd name="T4" fmla="*/ 1 w 11"/>
                <a:gd name="T5" fmla="*/ 16 h 30"/>
                <a:gd name="T6" fmla="*/ 0 w 11"/>
                <a:gd name="T7" fmla="*/ 0 h 30"/>
                <a:gd name="T8" fmla="*/ 2 w 11"/>
                <a:gd name="T9" fmla="*/ 1 h 30"/>
                <a:gd name="T10" fmla="*/ 8 w 11"/>
                <a:gd name="T11" fmla="*/ 3 h 30"/>
                <a:gd name="T12" fmla="*/ 11 w 11"/>
                <a:gd name="T13" fmla="*/ 17 h 30"/>
                <a:gd name="T14" fmla="*/ 10 w 11"/>
                <a:gd name="T15" fmla="*/ 23 h 30"/>
                <a:gd name="T16" fmla="*/ 6 w 11"/>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0">
                  <a:moveTo>
                    <a:pt x="6" y="30"/>
                  </a:moveTo>
                  <a:cubicBezTo>
                    <a:pt x="6" y="30"/>
                    <a:pt x="6" y="28"/>
                    <a:pt x="4" y="27"/>
                  </a:cubicBezTo>
                  <a:cubicBezTo>
                    <a:pt x="4" y="27"/>
                    <a:pt x="1" y="21"/>
                    <a:pt x="1" y="16"/>
                  </a:cubicBezTo>
                  <a:cubicBezTo>
                    <a:pt x="1" y="10"/>
                    <a:pt x="1" y="1"/>
                    <a:pt x="0" y="0"/>
                  </a:cubicBezTo>
                  <a:cubicBezTo>
                    <a:pt x="0" y="0"/>
                    <a:pt x="1" y="0"/>
                    <a:pt x="2" y="1"/>
                  </a:cubicBezTo>
                  <a:cubicBezTo>
                    <a:pt x="2" y="1"/>
                    <a:pt x="7" y="2"/>
                    <a:pt x="8" y="3"/>
                  </a:cubicBezTo>
                  <a:cubicBezTo>
                    <a:pt x="8" y="3"/>
                    <a:pt x="10" y="8"/>
                    <a:pt x="11" y="17"/>
                  </a:cubicBezTo>
                  <a:cubicBezTo>
                    <a:pt x="11" y="17"/>
                    <a:pt x="10" y="22"/>
                    <a:pt x="10" y="23"/>
                  </a:cubicBezTo>
                  <a:cubicBezTo>
                    <a:pt x="10" y="23"/>
                    <a:pt x="8" y="27"/>
                    <a:pt x="6" y="30"/>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62" name="Freeform 726"/>
            <p:cNvSpPr>
              <a:spLocks/>
            </p:cNvSpPr>
            <p:nvPr/>
          </p:nvSpPr>
          <p:spPr bwMode="auto">
            <a:xfrm>
              <a:off x="3054350" y="-320675"/>
              <a:ext cx="46038" cy="69850"/>
            </a:xfrm>
            <a:custGeom>
              <a:avLst/>
              <a:gdLst>
                <a:gd name="T0" fmla="*/ 1 w 6"/>
                <a:gd name="T1" fmla="*/ 0 h 9"/>
                <a:gd name="T2" fmla="*/ 1 w 6"/>
                <a:gd name="T3" fmla="*/ 0 h 9"/>
                <a:gd name="T4" fmla="*/ 2 w 6"/>
                <a:gd name="T5" fmla="*/ 3 h 9"/>
                <a:gd name="T6" fmla="*/ 2 w 6"/>
                <a:gd name="T7" fmla="*/ 4 h 9"/>
                <a:gd name="T8" fmla="*/ 1 w 6"/>
                <a:gd name="T9" fmla="*/ 4 h 9"/>
                <a:gd name="T10" fmla="*/ 2 w 6"/>
                <a:gd name="T11" fmla="*/ 6 h 9"/>
                <a:gd name="T12" fmla="*/ 5 w 6"/>
                <a:gd name="T13" fmla="*/ 8 h 9"/>
                <a:gd name="T14" fmla="*/ 6 w 6"/>
                <a:gd name="T15" fmla="*/ 8 h 9"/>
                <a:gd name="T16" fmla="*/ 6 w 6"/>
                <a:gd name="T17" fmla="*/ 8 h 9"/>
                <a:gd name="T18" fmla="*/ 6 w 6"/>
                <a:gd name="T19" fmla="*/ 9 h 9"/>
                <a:gd name="T20" fmla="*/ 5 w 6"/>
                <a:gd name="T21" fmla="*/ 9 h 9"/>
                <a:gd name="T22" fmla="*/ 2 w 6"/>
                <a:gd name="T23" fmla="*/ 6 h 9"/>
                <a:gd name="T24" fmla="*/ 2 w 6"/>
                <a:gd name="T25" fmla="*/ 5 h 9"/>
                <a:gd name="T26" fmla="*/ 1 w 6"/>
                <a:gd name="T27" fmla="*/ 3 h 9"/>
                <a:gd name="T28" fmla="*/ 2 w 6"/>
                <a:gd name="T29" fmla="*/ 3 h 9"/>
                <a:gd name="T30" fmla="*/ 1 w 6"/>
                <a:gd name="T31" fmla="*/ 2 h 9"/>
                <a:gd name="T32" fmla="*/ 1 w 6"/>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9">
                  <a:moveTo>
                    <a:pt x="1" y="0"/>
                  </a:moveTo>
                  <a:cubicBezTo>
                    <a:pt x="1" y="0"/>
                    <a:pt x="1" y="0"/>
                    <a:pt x="1" y="0"/>
                  </a:cubicBezTo>
                  <a:cubicBezTo>
                    <a:pt x="0" y="1"/>
                    <a:pt x="2" y="3"/>
                    <a:pt x="2" y="3"/>
                  </a:cubicBezTo>
                  <a:cubicBezTo>
                    <a:pt x="2" y="4"/>
                    <a:pt x="2" y="4"/>
                    <a:pt x="2" y="4"/>
                  </a:cubicBezTo>
                  <a:cubicBezTo>
                    <a:pt x="1" y="4"/>
                    <a:pt x="1" y="4"/>
                    <a:pt x="1" y="4"/>
                  </a:cubicBezTo>
                  <a:cubicBezTo>
                    <a:pt x="2" y="4"/>
                    <a:pt x="2" y="6"/>
                    <a:pt x="2" y="6"/>
                  </a:cubicBezTo>
                  <a:cubicBezTo>
                    <a:pt x="2" y="6"/>
                    <a:pt x="3" y="7"/>
                    <a:pt x="5" y="8"/>
                  </a:cubicBezTo>
                  <a:cubicBezTo>
                    <a:pt x="6" y="9"/>
                    <a:pt x="6" y="8"/>
                    <a:pt x="6" y="8"/>
                  </a:cubicBezTo>
                  <a:cubicBezTo>
                    <a:pt x="6" y="8"/>
                    <a:pt x="6" y="8"/>
                    <a:pt x="6" y="8"/>
                  </a:cubicBezTo>
                  <a:cubicBezTo>
                    <a:pt x="6" y="9"/>
                    <a:pt x="6" y="9"/>
                    <a:pt x="6" y="9"/>
                  </a:cubicBezTo>
                  <a:cubicBezTo>
                    <a:pt x="5" y="9"/>
                    <a:pt x="5" y="9"/>
                    <a:pt x="5" y="9"/>
                  </a:cubicBezTo>
                  <a:cubicBezTo>
                    <a:pt x="2" y="6"/>
                    <a:pt x="2" y="6"/>
                    <a:pt x="2" y="6"/>
                  </a:cubicBezTo>
                  <a:cubicBezTo>
                    <a:pt x="2" y="6"/>
                    <a:pt x="2" y="5"/>
                    <a:pt x="2" y="5"/>
                  </a:cubicBezTo>
                  <a:cubicBezTo>
                    <a:pt x="1" y="4"/>
                    <a:pt x="1" y="3"/>
                    <a:pt x="1" y="3"/>
                  </a:cubicBezTo>
                  <a:cubicBezTo>
                    <a:pt x="2" y="3"/>
                    <a:pt x="2" y="3"/>
                    <a:pt x="2" y="3"/>
                  </a:cubicBezTo>
                  <a:cubicBezTo>
                    <a:pt x="2" y="3"/>
                    <a:pt x="1" y="3"/>
                    <a:pt x="1" y="2"/>
                  </a:cubicBezTo>
                  <a:cubicBezTo>
                    <a:pt x="1" y="2"/>
                    <a:pt x="0" y="1"/>
                    <a:pt x="1" y="0"/>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63" name="Freeform 727"/>
            <p:cNvSpPr>
              <a:spLocks/>
            </p:cNvSpPr>
            <p:nvPr/>
          </p:nvSpPr>
          <p:spPr bwMode="auto">
            <a:xfrm>
              <a:off x="3271838" y="-134938"/>
              <a:ext cx="100013" cy="23813"/>
            </a:xfrm>
            <a:custGeom>
              <a:avLst/>
              <a:gdLst>
                <a:gd name="T0" fmla="*/ 1 w 13"/>
                <a:gd name="T1" fmla="*/ 0 h 3"/>
                <a:gd name="T2" fmla="*/ 12 w 13"/>
                <a:gd name="T3" fmla="*/ 1 h 3"/>
                <a:gd name="T4" fmla="*/ 13 w 13"/>
                <a:gd name="T5" fmla="*/ 2 h 3"/>
                <a:gd name="T6" fmla="*/ 0 w 13"/>
                <a:gd name="T7" fmla="*/ 1 h 3"/>
                <a:gd name="T8" fmla="*/ 1 w 13"/>
                <a:gd name="T9" fmla="*/ 0 h 3"/>
              </a:gdLst>
              <a:ahLst/>
              <a:cxnLst>
                <a:cxn ang="0">
                  <a:pos x="T0" y="T1"/>
                </a:cxn>
                <a:cxn ang="0">
                  <a:pos x="T2" y="T3"/>
                </a:cxn>
                <a:cxn ang="0">
                  <a:pos x="T4" y="T5"/>
                </a:cxn>
                <a:cxn ang="0">
                  <a:pos x="T6" y="T7"/>
                </a:cxn>
                <a:cxn ang="0">
                  <a:pos x="T8" y="T9"/>
                </a:cxn>
              </a:cxnLst>
              <a:rect l="0" t="0" r="r" b="b"/>
              <a:pathLst>
                <a:path w="13" h="3">
                  <a:moveTo>
                    <a:pt x="1" y="0"/>
                  </a:moveTo>
                  <a:cubicBezTo>
                    <a:pt x="5" y="2"/>
                    <a:pt x="10" y="2"/>
                    <a:pt x="12" y="1"/>
                  </a:cubicBezTo>
                  <a:cubicBezTo>
                    <a:pt x="13" y="2"/>
                    <a:pt x="13" y="2"/>
                    <a:pt x="13" y="2"/>
                  </a:cubicBezTo>
                  <a:cubicBezTo>
                    <a:pt x="13" y="2"/>
                    <a:pt x="5" y="3"/>
                    <a:pt x="0" y="1"/>
                  </a:cubicBez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64" name="Freeform 728"/>
            <p:cNvSpPr>
              <a:spLocks/>
            </p:cNvSpPr>
            <p:nvPr/>
          </p:nvSpPr>
          <p:spPr bwMode="auto">
            <a:xfrm>
              <a:off x="3363913" y="-280988"/>
              <a:ext cx="23813" cy="131763"/>
            </a:xfrm>
            <a:custGeom>
              <a:avLst/>
              <a:gdLst>
                <a:gd name="T0" fmla="*/ 0 w 3"/>
                <a:gd name="T1" fmla="*/ 17 h 17"/>
                <a:gd name="T2" fmla="*/ 0 w 3"/>
                <a:gd name="T3" fmla="*/ 13 h 17"/>
                <a:gd name="T4" fmla="*/ 0 w 3"/>
                <a:gd name="T5" fmla="*/ 12 h 17"/>
                <a:gd name="T6" fmla="*/ 3 w 3"/>
                <a:gd name="T7" fmla="*/ 2 h 17"/>
                <a:gd name="T8" fmla="*/ 2 w 3"/>
                <a:gd name="T9" fmla="*/ 1 h 17"/>
                <a:gd name="T10" fmla="*/ 3 w 3"/>
                <a:gd name="T11" fmla="*/ 0 h 17"/>
                <a:gd name="T12" fmla="*/ 2 w 3"/>
                <a:gd name="T13" fmla="*/ 1 h 17"/>
                <a:gd name="T14" fmla="*/ 3 w 3"/>
                <a:gd name="T15" fmla="*/ 2 h 17"/>
                <a:gd name="T16" fmla="*/ 0 w 3"/>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7">
                  <a:moveTo>
                    <a:pt x="0" y="17"/>
                  </a:moveTo>
                  <a:cubicBezTo>
                    <a:pt x="0" y="15"/>
                    <a:pt x="0" y="14"/>
                    <a:pt x="0" y="13"/>
                  </a:cubicBezTo>
                  <a:cubicBezTo>
                    <a:pt x="0" y="12"/>
                    <a:pt x="0" y="12"/>
                    <a:pt x="0" y="12"/>
                  </a:cubicBezTo>
                  <a:cubicBezTo>
                    <a:pt x="1" y="8"/>
                    <a:pt x="3" y="2"/>
                    <a:pt x="3" y="2"/>
                  </a:cubicBezTo>
                  <a:cubicBezTo>
                    <a:pt x="2" y="1"/>
                    <a:pt x="2" y="1"/>
                    <a:pt x="2" y="1"/>
                  </a:cubicBezTo>
                  <a:cubicBezTo>
                    <a:pt x="2" y="0"/>
                    <a:pt x="3" y="0"/>
                    <a:pt x="3" y="0"/>
                  </a:cubicBezTo>
                  <a:cubicBezTo>
                    <a:pt x="2" y="1"/>
                    <a:pt x="2" y="1"/>
                    <a:pt x="2" y="1"/>
                  </a:cubicBezTo>
                  <a:cubicBezTo>
                    <a:pt x="3" y="1"/>
                    <a:pt x="3" y="2"/>
                    <a:pt x="3" y="2"/>
                  </a:cubicBezTo>
                  <a:cubicBezTo>
                    <a:pt x="2" y="8"/>
                    <a:pt x="1" y="14"/>
                    <a:pt x="0"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65" name="Freeform 729"/>
            <p:cNvSpPr>
              <a:spLocks/>
            </p:cNvSpPr>
            <p:nvPr/>
          </p:nvSpPr>
          <p:spPr bwMode="auto">
            <a:xfrm>
              <a:off x="3092450" y="-274638"/>
              <a:ext cx="15875" cy="31750"/>
            </a:xfrm>
            <a:custGeom>
              <a:avLst/>
              <a:gdLst>
                <a:gd name="T0" fmla="*/ 0 w 2"/>
                <a:gd name="T1" fmla="*/ 0 h 4"/>
                <a:gd name="T2" fmla="*/ 2 w 2"/>
                <a:gd name="T3" fmla="*/ 1 h 4"/>
                <a:gd name="T4" fmla="*/ 1 w 2"/>
                <a:gd name="T5" fmla="*/ 4 h 4"/>
                <a:gd name="T6" fmla="*/ 0 w 2"/>
                <a:gd name="T7" fmla="*/ 0 h 4"/>
              </a:gdLst>
              <a:ahLst/>
              <a:cxnLst>
                <a:cxn ang="0">
                  <a:pos x="T0" y="T1"/>
                </a:cxn>
                <a:cxn ang="0">
                  <a:pos x="T2" y="T3"/>
                </a:cxn>
                <a:cxn ang="0">
                  <a:pos x="T4" y="T5"/>
                </a:cxn>
                <a:cxn ang="0">
                  <a:pos x="T6" y="T7"/>
                </a:cxn>
              </a:cxnLst>
              <a:rect l="0" t="0" r="r" b="b"/>
              <a:pathLst>
                <a:path w="2" h="4">
                  <a:moveTo>
                    <a:pt x="0" y="0"/>
                  </a:moveTo>
                  <a:cubicBezTo>
                    <a:pt x="2" y="1"/>
                    <a:pt x="2" y="1"/>
                    <a:pt x="2" y="1"/>
                  </a:cubicBezTo>
                  <a:cubicBezTo>
                    <a:pt x="1" y="4"/>
                    <a:pt x="1" y="4"/>
                    <a:pt x="1" y="4"/>
                  </a:cubicBezTo>
                  <a:cubicBezTo>
                    <a:pt x="1" y="4"/>
                    <a:pt x="0" y="2"/>
                    <a:pt x="0" y="0"/>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66" name="Freeform 730"/>
            <p:cNvSpPr>
              <a:spLocks/>
            </p:cNvSpPr>
            <p:nvPr/>
          </p:nvSpPr>
          <p:spPr bwMode="auto">
            <a:xfrm>
              <a:off x="3387725" y="-219075"/>
              <a:ext cx="0" cy="1428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0"/>
                    <a:pt x="0" y="0"/>
                    <a:pt x="0" y="2"/>
                  </a:cubicBezTo>
                  <a:cubicBezTo>
                    <a:pt x="0" y="1"/>
                    <a:pt x="0" y="1"/>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67" name="Freeform 731"/>
            <p:cNvSpPr>
              <a:spLocks/>
            </p:cNvSpPr>
            <p:nvPr/>
          </p:nvSpPr>
          <p:spPr bwMode="auto">
            <a:xfrm>
              <a:off x="3379788" y="-266700"/>
              <a:ext cx="53975" cy="171450"/>
            </a:xfrm>
            <a:custGeom>
              <a:avLst/>
              <a:gdLst>
                <a:gd name="T0" fmla="*/ 0 w 7"/>
                <a:gd name="T1" fmla="*/ 21 h 22"/>
                <a:gd name="T2" fmla="*/ 1 w 7"/>
                <a:gd name="T3" fmla="*/ 16 h 22"/>
                <a:gd name="T4" fmla="*/ 1 w 7"/>
                <a:gd name="T5" fmla="*/ 8 h 22"/>
                <a:gd name="T6" fmla="*/ 2 w 7"/>
                <a:gd name="T7" fmla="*/ 14 h 22"/>
                <a:gd name="T8" fmla="*/ 2 w 7"/>
                <a:gd name="T9" fmla="*/ 6 h 22"/>
                <a:gd name="T10" fmla="*/ 2 w 7"/>
                <a:gd name="T11" fmla="*/ 16 h 22"/>
                <a:gd name="T12" fmla="*/ 4 w 7"/>
                <a:gd name="T13" fmla="*/ 10 h 22"/>
                <a:gd name="T14" fmla="*/ 4 w 7"/>
                <a:gd name="T15" fmla="*/ 0 h 22"/>
                <a:gd name="T16" fmla="*/ 5 w 7"/>
                <a:gd name="T17" fmla="*/ 9 h 22"/>
                <a:gd name="T18" fmla="*/ 7 w 7"/>
                <a:gd name="T19" fmla="*/ 7 h 22"/>
                <a:gd name="T20" fmla="*/ 5 w 7"/>
                <a:gd name="T21" fmla="*/ 10 h 22"/>
                <a:gd name="T22" fmla="*/ 5 w 7"/>
                <a:gd name="T23" fmla="*/ 11 h 22"/>
                <a:gd name="T24" fmla="*/ 5 w 7"/>
                <a:gd name="T25" fmla="*/ 12 h 22"/>
                <a:gd name="T26" fmla="*/ 6 w 7"/>
                <a:gd name="T27" fmla="*/ 13 h 22"/>
                <a:gd name="T28" fmla="*/ 4 w 7"/>
                <a:gd name="T29" fmla="*/ 13 h 22"/>
                <a:gd name="T30" fmla="*/ 6 w 7"/>
                <a:gd name="T31" fmla="*/ 13 h 22"/>
                <a:gd name="T32" fmla="*/ 4 w 7"/>
                <a:gd name="T33" fmla="*/ 15 h 22"/>
                <a:gd name="T34" fmla="*/ 1 w 7"/>
                <a:gd name="T35" fmla="*/ 22 h 22"/>
                <a:gd name="T36" fmla="*/ 0 w 7"/>
                <a:gd name="T37"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22">
                  <a:moveTo>
                    <a:pt x="0" y="21"/>
                  </a:moveTo>
                  <a:cubicBezTo>
                    <a:pt x="1" y="19"/>
                    <a:pt x="1" y="16"/>
                    <a:pt x="1" y="16"/>
                  </a:cubicBezTo>
                  <a:cubicBezTo>
                    <a:pt x="1" y="13"/>
                    <a:pt x="1" y="10"/>
                    <a:pt x="1" y="8"/>
                  </a:cubicBezTo>
                  <a:cubicBezTo>
                    <a:pt x="1" y="10"/>
                    <a:pt x="2" y="14"/>
                    <a:pt x="2" y="14"/>
                  </a:cubicBezTo>
                  <a:cubicBezTo>
                    <a:pt x="2" y="12"/>
                    <a:pt x="2" y="6"/>
                    <a:pt x="2" y="6"/>
                  </a:cubicBezTo>
                  <a:cubicBezTo>
                    <a:pt x="2" y="16"/>
                    <a:pt x="2" y="16"/>
                    <a:pt x="2" y="16"/>
                  </a:cubicBezTo>
                  <a:cubicBezTo>
                    <a:pt x="3" y="14"/>
                    <a:pt x="4" y="10"/>
                    <a:pt x="4" y="10"/>
                  </a:cubicBezTo>
                  <a:cubicBezTo>
                    <a:pt x="3" y="7"/>
                    <a:pt x="4" y="0"/>
                    <a:pt x="4" y="0"/>
                  </a:cubicBezTo>
                  <a:cubicBezTo>
                    <a:pt x="4" y="0"/>
                    <a:pt x="4" y="8"/>
                    <a:pt x="5" y="9"/>
                  </a:cubicBezTo>
                  <a:cubicBezTo>
                    <a:pt x="6" y="10"/>
                    <a:pt x="7" y="7"/>
                    <a:pt x="7" y="7"/>
                  </a:cubicBezTo>
                  <a:cubicBezTo>
                    <a:pt x="6" y="9"/>
                    <a:pt x="5" y="10"/>
                    <a:pt x="5" y="10"/>
                  </a:cubicBezTo>
                  <a:cubicBezTo>
                    <a:pt x="5" y="11"/>
                    <a:pt x="5" y="11"/>
                    <a:pt x="5" y="11"/>
                  </a:cubicBezTo>
                  <a:cubicBezTo>
                    <a:pt x="5" y="11"/>
                    <a:pt x="5" y="12"/>
                    <a:pt x="5" y="12"/>
                  </a:cubicBezTo>
                  <a:cubicBezTo>
                    <a:pt x="5" y="12"/>
                    <a:pt x="6" y="13"/>
                    <a:pt x="6" y="13"/>
                  </a:cubicBezTo>
                  <a:cubicBezTo>
                    <a:pt x="5" y="12"/>
                    <a:pt x="4" y="13"/>
                    <a:pt x="4" y="13"/>
                  </a:cubicBezTo>
                  <a:cubicBezTo>
                    <a:pt x="5" y="12"/>
                    <a:pt x="6" y="13"/>
                    <a:pt x="6" y="13"/>
                  </a:cubicBezTo>
                  <a:cubicBezTo>
                    <a:pt x="5" y="13"/>
                    <a:pt x="4" y="14"/>
                    <a:pt x="4" y="15"/>
                  </a:cubicBezTo>
                  <a:cubicBezTo>
                    <a:pt x="3" y="15"/>
                    <a:pt x="2" y="20"/>
                    <a:pt x="1" y="22"/>
                  </a:cubicBezTo>
                  <a:cubicBezTo>
                    <a:pt x="1" y="22"/>
                    <a:pt x="0" y="21"/>
                    <a:pt x="0" y="2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68" name="Freeform 732"/>
            <p:cNvSpPr>
              <a:spLocks/>
            </p:cNvSpPr>
            <p:nvPr/>
          </p:nvSpPr>
          <p:spPr bwMode="auto">
            <a:xfrm>
              <a:off x="3092450" y="-304800"/>
              <a:ext cx="225425" cy="255588"/>
            </a:xfrm>
            <a:custGeom>
              <a:avLst/>
              <a:gdLst>
                <a:gd name="T0" fmla="*/ 29 w 29"/>
                <a:gd name="T1" fmla="*/ 1 h 33"/>
                <a:gd name="T2" fmla="*/ 28 w 29"/>
                <a:gd name="T3" fmla="*/ 14 h 33"/>
                <a:gd name="T4" fmla="*/ 18 w 29"/>
                <a:gd name="T5" fmla="*/ 33 h 33"/>
                <a:gd name="T6" fmla="*/ 17 w 29"/>
                <a:gd name="T7" fmla="*/ 32 h 33"/>
                <a:gd name="T8" fmla="*/ 19 w 29"/>
                <a:gd name="T9" fmla="*/ 16 h 33"/>
                <a:gd name="T10" fmla="*/ 20 w 29"/>
                <a:gd name="T11" fmla="*/ 10 h 33"/>
                <a:gd name="T12" fmla="*/ 15 w 29"/>
                <a:gd name="T13" fmla="*/ 10 h 33"/>
                <a:gd name="T14" fmla="*/ 14 w 29"/>
                <a:gd name="T15" fmla="*/ 11 h 33"/>
                <a:gd name="T16" fmla="*/ 8 w 29"/>
                <a:gd name="T17" fmla="*/ 10 h 33"/>
                <a:gd name="T18" fmla="*/ 0 w 29"/>
                <a:gd name="T19" fmla="*/ 8 h 33"/>
                <a:gd name="T20" fmla="*/ 1 w 29"/>
                <a:gd name="T21" fmla="*/ 4 h 33"/>
                <a:gd name="T22" fmla="*/ 13 w 29"/>
                <a:gd name="T23" fmla="*/ 5 h 33"/>
                <a:gd name="T24" fmla="*/ 17 w 29"/>
                <a:gd name="T25" fmla="*/ 5 h 33"/>
                <a:gd name="T26" fmla="*/ 19 w 29"/>
                <a:gd name="T27" fmla="*/ 5 h 33"/>
                <a:gd name="T28" fmla="*/ 19 w 29"/>
                <a:gd name="T29" fmla="*/ 4 h 33"/>
                <a:gd name="T30" fmla="*/ 21 w 29"/>
                <a:gd name="T31" fmla="*/ 4 h 33"/>
                <a:gd name="T32" fmla="*/ 21 w 29"/>
                <a:gd name="T33" fmla="*/ 1 h 33"/>
                <a:gd name="T34" fmla="*/ 25 w 29"/>
                <a:gd name="T35" fmla="*/ 1 h 33"/>
                <a:gd name="T36" fmla="*/ 28 w 29"/>
                <a:gd name="T37" fmla="*/ 0 h 33"/>
                <a:gd name="T38" fmla="*/ 29 w 29"/>
                <a:gd name="T39"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33">
                  <a:moveTo>
                    <a:pt x="29" y="1"/>
                  </a:moveTo>
                  <a:cubicBezTo>
                    <a:pt x="29" y="1"/>
                    <a:pt x="29" y="10"/>
                    <a:pt x="28" y="14"/>
                  </a:cubicBezTo>
                  <a:cubicBezTo>
                    <a:pt x="28" y="14"/>
                    <a:pt x="24" y="31"/>
                    <a:pt x="18" y="33"/>
                  </a:cubicBezTo>
                  <a:cubicBezTo>
                    <a:pt x="18" y="33"/>
                    <a:pt x="17" y="32"/>
                    <a:pt x="17" y="32"/>
                  </a:cubicBezTo>
                  <a:cubicBezTo>
                    <a:pt x="16" y="31"/>
                    <a:pt x="19" y="17"/>
                    <a:pt x="19" y="16"/>
                  </a:cubicBezTo>
                  <a:cubicBezTo>
                    <a:pt x="19" y="15"/>
                    <a:pt x="20" y="10"/>
                    <a:pt x="20" y="10"/>
                  </a:cubicBezTo>
                  <a:cubicBezTo>
                    <a:pt x="20" y="10"/>
                    <a:pt x="16" y="10"/>
                    <a:pt x="15" y="10"/>
                  </a:cubicBezTo>
                  <a:cubicBezTo>
                    <a:pt x="15" y="10"/>
                    <a:pt x="15" y="11"/>
                    <a:pt x="14" y="11"/>
                  </a:cubicBezTo>
                  <a:cubicBezTo>
                    <a:pt x="13" y="11"/>
                    <a:pt x="9" y="10"/>
                    <a:pt x="8" y="10"/>
                  </a:cubicBezTo>
                  <a:cubicBezTo>
                    <a:pt x="7" y="10"/>
                    <a:pt x="1" y="9"/>
                    <a:pt x="0" y="8"/>
                  </a:cubicBezTo>
                  <a:cubicBezTo>
                    <a:pt x="0" y="8"/>
                    <a:pt x="1" y="5"/>
                    <a:pt x="1" y="4"/>
                  </a:cubicBezTo>
                  <a:cubicBezTo>
                    <a:pt x="1" y="4"/>
                    <a:pt x="11" y="5"/>
                    <a:pt x="13" y="5"/>
                  </a:cubicBezTo>
                  <a:cubicBezTo>
                    <a:pt x="17" y="5"/>
                    <a:pt x="17" y="5"/>
                    <a:pt x="17" y="5"/>
                  </a:cubicBezTo>
                  <a:cubicBezTo>
                    <a:pt x="19" y="5"/>
                    <a:pt x="19" y="5"/>
                    <a:pt x="19" y="5"/>
                  </a:cubicBezTo>
                  <a:cubicBezTo>
                    <a:pt x="19" y="4"/>
                    <a:pt x="19" y="4"/>
                    <a:pt x="19" y="4"/>
                  </a:cubicBezTo>
                  <a:cubicBezTo>
                    <a:pt x="21" y="4"/>
                    <a:pt x="21" y="4"/>
                    <a:pt x="21" y="4"/>
                  </a:cubicBezTo>
                  <a:cubicBezTo>
                    <a:pt x="21" y="4"/>
                    <a:pt x="20" y="2"/>
                    <a:pt x="21" y="1"/>
                  </a:cubicBezTo>
                  <a:cubicBezTo>
                    <a:pt x="23" y="1"/>
                    <a:pt x="25" y="1"/>
                    <a:pt x="25" y="1"/>
                  </a:cubicBezTo>
                  <a:cubicBezTo>
                    <a:pt x="26" y="1"/>
                    <a:pt x="28" y="0"/>
                    <a:pt x="28" y="0"/>
                  </a:cubicBezTo>
                  <a:lnTo>
                    <a:pt x="2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69" name="Freeform 733"/>
            <p:cNvSpPr>
              <a:spLocks/>
            </p:cNvSpPr>
            <p:nvPr/>
          </p:nvSpPr>
          <p:spPr bwMode="auto">
            <a:xfrm>
              <a:off x="3100388" y="-296863"/>
              <a:ext cx="217488" cy="231775"/>
            </a:xfrm>
            <a:custGeom>
              <a:avLst/>
              <a:gdLst>
                <a:gd name="T0" fmla="*/ 1 w 28"/>
                <a:gd name="T1" fmla="*/ 4 h 30"/>
                <a:gd name="T2" fmla="*/ 11 w 28"/>
                <a:gd name="T3" fmla="*/ 5 h 30"/>
                <a:gd name="T4" fmla="*/ 16 w 28"/>
                <a:gd name="T5" fmla="*/ 7 h 30"/>
                <a:gd name="T6" fmla="*/ 13 w 28"/>
                <a:gd name="T7" fmla="*/ 5 h 30"/>
                <a:gd name="T8" fmla="*/ 17 w 28"/>
                <a:gd name="T9" fmla="*/ 7 h 30"/>
                <a:gd name="T10" fmla="*/ 15 w 28"/>
                <a:gd name="T11" fmla="*/ 5 h 30"/>
                <a:gd name="T12" fmla="*/ 18 w 28"/>
                <a:gd name="T13" fmla="*/ 7 h 30"/>
                <a:gd name="T14" fmla="*/ 17 w 28"/>
                <a:gd name="T15" fmla="*/ 5 h 30"/>
                <a:gd name="T16" fmla="*/ 17 w 28"/>
                <a:gd name="T17" fmla="*/ 4 h 30"/>
                <a:gd name="T18" fmla="*/ 18 w 28"/>
                <a:gd name="T19" fmla="*/ 4 h 30"/>
                <a:gd name="T20" fmla="*/ 19 w 28"/>
                <a:gd name="T21" fmla="*/ 6 h 30"/>
                <a:gd name="T22" fmla="*/ 19 w 28"/>
                <a:gd name="T23" fmla="*/ 4 h 30"/>
                <a:gd name="T24" fmla="*/ 20 w 28"/>
                <a:gd name="T25" fmla="*/ 5 h 30"/>
                <a:gd name="T26" fmla="*/ 20 w 28"/>
                <a:gd name="T27" fmla="*/ 5 h 30"/>
                <a:gd name="T28" fmla="*/ 20 w 28"/>
                <a:gd name="T29" fmla="*/ 1 h 30"/>
                <a:gd name="T30" fmla="*/ 20 w 28"/>
                <a:gd name="T31" fmla="*/ 0 h 30"/>
                <a:gd name="T32" fmla="*/ 22 w 28"/>
                <a:gd name="T33" fmla="*/ 0 h 30"/>
                <a:gd name="T34" fmla="*/ 22 w 28"/>
                <a:gd name="T35" fmla="*/ 0 h 30"/>
                <a:gd name="T36" fmla="*/ 24 w 28"/>
                <a:gd name="T37" fmla="*/ 0 h 30"/>
                <a:gd name="T38" fmla="*/ 23 w 28"/>
                <a:gd name="T39" fmla="*/ 2 h 30"/>
                <a:gd name="T40" fmla="*/ 27 w 28"/>
                <a:gd name="T41" fmla="*/ 0 h 30"/>
                <a:gd name="T42" fmla="*/ 28 w 28"/>
                <a:gd name="T43" fmla="*/ 0 h 30"/>
                <a:gd name="T44" fmla="*/ 28 w 28"/>
                <a:gd name="T45" fmla="*/ 1 h 30"/>
                <a:gd name="T46" fmla="*/ 26 w 28"/>
                <a:gd name="T47" fmla="*/ 2 h 30"/>
                <a:gd name="T48" fmla="*/ 27 w 28"/>
                <a:gd name="T49" fmla="*/ 8 h 30"/>
                <a:gd name="T50" fmla="*/ 27 w 28"/>
                <a:gd name="T51" fmla="*/ 12 h 30"/>
                <a:gd name="T52" fmla="*/ 27 w 28"/>
                <a:gd name="T53" fmla="*/ 13 h 30"/>
                <a:gd name="T54" fmla="*/ 26 w 28"/>
                <a:gd name="T55" fmla="*/ 15 h 30"/>
                <a:gd name="T56" fmla="*/ 25 w 28"/>
                <a:gd name="T57" fmla="*/ 8 h 30"/>
                <a:gd name="T58" fmla="*/ 25 w 28"/>
                <a:gd name="T59" fmla="*/ 3 h 30"/>
                <a:gd name="T60" fmla="*/ 25 w 28"/>
                <a:gd name="T61" fmla="*/ 9 h 30"/>
                <a:gd name="T62" fmla="*/ 25 w 28"/>
                <a:gd name="T63" fmla="*/ 15 h 30"/>
                <a:gd name="T64" fmla="*/ 20 w 28"/>
                <a:gd name="T65" fmla="*/ 27 h 30"/>
                <a:gd name="T66" fmla="*/ 17 w 28"/>
                <a:gd name="T67" fmla="*/ 30 h 30"/>
                <a:gd name="T68" fmla="*/ 19 w 28"/>
                <a:gd name="T69" fmla="*/ 19 h 30"/>
                <a:gd name="T70" fmla="*/ 19 w 28"/>
                <a:gd name="T71" fmla="*/ 8 h 30"/>
                <a:gd name="T72" fmla="*/ 15 w 28"/>
                <a:gd name="T73" fmla="*/ 8 h 30"/>
                <a:gd name="T74" fmla="*/ 12 w 28"/>
                <a:gd name="T75" fmla="*/ 8 h 30"/>
                <a:gd name="T76" fmla="*/ 13 w 28"/>
                <a:gd name="T77" fmla="*/ 8 h 30"/>
                <a:gd name="T78" fmla="*/ 9 w 28"/>
                <a:gd name="T79" fmla="*/ 8 h 30"/>
                <a:gd name="T80" fmla="*/ 0 w 28"/>
                <a:gd name="T81" fmla="*/ 7 h 30"/>
                <a:gd name="T82" fmla="*/ 1 w 28"/>
                <a:gd name="T83"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 h="30">
                  <a:moveTo>
                    <a:pt x="1" y="4"/>
                  </a:moveTo>
                  <a:cubicBezTo>
                    <a:pt x="2" y="3"/>
                    <a:pt x="11" y="5"/>
                    <a:pt x="11" y="5"/>
                  </a:cubicBezTo>
                  <a:cubicBezTo>
                    <a:pt x="11" y="5"/>
                    <a:pt x="15" y="8"/>
                    <a:pt x="16" y="7"/>
                  </a:cubicBezTo>
                  <a:cubicBezTo>
                    <a:pt x="16" y="7"/>
                    <a:pt x="13" y="6"/>
                    <a:pt x="13" y="5"/>
                  </a:cubicBezTo>
                  <a:cubicBezTo>
                    <a:pt x="14" y="4"/>
                    <a:pt x="17" y="7"/>
                    <a:pt x="17" y="7"/>
                  </a:cubicBezTo>
                  <a:cubicBezTo>
                    <a:pt x="17" y="7"/>
                    <a:pt x="16" y="5"/>
                    <a:pt x="15" y="5"/>
                  </a:cubicBezTo>
                  <a:cubicBezTo>
                    <a:pt x="15" y="5"/>
                    <a:pt x="17" y="4"/>
                    <a:pt x="18" y="7"/>
                  </a:cubicBezTo>
                  <a:cubicBezTo>
                    <a:pt x="18" y="7"/>
                    <a:pt x="18" y="6"/>
                    <a:pt x="17" y="5"/>
                  </a:cubicBezTo>
                  <a:cubicBezTo>
                    <a:pt x="17" y="4"/>
                    <a:pt x="17" y="4"/>
                    <a:pt x="17" y="4"/>
                  </a:cubicBezTo>
                  <a:cubicBezTo>
                    <a:pt x="16" y="4"/>
                    <a:pt x="17" y="4"/>
                    <a:pt x="18" y="4"/>
                  </a:cubicBezTo>
                  <a:cubicBezTo>
                    <a:pt x="19" y="5"/>
                    <a:pt x="19" y="6"/>
                    <a:pt x="19" y="6"/>
                  </a:cubicBezTo>
                  <a:cubicBezTo>
                    <a:pt x="19" y="6"/>
                    <a:pt x="19" y="4"/>
                    <a:pt x="19" y="4"/>
                  </a:cubicBezTo>
                  <a:cubicBezTo>
                    <a:pt x="19" y="4"/>
                    <a:pt x="20" y="3"/>
                    <a:pt x="20" y="5"/>
                  </a:cubicBezTo>
                  <a:cubicBezTo>
                    <a:pt x="20" y="5"/>
                    <a:pt x="20" y="5"/>
                    <a:pt x="20" y="5"/>
                  </a:cubicBezTo>
                  <a:cubicBezTo>
                    <a:pt x="20" y="8"/>
                    <a:pt x="22" y="2"/>
                    <a:pt x="20" y="1"/>
                  </a:cubicBezTo>
                  <a:cubicBezTo>
                    <a:pt x="20" y="0"/>
                    <a:pt x="20" y="0"/>
                    <a:pt x="20" y="0"/>
                  </a:cubicBezTo>
                  <a:cubicBezTo>
                    <a:pt x="21" y="0"/>
                    <a:pt x="21" y="0"/>
                    <a:pt x="22" y="0"/>
                  </a:cubicBezTo>
                  <a:cubicBezTo>
                    <a:pt x="22" y="0"/>
                    <a:pt x="22" y="0"/>
                    <a:pt x="22" y="0"/>
                  </a:cubicBezTo>
                  <a:cubicBezTo>
                    <a:pt x="24" y="0"/>
                    <a:pt x="24" y="0"/>
                    <a:pt x="24" y="0"/>
                  </a:cubicBezTo>
                  <a:cubicBezTo>
                    <a:pt x="24" y="0"/>
                    <a:pt x="23" y="2"/>
                    <a:pt x="23" y="2"/>
                  </a:cubicBezTo>
                  <a:cubicBezTo>
                    <a:pt x="23" y="2"/>
                    <a:pt x="26" y="1"/>
                    <a:pt x="27" y="0"/>
                  </a:cubicBezTo>
                  <a:cubicBezTo>
                    <a:pt x="28" y="0"/>
                    <a:pt x="28" y="0"/>
                    <a:pt x="28" y="0"/>
                  </a:cubicBezTo>
                  <a:cubicBezTo>
                    <a:pt x="28" y="1"/>
                    <a:pt x="28" y="1"/>
                    <a:pt x="28" y="1"/>
                  </a:cubicBezTo>
                  <a:cubicBezTo>
                    <a:pt x="27" y="1"/>
                    <a:pt x="26" y="2"/>
                    <a:pt x="26" y="2"/>
                  </a:cubicBezTo>
                  <a:cubicBezTo>
                    <a:pt x="25" y="2"/>
                    <a:pt x="27" y="4"/>
                    <a:pt x="27" y="8"/>
                  </a:cubicBezTo>
                  <a:cubicBezTo>
                    <a:pt x="27" y="9"/>
                    <a:pt x="27" y="11"/>
                    <a:pt x="27" y="12"/>
                  </a:cubicBezTo>
                  <a:cubicBezTo>
                    <a:pt x="27" y="12"/>
                    <a:pt x="27" y="13"/>
                    <a:pt x="27" y="13"/>
                  </a:cubicBezTo>
                  <a:cubicBezTo>
                    <a:pt x="27" y="13"/>
                    <a:pt x="27" y="14"/>
                    <a:pt x="26" y="15"/>
                  </a:cubicBezTo>
                  <a:cubicBezTo>
                    <a:pt x="25" y="8"/>
                    <a:pt x="25" y="8"/>
                    <a:pt x="25" y="8"/>
                  </a:cubicBezTo>
                  <a:cubicBezTo>
                    <a:pt x="25" y="3"/>
                    <a:pt x="25" y="3"/>
                    <a:pt x="25" y="3"/>
                  </a:cubicBezTo>
                  <a:cubicBezTo>
                    <a:pt x="25" y="9"/>
                    <a:pt x="25" y="9"/>
                    <a:pt x="25" y="9"/>
                  </a:cubicBezTo>
                  <a:cubicBezTo>
                    <a:pt x="25" y="9"/>
                    <a:pt x="25" y="15"/>
                    <a:pt x="25" y="15"/>
                  </a:cubicBezTo>
                  <a:cubicBezTo>
                    <a:pt x="24" y="16"/>
                    <a:pt x="20" y="27"/>
                    <a:pt x="20" y="27"/>
                  </a:cubicBezTo>
                  <a:cubicBezTo>
                    <a:pt x="17" y="30"/>
                    <a:pt x="17" y="30"/>
                    <a:pt x="17" y="30"/>
                  </a:cubicBezTo>
                  <a:cubicBezTo>
                    <a:pt x="17" y="30"/>
                    <a:pt x="19" y="19"/>
                    <a:pt x="19" y="19"/>
                  </a:cubicBezTo>
                  <a:cubicBezTo>
                    <a:pt x="19" y="18"/>
                    <a:pt x="19" y="8"/>
                    <a:pt x="19" y="8"/>
                  </a:cubicBezTo>
                  <a:cubicBezTo>
                    <a:pt x="19" y="8"/>
                    <a:pt x="16" y="8"/>
                    <a:pt x="15" y="8"/>
                  </a:cubicBezTo>
                  <a:cubicBezTo>
                    <a:pt x="15" y="8"/>
                    <a:pt x="13" y="8"/>
                    <a:pt x="12" y="8"/>
                  </a:cubicBezTo>
                  <a:cubicBezTo>
                    <a:pt x="12" y="8"/>
                    <a:pt x="13" y="8"/>
                    <a:pt x="13" y="8"/>
                  </a:cubicBezTo>
                  <a:cubicBezTo>
                    <a:pt x="12" y="9"/>
                    <a:pt x="10" y="8"/>
                    <a:pt x="9" y="8"/>
                  </a:cubicBezTo>
                  <a:cubicBezTo>
                    <a:pt x="8" y="8"/>
                    <a:pt x="0" y="7"/>
                    <a:pt x="0" y="7"/>
                  </a:cubicBezTo>
                  <a:cubicBezTo>
                    <a:pt x="0" y="7"/>
                    <a:pt x="0" y="4"/>
                    <a:pt x="1" y="4"/>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70" name="Freeform 734"/>
            <p:cNvSpPr>
              <a:spLocks/>
            </p:cNvSpPr>
            <p:nvPr/>
          </p:nvSpPr>
          <p:spPr bwMode="auto">
            <a:xfrm>
              <a:off x="3263900" y="160338"/>
              <a:ext cx="69850" cy="77788"/>
            </a:xfrm>
            <a:custGeom>
              <a:avLst/>
              <a:gdLst>
                <a:gd name="T0" fmla="*/ 4 w 9"/>
                <a:gd name="T1" fmla="*/ 2 h 10"/>
                <a:gd name="T2" fmla="*/ 6 w 9"/>
                <a:gd name="T3" fmla="*/ 5 h 10"/>
                <a:gd name="T4" fmla="*/ 8 w 9"/>
                <a:gd name="T5" fmla="*/ 9 h 10"/>
                <a:gd name="T6" fmla="*/ 4 w 9"/>
                <a:gd name="T7" fmla="*/ 9 h 10"/>
                <a:gd name="T8" fmla="*/ 2 w 9"/>
                <a:gd name="T9" fmla="*/ 7 h 10"/>
                <a:gd name="T10" fmla="*/ 0 w 9"/>
                <a:gd name="T11" fmla="*/ 5 h 10"/>
                <a:gd name="T12" fmla="*/ 0 w 9"/>
                <a:gd name="T13" fmla="*/ 2 h 10"/>
                <a:gd name="T14" fmla="*/ 4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4" y="2"/>
                  </a:moveTo>
                  <a:cubicBezTo>
                    <a:pt x="4" y="2"/>
                    <a:pt x="5" y="4"/>
                    <a:pt x="6" y="5"/>
                  </a:cubicBezTo>
                  <a:cubicBezTo>
                    <a:pt x="6" y="5"/>
                    <a:pt x="9" y="8"/>
                    <a:pt x="8" y="9"/>
                  </a:cubicBezTo>
                  <a:cubicBezTo>
                    <a:pt x="8" y="9"/>
                    <a:pt x="6" y="10"/>
                    <a:pt x="4" y="9"/>
                  </a:cubicBezTo>
                  <a:cubicBezTo>
                    <a:pt x="2" y="8"/>
                    <a:pt x="3" y="7"/>
                    <a:pt x="2" y="7"/>
                  </a:cubicBezTo>
                  <a:cubicBezTo>
                    <a:pt x="2" y="7"/>
                    <a:pt x="0" y="6"/>
                    <a:pt x="0" y="5"/>
                  </a:cubicBezTo>
                  <a:cubicBezTo>
                    <a:pt x="0" y="4"/>
                    <a:pt x="0" y="3"/>
                    <a:pt x="0" y="2"/>
                  </a:cubicBezTo>
                  <a:cubicBezTo>
                    <a:pt x="1" y="0"/>
                    <a:pt x="4" y="2"/>
                    <a:pt x="4"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71" name="Freeform 735"/>
            <p:cNvSpPr>
              <a:spLocks/>
            </p:cNvSpPr>
            <p:nvPr/>
          </p:nvSpPr>
          <p:spPr bwMode="auto">
            <a:xfrm>
              <a:off x="3309938" y="160338"/>
              <a:ext cx="46038" cy="61913"/>
            </a:xfrm>
            <a:custGeom>
              <a:avLst/>
              <a:gdLst>
                <a:gd name="T0" fmla="*/ 4 w 6"/>
                <a:gd name="T1" fmla="*/ 1 h 8"/>
                <a:gd name="T2" fmla="*/ 5 w 6"/>
                <a:gd name="T3" fmla="*/ 4 h 8"/>
                <a:gd name="T4" fmla="*/ 5 w 6"/>
                <a:gd name="T5" fmla="*/ 7 h 8"/>
                <a:gd name="T6" fmla="*/ 1 w 6"/>
                <a:gd name="T7" fmla="*/ 7 h 8"/>
                <a:gd name="T8" fmla="*/ 1 w 6"/>
                <a:gd name="T9" fmla="*/ 4 h 8"/>
                <a:gd name="T10" fmla="*/ 1 w 6"/>
                <a:gd name="T11" fmla="*/ 0 h 8"/>
                <a:gd name="T12" fmla="*/ 4 w 6"/>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4" y="1"/>
                  </a:moveTo>
                  <a:cubicBezTo>
                    <a:pt x="4" y="1"/>
                    <a:pt x="4" y="3"/>
                    <a:pt x="5" y="4"/>
                  </a:cubicBezTo>
                  <a:cubicBezTo>
                    <a:pt x="5" y="4"/>
                    <a:pt x="6" y="7"/>
                    <a:pt x="5" y="7"/>
                  </a:cubicBezTo>
                  <a:cubicBezTo>
                    <a:pt x="5" y="7"/>
                    <a:pt x="1" y="8"/>
                    <a:pt x="1" y="7"/>
                  </a:cubicBezTo>
                  <a:cubicBezTo>
                    <a:pt x="0" y="6"/>
                    <a:pt x="1" y="4"/>
                    <a:pt x="1" y="4"/>
                  </a:cubicBezTo>
                  <a:cubicBezTo>
                    <a:pt x="1" y="4"/>
                    <a:pt x="1" y="1"/>
                    <a:pt x="1" y="0"/>
                  </a:cubicBezTo>
                  <a:cubicBezTo>
                    <a:pt x="1" y="0"/>
                    <a:pt x="3" y="0"/>
                    <a:pt x="4"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72" name="Freeform 736"/>
            <p:cNvSpPr>
              <a:spLocks/>
            </p:cNvSpPr>
            <p:nvPr/>
          </p:nvSpPr>
          <p:spPr bwMode="auto">
            <a:xfrm>
              <a:off x="3309938" y="-95250"/>
              <a:ext cx="93663" cy="239713"/>
            </a:xfrm>
            <a:custGeom>
              <a:avLst/>
              <a:gdLst>
                <a:gd name="T0" fmla="*/ 3 w 12"/>
                <a:gd name="T1" fmla="*/ 19 h 31"/>
                <a:gd name="T2" fmla="*/ 3 w 12"/>
                <a:gd name="T3" fmla="*/ 13 h 31"/>
                <a:gd name="T4" fmla="*/ 5 w 12"/>
                <a:gd name="T5" fmla="*/ 18 h 31"/>
                <a:gd name="T6" fmla="*/ 5 w 12"/>
                <a:gd name="T7" fmla="*/ 12 h 31"/>
                <a:gd name="T8" fmla="*/ 8 w 12"/>
                <a:gd name="T9" fmla="*/ 8 h 31"/>
                <a:gd name="T10" fmla="*/ 10 w 12"/>
                <a:gd name="T11" fmla="*/ 2 h 31"/>
                <a:gd name="T12" fmla="*/ 10 w 12"/>
                <a:gd name="T13" fmla="*/ 0 h 31"/>
                <a:gd name="T14" fmla="*/ 10 w 12"/>
                <a:gd name="T15" fmla="*/ 0 h 31"/>
                <a:gd name="T16" fmla="*/ 11 w 12"/>
                <a:gd name="T17" fmla="*/ 2 h 31"/>
                <a:gd name="T18" fmla="*/ 11 w 12"/>
                <a:gd name="T19" fmla="*/ 4 h 31"/>
                <a:gd name="T20" fmla="*/ 7 w 12"/>
                <a:gd name="T21" fmla="*/ 14 h 31"/>
                <a:gd name="T22" fmla="*/ 3 w 12"/>
                <a:gd name="T23" fmla="*/ 28 h 31"/>
                <a:gd name="T24" fmla="*/ 1 w 12"/>
                <a:gd name="T25" fmla="*/ 31 h 31"/>
                <a:gd name="T26" fmla="*/ 3 w 12"/>
                <a:gd name="T27" fmla="*/ 27 h 31"/>
                <a:gd name="T28" fmla="*/ 1 w 12"/>
                <a:gd name="T29" fmla="*/ 29 h 31"/>
                <a:gd name="T30" fmla="*/ 2 w 12"/>
                <a:gd name="T31" fmla="*/ 25 h 31"/>
                <a:gd name="T32" fmla="*/ 3 w 12"/>
                <a:gd name="T33"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31">
                  <a:moveTo>
                    <a:pt x="3" y="19"/>
                  </a:moveTo>
                  <a:cubicBezTo>
                    <a:pt x="3" y="18"/>
                    <a:pt x="3" y="13"/>
                    <a:pt x="3" y="13"/>
                  </a:cubicBezTo>
                  <a:cubicBezTo>
                    <a:pt x="3" y="13"/>
                    <a:pt x="3" y="18"/>
                    <a:pt x="5" y="18"/>
                  </a:cubicBezTo>
                  <a:cubicBezTo>
                    <a:pt x="6" y="18"/>
                    <a:pt x="5" y="13"/>
                    <a:pt x="5" y="12"/>
                  </a:cubicBezTo>
                  <a:cubicBezTo>
                    <a:pt x="5" y="11"/>
                    <a:pt x="8" y="8"/>
                    <a:pt x="8" y="8"/>
                  </a:cubicBezTo>
                  <a:cubicBezTo>
                    <a:pt x="9" y="7"/>
                    <a:pt x="10" y="3"/>
                    <a:pt x="10" y="2"/>
                  </a:cubicBezTo>
                  <a:cubicBezTo>
                    <a:pt x="9" y="2"/>
                    <a:pt x="10" y="1"/>
                    <a:pt x="10" y="0"/>
                  </a:cubicBezTo>
                  <a:cubicBezTo>
                    <a:pt x="10" y="0"/>
                    <a:pt x="10" y="0"/>
                    <a:pt x="10" y="0"/>
                  </a:cubicBezTo>
                  <a:cubicBezTo>
                    <a:pt x="10" y="0"/>
                    <a:pt x="10" y="1"/>
                    <a:pt x="11" y="2"/>
                  </a:cubicBezTo>
                  <a:cubicBezTo>
                    <a:pt x="11" y="2"/>
                    <a:pt x="12" y="3"/>
                    <a:pt x="11" y="4"/>
                  </a:cubicBezTo>
                  <a:cubicBezTo>
                    <a:pt x="10" y="4"/>
                    <a:pt x="8" y="12"/>
                    <a:pt x="7" y="14"/>
                  </a:cubicBezTo>
                  <a:cubicBezTo>
                    <a:pt x="7" y="17"/>
                    <a:pt x="3" y="28"/>
                    <a:pt x="3" y="28"/>
                  </a:cubicBezTo>
                  <a:cubicBezTo>
                    <a:pt x="2" y="30"/>
                    <a:pt x="1" y="31"/>
                    <a:pt x="1" y="31"/>
                  </a:cubicBezTo>
                  <a:cubicBezTo>
                    <a:pt x="2" y="30"/>
                    <a:pt x="3" y="27"/>
                    <a:pt x="3" y="27"/>
                  </a:cubicBezTo>
                  <a:cubicBezTo>
                    <a:pt x="2" y="27"/>
                    <a:pt x="1" y="29"/>
                    <a:pt x="1" y="29"/>
                  </a:cubicBezTo>
                  <a:cubicBezTo>
                    <a:pt x="0" y="28"/>
                    <a:pt x="1" y="25"/>
                    <a:pt x="2" y="25"/>
                  </a:cubicBezTo>
                  <a:cubicBezTo>
                    <a:pt x="2" y="24"/>
                    <a:pt x="4" y="20"/>
                    <a:pt x="3" y="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73" name="Freeform 737"/>
            <p:cNvSpPr>
              <a:spLocks/>
            </p:cNvSpPr>
            <p:nvPr/>
          </p:nvSpPr>
          <p:spPr bwMode="auto">
            <a:xfrm>
              <a:off x="3325813" y="-296863"/>
              <a:ext cx="30163" cy="155575"/>
            </a:xfrm>
            <a:custGeom>
              <a:avLst/>
              <a:gdLst>
                <a:gd name="T0" fmla="*/ 4 w 4"/>
                <a:gd name="T1" fmla="*/ 18 h 20"/>
                <a:gd name="T2" fmla="*/ 2 w 4"/>
                <a:gd name="T3" fmla="*/ 20 h 20"/>
                <a:gd name="T4" fmla="*/ 0 w 4"/>
                <a:gd name="T5" fmla="*/ 18 h 20"/>
                <a:gd name="T6" fmla="*/ 0 w 4"/>
                <a:gd name="T7" fmla="*/ 5 h 20"/>
                <a:gd name="T8" fmla="*/ 1 w 4"/>
                <a:gd name="T9" fmla="*/ 3 h 20"/>
                <a:gd name="T10" fmla="*/ 1 w 4"/>
                <a:gd name="T11" fmla="*/ 2 h 20"/>
                <a:gd name="T12" fmla="*/ 2 w 4"/>
                <a:gd name="T13" fmla="*/ 1 h 20"/>
                <a:gd name="T14" fmla="*/ 3 w 4"/>
                <a:gd name="T15" fmla="*/ 3 h 20"/>
                <a:gd name="T16" fmla="*/ 4 w 4"/>
                <a:gd name="T17" fmla="*/ 4 h 20"/>
                <a:gd name="T18" fmla="*/ 4 w 4"/>
                <a:gd name="T19"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0">
                  <a:moveTo>
                    <a:pt x="4" y="18"/>
                  </a:moveTo>
                  <a:cubicBezTo>
                    <a:pt x="2" y="20"/>
                    <a:pt x="2" y="20"/>
                    <a:pt x="2" y="20"/>
                  </a:cubicBezTo>
                  <a:cubicBezTo>
                    <a:pt x="0" y="18"/>
                    <a:pt x="0" y="18"/>
                    <a:pt x="0" y="18"/>
                  </a:cubicBezTo>
                  <a:cubicBezTo>
                    <a:pt x="0" y="18"/>
                    <a:pt x="0" y="5"/>
                    <a:pt x="0" y="5"/>
                  </a:cubicBezTo>
                  <a:cubicBezTo>
                    <a:pt x="0" y="4"/>
                    <a:pt x="1" y="3"/>
                    <a:pt x="1" y="3"/>
                  </a:cubicBezTo>
                  <a:cubicBezTo>
                    <a:pt x="1" y="2"/>
                    <a:pt x="1" y="2"/>
                    <a:pt x="1" y="2"/>
                  </a:cubicBezTo>
                  <a:cubicBezTo>
                    <a:pt x="1" y="2"/>
                    <a:pt x="1" y="0"/>
                    <a:pt x="2" y="1"/>
                  </a:cubicBezTo>
                  <a:cubicBezTo>
                    <a:pt x="3" y="1"/>
                    <a:pt x="3" y="3"/>
                    <a:pt x="3" y="3"/>
                  </a:cubicBezTo>
                  <a:cubicBezTo>
                    <a:pt x="4" y="4"/>
                    <a:pt x="4" y="4"/>
                    <a:pt x="4" y="4"/>
                  </a:cubicBezTo>
                  <a:lnTo>
                    <a:pt x="4" y="18"/>
                  </a:ln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74" name="Freeform 738"/>
            <p:cNvSpPr>
              <a:spLocks/>
            </p:cNvSpPr>
            <p:nvPr/>
          </p:nvSpPr>
          <p:spPr bwMode="auto">
            <a:xfrm>
              <a:off x="3062288" y="-296863"/>
              <a:ext cx="14288" cy="15875"/>
            </a:xfrm>
            <a:custGeom>
              <a:avLst/>
              <a:gdLst>
                <a:gd name="T0" fmla="*/ 2 w 2"/>
                <a:gd name="T1" fmla="*/ 2 h 2"/>
                <a:gd name="T2" fmla="*/ 0 w 2"/>
                <a:gd name="T3" fmla="*/ 1 h 2"/>
                <a:gd name="T4" fmla="*/ 1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2" y="2"/>
                    <a:pt x="1" y="1"/>
                    <a:pt x="0" y="1"/>
                  </a:cubicBezTo>
                  <a:cubicBezTo>
                    <a:pt x="1" y="0"/>
                    <a:pt x="1" y="0"/>
                    <a:pt x="1" y="0"/>
                  </a:cubicBezTo>
                  <a:lnTo>
                    <a:pt x="2" y="2"/>
                  </a:ln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75" name="Freeform 739"/>
            <p:cNvSpPr>
              <a:spLocks/>
            </p:cNvSpPr>
            <p:nvPr/>
          </p:nvSpPr>
          <p:spPr bwMode="auto">
            <a:xfrm>
              <a:off x="3062288" y="-312738"/>
              <a:ext cx="14288" cy="15875"/>
            </a:xfrm>
            <a:custGeom>
              <a:avLst/>
              <a:gdLst>
                <a:gd name="T0" fmla="*/ 9 w 9"/>
                <a:gd name="T1" fmla="*/ 10 h 10"/>
                <a:gd name="T2" fmla="*/ 4 w 9"/>
                <a:gd name="T3" fmla="*/ 5 h 10"/>
                <a:gd name="T4" fmla="*/ 0 w 9"/>
                <a:gd name="T5" fmla="*/ 0 h 10"/>
                <a:gd name="T6" fmla="*/ 4 w 9"/>
                <a:gd name="T7" fmla="*/ 5 h 10"/>
                <a:gd name="T8" fmla="*/ 9 w 9"/>
                <a:gd name="T9" fmla="*/ 10 h 10"/>
              </a:gdLst>
              <a:ahLst/>
              <a:cxnLst>
                <a:cxn ang="0">
                  <a:pos x="T0" y="T1"/>
                </a:cxn>
                <a:cxn ang="0">
                  <a:pos x="T2" y="T3"/>
                </a:cxn>
                <a:cxn ang="0">
                  <a:pos x="T4" y="T5"/>
                </a:cxn>
                <a:cxn ang="0">
                  <a:pos x="T6" y="T7"/>
                </a:cxn>
                <a:cxn ang="0">
                  <a:pos x="T8" y="T9"/>
                </a:cxn>
              </a:cxnLst>
              <a:rect l="0" t="0" r="r" b="b"/>
              <a:pathLst>
                <a:path w="9" h="10">
                  <a:moveTo>
                    <a:pt x="9" y="10"/>
                  </a:moveTo>
                  <a:lnTo>
                    <a:pt x="4" y="5"/>
                  </a:lnTo>
                  <a:lnTo>
                    <a:pt x="0" y="0"/>
                  </a:lnTo>
                  <a:lnTo>
                    <a:pt x="4" y="5"/>
                  </a:lnTo>
                  <a:lnTo>
                    <a:pt x="9" y="10"/>
                  </a:ln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grpSp>
      <p:sp>
        <p:nvSpPr>
          <p:cNvPr id="80" name="Text Box 3"/>
          <p:cNvSpPr txBox="1">
            <a:spLocks noChangeArrowheads="1"/>
          </p:cNvSpPr>
          <p:nvPr/>
        </p:nvSpPr>
        <p:spPr bwMode="auto">
          <a:xfrm>
            <a:off x="6011899" y="437407"/>
            <a:ext cx="266418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二、贴身管家的素质要求</a:t>
            </a:r>
            <a:endParaRPr lang="en-US" altLang="zh-CN" sz="3000" b="1" dirty="0">
              <a:solidFill>
                <a:srgbClr val="CC3300"/>
              </a:solidFill>
              <a:latin typeface="黑体" pitchFamily="49" charset="-122"/>
              <a:ea typeface="黑体" pitchFamily="49" charset="-122"/>
            </a:endParaRPr>
          </a:p>
        </p:txBody>
      </p:sp>
      <p:sp>
        <p:nvSpPr>
          <p:cNvPr id="81" name="矩形 80"/>
          <p:cNvSpPr/>
          <p:nvPr/>
        </p:nvSpPr>
        <p:spPr>
          <a:xfrm flipH="1">
            <a:off x="4494171" y="3967009"/>
            <a:ext cx="3660320" cy="1754326"/>
          </a:xfrm>
          <a:prstGeom prst="rect">
            <a:avLst/>
          </a:prstGeom>
        </p:spPr>
        <p:txBody>
          <a:bodyPr wrap="square">
            <a:spAutoFit/>
          </a:bodyPr>
          <a:lstStyle/>
          <a:p>
            <a:pPr marL="342900" indent="-342900">
              <a:lnSpc>
                <a:spcPct val="150000"/>
              </a:lnSpc>
              <a:buFont typeface="Wingdings" panose="05000000000000000000" pitchFamily="2" charset="2"/>
              <a:buChar char="ü"/>
            </a:pPr>
            <a:r>
              <a:rPr lang="zh-CN" altLang="en-US" sz="2400" dirty="0" smtClean="0">
                <a:solidFill>
                  <a:schemeClr val="tx1">
                    <a:lumMod val="65000"/>
                    <a:lumOff val="35000"/>
                  </a:schemeClr>
                </a:solidFill>
                <a:latin typeface="Impact"/>
                <a:ea typeface="微软雅黑"/>
              </a:rPr>
              <a:t>良好</a:t>
            </a:r>
            <a:r>
              <a:rPr lang="zh-CN" altLang="en-US" sz="2400" dirty="0">
                <a:solidFill>
                  <a:schemeClr val="tx1">
                    <a:lumMod val="65000"/>
                    <a:lumOff val="35000"/>
                  </a:schemeClr>
                </a:solidFill>
                <a:latin typeface="Impact"/>
                <a:ea typeface="微软雅黑"/>
              </a:rPr>
              <a:t>的服务</a:t>
            </a:r>
            <a:r>
              <a:rPr lang="zh-CN" altLang="en-US" sz="2400" dirty="0" smtClean="0">
                <a:solidFill>
                  <a:schemeClr val="tx1">
                    <a:lumMod val="65000"/>
                    <a:lumOff val="35000"/>
                  </a:schemeClr>
                </a:solidFill>
                <a:latin typeface="Impact"/>
                <a:ea typeface="微软雅黑"/>
              </a:rPr>
              <a:t>意识</a:t>
            </a:r>
            <a:endParaRPr lang="en-US" altLang="zh-CN" sz="2400" dirty="0" smtClean="0">
              <a:solidFill>
                <a:schemeClr val="tx1">
                  <a:lumMod val="65000"/>
                  <a:lumOff val="35000"/>
                </a:schemeClr>
              </a:solidFill>
              <a:latin typeface="Impact"/>
              <a:ea typeface="微软雅黑"/>
            </a:endParaRPr>
          </a:p>
          <a:p>
            <a:pPr marL="342900" indent="-342900">
              <a:lnSpc>
                <a:spcPct val="150000"/>
              </a:lnSpc>
              <a:buFont typeface="Wingdings" panose="05000000000000000000" pitchFamily="2" charset="2"/>
              <a:buChar char="ü"/>
            </a:pPr>
            <a:r>
              <a:rPr lang="zh-CN" altLang="en-US" sz="2400" dirty="0" smtClean="0">
                <a:solidFill>
                  <a:schemeClr val="tx1">
                    <a:lumMod val="65000"/>
                    <a:lumOff val="35000"/>
                  </a:schemeClr>
                </a:solidFill>
                <a:latin typeface="Impact"/>
                <a:ea typeface="微软雅黑"/>
              </a:rPr>
              <a:t>专业</a:t>
            </a:r>
            <a:r>
              <a:rPr lang="zh-CN" altLang="en-US" sz="2400" dirty="0">
                <a:solidFill>
                  <a:schemeClr val="tx1">
                    <a:lumMod val="65000"/>
                    <a:lumOff val="35000"/>
                  </a:schemeClr>
                </a:solidFill>
                <a:latin typeface="Impact"/>
                <a:ea typeface="微软雅黑"/>
              </a:rPr>
              <a:t>的服务</a:t>
            </a:r>
            <a:r>
              <a:rPr lang="zh-CN" altLang="en-US" sz="2400" dirty="0" smtClean="0">
                <a:solidFill>
                  <a:schemeClr val="tx1">
                    <a:lumMod val="65000"/>
                    <a:lumOff val="35000"/>
                  </a:schemeClr>
                </a:solidFill>
                <a:latin typeface="Impact"/>
                <a:ea typeface="微软雅黑"/>
              </a:rPr>
              <a:t>技能</a:t>
            </a:r>
            <a:endParaRPr lang="en-US" altLang="zh-CN" sz="2400" dirty="0" smtClean="0">
              <a:solidFill>
                <a:schemeClr val="tx1">
                  <a:lumMod val="65000"/>
                  <a:lumOff val="35000"/>
                </a:schemeClr>
              </a:solidFill>
              <a:latin typeface="Impact"/>
              <a:ea typeface="微软雅黑"/>
            </a:endParaRPr>
          </a:p>
          <a:p>
            <a:pPr marL="342900" indent="-342900">
              <a:lnSpc>
                <a:spcPct val="150000"/>
              </a:lnSpc>
              <a:buFont typeface="Wingdings" panose="05000000000000000000" pitchFamily="2" charset="2"/>
              <a:buChar char="ü"/>
            </a:pPr>
            <a:r>
              <a:rPr lang="zh-CN" altLang="en-US" sz="2400" dirty="0" smtClean="0">
                <a:solidFill>
                  <a:schemeClr val="tx1">
                    <a:lumMod val="65000"/>
                    <a:lumOff val="35000"/>
                  </a:schemeClr>
                </a:solidFill>
                <a:latin typeface="Impact"/>
                <a:ea typeface="微软雅黑"/>
              </a:rPr>
              <a:t>宽广</a:t>
            </a:r>
            <a:r>
              <a:rPr lang="zh-CN" altLang="en-US" sz="2400" dirty="0">
                <a:solidFill>
                  <a:schemeClr val="tx1">
                    <a:lumMod val="65000"/>
                    <a:lumOff val="35000"/>
                  </a:schemeClr>
                </a:solidFill>
                <a:latin typeface="Impact"/>
                <a:ea typeface="微软雅黑"/>
              </a:rPr>
              <a:t>专业的知识面</a:t>
            </a:r>
            <a:endParaRPr lang="en-US" altLang="zh-CN" sz="2400" dirty="0">
              <a:solidFill>
                <a:schemeClr val="tx1">
                  <a:lumMod val="65000"/>
                  <a:lumOff val="35000"/>
                </a:schemeClr>
              </a:solidFill>
              <a:latin typeface="Impact"/>
              <a:ea typeface="微软雅黑"/>
            </a:endParaRPr>
          </a:p>
        </p:txBody>
      </p:sp>
      <p:pic>
        <p:nvPicPr>
          <p:cNvPr id="82" name="图片 81"/>
          <p:cNvPicPr/>
          <p:nvPr/>
        </p:nvPicPr>
        <p:blipFill>
          <a:blip r:embed="rId4">
            <a:extLst>
              <a:ext uri="{28A0092B-C50C-407E-A947-70E740481C1C}">
                <a14:useLocalDpi xmlns:a14="http://schemas.microsoft.com/office/drawing/2010/main" val="0"/>
              </a:ext>
            </a:extLst>
          </a:blip>
          <a:srcRect/>
          <a:stretch>
            <a:fillRect/>
          </a:stretch>
        </p:blipFill>
        <p:spPr bwMode="auto">
          <a:xfrm>
            <a:off x="2338668" y="3614987"/>
            <a:ext cx="1637962" cy="2404707"/>
          </a:xfrm>
          <a:prstGeom prst="rect">
            <a:avLst/>
          </a:prstGeom>
          <a:noFill/>
          <a:ln>
            <a:noFill/>
          </a:ln>
        </p:spPr>
      </p:pic>
    </p:spTree>
    <p:extLst>
      <p:ext uri="{BB962C8B-B14F-4D97-AF65-F5344CB8AC3E}">
        <p14:creationId xmlns:p14="http://schemas.microsoft.com/office/powerpoint/2010/main" val="42459696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168980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607557" y="2354700"/>
            <a:ext cx="8255491" cy="3970318"/>
          </a:xfrm>
          <a:prstGeom prst="rect">
            <a:avLst/>
          </a:prstGeom>
          <a:noFill/>
        </p:spPr>
        <p:txBody>
          <a:bodyPr wrap="square" rtlCol="0">
            <a:spAutoFit/>
          </a:bodyPr>
          <a:lstStyle/>
          <a:p>
            <a:pPr>
              <a:lnSpc>
                <a:spcPct val="150000"/>
              </a:lnSpc>
            </a:pPr>
            <a:r>
              <a:rPr lang="zh-CN" altLang="en-US" sz="2400" dirty="0">
                <a:latin typeface="+mj-ea"/>
                <a:ea typeface="+mj-ea"/>
              </a:rPr>
              <a:t>贴身管家主要负责客人在酒店的“生活起居”。诸如：拆装行李、入住退房、客房服务、清晨叫</a:t>
            </a:r>
            <a:r>
              <a:rPr lang="zh-CN" altLang="en-US" sz="2400" dirty="0" smtClean="0">
                <a:latin typeface="+mj-ea"/>
                <a:ea typeface="+mj-ea"/>
              </a:rPr>
              <a:t>早、</a:t>
            </a:r>
            <a:r>
              <a:rPr lang="zh-CN" altLang="en-US" sz="2400" dirty="0">
                <a:latin typeface="+mj-ea"/>
                <a:ea typeface="+mj-ea"/>
              </a:rPr>
              <a:t>定餐送餐、洗衣、订票、安排旅游和秘书服务等，都由贴身管家负责</a:t>
            </a:r>
            <a:r>
              <a:rPr lang="zh-CN" altLang="en-US" sz="2400" dirty="0" smtClean="0">
                <a:latin typeface="+mj-ea"/>
                <a:ea typeface="+mj-ea"/>
              </a:rPr>
              <a:t>。</a:t>
            </a:r>
            <a:endParaRPr lang="en-US" altLang="zh-CN" sz="2400" dirty="0" smtClean="0">
              <a:latin typeface="+mj-ea"/>
              <a:ea typeface="+mj-ea"/>
            </a:endParaRPr>
          </a:p>
          <a:p>
            <a:pPr>
              <a:lnSpc>
                <a:spcPct val="150000"/>
              </a:lnSpc>
            </a:pPr>
            <a:r>
              <a:rPr lang="zh-CN" altLang="zh-CN" sz="2400" dirty="0"/>
              <a:t>除了照顾客人的生活细节，</a:t>
            </a:r>
            <a:r>
              <a:rPr lang="en-US" altLang="zh-CN" sz="2400" dirty="0"/>
              <a:t>“</a:t>
            </a:r>
            <a:r>
              <a:rPr lang="zh-CN" altLang="zh-CN" sz="2400" dirty="0"/>
              <a:t>贴身管家</a:t>
            </a:r>
            <a:r>
              <a:rPr lang="en-US" altLang="zh-CN" sz="2400" dirty="0"/>
              <a:t>”</a:t>
            </a:r>
            <a:r>
              <a:rPr lang="zh-CN" altLang="zh-CN" sz="2400" dirty="0"/>
              <a:t>还要兼当客人的</a:t>
            </a:r>
            <a:r>
              <a:rPr lang="en-US" altLang="zh-CN" sz="2400" dirty="0"/>
              <a:t>“</a:t>
            </a:r>
            <a:r>
              <a:rPr lang="zh-CN" altLang="zh-CN" sz="2400" dirty="0"/>
              <a:t>业务助理</a:t>
            </a:r>
            <a:r>
              <a:rPr lang="en-US" altLang="zh-CN" sz="2400" dirty="0"/>
              <a:t>”</a:t>
            </a:r>
            <a:r>
              <a:rPr lang="zh-CN" altLang="zh-CN" sz="2400" dirty="0"/>
              <a:t>。特别对于高档商务客人而言，初来乍到，可能不了解当地的情况，管家要替他们向工商、税务等部门沟通、咨询信息；推荐并预订地方特色餐厅以供客人商务洽谈</a:t>
            </a:r>
            <a:r>
              <a:rPr lang="zh-CN" altLang="zh-CN" sz="2400" dirty="0" smtClean="0"/>
              <a:t>。</a:t>
            </a:r>
            <a:endParaRPr lang="zh-CN" altLang="zh-CN" sz="2400" dirty="0"/>
          </a:p>
        </p:txBody>
      </p:sp>
      <p:sp>
        <p:nvSpPr>
          <p:cNvPr id="8" name="Text Box 3"/>
          <p:cNvSpPr txBox="1">
            <a:spLocks noChangeArrowheads="1"/>
          </p:cNvSpPr>
          <p:nvPr/>
        </p:nvSpPr>
        <p:spPr bwMode="auto">
          <a:xfrm>
            <a:off x="607557" y="163977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三、贴身管家的服务内容</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17246616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338" y="1268849"/>
            <a:ext cx="3859018" cy="5040351"/>
          </a:xfrm>
          <a:prstGeom prst="rect">
            <a:avLst/>
          </a:prstGeom>
        </p:spPr>
      </p:pic>
      <p:sp>
        <p:nvSpPr>
          <p:cNvPr id="17" name="TextBox 16"/>
          <p:cNvSpPr txBox="1"/>
          <p:nvPr/>
        </p:nvSpPr>
        <p:spPr>
          <a:xfrm>
            <a:off x="4461350" y="2491286"/>
            <a:ext cx="4477795" cy="2790572"/>
          </a:xfrm>
          <a:prstGeom prst="rect">
            <a:avLst/>
          </a:prstGeom>
          <a:noFill/>
        </p:spPr>
        <p:txBody>
          <a:bodyPr wrap="square" rtlCol="0">
            <a:spAutoFit/>
          </a:bodyPr>
          <a:lstStyle/>
          <a:p>
            <a:pPr>
              <a:lnSpc>
                <a:spcPct val="150000"/>
              </a:lnSpc>
            </a:pPr>
            <a:r>
              <a:rPr lang="zh-CN" altLang="en-US" sz="2400" dirty="0">
                <a:latin typeface="+mn-ea"/>
                <a:ea typeface="+mn-ea"/>
              </a:rPr>
              <a:t>总之，贴身管家要通过对客人体贴入微、周到、私密性的服务，使客人感受到生活起居的方便和酒店的特别关怀，从而使酒店的服务上一个档次。</a:t>
            </a:r>
            <a:endParaRPr lang="zh-CN" altLang="zh-CN" sz="2400" dirty="0"/>
          </a:p>
        </p:txBody>
      </p:sp>
    </p:spTree>
    <p:extLst>
      <p:ext uri="{BB962C8B-B14F-4D97-AF65-F5344CB8AC3E}">
        <p14:creationId xmlns:p14="http://schemas.microsoft.com/office/powerpoint/2010/main" val="4040372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10" y="1475623"/>
            <a:ext cx="3960275" cy="4833577"/>
          </a:xfrm>
          <a:prstGeom prst="rect">
            <a:avLst/>
          </a:prstGeom>
        </p:spPr>
      </p:pic>
      <p:grpSp>
        <p:nvGrpSpPr>
          <p:cNvPr id="9" name="Group 8"/>
          <p:cNvGrpSpPr/>
          <p:nvPr/>
        </p:nvGrpSpPr>
        <p:grpSpPr>
          <a:xfrm>
            <a:off x="4674750" y="1756490"/>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4461350" y="2491286"/>
            <a:ext cx="4477795" cy="3970318"/>
          </a:xfrm>
          <a:prstGeom prst="rect">
            <a:avLst/>
          </a:prstGeom>
          <a:noFill/>
        </p:spPr>
        <p:txBody>
          <a:bodyPr wrap="square" rtlCol="0">
            <a:spAutoFit/>
          </a:bodyPr>
          <a:lstStyle/>
          <a:p>
            <a:pPr>
              <a:lnSpc>
                <a:spcPct val="150000"/>
              </a:lnSpc>
            </a:pPr>
            <a:r>
              <a:rPr lang="zh-CN" altLang="en-US" sz="2400" dirty="0">
                <a:latin typeface="+mn-ea"/>
                <a:ea typeface="+mn-ea"/>
              </a:rPr>
              <a:t>北京</a:t>
            </a:r>
            <a:r>
              <a:rPr lang="en-US" altLang="zh-CN" sz="2400" dirty="0">
                <a:latin typeface="+mn-ea"/>
                <a:ea typeface="+mn-ea"/>
              </a:rPr>
              <a:t>R</a:t>
            </a:r>
            <a:r>
              <a:rPr lang="zh-CN" altLang="en-US" sz="2400" dirty="0">
                <a:latin typeface="+mn-ea"/>
                <a:ea typeface="+mn-ea"/>
              </a:rPr>
              <a:t>酒店是亚太区首个提供全店式专职管家的高星级酒店，其历史可以追溯到</a:t>
            </a:r>
            <a:r>
              <a:rPr lang="en-US" altLang="zh-CN" sz="2400" dirty="0">
                <a:latin typeface="+mn-ea"/>
                <a:ea typeface="+mn-ea"/>
              </a:rPr>
              <a:t>1904</a:t>
            </a:r>
            <a:r>
              <a:rPr lang="zh-CN" altLang="en-US" sz="2400" dirty="0">
                <a:latin typeface="+mn-ea"/>
                <a:ea typeface="+mn-ea"/>
              </a:rPr>
              <a:t>年，在纽约成立的第一家</a:t>
            </a:r>
            <a:r>
              <a:rPr lang="en-US" altLang="zh-CN" sz="2400" dirty="0">
                <a:latin typeface="+mn-ea"/>
                <a:ea typeface="+mn-ea"/>
              </a:rPr>
              <a:t>R</a:t>
            </a:r>
            <a:r>
              <a:rPr lang="zh-CN" altLang="en-US" sz="2400" dirty="0">
                <a:latin typeface="+mn-ea"/>
                <a:ea typeface="+mn-ea"/>
              </a:rPr>
              <a:t>酒店就有标志性的管家服务。下面以</a:t>
            </a:r>
            <a:r>
              <a:rPr lang="en-US" altLang="zh-CN" sz="2400" dirty="0">
                <a:latin typeface="+mn-ea"/>
                <a:ea typeface="+mn-ea"/>
              </a:rPr>
              <a:t>R</a:t>
            </a:r>
            <a:r>
              <a:rPr lang="zh-CN" altLang="en-US" sz="2400" dirty="0">
                <a:latin typeface="+mn-ea"/>
                <a:ea typeface="+mn-ea"/>
              </a:rPr>
              <a:t>酒店的案例说明管家服务的服务标准和工作流程。</a:t>
            </a:r>
            <a:endParaRPr lang="zh-CN" altLang="zh-CN" sz="2400" dirty="0"/>
          </a:p>
        </p:txBody>
      </p:sp>
      <p:sp>
        <p:nvSpPr>
          <p:cNvPr id="11" name="Text Box 3"/>
          <p:cNvSpPr txBox="1">
            <a:spLocks noChangeArrowheads="1"/>
          </p:cNvSpPr>
          <p:nvPr/>
        </p:nvSpPr>
        <p:spPr bwMode="auto">
          <a:xfrm>
            <a:off x="5002751" y="1475623"/>
            <a:ext cx="374554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四、贴身管家的服务标准和工作流程</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35885406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4" y="692810"/>
            <a:ext cx="4464310" cy="5760400"/>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03" y="1360620"/>
            <a:ext cx="3579730" cy="4149910"/>
          </a:xfrm>
          <a:prstGeom prst="rect">
            <a:avLst/>
          </a:prstGeom>
        </p:spPr>
      </p:pic>
      <p:sp>
        <p:nvSpPr>
          <p:cNvPr id="7" name="矩形 6"/>
          <p:cNvSpPr/>
          <p:nvPr/>
        </p:nvSpPr>
        <p:spPr>
          <a:xfrm>
            <a:off x="3722503" y="1"/>
            <a:ext cx="812575" cy="22769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矩形 9"/>
          <p:cNvSpPr/>
          <p:nvPr/>
        </p:nvSpPr>
        <p:spPr>
          <a:xfrm>
            <a:off x="0" y="5781551"/>
            <a:ext cx="2200275" cy="5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16116525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11727" y="1818248"/>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1115760" y="1768214"/>
            <a:ext cx="69124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五、贴身管家灵魂与精髓</a:t>
            </a:r>
            <a:endParaRPr lang="zh-CN" altLang="zh-CN" sz="3000" b="1" dirty="0">
              <a:solidFill>
                <a:srgbClr val="CC3300"/>
              </a:solidFill>
              <a:latin typeface="黑体" pitchFamily="49" charset="-122"/>
              <a:ea typeface="黑体" pitchFamily="49" charset="-122"/>
            </a:endParaRPr>
          </a:p>
        </p:txBody>
      </p:sp>
      <p:sp>
        <p:nvSpPr>
          <p:cNvPr id="3" name="矩形 2"/>
          <p:cNvSpPr/>
          <p:nvPr/>
        </p:nvSpPr>
        <p:spPr>
          <a:xfrm>
            <a:off x="1838288" y="2881981"/>
            <a:ext cx="4493538"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（一）贴身管家的“灵魂”</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4" name="矩形 3"/>
          <p:cNvSpPr/>
          <p:nvPr/>
        </p:nvSpPr>
        <p:spPr>
          <a:xfrm>
            <a:off x="3710210" y="3789025"/>
            <a:ext cx="5454220" cy="1113766"/>
          </a:xfrm>
          <a:prstGeom prst="rect">
            <a:avLst/>
          </a:prstGeom>
        </p:spPr>
        <p:txBody>
          <a:bodyPr wrap="square">
            <a:spAutoFit/>
          </a:bodyPr>
          <a:lstStyle/>
          <a:p>
            <a:pPr>
              <a:lnSpc>
                <a:spcPct val="150000"/>
              </a:lnSpc>
            </a:pPr>
            <a:r>
              <a:rPr lang="zh-CN" altLang="en-US" sz="2400" dirty="0"/>
              <a:t>贴身管家的灵魂</a:t>
            </a:r>
            <a:r>
              <a:rPr lang="zh-CN" altLang="en-US" sz="2400" dirty="0" smtClean="0"/>
              <a:t>：</a:t>
            </a:r>
            <a:endParaRPr lang="en-US" altLang="zh-CN" sz="2400" dirty="0" smtClean="0"/>
          </a:p>
          <a:p>
            <a:pPr>
              <a:lnSpc>
                <a:spcPct val="150000"/>
              </a:lnSpc>
            </a:pPr>
            <a:r>
              <a:rPr lang="zh-CN" altLang="en-US" sz="2400" dirty="0" smtClean="0"/>
              <a:t>容忍</a:t>
            </a:r>
            <a:r>
              <a:rPr lang="zh-CN" altLang="en-US" sz="2400" dirty="0"/>
              <a:t>、含蓄、幽默</a:t>
            </a:r>
            <a:endParaRPr lang="en-US" altLang="zh-CN" sz="2400" dirty="0">
              <a:latin typeface="楷体" pitchFamily="49" charset="-122"/>
              <a:ea typeface="楷体" pitchFamily="49" charset="-122"/>
            </a:endParaRPr>
          </a:p>
        </p:txBody>
      </p:sp>
    </p:spTree>
    <p:extLst>
      <p:ext uri="{BB962C8B-B14F-4D97-AF65-F5344CB8AC3E}">
        <p14:creationId xmlns:p14="http://schemas.microsoft.com/office/powerpoint/2010/main" val="1400726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11725" y="1628875"/>
            <a:ext cx="4493538"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（二）贴身管家的“精髓”</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7" name="矩形 6"/>
          <p:cNvSpPr/>
          <p:nvPr/>
        </p:nvSpPr>
        <p:spPr>
          <a:xfrm>
            <a:off x="1853587" y="2564940"/>
            <a:ext cx="6503351" cy="3344570"/>
          </a:xfrm>
          <a:prstGeom prst="rect">
            <a:avLst/>
          </a:prstGeom>
        </p:spPr>
        <p:txBody>
          <a:bodyPr wrap="square">
            <a:spAutoFit/>
          </a:bodyPr>
          <a:lstStyle/>
          <a:p>
            <a:pPr>
              <a:lnSpc>
                <a:spcPct val="150000"/>
              </a:lnSpc>
            </a:pPr>
            <a:r>
              <a:rPr lang="zh-CN" altLang="en-US" sz="2400" dirty="0"/>
              <a:t>个性服务，</a:t>
            </a:r>
            <a:r>
              <a:rPr lang="zh-CN" altLang="en-US" sz="2400" dirty="0" smtClean="0"/>
              <a:t>因人而异；预</a:t>
            </a:r>
            <a:r>
              <a:rPr lang="zh-CN" altLang="en-US" sz="2400" dirty="0"/>
              <a:t>察主动，尽少骚扰</a:t>
            </a:r>
            <a:r>
              <a:rPr lang="en-US" altLang="zh-CN" sz="2400" dirty="0"/>
              <a:t>;</a:t>
            </a:r>
          </a:p>
          <a:p>
            <a:pPr>
              <a:lnSpc>
                <a:spcPct val="150000"/>
              </a:lnSpc>
            </a:pPr>
            <a:r>
              <a:rPr lang="zh-CN" altLang="en-US" sz="2400" dirty="0"/>
              <a:t>肢体语言，文雅</a:t>
            </a:r>
            <a:r>
              <a:rPr lang="zh-CN" altLang="en-US" sz="2400" dirty="0" smtClean="0"/>
              <a:t>得当；永不</a:t>
            </a:r>
            <a:r>
              <a:rPr lang="zh-CN" altLang="en-US" sz="2400" dirty="0"/>
              <a:t>否定，给出选择</a:t>
            </a:r>
            <a:r>
              <a:rPr lang="en-US" altLang="zh-CN" sz="2400" dirty="0"/>
              <a:t>;</a:t>
            </a:r>
          </a:p>
          <a:p>
            <a:pPr>
              <a:lnSpc>
                <a:spcPct val="150000"/>
              </a:lnSpc>
            </a:pPr>
            <a:r>
              <a:rPr lang="zh-CN" altLang="en-US" sz="2400" dirty="0"/>
              <a:t>随机应变，处惊不</a:t>
            </a:r>
            <a:r>
              <a:rPr lang="zh-CN" altLang="en-US" sz="2400" dirty="0" smtClean="0"/>
              <a:t>乱；生活</a:t>
            </a:r>
            <a:r>
              <a:rPr lang="zh-CN" altLang="en-US" sz="2400" dirty="0"/>
              <a:t>各行，熟练精通</a:t>
            </a:r>
            <a:r>
              <a:rPr lang="en-US" altLang="zh-CN" sz="2400" dirty="0"/>
              <a:t>;</a:t>
            </a:r>
          </a:p>
          <a:p>
            <a:pPr>
              <a:lnSpc>
                <a:spcPct val="150000"/>
              </a:lnSpc>
            </a:pPr>
            <a:r>
              <a:rPr lang="zh-CN" altLang="en-US" sz="2400" dirty="0"/>
              <a:t>随时记录，更新</a:t>
            </a:r>
            <a:r>
              <a:rPr lang="zh-CN" altLang="en-US" sz="2400" dirty="0" smtClean="0"/>
              <a:t>信息；他人</a:t>
            </a:r>
            <a:r>
              <a:rPr lang="zh-CN" altLang="en-US" sz="2400" dirty="0"/>
              <a:t>财富，毫不动心</a:t>
            </a:r>
            <a:r>
              <a:rPr lang="en-US" altLang="zh-CN" sz="2400" dirty="0"/>
              <a:t>;</a:t>
            </a:r>
          </a:p>
          <a:p>
            <a:pPr>
              <a:lnSpc>
                <a:spcPct val="150000"/>
              </a:lnSpc>
            </a:pPr>
            <a:r>
              <a:rPr lang="zh-CN" altLang="en-US" sz="2400" dirty="0"/>
              <a:t>主人隐私，回避</a:t>
            </a:r>
            <a:r>
              <a:rPr lang="zh-CN" altLang="en-US" sz="2400" dirty="0" smtClean="0"/>
              <a:t>保密；意外</a:t>
            </a:r>
            <a:r>
              <a:rPr lang="zh-CN" altLang="en-US" sz="2400" dirty="0"/>
              <a:t>惊喜，营造舒适</a:t>
            </a:r>
            <a:r>
              <a:rPr lang="en-US" altLang="zh-CN" sz="2400" dirty="0"/>
              <a:t>;</a:t>
            </a:r>
          </a:p>
          <a:p>
            <a:pPr>
              <a:lnSpc>
                <a:spcPct val="150000"/>
              </a:lnSpc>
            </a:pPr>
            <a:r>
              <a:rPr lang="zh-CN" altLang="en-US" sz="2400" dirty="0"/>
              <a:t>忠于职守，维护和谐。</a:t>
            </a:r>
          </a:p>
        </p:txBody>
      </p:sp>
    </p:spTree>
    <p:extLst>
      <p:ext uri="{BB962C8B-B14F-4D97-AF65-F5344CB8AC3E}">
        <p14:creationId xmlns:p14="http://schemas.microsoft.com/office/powerpoint/2010/main" val="29566737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08383" y="1492548"/>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7308190" y="2092568"/>
            <a:ext cx="646331" cy="393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六、贴身管家的培训</a:t>
            </a:r>
            <a:endParaRPr lang="en-US" altLang="zh-CN" sz="3000" b="1" dirty="0">
              <a:solidFill>
                <a:srgbClr val="CC3300"/>
              </a:solidFill>
              <a:latin typeface="黑体" pitchFamily="49" charset="-122"/>
              <a:ea typeface="黑体" pitchFamily="49"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10" y="1257829"/>
            <a:ext cx="5472380" cy="5600171"/>
          </a:xfrm>
          <a:prstGeom prst="rect">
            <a:avLst/>
          </a:prstGeom>
        </p:spPr>
      </p:pic>
    </p:spTree>
    <p:extLst>
      <p:ext uri="{BB962C8B-B14F-4D97-AF65-F5344CB8AC3E}">
        <p14:creationId xmlns:p14="http://schemas.microsoft.com/office/powerpoint/2010/main" val="15491428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168980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607557" y="2924965"/>
            <a:ext cx="8255491" cy="3344570"/>
          </a:xfrm>
          <a:prstGeom prst="rect">
            <a:avLst/>
          </a:prstGeom>
          <a:noFill/>
        </p:spPr>
        <p:txBody>
          <a:bodyPr wrap="square" rtlCol="0">
            <a:spAutoFit/>
          </a:bodyPr>
          <a:lstStyle/>
          <a:p>
            <a:pPr>
              <a:lnSpc>
                <a:spcPct val="150000"/>
              </a:lnSpc>
            </a:pPr>
            <a:r>
              <a:rPr lang="zh-CN" altLang="en-US" sz="2400" dirty="0">
                <a:latin typeface="+mj-ea"/>
                <a:ea typeface="+mj-ea"/>
              </a:rPr>
              <a:t>即，对于偶尔入住酒店的贵宾（如高级政府官员、体育明星、演艺界人士、企业高级行政人员以及其他社会名人等），临时抽调酒店精兵强将，充当客人的贴身管家角色。这种模式主要适用于接待贵宾数量不多的中小型高档酒店。所抽调的“临时贴身管家”，可以来自于客房部，也可以来自于酒店其他部门，关键是要求入选者综合素质要比较高。</a:t>
            </a:r>
            <a:endParaRPr lang="zh-CN" altLang="zh-CN" sz="2400" dirty="0"/>
          </a:p>
        </p:txBody>
      </p:sp>
      <p:sp>
        <p:nvSpPr>
          <p:cNvPr id="8" name="Text Box 3"/>
          <p:cNvSpPr txBox="1">
            <a:spLocks noChangeArrowheads="1"/>
          </p:cNvSpPr>
          <p:nvPr/>
        </p:nvSpPr>
        <p:spPr bwMode="auto">
          <a:xfrm>
            <a:off x="607557" y="163977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七、贴身管家服务的组织模式</a:t>
            </a:r>
            <a:endParaRPr lang="en-US" altLang="zh-CN" sz="3000" b="1" dirty="0">
              <a:solidFill>
                <a:srgbClr val="CC3300"/>
              </a:solidFill>
              <a:latin typeface="黑体" pitchFamily="49" charset="-122"/>
              <a:ea typeface="黑体" pitchFamily="49" charset="-122"/>
            </a:endParaRPr>
          </a:p>
        </p:txBody>
      </p:sp>
      <p:sp>
        <p:nvSpPr>
          <p:cNvPr id="11" name="矩形 10"/>
          <p:cNvSpPr/>
          <p:nvPr/>
        </p:nvSpPr>
        <p:spPr>
          <a:xfrm>
            <a:off x="1115760" y="2286892"/>
            <a:ext cx="2698175"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（一）临时模式</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528306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11725" y="1960152"/>
            <a:ext cx="2698175"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（二）固定模式</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7" name="矩形 6"/>
          <p:cNvSpPr/>
          <p:nvPr/>
        </p:nvSpPr>
        <p:spPr>
          <a:xfrm>
            <a:off x="1853586" y="3212985"/>
            <a:ext cx="6503351" cy="2236574"/>
          </a:xfrm>
          <a:prstGeom prst="rect">
            <a:avLst/>
          </a:prstGeom>
        </p:spPr>
        <p:txBody>
          <a:bodyPr wrap="square">
            <a:spAutoFit/>
          </a:bodyPr>
          <a:lstStyle/>
          <a:p>
            <a:pPr>
              <a:lnSpc>
                <a:spcPct val="150000"/>
              </a:lnSpc>
            </a:pPr>
            <a:r>
              <a:rPr lang="zh-CN" altLang="en-US" sz="2400" dirty="0"/>
              <a:t>即，在客房部（管家部）设立专职贴身管家岗位，为入住酒店的贵宾提供贴身管家服务。这种模式主要适用于经常有各类贵宾入住的大型高档酒店、或各类高档精品酒店。</a:t>
            </a:r>
          </a:p>
        </p:txBody>
      </p:sp>
    </p:spTree>
    <p:extLst>
      <p:ext uri="{BB962C8B-B14F-4D97-AF65-F5344CB8AC3E}">
        <p14:creationId xmlns:p14="http://schemas.microsoft.com/office/powerpoint/2010/main" val="10810770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6"/>
          <p:cNvSpPr>
            <a:spLocks noChangeArrowheads="1"/>
          </p:cNvSpPr>
          <p:nvPr/>
        </p:nvSpPr>
        <p:spPr bwMode="auto">
          <a:xfrm>
            <a:off x="0" y="1339849"/>
            <a:ext cx="323850" cy="4032251"/>
          </a:xfrm>
          <a:prstGeom prst="rect">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5" name="矩形 7"/>
          <p:cNvSpPr>
            <a:spLocks noChangeArrowheads="1"/>
          </p:cNvSpPr>
          <p:nvPr/>
        </p:nvSpPr>
        <p:spPr bwMode="auto">
          <a:xfrm>
            <a:off x="8825194" y="1339848"/>
            <a:ext cx="323850" cy="403225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6" name="TextBox 7"/>
          <p:cNvSpPr>
            <a:spLocks noChangeArrowheads="1"/>
          </p:cNvSpPr>
          <p:nvPr/>
        </p:nvSpPr>
        <p:spPr bwMode="auto">
          <a:xfrm>
            <a:off x="2571750" y="428625"/>
            <a:ext cx="44406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0"/>
              </a:spcBef>
              <a:buFont typeface="Arial" charset="0"/>
              <a:buNone/>
            </a:pPr>
            <a:r>
              <a:rPr lang="zh-CN" altLang="en-US" sz="4000" b="1" dirty="0">
                <a:solidFill>
                  <a:schemeClr val="accent1"/>
                </a:solidFill>
                <a:latin typeface="微软雅黑" pitchFamily="34" charset="-122"/>
                <a:ea typeface="微软雅黑" pitchFamily="34" charset="-122"/>
              </a:rPr>
              <a:t>第一章 </a:t>
            </a:r>
            <a:r>
              <a:rPr lang="zh-CN" altLang="en-US" sz="4000" b="1" dirty="0" smtClean="0">
                <a:solidFill>
                  <a:schemeClr val="accent1"/>
                </a:solidFill>
                <a:latin typeface="微软雅黑" pitchFamily="34" charset="-122"/>
                <a:ea typeface="微软雅黑" pitchFamily="34" charset="-122"/>
              </a:rPr>
              <a:t>客房部概述</a:t>
            </a:r>
            <a:endParaRPr lang="zh-CN" altLang="en-US" sz="4000" b="1" dirty="0">
              <a:solidFill>
                <a:schemeClr val="accent1"/>
              </a:solidFill>
              <a:latin typeface="微软雅黑" pitchFamily="34" charset="-122"/>
              <a:ea typeface="微软雅黑" pitchFamily="34" charset="-122"/>
            </a:endParaRPr>
          </a:p>
        </p:txBody>
      </p:sp>
      <p:sp>
        <p:nvSpPr>
          <p:cNvPr id="8197" name="Text Box 9"/>
          <p:cNvSpPr txBox="1">
            <a:spLocks noChangeArrowheads="1"/>
          </p:cNvSpPr>
          <p:nvPr/>
        </p:nvSpPr>
        <p:spPr bwMode="auto">
          <a:xfrm>
            <a:off x="1000125" y="1857375"/>
            <a:ext cx="7388140" cy="322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428750" indent="-51435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2800" b="1" u="sng" dirty="0">
                <a:solidFill>
                  <a:srgbClr val="CC3300"/>
                </a:solidFill>
                <a:ea typeface="微软雅黑" pitchFamily="34" charset="-122"/>
              </a:rPr>
              <a:t>本章的学习目的与要求：</a:t>
            </a:r>
          </a:p>
          <a:p>
            <a:pPr eaLnBrk="1" hangingPunct="1">
              <a:spcBef>
                <a:spcPct val="50000"/>
              </a:spcBef>
              <a:buFont typeface="Arial" charset="0"/>
              <a:buNone/>
            </a:pPr>
            <a:r>
              <a:rPr lang="zh-CN" altLang="en-US" sz="2800" dirty="0">
                <a:solidFill>
                  <a:srgbClr val="CC3300"/>
                </a:solidFill>
              </a:rPr>
              <a:t>       </a:t>
            </a:r>
            <a:r>
              <a:rPr lang="zh-CN" altLang="en-US" sz="2800" dirty="0">
                <a:solidFill>
                  <a:srgbClr val="CC3300"/>
                </a:solidFill>
                <a:ea typeface="华文楷体" pitchFamily="2" charset="-122"/>
              </a:rPr>
              <a:t>通过本章的学习：</a:t>
            </a:r>
            <a:endParaRPr lang="en-US" altLang="zh-CN" sz="2800" dirty="0">
              <a:solidFill>
                <a:srgbClr val="CC3300"/>
              </a:solidFill>
              <a:ea typeface="华文楷体" pitchFamily="2" charset="-122"/>
            </a:endParaRPr>
          </a:p>
          <a:p>
            <a:pPr marL="514350" lvl="0" indent="-514350">
              <a:buFont typeface="Arial" panose="020B0604020202020204" pitchFamily="34" charset="0"/>
              <a:buChar char="•"/>
            </a:pPr>
            <a:r>
              <a:rPr lang="zh-CN" altLang="en-US" sz="2800" dirty="0" smtClean="0">
                <a:solidFill>
                  <a:srgbClr val="CC3300"/>
                </a:solidFill>
                <a:ea typeface="华文楷体" pitchFamily="2" charset="-122"/>
              </a:rPr>
              <a:t>了解</a:t>
            </a:r>
            <a:r>
              <a:rPr lang="zh-CN" altLang="en-US" sz="2800" dirty="0">
                <a:solidFill>
                  <a:srgbClr val="CC3300"/>
                </a:solidFill>
                <a:ea typeface="华文楷体" pitchFamily="2" charset="-122"/>
              </a:rPr>
              <a:t>客房部在酒店经营中的地位、</a:t>
            </a:r>
            <a:r>
              <a:rPr lang="zh-CN" altLang="en-US" sz="2800" dirty="0" smtClean="0">
                <a:solidFill>
                  <a:srgbClr val="CC3300"/>
                </a:solidFill>
                <a:ea typeface="华文楷体" pitchFamily="2" charset="-122"/>
              </a:rPr>
              <a:t>作用及 客房</a:t>
            </a:r>
            <a:r>
              <a:rPr lang="zh-CN" altLang="en-US" sz="2800" dirty="0">
                <a:solidFill>
                  <a:srgbClr val="CC3300"/>
                </a:solidFill>
                <a:ea typeface="华文楷体" pitchFamily="2" charset="-122"/>
              </a:rPr>
              <a:t>部的主要任务。</a:t>
            </a:r>
          </a:p>
          <a:p>
            <a:pPr marL="514350" lvl="0" indent="-514350">
              <a:buFont typeface="Arial" panose="020B0604020202020204" pitchFamily="34" charset="0"/>
              <a:buChar char="•"/>
            </a:pPr>
            <a:r>
              <a:rPr lang="zh-CN" altLang="en-US" sz="2800" dirty="0" smtClean="0">
                <a:solidFill>
                  <a:srgbClr val="CC3300"/>
                </a:solidFill>
                <a:ea typeface="华文楷体" pitchFamily="2" charset="-122"/>
              </a:rPr>
              <a:t>了解</a:t>
            </a:r>
            <a:r>
              <a:rPr lang="zh-CN" altLang="en-US" sz="2800" dirty="0">
                <a:solidFill>
                  <a:srgbClr val="CC3300"/>
                </a:solidFill>
                <a:ea typeface="华文楷体" pitchFamily="2" charset="-122"/>
              </a:rPr>
              <a:t>客房的类型和客房的主要设备。</a:t>
            </a:r>
          </a:p>
          <a:p>
            <a:pPr marL="457200" indent="-457200">
              <a:buFont typeface="Arial" panose="020B0604020202020204" pitchFamily="34" charset="0"/>
              <a:buChar char="•"/>
            </a:pP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6" y="0"/>
            <a:ext cx="9120188" cy="6858000"/>
          </a:xfrm>
          <a:prstGeom prst="rect">
            <a:avLst/>
          </a:prstGeom>
          <a:noFill/>
          <a:ln>
            <a:noFill/>
          </a:ln>
        </p:spPr>
      </p:pic>
      <p:sp>
        <p:nvSpPr>
          <p:cNvPr id="12" name="矩形 132100"/>
          <p:cNvSpPr>
            <a:spLocks noRot="1" noChangeArrowheads="1"/>
          </p:cNvSpPr>
          <p:nvPr/>
        </p:nvSpPr>
        <p:spPr bwMode="auto">
          <a:xfrm>
            <a:off x="-180330" y="332785"/>
            <a:ext cx="3035760" cy="177288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buFont typeface="Arial" charset="0"/>
              <a:buNone/>
            </a:pPr>
            <a:r>
              <a:rPr lang="zh-CN" altLang="en-US" b="1" dirty="0" smtClean="0">
                <a:solidFill>
                  <a:srgbClr val="FFFFCC"/>
                </a:solidFill>
              </a:rPr>
              <a:t>书写空间</a:t>
            </a:r>
            <a:endParaRPr lang="zh-CN" altLang="en-US" b="1" dirty="0">
              <a:solidFill>
                <a:srgbClr val="FFFFCC"/>
              </a:solidFill>
            </a:endParaRPr>
          </a:p>
        </p:txBody>
      </p:sp>
    </p:spTree>
    <p:extLst>
      <p:ext uri="{BB962C8B-B14F-4D97-AF65-F5344CB8AC3E}">
        <p14:creationId xmlns:p14="http://schemas.microsoft.com/office/powerpoint/2010/main" val="206660544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168980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2818490" y="3212985"/>
            <a:ext cx="6039128" cy="2862322"/>
          </a:xfrm>
          <a:prstGeom prst="rect">
            <a:avLst/>
          </a:prstGeom>
          <a:noFill/>
        </p:spPr>
        <p:txBody>
          <a:bodyPr wrap="square" rtlCol="0">
            <a:spAutoFit/>
          </a:bodyPr>
          <a:lstStyle/>
          <a:p>
            <a:pPr>
              <a:lnSpc>
                <a:spcPct val="150000"/>
              </a:lnSpc>
            </a:pPr>
            <a:r>
              <a:rPr lang="en-US" altLang="zh-CN" sz="2400" dirty="0">
                <a:latin typeface="+mj-ea"/>
                <a:ea typeface="+mj-ea"/>
              </a:rPr>
              <a:t>1990</a:t>
            </a:r>
            <a:r>
              <a:rPr lang="zh-CN" altLang="en-US" sz="2400" dirty="0">
                <a:latin typeface="+mj-ea"/>
                <a:ea typeface="+mj-ea"/>
              </a:rPr>
              <a:t>年在英国注册，与英国专业管家协会、世界上最大的荷兰国际管家学院、国际管家公司等专业机构有着长期的合作关系，致力于把英式管家的精髓与中国的具体实践相结合，并首次把英式管家引入中国。</a:t>
            </a:r>
            <a:endParaRPr lang="zh-CN" altLang="zh-CN" sz="2400" dirty="0"/>
          </a:p>
        </p:txBody>
      </p:sp>
      <p:sp>
        <p:nvSpPr>
          <p:cNvPr id="8" name="Text Box 3"/>
          <p:cNvSpPr txBox="1">
            <a:spLocks noChangeArrowheads="1"/>
          </p:cNvSpPr>
          <p:nvPr/>
        </p:nvSpPr>
        <p:spPr bwMode="auto">
          <a:xfrm>
            <a:off x="607557" y="163977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八、国际酒店管家组织</a:t>
            </a:r>
            <a:endParaRPr lang="en-US" altLang="zh-CN" sz="3000" b="1" dirty="0">
              <a:solidFill>
                <a:srgbClr val="CC3300"/>
              </a:solidFill>
              <a:latin typeface="黑体" pitchFamily="49" charset="-122"/>
              <a:ea typeface="黑体" pitchFamily="49" charset="-122"/>
            </a:endParaRPr>
          </a:p>
        </p:txBody>
      </p:sp>
      <p:sp>
        <p:nvSpPr>
          <p:cNvPr id="11" name="矩形 10"/>
          <p:cNvSpPr/>
          <p:nvPr/>
        </p:nvSpPr>
        <p:spPr>
          <a:xfrm>
            <a:off x="1115760" y="2437022"/>
            <a:ext cx="341632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（一）英国爱博公司</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788067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1172" t="5143" r="14749"/>
          <a:stretch/>
        </p:blipFill>
        <p:spPr>
          <a:xfrm>
            <a:off x="347840" y="2492935"/>
            <a:ext cx="2933700" cy="2551029"/>
          </a:xfrm>
          <a:prstGeom prst="rect">
            <a:avLst/>
          </a:prstGeom>
        </p:spPr>
      </p:pic>
      <p:sp>
        <p:nvSpPr>
          <p:cNvPr id="17" name="TextBox 16"/>
          <p:cNvSpPr txBox="1"/>
          <p:nvPr/>
        </p:nvSpPr>
        <p:spPr>
          <a:xfrm>
            <a:off x="3779946" y="1340855"/>
            <a:ext cx="5159200" cy="5078313"/>
          </a:xfrm>
          <a:prstGeom prst="rect">
            <a:avLst/>
          </a:prstGeom>
          <a:noFill/>
        </p:spPr>
        <p:txBody>
          <a:bodyPr wrap="square" rtlCol="0">
            <a:spAutoFit/>
          </a:bodyPr>
          <a:lstStyle/>
          <a:p>
            <a:pPr>
              <a:lnSpc>
                <a:spcPct val="150000"/>
              </a:lnSpc>
            </a:pPr>
            <a:r>
              <a:rPr lang="zh-CN" altLang="en-US" sz="2400" dirty="0">
                <a:latin typeface="+mn-ea"/>
                <a:ea typeface="+mn-ea"/>
              </a:rPr>
              <a:t>由“英国爱博公司”、“荷兰国际管家公司”和“国际酒店领袖机构”共同创立的服务品牌联盟机构，以专业化资格认证培训、中国高星级酒店服务品牌打造、白金管家酒店联盟授徽为目的，通过建立白金管家服务标准及专业培训教程的推广，把管家服务理念与品牌服务相结合，树立五星级酒店特有的白金管家至尊服务形象。</a:t>
            </a:r>
            <a:endParaRPr lang="zh-CN" altLang="zh-CN" sz="2400" dirty="0"/>
          </a:p>
        </p:txBody>
      </p:sp>
      <p:sp>
        <p:nvSpPr>
          <p:cNvPr id="14" name="矩形 13"/>
          <p:cNvSpPr/>
          <p:nvPr/>
        </p:nvSpPr>
        <p:spPr>
          <a:xfrm>
            <a:off x="323705" y="188775"/>
            <a:ext cx="485261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（二）国际白金管家酒店联盟</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110503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6"/>
          <p:cNvSpPr>
            <a:spLocks noChangeArrowheads="1"/>
          </p:cNvSpPr>
          <p:nvPr/>
        </p:nvSpPr>
        <p:spPr bwMode="auto">
          <a:xfrm>
            <a:off x="0" y="1339849"/>
            <a:ext cx="323850" cy="4032251"/>
          </a:xfrm>
          <a:prstGeom prst="rect">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5" name="矩形 7"/>
          <p:cNvSpPr>
            <a:spLocks noChangeArrowheads="1"/>
          </p:cNvSpPr>
          <p:nvPr/>
        </p:nvSpPr>
        <p:spPr bwMode="auto">
          <a:xfrm>
            <a:off x="8856663" y="1339849"/>
            <a:ext cx="323850" cy="403225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6" name="TextBox 7"/>
          <p:cNvSpPr>
            <a:spLocks noChangeArrowheads="1"/>
          </p:cNvSpPr>
          <p:nvPr/>
        </p:nvSpPr>
        <p:spPr bwMode="auto">
          <a:xfrm>
            <a:off x="2019057" y="631963"/>
            <a:ext cx="510588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0"/>
              </a:spcBef>
              <a:buNone/>
            </a:pPr>
            <a:r>
              <a:rPr lang="zh-CN" altLang="en-US" sz="4000" b="1" dirty="0" smtClean="0">
                <a:solidFill>
                  <a:schemeClr val="accent1"/>
                </a:solidFill>
                <a:latin typeface="微软雅黑" pitchFamily="34" charset="-122"/>
                <a:ea typeface="微软雅黑" pitchFamily="34" charset="-122"/>
              </a:rPr>
              <a:t>第八章  客房</a:t>
            </a:r>
            <a:r>
              <a:rPr lang="zh-CN" altLang="en-US" sz="4000" b="1" dirty="0">
                <a:solidFill>
                  <a:schemeClr val="accent1"/>
                </a:solidFill>
                <a:latin typeface="微软雅黑" pitchFamily="34" charset="-122"/>
                <a:ea typeface="微软雅黑" pitchFamily="34" charset="-122"/>
              </a:rPr>
              <a:t>卫生管理</a:t>
            </a:r>
          </a:p>
        </p:txBody>
      </p:sp>
      <p:sp>
        <p:nvSpPr>
          <p:cNvPr id="8197" name="Text Box 9"/>
          <p:cNvSpPr txBox="1">
            <a:spLocks noChangeArrowheads="1"/>
          </p:cNvSpPr>
          <p:nvPr/>
        </p:nvSpPr>
        <p:spPr bwMode="auto">
          <a:xfrm>
            <a:off x="1224133" y="1857375"/>
            <a:ext cx="7632530" cy="382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428750" indent="-51435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2800" b="1" u="sng" dirty="0">
                <a:solidFill>
                  <a:srgbClr val="CC3300"/>
                </a:solidFill>
                <a:ea typeface="微软雅黑" pitchFamily="34" charset="-122"/>
              </a:rPr>
              <a:t>本章的学习目的与要求：</a:t>
            </a:r>
          </a:p>
          <a:p>
            <a:pPr eaLnBrk="1" hangingPunct="1">
              <a:spcBef>
                <a:spcPct val="50000"/>
              </a:spcBef>
              <a:buFont typeface="Arial" charset="0"/>
              <a:buNone/>
            </a:pPr>
            <a:r>
              <a:rPr lang="zh-CN" altLang="en-US" sz="2800" dirty="0">
                <a:solidFill>
                  <a:srgbClr val="CC3300"/>
                </a:solidFill>
              </a:rPr>
              <a:t>       </a:t>
            </a:r>
            <a:r>
              <a:rPr lang="zh-CN" altLang="en-US" sz="2800" dirty="0">
                <a:solidFill>
                  <a:srgbClr val="CC3300"/>
                </a:solidFill>
                <a:ea typeface="华文楷体" pitchFamily="2" charset="-122"/>
              </a:rPr>
              <a:t>通过本章的学习：</a:t>
            </a:r>
            <a:endParaRPr lang="en-US" altLang="zh-CN" sz="2800" dirty="0">
              <a:solidFill>
                <a:srgbClr val="CC3300"/>
              </a:solidFill>
              <a:ea typeface="华文楷体" pitchFamily="2" charset="-122"/>
            </a:endParaRPr>
          </a:p>
          <a:p>
            <a:pPr marL="514350" lvl="0" indent="-514350">
              <a:buFont typeface="Arial" panose="020B0604020202020204" pitchFamily="34" charset="0"/>
              <a:buChar char="•"/>
            </a:pPr>
            <a:r>
              <a:rPr lang="zh-CN" altLang="en-US" sz="2800" dirty="0" smtClean="0">
                <a:solidFill>
                  <a:srgbClr val="CC3300"/>
                </a:solidFill>
                <a:ea typeface="华文楷体" pitchFamily="2" charset="-122"/>
              </a:rPr>
              <a:t>掌握</a:t>
            </a:r>
            <a:r>
              <a:rPr lang="zh-CN" altLang="en-US" sz="2800" dirty="0">
                <a:solidFill>
                  <a:srgbClr val="CC3300"/>
                </a:solidFill>
                <a:ea typeface="华文楷体" pitchFamily="2" charset="-122"/>
              </a:rPr>
              <a:t>客房清洁知识。</a:t>
            </a:r>
          </a:p>
          <a:p>
            <a:pPr marL="514350" lvl="0" indent="-514350">
              <a:buFont typeface="Arial" panose="020B0604020202020204" pitchFamily="34" charset="0"/>
              <a:buChar char="•"/>
            </a:pPr>
            <a:r>
              <a:rPr lang="zh-CN" altLang="en-US" sz="2800" dirty="0" smtClean="0">
                <a:solidFill>
                  <a:srgbClr val="CC3300"/>
                </a:solidFill>
                <a:ea typeface="华文楷体" pitchFamily="2" charset="-122"/>
              </a:rPr>
              <a:t>了解</a:t>
            </a:r>
            <a:r>
              <a:rPr lang="zh-CN" altLang="en-US" sz="2800" dirty="0">
                <a:solidFill>
                  <a:srgbClr val="CC3300"/>
                </a:solidFill>
                <a:ea typeface="华文楷体" pitchFamily="2" charset="-122"/>
              </a:rPr>
              <a:t>客房清扫程序及其相关管理问题。</a:t>
            </a:r>
          </a:p>
          <a:p>
            <a:pPr marL="514350" lvl="0" indent="-514350">
              <a:buFont typeface="Arial" panose="020B0604020202020204" pitchFamily="34" charset="0"/>
              <a:buChar char="•"/>
            </a:pPr>
            <a:r>
              <a:rPr lang="zh-CN" altLang="en-US" sz="2800" dirty="0" smtClean="0">
                <a:solidFill>
                  <a:srgbClr val="CC3300"/>
                </a:solidFill>
                <a:ea typeface="华文楷体" pitchFamily="2" charset="-122"/>
              </a:rPr>
              <a:t>熟悉</a:t>
            </a:r>
            <a:r>
              <a:rPr lang="zh-CN" altLang="en-US" sz="2800" dirty="0">
                <a:solidFill>
                  <a:srgbClr val="CC3300"/>
                </a:solidFill>
                <a:ea typeface="华文楷体" pitchFamily="2" charset="-122"/>
              </a:rPr>
              <a:t>客房计划卫生的组织和管理工作。</a:t>
            </a:r>
          </a:p>
          <a:p>
            <a:pPr marL="514350" lvl="0" indent="-514350">
              <a:buFont typeface="Arial" panose="020B0604020202020204" pitchFamily="34" charset="0"/>
              <a:buChar char="•"/>
            </a:pPr>
            <a:r>
              <a:rPr lang="zh-CN" altLang="en-US" sz="2800" dirty="0" smtClean="0">
                <a:solidFill>
                  <a:srgbClr val="CC3300"/>
                </a:solidFill>
                <a:ea typeface="华文楷体" pitchFamily="2" charset="-122"/>
              </a:rPr>
              <a:t>掌握</a:t>
            </a:r>
            <a:r>
              <a:rPr lang="zh-CN" altLang="en-US" sz="2800" dirty="0">
                <a:solidFill>
                  <a:srgbClr val="CC3300"/>
                </a:solidFill>
                <a:ea typeface="华文楷体" pitchFamily="2" charset="-122"/>
              </a:rPr>
              <a:t>对客房清洁质量进行控制的方法。</a:t>
            </a:r>
          </a:p>
          <a:p>
            <a:pPr marL="457200" indent="-457200">
              <a:buFont typeface="Arial" panose="020B0604020202020204" pitchFamily="34" charset="0"/>
              <a:buChar char="•"/>
            </a:pPr>
            <a:endParaRPr lang="zh-CN" altLang="en-US" dirty="0"/>
          </a:p>
        </p:txBody>
      </p:sp>
    </p:spTree>
    <p:extLst>
      <p:ext uri="{BB962C8B-B14F-4D97-AF65-F5344CB8AC3E}">
        <p14:creationId xmlns:p14="http://schemas.microsoft.com/office/powerpoint/2010/main" val="24463454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189497" y="3151402"/>
            <a:ext cx="3907031" cy="468000"/>
          </a:xfrm>
          <a:custGeom>
            <a:avLst/>
            <a:gdLst/>
            <a:ahLst/>
            <a:cxnLst/>
            <a:rect l="l" t="t" r="r" b="b"/>
            <a:pathLst>
              <a:path w="2807157" h="468000">
                <a:moveTo>
                  <a:pt x="82036" y="0"/>
                </a:moveTo>
                <a:lnTo>
                  <a:pt x="2339157" y="0"/>
                </a:lnTo>
                <a:lnTo>
                  <a:pt x="2807157"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文本框 6"/>
          <p:cNvSpPr txBox="1"/>
          <p:nvPr/>
        </p:nvSpPr>
        <p:spPr>
          <a:xfrm>
            <a:off x="503457" y="2914998"/>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01</a:t>
            </a:r>
            <a:endParaRPr lang="zh-CN" altLang="en-US" sz="3600" b="1" dirty="0">
              <a:solidFill>
                <a:srgbClr val="0278A1"/>
              </a:solidFill>
              <a:latin typeface="Akzidenz-Grotesk BQ Condensed" pitchFamily="50" charset="0"/>
            </a:endParaRPr>
          </a:p>
        </p:txBody>
      </p:sp>
      <p:sp>
        <p:nvSpPr>
          <p:cNvPr id="15" name="文本框 53"/>
          <p:cNvSpPr txBox="1"/>
          <p:nvPr/>
        </p:nvSpPr>
        <p:spPr>
          <a:xfrm>
            <a:off x="1367351" y="3086623"/>
            <a:ext cx="2646878"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客房清扫作业管理</a:t>
            </a:r>
          </a:p>
        </p:txBody>
      </p:sp>
      <p:sp>
        <p:nvSpPr>
          <p:cNvPr id="17" name="文本框 12"/>
          <p:cNvSpPr txBox="1"/>
          <p:nvPr/>
        </p:nvSpPr>
        <p:spPr>
          <a:xfrm>
            <a:off x="503457" y="3579067"/>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02</a:t>
            </a:r>
            <a:endParaRPr lang="zh-CN" altLang="en-US" sz="3600" b="1" dirty="0">
              <a:solidFill>
                <a:srgbClr val="0278A1"/>
              </a:solidFill>
              <a:latin typeface="Akzidenz-Grotesk BQ Condensed" pitchFamily="50" charset="0"/>
            </a:endParaRPr>
          </a:p>
        </p:txBody>
      </p:sp>
      <p:sp>
        <p:nvSpPr>
          <p:cNvPr id="18" name="任意多边形 17"/>
          <p:cNvSpPr/>
          <p:nvPr/>
        </p:nvSpPr>
        <p:spPr>
          <a:xfrm>
            <a:off x="1189499" y="3801245"/>
            <a:ext cx="3907029" cy="441891"/>
          </a:xfrm>
          <a:custGeom>
            <a:avLst/>
            <a:gdLst/>
            <a:ahLst/>
            <a:cxnLst/>
            <a:rect l="l" t="t" r="r" b="b"/>
            <a:pathLst>
              <a:path w="3492923" h="468000">
                <a:moveTo>
                  <a:pt x="82036" y="0"/>
                </a:moveTo>
                <a:lnTo>
                  <a:pt x="3024923" y="0"/>
                </a:lnTo>
                <a:lnTo>
                  <a:pt x="3492923"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54"/>
          <p:cNvSpPr txBox="1"/>
          <p:nvPr/>
        </p:nvSpPr>
        <p:spPr>
          <a:xfrm>
            <a:off x="1367350" y="3784244"/>
            <a:ext cx="3528378"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客房计划卫生</a:t>
            </a:r>
          </a:p>
        </p:txBody>
      </p:sp>
      <p:sp>
        <p:nvSpPr>
          <p:cNvPr id="21" name="文本框 18"/>
          <p:cNvSpPr txBox="1"/>
          <p:nvPr/>
        </p:nvSpPr>
        <p:spPr>
          <a:xfrm>
            <a:off x="503457" y="4243136"/>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03</a:t>
            </a:r>
            <a:endParaRPr lang="zh-CN" altLang="en-US" sz="3600" b="1" dirty="0">
              <a:solidFill>
                <a:srgbClr val="0278A1"/>
              </a:solidFill>
              <a:latin typeface="Akzidenz-Grotesk BQ Condensed" pitchFamily="50" charset="0"/>
            </a:endParaRPr>
          </a:p>
        </p:txBody>
      </p:sp>
      <p:sp>
        <p:nvSpPr>
          <p:cNvPr id="22" name="任意多边形 21"/>
          <p:cNvSpPr/>
          <p:nvPr/>
        </p:nvSpPr>
        <p:spPr>
          <a:xfrm>
            <a:off x="1189498" y="4473318"/>
            <a:ext cx="3922246" cy="483520"/>
          </a:xfrm>
          <a:custGeom>
            <a:avLst/>
            <a:gdLst/>
            <a:ahLst/>
            <a:cxnLst/>
            <a:rect l="l" t="t" r="r" b="b"/>
            <a:pathLst>
              <a:path w="4151099" h="468000">
                <a:moveTo>
                  <a:pt x="82036" y="0"/>
                </a:moveTo>
                <a:lnTo>
                  <a:pt x="3683099" y="0"/>
                </a:lnTo>
                <a:lnTo>
                  <a:pt x="4151099"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5"/>
          <p:cNvSpPr txBox="1"/>
          <p:nvPr/>
        </p:nvSpPr>
        <p:spPr>
          <a:xfrm>
            <a:off x="1382570" y="4447337"/>
            <a:ext cx="3903154"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客房清洁质量的控制</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4880510" y="657982"/>
            <a:ext cx="4032280" cy="2691664"/>
          </a:xfrm>
          <a:prstGeom prst="flowChartMultidocumen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7"/>
          <p:cNvSpPr>
            <a:spLocks noChangeArrowheads="1"/>
          </p:cNvSpPr>
          <p:nvPr/>
        </p:nvSpPr>
        <p:spPr bwMode="auto">
          <a:xfrm>
            <a:off x="790363" y="692876"/>
            <a:ext cx="326243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lnSpc>
                <a:spcPct val="150000"/>
              </a:lnSpc>
              <a:spcBef>
                <a:spcPct val="0"/>
              </a:spcBef>
              <a:buFont typeface="Arial" charset="0"/>
              <a:buNone/>
            </a:pPr>
            <a:r>
              <a:rPr lang="zh-CN" altLang="en-US" sz="4000" b="1" dirty="0" smtClean="0">
                <a:solidFill>
                  <a:schemeClr val="accent1"/>
                </a:solidFill>
                <a:latin typeface="微软雅黑" pitchFamily="34" charset="-122"/>
                <a:ea typeface="微软雅黑" pitchFamily="34" charset="-122"/>
              </a:rPr>
              <a:t>第八章 </a:t>
            </a:r>
            <a:endParaRPr lang="en-US" altLang="zh-CN" sz="4000" b="1" dirty="0" smtClean="0">
              <a:solidFill>
                <a:schemeClr val="accent1"/>
              </a:solidFill>
              <a:latin typeface="微软雅黑" pitchFamily="34" charset="-122"/>
              <a:ea typeface="微软雅黑" pitchFamily="34" charset="-122"/>
            </a:endParaRPr>
          </a:p>
          <a:p>
            <a:pPr eaLnBrk="1" hangingPunct="1">
              <a:spcBef>
                <a:spcPct val="0"/>
              </a:spcBef>
              <a:buNone/>
            </a:pPr>
            <a:r>
              <a:rPr lang="zh-CN" altLang="en-US" sz="4000" b="1" dirty="0" smtClean="0">
                <a:solidFill>
                  <a:schemeClr val="accent1"/>
                </a:solidFill>
                <a:latin typeface="微软雅黑" pitchFamily="34" charset="-122"/>
                <a:ea typeface="微软雅黑" pitchFamily="34" charset="-122"/>
              </a:rPr>
              <a:t>客房卫生管理</a:t>
            </a:r>
            <a:endParaRPr lang="zh-CN" altLang="en-US" sz="4000" b="1" dirty="0">
              <a:solidFill>
                <a:schemeClr val="accent1"/>
              </a:solidFill>
              <a:latin typeface="微软雅黑" pitchFamily="34" charset="-122"/>
              <a:ea typeface="微软雅黑" pitchFamily="34" charset="-122"/>
            </a:endParaRPr>
          </a:p>
        </p:txBody>
      </p:sp>
      <p:sp>
        <p:nvSpPr>
          <p:cNvPr id="24" name="文本框 12"/>
          <p:cNvSpPr txBox="1"/>
          <p:nvPr/>
        </p:nvSpPr>
        <p:spPr>
          <a:xfrm>
            <a:off x="488239" y="4956838"/>
            <a:ext cx="742511" cy="646331"/>
          </a:xfrm>
          <a:prstGeom prst="rect">
            <a:avLst/>
          </a:prstGeom>
          <a:noFill/>
        </p:spPr>
        <p:txBody>
          <a:bodyPr wrap="none" rtlCol="0">
            <a:spAutoFit/>
          </a:bodyPr>
          <a:lstStyle/>
          <a:p>
            <a:r>
              <a:rPr lang="en-US" altLang="zh-CN" sz="3600" b="1" dirty="0" smtClean="0">
                <a:solidFill>
                  <a:srgbClr val="0278A1"/>
                </a:solidFill>
                <a:latin typeface="Akzidenz-Grotesk BQ Condensed" pitchFamily="50" charset="0"/>
              </a:rPr>
              <a:t>04</a:t>
            </a:r>
            <a:endParaRPr lang="zh-CN" altLang="en-US" sz="3600" b="1" dirty="0">
              <a:solidFill>
                <a:srgbClr val="0278A1"/>
              </a:solidFill>
              <a:latin typeface="Akzidenz-Grotesk BQ Condensed" pitchFamily="50" charset="0"/>
            </a:endParaRPr>
          </a:p>
        </p:txBody>
      </p:sp>
      <p:sp>
        <p:nvSpPr>
          <p:cNvPr id="25" name="任意多边形 24"/>
          <p:cNvSpPr/>
          <p:nvPr/>
        </p:nvSpPr>
        <p:spPr>
          <a:xfrm>
            <a:off x="1174281" y="5179014"/>
            <a:ext cx="3922247" cy="468000"/>
          </a:xfrm>
          <a:custGeom>
            <a:avLst/>
            <a:gdLst/>
            <a:ahLst/>
            <a:cxnLst/>
            <a:rect l="l" t="t" r="r" b="b"/>
            <a:pathLst>
              <a:path w="3492923" h="468000">
                <a:moveTo>
                  <a:pt x="82036" y="0"/>
                </a:moveTo>
                <a:lnTo>
                  <a:pt x="3024923" y="0"/>
                </a:lnTo>
                <a:lnTo>
                  <a:pt x="3492923"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54"/>
          <p:cNvSpPr txBox="1"/>
          <p:nvPr/>
        </p:nvSpPr>
        <p:spPr>
          <a:xfrm>
            <a:off x="1392520" y="5180933"/>
            <a:ext cx="3893204"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免检房的实施</a:t>
            </a:r>
          </a:p>
        </p:txBody>
      </p:sp>
      <p:sp>
        <p:nvSpPr>
          <p:cNvPr id="28" name="文本框 18"/>
          <p:cNvSpPr txBox="1"/>
          <p:nvPr/>
        </p:nvSpPr>
        <p:spPr>
          <a:xfrm>
            <a:off x="488239" y="5620907"/>
            <a:ext cx="742511" cy="646331"/>
          </a:xfrm>
          <a:prstGeom prst="rect">
            <a:avLst/>
          </a:prstGeom>
          <a:noFill/>
        </p:spPr>
        <p:txBody>
          <a:bodyPr wrap="none" rtlCol="0">
            <a:spAutoFit/>
          </a:bodyPr>
          <a:lstStyle/>
          <a:p>
            <a:r>
              <a:rPr lang="en-US" altLang="zh-CN" sz="3600" b="1" dirty="0" smtClean="0">
                <a:solidFill>
                  <a:srgbClr val="0278A1"/>
                </a:solidFill>
                <a:latin typeface="Akzidenz-Grotesk BQ Condensed" pitchFamily="50" charset="0"/>
              </a:rPr>
              <a:t>05</a:t>
            </a:r>
            <a:endParaRPr lang="zh-CN" altLang="en-US" sz="3600" b="1" dirty="0">
              <a:solidFill>
                <a:srgbClr val="0278A1"/>
              </a:solidFill>
              <a:latin typeface="Akzidenz-Grotesk BQ Condensed" pitchFamily="50" charset="0"/>
            </a:endParaRPr>
          </a:p>
        </p:txBody>
      </p:sp>
      <p:sp>
        <p:nvSpPr>
          <p:cNvPr id="29" name="任意多边形 28"/>
          <p:cNvSpPr/>
          <p:nvPr/>
        </p:nvSpPr>
        <p:spPr>
          <a:xfrm>
            <a:off x="1174281" y="5851088"/>
            <a:ext cx="3937463" cy="468000"/>
          </a:xfrm>
          <a:custGeom>
            <a:avLst/>
            <a:gdLst/>
            <a:ahLst/>
            <a:cxnLst/>
            <a:rect l="l" t="t" r="r" b="b"/>
            <a:pathLst>
              <a:path w="4151099" h="468000">
                <a:moveTo>
                  <a:pt x="82036" y="0"/>
                </a:moveTo>
                <a:lnTo>
                  <a:pt x="3683099" y="0"/>
                </a:lnTo>
                <a:lnTo>
                  <a:pt x="4151099"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55"/>
          <p:cNvSpPr txBox="1"/>
          <p:nvPr/>
        </p:nvSpPr>
        <p:spPr>
          <a:xfrm>
            <a:off x="1367350" y="5777314"/>
            <a:ext cx="3744394"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公共区域的清洁保养</a:t>
            </a:r>
          </a:p>
        </p:txBody>
      </p:sp>
    </p:spTree>
    <p:extLst>
      <p:ext uri="{BB962C8B-B14F-4D97-AF65-F5344CB8AC3E}">
        <p14:creationId xmlns:p14="http://schemas.microsoft.com/office/powerpoint/2010/main" val="137811024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68104" y="2249228"/>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796250" y="2959152"/>
            <a:ext cx="7992555" cy="3329758"/>
          </a:xfrm>
          <a:prstGeom prst="rect">
            <a:avLst/>
          </a:prstGeom>
          <a:noFill/>
        </p:spPr>
        <p:txBody>
          <a:bodyPr wrap="square" rtlCol="0">
            <a:spAutoFit/>
          </a:bodyPr>
          <a:lstStyle/>
          <a:p>
            <a:pPr>
              <a:lnSpc>
                <a:spcPct val="150000"/>
              </a:lnSpc>
            </a:pPr>
            <a:r>
              <a:rPr lang="zh-CN" altLang="en-US" sz="2400" dirty="0">
                <a:latin typeface="+mn-ea"/>
                <a:ea typeface="+mn-ea"/>
              </a:rPr>
              <a:t>客房状况不同，对其清扫的要求和程度也有所不同。一般来说，对于暂时没人居住，但随时可供出租的</a:t>
            </a:r>
            <a:r>
              <a:rPr lang="zh-CN" altLang="en-US" sz="2400" dirty="0" smtClean="0">
                <a:latin typeface="+mn-ea"/>
                <a:ea typeface="+mn-ea"/>
              </a:rPr>
              <a:t>空房，服务员</a:t>
            </a:r>
            <a:r>
              <a:rPr lang="zh-CN" altLang="en-US" sz="2400" dirty="0">
                <a:latin typeface="+mn-ea"/>
                <a:ea typeface="+mn-ea"/>
              </a:rPr>
              <a:t>只需要进行简单清扫或小扫除；对于有客人住宿的住客房</a:t>
            </a:r>
            <a:r>
              <a:rPr lang="zh-CN" altLang="en-US" sz="2400" dirty="0" smtClean="0">
                <a:latin typeface="+mn-ea"/>
                <a:ea typeface="+mn-ea"/>
              </a:rPr>
              <a:t>间以及客人刚</a:t>
            </a:r>
            <a:r>
              <a:rPr lang="zh-CN" altLang="en-US" sz="2400" dirty="0">
                <a:latin typeface="+mn-ea"/>
                <a:ea typeface="+mn-ea"/>
              </a:rPr>
              <a:t>结帐离店、尚未清扫的走客房</a:t>
            </a:r>
            <a:r>
              <a:rPr lang="zh-CN" altLang="en-US" sz="2400" dirty="0" smtClean="0">
                <a:latin typeface="+mn-ea"/>
                <a:ea typeface="+mn-ea"/>
              </a:rPr>
              <a:t>间，</a:t>
            </a:r>
            <a:r>
              <a:rPr lang="zh-CN" altLang="en-US" sz="2400" dirty="0">
                <a:latin typeface="+mn-ea"/>
                <a:ea typeface="+mn-ea"/>
              </a:rPr>
              <a:t>需要进行一般性清扫或中扫除</a:t>
            </a:r>
            <a:r>
              <a:rPr lang="zh-CN" altLang="en-US" sz="2400" dirty="0" smtClean="0">
                <a:latin typeface="+mn-ea"/>
                <a:ea typeface="+mn-ea"/>
              </a:rPr>
              <a:t>；对于</a:t>
            </a:r>
            <a:r>
              <a:rPr lang="zh-CN" altLang="en-US" sz="2400" dirty="0">
                <a:latin typeface="+mn-ea"/>
                <a:ea typeface="+mn-ea"/>
              </a:rPr>
              <a:t>那些长住客人离店后的客房以及将有重要</a:t>
            </a:r>
            <a:r>
              <a:rPr lang="zh-CN" altLang="en-US" sz="2400" dirty="0" smtClean="0">
                <a:latin typeface="+mn-ea"/>
                <a:ea typeface="+mn-ea"/>
              </a:rPr>
              <a:t>客人光临</a:t>
            </a:r>
            <a:r>
              <a:rPr lang="zh-CN" altLang="en-US" sz="2400" dirty="0">
                <a:latin typeface="+mn-ea"/>
                <a:ea typeface="+mn-ea"/>
              </a:rPr>
              <a:t>的客房则要进行彻底清扫或大扫除。</a:t>
            </a:r>
            <a:endParaRPr lang="zh-CN" altLang="zh-CN" sz="2400" dirty="0">
              <a:latin typeface="+mn-ea"/>
              <a:ea typeface="+mn-ea"/>
            </a:endParaRPr>
          </a:p>
        </p:txBody>
      </p:sp>
      <p:sp>
        <p:nvSpPr>
          <p:cNvPr id="11" name="Text Box 3"/>
          <p:cNvSpPr txBox="1">
            <a:spLocks noChangeArrowheads="1"/>
          </p:cNvSpPr>
          <p:nvPr/>
        </p:nvSpPr>
        <p:spPr bwMode="auto">
          <a:xfrm>
            <a:off x="1432812" y="2149163"/>
            <a:ext cx="587537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一、不同类型房间的清扫要求</a:t>
            </a:r>
            <a:endParaRPr lang="en-US" altLang="zh-CN" sz="3000" b="1" dirty="0">
              <a:solidFill>
                <a:srgbClr val="CC3300"/>
              </a:solidFill>
              <a:latin typeface="黑体" pitchFamily="49" charset="-122"/>
              <a:ea typeface="黑体" pitchFamily="49" charset="-122"/>
            </a:endParaRPr>
          </a:p>
        </p:txBody>
      </p:sp>
      <p:sp>
        <p:nvSpPr>
          <p:cNvPr id="15" name="Text Box 2"/>
          <p:cNvSpPr txBox="1">
            <a:spLocks noChangeArrowheads="1"/>
          </p:cNvSpPr>
          <p:nvPr/>
        </p:nvSpPr>
        <p:spPr bwMode="auto">
          <a:xfrm>
            <a:off x="251700" y="1418153"/>
            <a:ext cx="79205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第一节    客房</a:t>
            </a:r>
            <a:r>
              <a:rPr lang="zh-CN" altLang="en-US" sz="3500" b="1" dirty="0">
                <a:solidFill>
                  <a:schemeClr val="accent1"/>
                </a:solidFill>
                <a:latin typeface="微软雅黑" pitchFamily="34" charset="-122"/>
                <a:ea typeface="微软雅黑" pitchFamily="34" charset="-122"/>
              </a:rPr>
              <a:t>清扫作业管理</a:t>
            </a:r>
          </a:p>
        </p:txBody>
      </p:sp>
    </p:spTree>
    <p:extLst>
      <p:ext uri="{BB962C8B-B14F-4D97-AF65-F5344CB8AC3E}">
        <p14:creationId xmlns:p14="http://schemas.microsoft.com/office/powerpoint/2010/main" val="31752040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68325" y="382819"/>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442413" y="1340855"/>
            <a:ext cx="6039128" cy="5078313"/>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zh-CN" altLang="en-US" sz="2400" dirty="0" smtClean="0">
                <a:latin typeface="+mj-ea"/>
                <a:ea typeface="+mj-ea"/>
              </a:rPr>
              <a:t>服务员</a:t>
            </a:r>
            <a:r>
              <a:rPr lang="zh-CN" altLang="en-US" sz="2400" dirty="0">
                <a:latin typeface="+mj-ea"/>
                <a:ea typeface="+mj-ea"/>
              </a:rPr>
              <a:t>体力的大小；</a:t>
            </a:r>
          </a:p>
          <a:p>
            <a:pPr marL="342900" indent="-342900">
              <a:lnSpc>
                <a:spcPct val="150000"/>
              </a:lnSpc>
              <a:buFont typeface="Wingdings" panose="05000000000000000000" pitchFamily="2" charset="2"/>
              <a:buChar char="ü"/>
            </a:pPr>
            <a:r>
              <a:rPr lang="zh-CN" altLang="en-US" sz="2400" dirty="0" smtClean="0">
                <a:latin typeface="+mj-ea"/>
                <a:ea typeface="+mj-ea"/>
              </a:rPr>
              <a:t>服务</a:t>
            </a:r>
            <a:r>
              <a:rPr lang="zh-CN" altLang="en-US" sz="2400" dirty="0">
                <a:latin typeface="+mj-ea"/>
                <a:ea typeface="+mj-ea"/>
              </a:rPr>
              <a:t>员工作经验的多少；</a:t>
            </a:r>
          </a:p>
          <a:p>
            <a:pPr marL="342900" indent="-342900">
              <a:lnSpc>
                <a:spcPct val="150000"/>
              </a:lnSpc>
              <a:buFont typeface="Wingdings" panose="05000000000000000000" pitchFamily="2" charset="2"/>
              <a:buChar char="ü"/>
            </a:pPr>
            <a:r>
              <a:rPr lang="zh-CN" altLang="en-US" sz="2400" dirty="0" smtClean="0">
                <a:latin typeface="+mj-ea"/>
                <a:ea typeface="+mj-ea"/>
              </a:rPr>
              <a:t>服务员</a:t>
            </a:r>
            <a:r>
              <a:rPr lang="zh-CN" altLang="en-US" sz="2400" dirty="0">
                <a:latin typeface="+mj-ea"/>
                <a:ea typeface="+mj-ea"/>
              </a:rPr>
              <a:t>劳动熟练程度的高低；</a:t>
            </a:r>
          </a:p>
          <a:p>
            <a:pPr marL="342900" indent="-342900">
              <a:lnSpc>
                <a:spcPct val="150000"/>
              </a:lnSpc>
              <a:buFont typeface="Wingdings" panose="05000000000000000000" pitchFamily="2" charset="2"/>
              <a:buChar char="ü"/>
            </a:pPr>
            <a:r>
              <a:rPr lang="zh-CN" altLang="en-US" sz="2400" dirty="0" smtClean="0">
                <a:latin typeface="+mj-ea"/>
                <a:ea typeface="+mj-ea"/>
              </a:rPr>
              <a:t>服务员</a:t>
            </a:r>
            <a:r>
              <a:rPr lang="zh-CN" altLang="en-US" sz="2400" dirty="0">
                <a:latin typeface="+mj-ea"/>
                <a:ea typeface="+mj-ea"/>
              </a:rPr>
              <a:t>做床方法的科学与否；</a:t>
            </a:r>
          </a:p>
          <a:p>
            <a:pPr marL="342900" indent="-342900">
              <a:lnSpc>
                <a:spcPct val="150000"/>
              </a:lnSpc>
              <a:buFont typeface="Wingdings" panose="05000000000000000000" pitchFamily="2" charset="2"/>
              <a:buChar char="ü"/>
            </a:pPr>
            <a:r>
              <a:rPr lang="zh-CN" altLang="en-US" sz="2400" dirty="0" smtClean="0">
                <a:latin typeface="+mj-ea"/>
                <a:ea typeface="+mj-ea"/>
              </a:rPr>
              <a:t>客房</a:t>
            </a:r>
            <a:r>
              <a:rPr lang="zh-CN" altLang="en-US" sz="2400" dirty="0">
                <a:latin typeface="+mj-ea"/>
                <a:ea typeface="+mj-ea"/>
              </a:rPr>
              <a:t>面积的大小；</a:t>
            </a:r>
          </a:p>
          <a:p>
            <a:pPr marL="342900" indent="-342900">
              <a:lnSpc>
                <a:spcPct val="150000"/>
              </a:lnSpc>
              <a:buFont typeface="Wingdings" panose="05000000000000000000" pitchFamily="2" charset="2"/>
              <a:buChar char="ü"/>
            </a:pPr>
            <a:r>
              <a:rPr lang="zh-CN" altLang="en-US" sz="2400" dirty="0" smtClean="0">
                <a:latin typeface="+mj-ea"/>
                <a:ea typeface="+mj-ea"/>
              </a:rPr>
              <a:t>床</a:t>
            </a:r>
            <a:r>
              <a:rPr lang="zh-CN" altLang="en-US" sz="2400" dirty="0">
                <a:latin typeface="+mj-ea"/>
                <a:ea typeface="+mj-ea"/>
              </a:rPr>
              <a:t>的大小；</a:t>
            </a:r>
          </a:p>
          <a:p>
            <a:pPr marL="342900" indent="-342900">
              <a:lnSpc>
                <a:spcPct val="150000"/>
              </a:lnSpc>
              <a:buFont typeface="Wingdings" panose="05000000000000000000" pitchFamily="2" charset="2"/>
              <a:buChar char="ü"/>
            </a:pPr>
            <a:r>
              <a:rPr lang="zh-CN" altLang="en-US" sz="2400" dirty="0" smtClean="0">
                <a:latin typeface="+mj-ea"/>
                <a:ea typeface="+mj-ea"/>
              </a:rPr>
              <a:t>客房</a:t>
            </a:r>
            <a:r>
              <a:rPr lang="zh-CN" altLang="en-US" sz="2400" dirty="0">
                <a:latin typeface="+mj-ea"/>
                <a:ea typeface="+mj-ea"/>
              </a:rPr>
              <a:t>状况的</a:t>
            </a:r>
            <a:r>
              <a:rPr lang="zh-CN" altLang="en-US" sz="2400" dirty="0" smtClean="0">
                <a:latin typeface="+mj-ea"/>
                <a:ea typeface="+mj-ea"/>
              </a:rPr>
              <a:t>不同；</a:t>
            </a:r>
            <a:endParaRPr lang="zh-CN" altLang="en-US" sz="2400" dirty="0">
              <a:latin typeface="+mj-ea"/>
              <a:ea typeface="+mj-ea"/>
            </a:endParaRPr>
          </a:p>
          <a:p>
            <a:pPr marL="342900" indent="-342900">
              <a:lnSpc>
                <a:spcPct val="150000"/>
              </a:lnSpc>
              <a:buFont typeface="Wingdings" panose="05000000000000000000" pitchFamily="2" charset="2"/>
              <a:buChar char="ü"/>
            </a:pPr>
            <a:r>
              <a:rPr lang="zh-CN" altLang="en-US" sz="2400" dirty="0" smtClean="0">
                <a:latin typeface="+mj-ea"/>
                <a:ea typeface="+mj-ea"/>
              </a:rPr>
              <a:t>客房</a:t>
            </a:r>
            <a:r>
              <a:rPr lang="zh-CN" altLang="en-US" sz="2400" dirty="0">
                <a:latin typeface="+mj-ea"/>
                <a:ea typeface="+mj-ea"/>
              </a:rPr>
              <a:t>类型的</a:t>
            </a:r>
            <a:r>
              <a:rPr lang="zh-CN" altLang="en-US" sz="2400" dirty="0" smtClean="0">
                <a:latin typeface="+mj-ea"/>
                <a:ea typeface="+mj-ea"/>
              </a:rPr>
              <a:t>不同；</a:t>
            </a:r>
            <a:endParaRPr lang="zh-CN" altLang="en-US" sz="2400" dirty="0">
              <a:latin typeface="+mj-ea"/>
              <a:ea typeface="+mj-ea"/>
            </a:endParaRPr>
          </a:p>
          <a:p>
            <a:pPr marL="342900" indent="-342900">
              <a:lnSpc>
                <a:spcPct val="150000"/>
              </a:lnSpc>
              <a:buFont typeface="Wingdings" panose="05000000000000000000" pitchFamily="2" charset="2"/>
              <a:buChar char="ü"/>
            </a:pPr>
            <a:r>
              <a:rPr lang="zh-CN" altLang="en-US" sz="2400" dirty="0" smtClean="0">
                <a:latin typeface="+mj-ea"/>
                <a:ea typeface="+mj-ea"/>
              </a:rPr>
              <a:t>住</a:t>
            </a:r>
            <a:r>
              <a:rPr lang="zh-CN" altLang="en-US" sz="2400" dirty="0">
                <a:latin typeface="+mj-ea"/>
                <a:ea typeface="+mj-ea"/>
              </a:rPr>
              <a:t>客素质的</a:t>
            </a:r>
            <a:r>
              <a:rPr lang="zh-CN" altLang="en-US" sz="2400" dirty="0" smtClean="0">
                <a:latin typeface="+mj-ea"/>
                <a:ea typeface="+mj-ea"/>
              </a:rPr>
              <a:t>高低。</a:t>
            </a:r>
            <a:endParaRPr lang="zh-CN" altLang="en-US" sz="2400" dirty="0">
              <a:latin typeface="+mj-ea"/>
              <a:ea typeface="+mj-ea"/>
            </a:endParaRPr>
          </a:p>
        </p:txBody>
      </p:sp>
      <p:sp>
        <p:nvSpPr>
          <p:cNvPr id="8" name="Text Box 3"/>
          <p:cNvSpPr txBox="1">
            <a:spLocks noChangeArrowheads="1"/>
          </p:cNvSpPr>
          <p:nvPr/>
        </p:nvSpPr>
        <p:spPr bwMode="auto">
          <a:xfrm>
            <a:off x="746308" y="332785"/>
            <a:ext cx="540454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二、清扫作业的标准时间</a:t>
            </a:r>
            <a:endParaRPr lang="en-US" altLang="zh-CN" sz="3000" b="1" dirty="0">
              <a:solidFill>
                <a:srgbClr val="CC3300"/>
              </a:solidFill>
              <a:latin typeface="黑体" pitchFamily="49" charset="-122"/>
              <a:ea typeface="黑体" pitchFamily="49" charset="-122"/>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19" y="1997531"/>
            <a:ext cx="4283979" cy="3764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1037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168980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1800670" y="3074952"/>
            <a:ext cx="7021808" cy="3416320"/>
          </a:xfrm>
          <a:prstGeom prst="rect">
            <a:avLst/>
          </a:prstGeom>
          <a:noFill/>
        </p:spPr>
        <p:txBody>
          <a:bodyPr wrap="square" rtlCol="0">
            <a:spAutoFit/>
          </a:bodyPr>
          <a:lstStyle/>
          <a:p>
            <a:pPr>
              <a:lnSpc>
                <a:spcPct val="150000"/>
              </a:lnSpc>
            </a:pPr>
            <a:r>
              <a:rPr lang="zh-CN" altLang="en-US" sz="2400" dirty="0">
                <a:latin typeface="+mj-ea"/>
                <a:ea typeface="+mj-ea"/>
              </a:rPr>
              <a:t>	（</a:t>
            </a:r>
            <a:r>
              <a:rPr lang="en-US" altLang="zh-CN" sz="2400" dirty="0">
                <a:latin typeface="+mj-ea"/>
                <a:ea typeface="+mj-ea"/>
              </a:rPr>
              <a:t>1</a:t>
            </a:r>
            <a:r>
              <a:rPr lang="zh-CN" altLang="en-US" sz="2400" dirty="0">
                <a:latin typeface="+mj-ea"/>
                <a:ea typeface="+mj-ea"/>
              </a:rPr>
              <a:t>）总台指示要尽快打扫的房间。</a:t>
            </a:r>
          </a:p>
          <a:p>
            <a:pPr>
              <a:lnSpc>
                <a:spcPct val="150000"/>
              </a:lnSpc>
            </a:pPr>
            <a:r>
              <a:rPr lang="zh-CN" altLang="en-US" sz="2400" dirty="0">
                <a:latin typeface="+mj-ea"/>
                <a:ea typeface="+mj-ea"/>
              </a:rPr>
              <a:t>	（</a:t>
            </a:r>
            <a:r>
              <a:rPr lang="en-US" altLang="zh-CN" sz="2400" dirty="0">
                <a:latin typeface="+mj-ea"/>
                <a:ea typeface="+mj-ea"/>
              </a:rPr>
              <a:t>2</a:t>
            </a:r>
            <a:r>
              <a:rPr lang="zh-CN" altLang="en-US" sz="2400" dirty="0">
                <a:latin typeface="+mj-ea"/>
                <a:ea typeface="+mj-ea"/>
              </a:rPr>
              <a:t>）门上挂有</a:t>
            </a:r>
            <a:r>
              <a:rPr lang="zh-CN" altLang="en-US" sz="2400" dirty="0" smtClean="0">
                <a:latin typeface="+mj-ea"/>
                <a:ea typeface="+mj-ea"/>
              </a:rPr>
              <a:t>“请速打扫”牌</a:t>
            </a:r>
            <a:r>
              <a:rPr lang="zh-CN" altLang="en-US" sz="2400" dirty="0">
                <a:latin typeface="+mj-ea"/>
                <a:ea typeface="+mj-ea"/>
              </a:rPr>
              <a:t>的房间。</a:t>
            </a:r>
          </a:p>
          <a:p>
            <a:pPr>
              <a:lnSpc>
                <a:spcPct val="150000"/>
              </a:lnSpc>
            </a:pPr>
            <a:r>
              <a:rPr lang="zh-CN" altLang="en-US" sz="2400" dirty="0">
                <a:latin typeface="+mj-ea"/>
                <a:ea typeface="+mj-ea"/>
              </a:rPr>
              <a:t>	（</a:t>
            </a:r>
            <a:r>
              <a:rPr lang="en-US" altLang="zh-CN" sz="2400" dirty="0">
                <a:latin typeface="+mj-ea"/>
                <a:ea typeface="+mj-ea"/>
              </a:rPr>
              <a:t>3</a:t>
            </a:r>
            <a:r>
              <a:rPr lang="zh-CN" altLang="en-US" sz="2400" dirty="0">
                <a:latin typeface="+mj-ea"/>
                <a:ea typeface="+mj-ea"/>
              </a:rPr>
              <a:t>）走客房</a:t>
            </a:r>
            <a:r>
              <a:rPr lang="en-US" altLang="zh-CN" sz="2400" dirty="0">
                <a:latin typeface="+mj-ea"/>
                <a:ea typeface="+mj-ea"/>
              </a:rPr>
              <a:t>(check-out)</a:t>
            </a:r>
            <a:r>
              <a:rPr lang="zh-CN" altLang="en-US" sz="2400" dirty="0">
                <a:latin typeface="+mj-ea"/>
                <a:ea typeface="+mj-ea"/>
              </a:rPr>
              <a:t>。</a:t>
            </a:r>
          </a:p>
          <a:p>
            <a:pPr>
              <a:lnSpc>
                <a:spcPct val="150000"/>
              </a:lnSpc>
            </a:pPr>
            <a:r>
              <a:rPr lang="zh-CN" altLang="en-US" sz="2400" dirty="0">
                <a:latin typeface="+mj-ea"/>
                <a:ea typeface="+mj-ea"/>
              </a:rPr>
              <a:t>	（</a:t>
            </a:r>
            <a:r>
              <a:rPr lang="en-US" altLang="zh-CN" sz="2400" dirty="0">
                <a:latin typeface="+mj-ea"/>
                <a:ea typeface="+mj-ea"/>
              </a:rPr>
              <a:t>4</a:t>
            </a:r>
            <a:r>
              <a:rPr lang="zh-CN" altLang="en-US" sz="2400" dirty="0">
                <a:latin typeface="+mj-ea"/>
                <a:ea typeface="+mj-ea"/>
              </a:rPr>
              <a:t>）“</a:t>
            </a:r>
            <a:r>
              <a:rPr lang="en-US" altLang="zh-CN" sz="2400" dirty="0">
                <a:latin typeface="+mj-ea"/>
                <a:ea typeface="+mj-ea"/>
              </a:rPr>
              <a:t>VIP”</a:t>
            </a:r>
            <a:r>
              <a:rPr lang="zh-CN" altLang="en-US" sz="2400" dirty="0">
                <a:latin typeface="+mj-ea"/>
                <a:ea typeface="+mj-ea"/>
              </a:rPr>
              <a:t>房。</a:t>
            </a:r>
          </a:p>
          <a:p>
            <a:pPr>
              <a:lnSpc>
                <a:spcPct val="150000"/>
              </a:lnSpc>
            </a:pPr>
            <a:r>
              <a:rPr lang="zh-CN" altLang="en-US" sz="2400" dirty="0">
                <a:latin typeface="+mj-ea"/>
                <a:ea typeface="+mj-ea"/>
              </a:rPr>
              <a:t>	（</a:t>
            </a:r>
            <a:r>
              <a:rPr lang="en-US" altLang="zh-CN" sz="2400" dirty="0">
                <a:latin typeface="+mj-ea"/>
                <a:ea typeface="+mj-ea"/>
              </a:rPr>
              <a:t>5</a:t>
            </a:r>
            <a:r>
              <a:rPr lang="zh-CN" altLang="en-US" sz="2400" dirty="0">
                <a:latin typeface="+mj-ea"/>
                <a:ea typeface="+mj-ea"/>
              </a:rPr>
              <a:t>）其它住客房。</a:t>
            </a:r>
          </a:p>
          <a:p>
            <a:pPr>
              <a:lnSpc>
                <a:spcPct val="150000"/>
              </a:lnSpc>
            </a:pPr>
            <a:r>
              <a:rPr lang="zh-CN" altLang="en-US" sz="2400" dirty="0">
                <a:latin typeface="+mj-ea"/>
                <a:ea typeface="+mj-ea"/>
              </a:rPr>
              <a:t>	（</a:t>
            </a:r>
            <a:r>
              <a:rPr lang="en-US" altLang="zh-CN" sz="2400" dirty="0">
                <a:latin typeface="+mj-ea"/>
                <a:ea typeface="+mj-ea"/>
              </a:rPr>
              <a:t>6</a:t>
            </a:r>
            <a:r>
              <a:rPr lang="zh-CN" altLang="en-US" sz="2400" dirty="0">
                <a:latin typeface="+mj-ea"/>
                <a:ea typeface="+mj-ea"/>
              </a:rPr>
              <a:t>）空房。</a:t>
            </a:r>
          </a:p>
        </p:txBody>
      </p:sp>
      <p:sp>
        <p:nvSpPr>
          <p:cNvPr id="8" name="Text Box 3"/>
          <p:cNvSpPr txBox="1">
            <a:spLocks noChangeArrowheads="1"/>
          </p:cNvSpPr>
          <p:nvPr/>
        </p:nvSpPr>
        <p:spPr bwMode="auto">
          <a:xfrm>
            <a:off x="607557" y="163977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三、不同类型房间清扫的先后顺序</a:t>
            </a:r>
            <a:endParaRPr lang="en-US" altLang="zh-CN" sz="3000" b="1" dirty="0">
              <a:solidFill>
                <a:srgbClr val="CC3300"/>
              </a:solidFill>
              <a:latin typeface="黑体" pitchFamily="49" charset="-122"/>
              <a:ea typeface="黑体" pitchFamily="49" charset="-122"/>
            </a:endParaRPr>
          </a:p>
        </p:txBody>
      </p:sp>
      <p:sp>
        <p:nvSpPr>
          <p:cNvPr id="11" name="矩形 10"/>
          <p:cNvSpPr/>
          <p:nvPr/>
        </p:nvSpPr>
        <p:spPr>
          <a:xfrm>
            <a:off x="1091135" y="2349674"/>
            <a:ext cx="4134465"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（一）淡季时的清扫顺序</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562215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11725" y="1641731"/>
            <a:ext cx="4134465"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（二）旺季时的清扫顺序</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7" name="矩形 6"/>
          <p:cNvSpPr/>
          <p:nvPr/>
        </p:nvSpPr>
        <p:spPr>
          <a:xfrm>
            <a:off x="1853586" y="2636945"/>
            <a:ext cx="6503351" cy="3416320"/>
          </a:xfrm>
          <a:prstGeom prst="rect">
            <a:avLst/>
          </a:prstGeom>
        </p:spPr>
        <p:txBody>
          <a:bodyPr wrap="square">
            <a:spAutoFit/>
          </a:bodyPr>
          <a:lstStyle/>
          <a:p>
            <a:pPr>
              <a:lnSpc>
                <a:spcPct val="150000"/>
              </a:lnSpc>
            </a:pPr>
            <a:r>
              <a:rPr lang="zh-CN" altLang="en-US" sz="2400" dirty="0" smtClean="0"/>
              <a:t>（</a:t>
            </a:r>
            <a:r>
              <a:rPr lang="en-US" altLang="zh-CN" sz="2400" dirty="0"/>
              <a:t>1</a:t>
            </a:r>
            <a:r>
              <a:rPr lang="zh-CN" altLang="en-US" sz="2400" dirty="0"/>
              <a:t>）空房</a:t>
            </a:r>
            <a:r>
              <a:rPr lang="zh-CN" altLang="en-US" sz="2400" dirty="0" smtClean="0"/>
              <a:t>。</a:t>
            </a:r>
            <a:endParaRPr lang="en-US" altLang="zh-CN" sz="2400" dirty="0" smtClean="0"/>
          </a:p>
          <a:p>
            <a:pPr>
              <a:lnSpc>
                <a:spcPct val="150000"/>
              </a:lnSpc>
            </a:pPr>
            <a:r>
              <a:rPr lang="zh-CN" altLang="en-US" sz="2400" dirty="0" smtClean="0"/>
              <a:t>（</a:t>
            </a:r>
            <a:r>
              <a:rPr lang="en-US" altLang="zh-CN" sz="2400" dirty="0"/>
              <a:t>2</a:t>
            </a:r>
            <a:r>
              <a:rPr lang="zh-CN" altLang="en-US" sz="2400" dirty="0"/>
              <a:t>）总台指示要尽快打扫的房间。</a:t>
            </a:r>
          </a:p>
          <a:p>
            <a:pPr>
              <a:lnSpc>
                <a:spcPct val="150000"/>
              </a:lnSpc>
            </a:pPr>
            <a:r>
              <a:rPr lang="zh-CN" altLang="en-US" sz="2400" dirty="0" smtClean="0"/>
              <a:t>（</a:t>
            </a:r>
            <a:r>
              <a:rPr lang="en-US" altLang="zh-CN" sz="2400" dirty="0"/>
              <a:t>3</a:t>
            </a:r>
            <a:r>
              <a:rPr lang="zh-CN" altLang="en-US" sz="2400" dirty="0"/>
              <a:t>）走客房间</a:t>
            </a:r>
            <a:r>
              <a:rPr lang="en-US" altLang="zh-CN" sz="2400" dirty="0"/>
              <a:t>(check-out)</a:t>
            </a:r>
            <a:r>
              <a:rPr lang="zh-CN" altLang="en-US" sz="2400" dirty="0" smtClean="0"/>
              <a:t>。</a:t>
            </a:r>
            <a:endParaRPr lang="en-US" altLang="zh-CN" sz="2400" dirty="0" smtClean="0"/>
          </a:p>
          <a:p>
            <a:pPr>
              <a:lnSpc>
                <a:spcPct val="150000"/>
              </a:lnSpc>
            </a:pPr>
            <a:r>
              <a:rPr lang="zh-CN" altLang="en-US" sz="2400" dirty="0" smtClean="0"/>
              <a:t>（</a:t>
            </a:r>
            <a:r>
              <a:rPr lang="en-US" altLang="zh-CN" sz="2400" dirty="0"/>
              <a:t>4</a:t>
            </a:r>
            <a:r>
              <a:rPr lang="zh-CN" altLang="en-US" sz="2400" dirty="0"/>
              <a:t>）门上挂有</a:t>
            </a:r>
            <a:r>
              <a:rPr lang="zh-CN" altLang="en-US" sz="2400" dirty="0" smtClean="0"/>
              <a:t>“请速打扫”牌</a:t>
            </a:r>
            <a:r>
              <a:rPr lang="zh-CN" altLang="en-US" sz="2400" dirty="0"/>
              <a:t>的房间。</a:t>
            </a:r>
          </a:p>
          <a:p>
            <a:pPr>
              <a:lnSpc>
                <a:spcPct val="150000"/>
              </a:lnSpc>
            </a:pPr>
            <a:r>
              <a:rPr lang="zh-CN" altLang="en-US" sz="2400" dirty="0" smtClean="0"/>
              <a:t>（</a:t>
            </a:r>
            <a:r>
              <a:rPr lang="en-US" altLang="zh-CN" sz="2400" dirty="0"/>
              <a:t>5</a:t>
            </a:r>
            <a:r>
              <a:rPr lang="zh-CN" altLang="en-US" sz="2400" dirty="0"/>
              <a:t>）重要客人（</a:t>
            </a:r>
            <a:r>
              <a:rPr lang="en-US" altLang="zh-CN" sz="2400" dirty="0"/>
              <a:t>VIP</a:t>
            </a:r>
            <a:r>
              <a:rPr lang="zh-CN" altLang="en-US" sz="2400" dirty="0"/>
              <a:t>）的房间。</a:t>
            </a:r>
          </a:p>
          <a:p>
            <a:pPr>
              <a:lnSpc>
                <a:spcPct val="150000"/>
              </a:lnSpc>
            </a:pPr>
            <a:r>
              <a:rPr lang="zh-CN" altLang="en-US" sz="2400" dirty="0" smtClean="0"/>
              <a:t>（</a:t>
            </a:r>
            <a:r>
              <a:rPr lang="en-US" altLang="zh-CN" sz="2400" dirty="0"/>
              <a:t>6</a:t>
            </a:r>
            <a:r>
              <a:rPr lang="zh-CN" altLang="en-US" sz="2400" dirty="0"/>
              <a:t>）其他住客房间。</a:t>
            </a:r>
          </a:p>
        </p:txBody>
      </p:sp>
    </p:spTree>
    <p:extLst>
      <p:ext uri="{BB962C8B-B14F-4D97-AF65-F5344CB8AC3E}">
        <p14:creationId xmlns:p14="http://schemas.microsoft.com/office/powerpoint/2010/main" val="32852601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71745" y="31081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549728" y="26078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四、客房清扫的一般原则和卫生标准</a:t>
            </a:r>
            <a:endParaRPr lang="en-US" altLang="zh-CN" sz="3000" b="1" dirty="0">
              <a:solidFill>
                <a:srgbClr val="CC3300"/>
              </a:solidFill>
              <a:latin typeface="黑体" pitchFamily="49" charset="-122"/>
              <a:ea typeface="黑体" pitchFamily="49" charset="-122"/>
            </a:endParaRPr>
          </a:p>
        </p:txBody>
      </p:sp>
      <p:sp>
        <p:nvSpPr>
          <p:cNvPr id="11" name="矩形 10"/>
          <p:cNvSpPr/>
          <p:nvPr/>
        </p:nvSpPr>
        <p:spPr>
          <a:xfrm>
            <a:off x="809876" y="1479634"/>
            <a:ext cx="4493538"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（一）客房清扫的一般原则</a:t>
            </a:r>
            <a:endParaRPr lang="en-US" altLang="zh-CN" sz="2800" dirty="0">
              <a:solidFill>
                <a:srgbClr val="000000"/>
              </a:solidFill>
              <a:latin typeface="微软雅黑" panose="020B0503020204020204" pitchFamily="34" charset="-122"/>
              <a:ea typeface="微软雅黑" panose="020B0503020204020204" pitchFamily="34" charset="-122"/>
            </a:endParaRPr>
          </a:p>
        </p:txBody>
      </p:sp>
      <p:grpSp>
        <p:nvGrpSpPr>
          <p:cNvPr id="15" name="Group 25"/>
          <p:cNvGrpSpPr/>
          <p:nvPr/>
        </p:nvGrpSpPr>
        <p:grpSpPr>
          <a:xfrm>
            <a:off x="549371" y="4718535"/>
            <a:ext cx="1577975" cy="755651"/>
            <a:chOff x="1860550" y="2282826"/>
            <a:chExt cx="1577975" cy="755650"/>
          </a:xfrm>
        </p:grpSpPr>
        <p:sp>
          <p:nvSpPr>
            <p:cNvPr id="16" name="Freeform 5"/>
            <p:cNvSpPr>
              <a:spLocks noEditPoints="1"/>
            </p:cNvSpPr>
            <p:nvPr/>
          </p:nvSpPr>
          <p:spPr bwMode="auto">
            <a:xfrm>
              <a:off x="1860550" y="2282826"/>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6"/>
            <p:cNvSpPr>
              <a:spLocks/>
            </p:cNvSpPr>
            <p:nvPr/>
          </p:nvSpPr>
          <p:spPr bwMode="auto">
            <a:xfrm>
              <a:off x="2101850" y="2411413"/>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7"/>
            <p:cNvSpPr>
              <a:spLocks/>
            </p:cNvSpPr>
            <p:nvPr/>
          </p:nvSpPr>
          <p:spPr bwMode="auto">
            <a:xfrm>
              <a:off x="1860550" y="2552701"/>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9" name="Group 63"/>
          <p:cNvGrpSpPr/>
          <p:nvPr/>
        </p:nvGrpSpPr>
        <p:grpSpPr>
          <a:xfrm>
            <a:off x="2182415" y="3688368"/>
            <a:ext cx="1577975" cy="755651"/>
            <a:chOff x="3247039" y="1681164"/>
            <a:chExt cx="1577975" cy="755650"/>
          </a:xfrm>
        </p:grpSpPr>
        <p:sp>
          <p:nvSpPr>
            <p:cNvPr id="20" name="Freeform 5"/>
            <p:cNvSpPr>
              <a:spLocks noEditPoints="1"/>
            </p:cNvSpPr>
            <p:nvPr/>
          </p:nvSpPr>
          <p:spPr bwMode="auto">
            <a:xfrm>
              <a:off x="3247039" y="1681164"/>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6"/>
            <p:cNvSpPr>
              <a:spLocks/>
            </p:cNvSpPr>
            <p:nvPr/>
          </p:nvSpPr>
          <p:spPr bwMode="auto">
            <a:xfrm>
              <a:off x="3488339" y="1809751"/>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
            <p:cNvSpPr>
              <a:spLocks/>
            </p:cNvSpPr>
            <p:nvPr/>
          </p:nvSpPr>
          <p:spPr bwMode="auto">
            <a:xfrm>
              <a:off x="3247039" y="1951039"/>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 name="Group 53"/>
          <p:cNvGrpSpPr/>
          <p:nvPr/>
        </p:nvGrpSpPr>
        <p:grpSpPr>
          <a:xfrm>
            <a:off x="3815460" y="4718535"/>
            <a:ext cx="1577975" cy="755651"/>
            <a:chOff x="5320891" y="1681164"/>
            <a:chExt cx="1577975" cy="755650"/>
          </a:xfrm>
        </p:grpSpPr>
        <p:sp>
          <p:nvSpPr>
            <p:cNvPr id="24" name="Freeform 5"/>
            <p:cNvSpPr>
              <a:spLocks noEditPoints="1"/>
            </p:cNvSpPr>
            <p:nvPr/>
          </p:nvSpPr>
          <p:spPr bwMode="auto">
            <a:xfrm>
              <a:off x="5320891" y="1681164"/>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p:cNvSpPr>
            <p:nvPr/>
          </p:nvSpPr>
          <p:spPr bwMode="auto">
            <a:xfrm>
              <a:off x="5562191" y="1809751"/>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p:cNvSpPr>
            <p:nvPr/>
          </p:nvSpPr>
          <p:spPr bwMode="auto">
            <a:xfrm>
              <a:off x="5320891" y="1951039"/>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 name="Group 52"/>
          <p:cNvGrpSpPr/>
          <p:nvPr/>
        </p:nvGrpSpPr>
        <p:grpSpPr>
          <a:xfrm>
            <a:off x="5448503" y="3688368"/>
            <a:ext cx="1577975" cy="755651"/>
            <a:chOff x="5320891" y="2802395"/>
            <a:chExt cx="1577975" cy="755650"/>
          </a:xfrm>
        </p:grpSpPr>
        <p:sp>
          <p:nvSpPr>
            <p:cNvPr id="28" name="Freeform 5"/>
            <p:cNvSpPr>
              <a:spLocks noEditPoints="1"/>
            </p:cNvSpPr>
            <p:nvPr/>
          </p:nvSpPr>
          <p:spPr bwMode="auto">
            <a:xfrm>
              <a:off x="5320891" y="2802395"/>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6"/>
            <p:cNvSpPr>
              <a:spLocks/>
            </p:cNvSpPr>
            <p:nvPr/>
          </p:nvSpPr>
          <p:spPr bwMode="auto">
            <a:xfrm>
              <a:off x="5562191" y="2930982"/>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7"/>
            <p:cNvSpPr>
              <a:spLocks/>
            </p:cNvSpPr>
            <p:nvPr/>
          </p:nvSpPr>
          <p:spPr bwMode="auto">
            <a:xfrm>
              <a:off x="5320891" y="3072270"/>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1" name="Group 83"/>
          <p:cNvGrpSpPr/>
          <p:nvPr/>
        </p:nvGrpSpPr>
        <p:grpSpPr>
          <a:xfrm>
            <a:off x="7081548" y="4718535"/>
            <a:ext cx="1577975" cy="755651"/>
            <a:chOff x="5320891" y="2802395"/>
            <a:chExt cx="1577975" cy="755650"/>
          </a:xfrm>
        </p:grpSpPr>
        <p:sp>
          <p:nvSpPr>
            <p:cNvPr id="32" name="Freeform 5"/>
            <p:cNvSpPr>
              <a:spLocks noEditPoints="1"/>
            </p:cNvSpPr>
            <p:nvPr/>
          </p:nvSpPr>
          <p:spPr bwMode="auto">
            <a:xfrm>
              <a:off x="5320891" y="2802395"/>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6"/>
            <p:cNvSpPr>
              <a:spLocks/>
            </p:cNvSpPr>
            <p:nvPr/>
          </p:nvSpPr>
          <p:spPr bwMode="auto">
            <a:xfrm>
              <a:off x="5562191" y="2930982"/>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6">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7"/>
            <p:cNvSpPr>
              <a:spLocks/>
            </p:cNvSpPr>
            <p:nvPr/>
          </p:nvSpPr>
          <p:spPr bwMode="auto">
            <a:xfrm>
              <a:off x="5320891" y="3072270"/>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6">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 name="Group 279"/>
          <p:cNvGrpSpPr/>
          <p:nvPr/>
        </p:nvGrpSpPr>
        <p:grpSpPr>
          <a:xfrm>
            <a:off x="4213643" y="4153335"/>
            <a:ext cx="781609" cy="781605"/>
            <a:chOff x="846989" y="1401020"/>
            <a:chExt cx="877416" cy="877416"/>
          </a:xfrm>
          <a:solidFill>
            <a:schemeClr val="bg1">
              <a:lumMod val="95000"/>
            </a:schemeClr>
          </a:solidFill>
          <a:effectLst/>
        </p:grpSpPr>
        <p:sp>
          <p:nvSpPr>
            <p:cNvPr id="36" name="Teardrop 31"/>
            <p:cNvSpPr/>
            <p:nvPr/>
          </p:nvSpPr>
          <p:spPr>
            <a:xfrm rot="8100000">
              <a:off x="846989" y="1401020"/>
              <a:ext cx="877416" cy="877416"/>
            </a:xfrm>
            <a:prstGeom prst="teardrop">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37" name="Oval 32"/>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38" name="Group 279"/>
          <p:cNvGrpSpPr/>
          <p:nvPr/>
        </p:nvGrpSpPr>
        <p:grpSpPr>
          <a:xfrm>
            <a:off x="7479731" y="4145643"/>
            <a:ext cx="781609" cy="781605"/>
            <a:chOff x="846989" y="1401020"/>
            <a:chExt cx="877416" cy="877416"/>
          </a:xfrm>
          <a:effectLst/>
        </p:grpSpPr>
        <p:sp>
          <p:nvSpPr>
            <p:cNvPr id="39" name="Teardrop 34"/>
            <p:cNvSpPr/>
            <p:nvPr/>
          </p:nvSpPr>
          <p:spPr>
            <a:xfrm rot="8100000">
              <a:off x="846989" y="1401020"/>
              <a:ext cx="877416" cy="877416"/>
            </a:xfrm>
            <a:prstGeom prst="teardrop">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40" name="Oval 35"/>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41" name="Group 279"/>
          <p:cNvGrpSpPr/>
          <p:nvPr/>
        </p:nvGrpSpPr>
        <p:grpSpPr>
          <a:xfrm>
            <a:off x="947554" y="4154877"/>
            <a:ext cx="781609" cy="781605"/>
            <a:chOff x="846989" y="1401020"/>
            <a:chExt cx="877416" cy="877416"/>
          </a:xfrm>
          <a:effectLst/>
        </p:grpSpPr>
        <p:sp>
          <p:nvSpPr>
            <p:cNvPr id="42" name="Teardrop 37"/>
            <p:cNvSpPr/>
            <p:nvPr/>
          </p:nvSpPr>
          <p:spPr>
            <a:xfrm rot="8100000">
              <a:off x="846989" y="1401020"/>
              <a:ext cx="877416" cy="877416"/>
            </a:xfrm>
            <a:prstGeom prst="teardrop">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43" name="Oval 38"/>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44" name="Group 279"/>
          <p:cNvGrpSpPr/>
          <p:nvPr/>
        </p:nvGrpSpPr>
        <p:grpSpPr>
          <a:xfrm>
            <a:off x="5846686" y="3120521"/>
            <a:ext cx="781609" cy="781605"/>
            <a:chOff x="846989" y="1401020"/>
            <a:chExt cx="877416" cy="877416"/>
          </a:xfrm>
          <a:effectLst/>
        </p:grpSpPr>
        <p:sp>
          <p:nvSpPr>
            <p:cNvPr id="45" name="Teardrop 40"/>
            <p:cNvSpPr/>
            <p:nvPr/>
          </p:nvSpPr>
          <p:spPr>
            <a:xfrm rot="8100000">
              <a:off x="846989" y="1401020"/>
              <a:ext cx="877416" cy="877416"/>
            </a:xfrm>
            <a:prstGeom prst="teardrop">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46" name="Oval 41"/>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47" name="Group 279"/>
          <p:cNvGrpSpPr/>
          <p:nvPr/>
        </p:nvGrpSpPr>
        <p:grpSpPr>
          <a:xfrm>
            <a:off x="2580598" y="3089975"/>
            <a:ext cx="781609" cy="781605"/>
            <a:chOff x="846989" y="1401020"/>
            <a:chExt cx="877416" cy="877416"/>
          </a:xfrm>
          <a:effectLst/>
        </p:grpSpPr>
        <p:sp>
          <p:nvSpPr>
            <p:cNvPr id="48" name="Teardrop 43"/>
            <p:cNvSpPr/>
            <p:nvPr/>
          </p:nvSpPr>
          <p:spPr>
            <a:xfrm rot="8100000">
              <a:off x="846989" y="1401020"/>
              <a:ext cx="877416" cy="877416"/>
            </a:xfrm>
            <a:prstGeom prst="teardrop">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49" name="Oval 44"/>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sp>
        <p:nvSpPr>
          <p:cNvPr id="50" name="矩形 49"/>
          <p:cNvSpPr/>
          <p:nvPr/>
        </p:nvSpPr>
        <p:spPr>
          <a:xfrm>
            <a:off x="106049" y="5674288"/>
            <a:ext cx="2658230" cy="461665"/>
          </a:xfrm>
          <a:prstGeom prst="rect">
            <a:avLst/>
          </a:prstGeom>
        </p:spPr>
        <p:txBody>
          <a:bodyPr wrap="square">
            <a:spAutoFit/>
          </a:bodyPr>
          <a:lstStyle/>
          <a:p>
            <a:pPr lvl="0"/>
            <a:r>
              <a:rPr lang="zh-CN" altLang="en-US" sz="2400" dirty="0"/>
              <a:t>（</a:t>
            </a:r>
            <a:r>
              <a:rPr lang="en-US" altLang="zh-CN" sz="2400" dirty="0"/>
              <a:t>1</a:t>
            </a:r>
            <a:r>
              <a:rPr lang="zh-CN" altLang="en-US" sz="2400" dirty="0"/>
              <a:t>）从上到下</a:t>
            </a:r>
          </a:p>
        </p:txBody>
      </p:sp>
      <p:sp>
        <p:nvSpPr>
          <p:cNvPr id="51" name="矩形 50"/>
          <p:cNvSpPr/>
          <p:nvPr/>
        </p:nvSpPr>
        <p:spPr>
          <a:xfrm>
            <a:off x="1910893" y="2527695"/>
            <a:ext cx="2202847" cy="461665"/>
          </a:xfrm>
          <a:prstGeom prst="rect">
            <a:avLst/>
          </a:prstGeom>
        </p:spPr>
        <p:txBody>
          <a:bodyPr wrap="none">
            <a:spAutoFit/>
          </a:bodyPr>
          <a:lstStyle/>
          <a:p>
            <a:pPr lvl="0"/>
            <a:r>
              <a:rPr lang="zh-CN" altLang="en-US" sz="2400" dirty="0"/>
              <a:t>（</a:t>
            </a:r>
            <a:r>
              <a:rPr lang="en-US" altLang="zh-CN" sz="2400" dirty="0"/>
              <a:t>2</a:t>
            </a:r>
            <a:r>
              <a:rPr lang="zh-CN" altLang="en-US" sz="2400" dirty="0"/>
              <a:t>）从里到外</a:t>
            </a:r>
            <a:endParaRPr lang="zh-CN" altLang="zh-CN" sz="2400" dirty="0"/>
          </a:p>
        </p:txBody>
      </p:sp>
      <p:sp>
        <p:nvSpPr>
          <p:cNvPr id="52" name="矩形 51"/>
          <p:cNvSpPr/>
          <p:nvPr/>
        </p:nvSpPr>
        <p:spPr>
          <a:xfrm>
            <a:off x="3504467" y="5674285"/>
            <a:ext cx="2636465" cy="461665"/>
          </a:xfrm>
          <a:prstGeom prst="rect">
            <a:avLst/>
          </a:prstGeom>
        </p:spPr>
        <p:txBody>
          <a:bodyPr wrap="square">
            <a:spAutoFit/>
          </a:bodyPr>
          <a:lstStyle/>
          <a:p>
            <a:pPr lvl="0"/>
            <a:r>
              <a:rPr lang="zh-CN" altLang="en-US" sz="2400" dirty="0"/>
              <a:t>（</a:t>
            </a:r>
            <a:r>
              <a:rPr lang="en-US" altLang="zh-CN" sz="2400" dirty="0"/>
              <a:t>3</a:t>
            </a:r>
            <a:r>
              <a:rPr lang="zh-CN" altLang="en-US" sz="2400" dirty="0"/>
              <a:t>）先铺后抹</a:t>
            </a:r>
            <a:endParaRPr lang="zh-CN" altLang="zh-CN" sz="2400" dirty="0"/>
          </a:p>
        </p:txBody>
      </p:sp>
      <p:sp>
        <p:nvSpPr>
          <p:cNvPr id="53" name="矩形 52"/>
          <p:cNvSpPr/>
          <p:nvPr/>
        </p:nvSpPr>
        <p:spPr>
          <a:xfrm>
            <a:off x="5002526" y="2527696"/>
            <a:ext cx="2202847" cy="461665"/>
          </a:xfrm>
          <a:prstGeom prst="rect">
            <a:avLst/>
          </a:prstGeom>
        </p:spPr>
        <p:txBody>
          <a:bodyPr wrap="none">
            <a:spAutoFit/>
          </a:bodyPr>
          <a:lstStyle/>
          <a:p>
            <a:pPr lvl="0"/>
            <a:r>
              <a:rPr lang="zh-CN" altLang="en-US" sz="2400" dirty="0"/>
              <a:t>（</a:t>
            </a:r>
            <a:r>
              <a:rPr lang="en-US" altLang="zh-CN" sz="2400" dirty="0"/>
              <a:t>4</a:t>
            </a:r>
            <a:r>
              <a:rPr lang="zh-CN" altLang="en-US" sz="2400" dirty="0"/>
              <a:t>）环形清理</a:t>
            </a:r>
            <a:endParaRPr lang="zh-CN" altLang="zh-CN" sz="2400" dirty="0"/>
          </a:p>
        </p:txBody>
      </p:sp>
      <p:sp>
        <p:nvSpPr>
          <p:cNvPr id="54" name="矩形 53"/>
          <p:cNvSpPr/>
          <p:nvPr/>
        </p:nvSpPr>
        <p:spPr>
          <a:xfrm>
            <a:off x="6679208" y="5680802"/>
            <a:ext cx="2371221" cy="461665"/>
          </a:xfrm>
          <a:prstGeom prst="rect">
            <a:avLst/>
          </a:prstGeom>
        </p:spPr>
        <p:txBody>
          <a:bodyPr wrap="square">
            <a:spAutoFit/>
          </a:bodyPr>
          <a:lstStyle/>
          <a:p>
            <a:pPr lvl="0"/>
            <a:r>
              <a:rPr lang="zh-CN" altLang="en-US" sz="2400" dirty="0"/>
              <a:t>（</a:t>
            </a:r>
            <a:r>
              <a:rPr lang="en-US" altLang="zh-CN" sz="2400" dirty="0"/>
              <a:t>5</a:t>
            </a:r>
            <a:r>
              <a:rPr lang="zh-CN" altLang="en-US" sz="2400" dirty="0"/>
              <a:t>）干湿分开</a:t>
            </a:r>
            <a:endParaRPr lang="zh-CN" altLang="zh-CN" sz="2400" dirty="0"/>
          </a:p>
        </p:txBody>
      </p:sp>
    </p:spTree>
    <p:extLst>
      <p:ext uri="{BB962C8B-B14F-4D97-AF65-F5344CB8AC3E}">
        <p14:creationId xmlns:p14="http://schemas.microsoft.com/office/powerpoint/2010/main" val="23755303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accel="50000" decel="50000"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 accel="50000" decel="50000"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500" fill="hold"/>
                                        <p:tgtEl>
                                          <p:spTgt spid="47"/>
                                        </p:tgtEl>
                                        <p:attrNameLst>
                                          <p:attrName>ppt_x</p:attrName>
                                        </p:attrNameLst>
                                      </p:cBhvr>
                                      <p:tavLst>
                                        <p:tav tm="0">
                                          <p:val>
                                            <p:strVal val="#ppt_x"/>
                                          </p:val>
                                        </p:tav>
                                        <p:tav tm="100000">
                                          <p:val>
                                            <p:strVal val="#ppt_x"/>
                                          </p:val>
                                        </p:tav>
                                      </p:tavLst>
                                    </p:anim>
                                    <p:anim calcmode="lin" valueType="num">
                                      <p:cBhvr additive="base">
                                        <p:cTn id="23" dur="500" fill="hold"/>
                                        <p:tgtEl>
                                          <p:spTgt spid="4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1" accel="50000" decel="50000"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ppt_x"/>
                                          </p:val>
                                        </p:tav>
                                        <p:tav tm="100000">
                                          <p:val>
                                            <p:strVal val="#ppt_x"/>
                                          </p:val>
                                        </p:tav>
                                      </p:tavLst>
                                    </p:anim>
                                    <p:anim calcmode="lin" valueType="num">
                                      <p:cBhvr additive="base">
                                        <p:cTn id="33" dur="500" fill="hold"/>
                                        <p:tgtEl>
                                          <p:spTgt spid="35"/>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4" accel="50000" decel="5000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1" accel="50000" decel="50000" fill="hold" nodeType="after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additive="base">
                                        <p:cTn id="42" dur="500" fill="hold"/>
                                        <p:tgtEl>
                                          <p:spTgt spid="44"/>
                                        </p:tgtEl>
                                        <p:attrNameLst>
                                          <p:attrName>ppt_x</p:attrName>
                                        </p:attrNameLst>
                                      </p:cBhvr>
                                      <p:tavLst>
                                        <p:tav tm="0">
                                          <p:val>
                                            <p:strVal val="#ppt_x"/>
                                          </p:val>
                                        </p:tav>
                                        <p:tav tm="100000">
                                          <p:val>
                                            <p:strVal val="#ppt_x"/>
                                          </p:val>
                                        </p:tav>
                                      </p:tavLst>
                                    </p:anim>
                                    <p:anim calcmode="lin" valueType="num">
                                      <p:cBhvr additive="base">
                                        <p:cTn id="43" dur="500" fill="hold"/>
                                        <p:tgtEl>
                                          <p:spTgt spid="44"/>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4" accel="50000" decel="50000" fill="hold" nodeType="after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1" accel="50000" decel="50000"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500" fill="hold"/>
                                        <p:tgtEl>
                                          <p:spTgt spid="38"/>
                                        </p:tgtEl>
                                        <p:attrNameLst>
                                          <p:attrName>ppt_x</p:attrName>
                                        </p:attrNameLst>
                                      </p:cBhvr>
                                      <p:tavLst>
                                        <p:tav tm="0">
                                          <p:val>
                                            <p:strVal val="#ppt_x"/>
                                          </p:val>
                                        </p:tav>
                                        <p:tav tm="100000">
                                          <p:val>
                                            <p:strVal val="#ppt_x"/>
                                          </p:val>
                                        </p:tav>
                                      </p:tavLst>
                                    </p:anim>
                                    <p:anim calcmode="lin" valueType="num">
                                      <p:cBhvr additive="base">
                                        <p:cTn id="53"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3"/>
          <p:cNvGrpSpPr>
            <a:grpSpLocks/>
          </p:cNvGrpSpPr>
          <p:nvPr/>
        </p:nvGrpSpPr>
        <p:grpSpPr bwMode="auto">
          <a:xfrm>
            <a:off x="1290205" y="-45561"/>
            <a:ext cx="922337" cy="550863"/>
            <a:chOff x="0" y="0"/>
            <a:chExt cx="1165289" cy="968188"/>
          </a:xfrm>
        </p:grpSpPr>
        <p:sp>
          <p:nvSpPr>
            <p:cNvPr id="46" name="平行四边形 18"/>
            <p:cNvSpPr>
              <a:spLocks noChangeArrowheads="1"/>
            </p:cNvSpPr>
            <p:nvPr/>
          </p:nvSpPr>
          <p:spPr bwMode="auto">
            <a:xfrm flipH="1" flipV="1">
              <a:off x="155649" y="0"/>
              <a:ext cx="1009640" cy="968188"/>
            </a:xfrm>
            <a:prstGeom prst="parallelogram">
              <a:avLst>
                <a:gd name="adj" fmla="val 56360"/>
              </a:avLst>
            </a:prstGeom>
            <a:solidFill>
              <a:srgbClr val="3F3E40"/>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7" name="平行四边形 16"/>
            <p:cNvSpPr>
              <a:spLocks noChangeArrowheads="1"/>
            </p:cNvSpPr>
            <p:nvPr/>
          </p:nvSpPr>
          <p:spPr bwMode="auto">
            <a:xfrm flipH="1" flipV="1">
              <a:off x="0" y="1"/>
              <a:ext cx="827231" cy="793268"/>
            </a:xfrm>
            <a:prstGeom prst="parallelogram">
              <a:avLst>
                <a:gd name="adj" fmla="val 56360"/>
              </a:avLst>
            </a:prstGeom>
            <a:solidFill>
              <a:srgbClr val="00A1D8"/>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8" name="平行四边形 15"/>
            <p:cNvSpPr>
              <a:spLocks noChangeArrowheads="1"/>
            </p:cNvSpPr>
            <p:nvPr/>
          </p:nvSpPr>
          <p:spPr bwMode="auto">
            <a:xfrm flipH="1" flipV="1">
              <a:off x="216160" y="1"/>
              <a:ext cx="676827" cy="649039"/>
            </a:xfrm>
            <a:prstGeom prst="parallelogram">
              <a:avLst>
                <a:gd name="adj" fmla="val 56360"/>
              </a:avLst>
            </a:prstGeom>
            <a:solidFill>
              <a:srgbClr val="D6DADD"/>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grpSp>
        <p:nvGrpSpPr>
          <p:cNvPr id="49" name="组合 22"/>
          <p:cNvGrpSpPr>
            <a:grpSpLocks/>
          </p:cNvGrpSpPr>
          <p:nvPr/>
        </p:nvGrpSpPr>
        <p:grpSpPr bwMode="auto">
          <a:xfrm>
            <a:off x="7035367" y="-45561"/>
            <a:ext cx="923925" cy="550863"/>
            <a:chOff x="0" y="0"/>
            <a:chExt cx="1165289" cy="968188"/>
          </a:xfrm>
        </p:grpSpPr>
        <p:sp>
          <p:nvSpPr>
            <p:cNvPr id="50" name="平行四边形 23"/>
            <p:cNvSpPr>
              <a:spLocks noChangeArrowheads="1"/>
            </p:cNvSpPr>
            <p:nvPr/>
          </p:nvSpPr>
          <p:spPr bwMode="auto">
            <a:xfrm flipH="1" flipV="1">
              <a:off x="155649" y="0"/>
              <a:ext cx="1009640" cy="968188"/>
            </a:xfrm>
            <a:prstGeom prst="parallelogram">
              <a:avLst>
                <a:gd name="adj" fmla="val 56360"/>
              </a:avLst>
            </a:prstGeom>
            <a:solidFill>
              <a:srgbClr val="3F3E40"/>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1" name="平行四边形 26"/>
            <p:cNvSpPr>
              <a:spLocks noChangeArrowheads="1"/>
            </p:cNvSpPr>
            <p:nvPr/>
          </p:nvSpPr>
          <p:spPr bwMode="auto">
            <a:xfrm flipH="1" flipV="1">
              <a:off x="0" y="1"/>
              <a:ext cx="827231" cy="793268"/>
            </a:xfrm>
            <a:prstGeom prst="parallelogram">
              <a:avLst>
                <a:gd name="adj" fmla="val 56360"/>
              </a:avLst>
            </a:prstGeom>
            <a:solidFill>
              <a:srgbClr val="00A1D8"/>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2" name="平行四边形 32"/>
            <p:cNvSpPr>
              <a:spLocks noChangeArrowheads="1"/>
            </p:cNvSpPr>
            <p:nvPr/>
          </p:nvSpPr>
          <p:spPr bwMode="auto">
            <a:xfrm flipH="1" flipV="1">
              <a:off x="216160" y="1"/>
              <a:ext cx="676827" cy="649039"/>
            </a:xfrm>
            <a:prstGeom prst="parallelogram">
              <a:avLst>
                <a:gd name="adj" fmla="val 56360"/>
              </a:avLst>
            </a:prstGeom>
            <a:solidFill>
              <a:srgbClr val="D6DADD"/>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53" name="等腰三角形 21"/>
          <p:cNvSpPr>
            <a:spLocks noChangeArrowheads="1"/>
          </p:cNvSpPr>
          <p:nvPr/>
        </p:nvSpPr>
        <p:spPr bwMode="auto">
          <a:xfrm>
            <a:off x="229753" y="2434701"/>
            <a:ext cx="2520950" cy="2173288"/>
          </a:xfrm>
          <a:prstGeom prst="triangle">
            <a:avLst>
              <a:gd name="adj" fmla="val 50000"/>
            </a:avLst>
          </a:prstGeom>
          <a:solidFill>
            <a:srgbClr val="202731"/>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4" name="等腰三角形 25"/>
          <p:cNvSpPr>
            <a:spLocks noChangeArrowheads="1"/>
          </p:cNvSpPr>
          <p:nvPr/>
        </p:nvSpPr>
        <p:spPr bwMode="auto">
          <a:xfrm>
            <a:off x="3258703" y="2426766"/>
            <a:ext cx="2520950" cy="2173287"/>
          </a:xfrm>
          <a:prstGeom prst="triangle">
            <a:avLst>
              <a:gd name="adj" fmla="val 50000"/>
            </a:avLst>
          </a:prstGeom>
          <a:solidFill>
            <a:srgbClr val="A6AFB6"/>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5" name="等腰三角形 27"/>
          <p:cNvSpPr>
            <a:spLocks noChangeArrowheads="1"/>
          </p:cNvSpPr>
          <p:nvPr/>
        </p:nvSpPr>
        <p:spPr bwMode="auto">
          <a:xfrm>
            <a:off x="6319403" y="2426766"/>
            <a:ext cx="2520950" cy="2173287"/>
          </a:xfrm>
          <a:prstGeom prst="triangle">
            <a:avLst>
              <a:gd name="adj" fmla="val 50000"/>
            </a:avLst>
          </a:prstGeom>
          <a:solidFill>
            <a:srgbClr val="202731"/>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6" name="等腰三角形 28"/>
          <p:cNvSpPr>
            <a:spLocks noChangeArrowheads="1"/>
          </p:cNvSpPr>
          <p:nvPr/>
        </p:nvSpPr>
        <p:spPr bwMode="auto">
          <a:xfrm flipV="1">
            <a:off x="4790640" y="2442641"/>
            <a:ext cx="2520950" cy="2173287"/>
          </a:xfrm>
          <a:prstGeom prst="triangle">
            <a:avLst>
              <a:gd name="adj" fmla="val 50000"/>
            </a:avLst>
          </a:prstGeom>
          <a:solidFill>
            <a:srgbClr val="00A1D8"/>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7" name="等腰三角形 29"/>
          <p:cNvSpPr>
            <a:spLocks noChangeArrowheads="1"/>
          </p:cNvSpPr>
          <p:nvPr/>
        </p:nvSpPr>
        <p:spPr bwMode="auto">
          <a:xfrm flipV="1">
            <a:off x="1748990" y="2418827"/>
            <a:ext cx="2520950" cy="2173288"/>
          </a:xfrm>
          <a:prstGeom prst="triangle">
            <a:avLst>
              <a:gd name="adj" fmla="val 50000"/>
            </a:avLst>
          </a:prstGeom>
          <a:solidFill>
            <a:srgbClr val="00A1D8"/>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58" name="组合 30"/>
          <p:cNvGrpSpPr>
            <a:grpSpLocks/>
          </p:cNvGrpSpPr>
          <p:nvPr/>
        </p:nvGrpSpPr>
        <p:grpSpPr bwMode="auto">
          <a:xfrm>
            <a:off x="5852680" y="2742677"/>
            <a:ext cx="555625" cy="622300"/>
            <a:chOff x="0" y="0"/>
            <a:chExt cx="402656" cy="450303"/>
          </a:xfrm>
        </p:grpSpPr>
        <p:sp>
          <p:nvSpPr>
            <p:cNvPr id="59" name="Freeform 108"/>
            <p:cNvSpPr>
              <a:spLocks noEditPoints="1" noChangeArrowheads="1"/>
            </p:cNvSpPr>
            <p:nvPr/>
          </p:nvSpPr>
          <p:spPr bwMode="auto">
            <a:xfrm>
              <a:off x="69134" y="167228"/>
              <a:ext cx="56988" cy="57923"/>
            </a:xfrm>
            <a:custGeom>
              <a:avLst/>
              <a:gdLst>
                <a:gd name="T0" fmla="*/ 62454464 w 26"/>
                <a:gd name="T1" fmla="*/ 0 h 26"/>
                <a:gd name="T2" fmla="*/ 0 w 26"/>
                <a:gd name="T3" fmla="*/ 64521766 h 26"/>
                <a:gd name="T4" fmla="*/ 62454464 w 26"/>
                <a:gd name="T5" fmla="*/ 129041305 h 26"/>
                <a:gd name="T6" fmla="*/ 124908929 w 26"/>
                <a:gd name="T7" fmla="*/ 64521766 h 26"/>
                <a:gd name="T8" fmla="*/ 62454464 w 26"/>
                <a:gd name="T9" fmla="*/ 0 h 26"/>
                <a:gd name="T10" fmla="*/ 62454464 w 26"/>
                <a:gd name="T11" fmla="*/ 114152866 h 26"/>
                <a:gd name="T12" fmla="*/ 14413580 w 26"/>
                <a:gd name="T13" fmla="*/ 64521766 h 26"/>
                <a:gd name="T14" fmla="*/ 62454464 w 26"/>
                <a:gd name="T15" fmla="*/ 14888439 h 26"/>
                <a:gd name="T16" fmla="*/ 110495348 w 26"/>
                <a:gd name="T17" fmla="*/ 64521766 h 26"/>
                <a:gd name="T18" fmla="*/ 62454464 w 26"/>
                <a:gd name="T19" fmla="*/ 114152866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60" name="Freeform 109"/>
            <p:cNvSpPr>
              <a:spLocks noEditPoints="1" noChangeArrowheads="1"/>
            </p:cNvSpPr>
            <p:nvPr/>
          </p:nvSpPr>
          <p:spPr bwMode="auto">
            <a:xfrm>
              <a:off x="197125" y="129859"/>
              <a:ext cx="48580" cy="48580"/>
            </a:xfrm>
            <a:custGeom>
              <a:avLst/>
              <a:gdLst>
                <a:gd name="T0" fmla="*/ 53636736 w 22"/>
                <a:gd name="T1" fmla="*/ 0 h 22"/>
                <a:gd name="T2" fmla="*/ 0 w 22"/>
                <a:gd name="T3" fmla="*/ 53636736 h 22"/>
                <a:gd name="T4" fmla="*/ 53636736 w 22"/>
                <a:gd name="T5" fmla="*/ 107273473 h 22"/>
                <a:gd name="T6" fmla="*/ 107273473 w 22"/>
                <a:gd name="T7" fmla="*/ 53636736 h 22"/>
                <a:gd name="T8" fmla="*/ 53636736 w 22"/>
                <a:gd name="T9" fmla="*/ 0 h 22"/>
                <a:gd name="T10" fmla="*/ 53636736 w 22"/>
                <a:gd name="T11" fmla="*/ 82892937 h 22"/>
                <a:gd name="T12" fmla="*/ 24380535 w 22"/>
                <a:gd name="T13" fmla="*/ 53636736 h 22"/>
                <a:gd name="T14" fmla="*/ 53636736 w 22"/>
                <a:gd name="T15" fmla="*/ 24380535 h 22"/>
                <a:gd name="T16" fmla="*/ 82892937 w 22"/>
                <a:gd name="T17" fmla="*/ 53636736 h 22"/>
                <a:gd name="T18" fmla="*/ 53636736 w 22"/>
                <a:gd name="T19" fmla="*/ 82892937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61" name="Freeform 110"/>
            <p:cNvSpPr>
              <a:spLocks noEditPoints="1" noChangeArrowheads="1"/>
            </p:cNvSpPr>
            <p:nvPr/>
          </p:nvSpPr>
          <p:spPr bwMode="auto">
            <a:xfrm>
              <a:off x="82213" y="181242"/>
              <a:ext cx="30830" cy="30830"/>
            </a:xfrm>
            <a:custGeom>
              <a:avLst/>
              <a:gdLst>
                <a:gd name="T0" fmla="*/ 33946032 w 14"/>
                <a:gd name="T1" fmla="*/ 0 h 14"/>
                <a:gd name="T2" fmla="*/ 0 w 14"/>
                <a:gd name="T3" fmla="*/ 33946032 h 14"/>
                <a:gd name="T4" fmla="*/ 33946032 w 14"/>
                <a:gd name="T5" fmla="*/ 67892064 h 14"/>
                <a:gd name="T6" fmla="*/ 67892064 w 14"/>
                <a:gd name="T7" fmla="*/ 33946032 h 14"/>
                <a:gd name="T8" fmla="*/ 33946032 w 14"/>
                <a:gd name="T9" fmla="*/ 0 h 14"/>
                <a:gd name="T10" fmla="*/ 33946032 w 14"/>
                <a:gd name="T11" fmla="*/ 48493388 h 14"/>
                <a:gd name="T12" fmla="*/ 19398676 w 14"/>
                <a:gd name="T13" fmla="*/ 33946032 h 14"/>
                <a:gd name="T14" fmla="*/ 33946032 w 14"/>
                <a:gd name="T15" fmla="*/ 14547356 h 14"/>
                <a:gd name="T16" fmla="*/ 53344709 w 14"/>
                <a:gd name="T17" fmla="*/ 33946032 h 14"/>
                <a:gd name="T18" fmla="*/ 33946032 w 14"/>
                <a:gd name="T19" fmla="*/ 48493388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62" name="Freeform 111"/>
            <p:cNvSpPr>
              <a:spLocks noEditPoints="1" noChangeArrowheads="1"/>
            </p:cNvSpPr>
            <p:nvPr/>
          </p:nvSpPr>
          <p:spPr bwMode="auto">
            <a:xfrm>
              <a:off x="172834" y="105568"/>
              <a:ext cx="97161" cy="97161"/>
            </a:xfrm>
            <a:custGeom>
              <a:avLst/>
              <a:gdLst>
                <a:gd name="T0" fmla="*/ 107276785 w 44"/>
                <a:gd name="T1" fmla="*/ 0 h 44"/>
                <a:gd name="T2" fmla="*/ 0 w 44"/>
                <a:gd name="T3" fmla="*/ 107276785 h 44"/>
                <a:gd name="T4" fmla="*/ 107276785 w 44"/>
                <a:gd name="T5" fmla="*/ 214551362 h 44"/>
                <a:gd name="T6" fmla="*/ 214551362 w 44"/>
                <a:gd name="T7" fmla="*/ 107276785 h 44"/>
                <a:gd name="T8" fmla="*/ 107276785 w 44"/>
                <a:gd name="T9" fmla="*/ 0 h 44"/>
                <a:gd name="T10" fmla="*/ 107276785 w 44"/>
                <a:gd name="T11" fmla="*/ 190170575 h 44"/>
                <a:gd name="T12" fmla="*/ 24380786 w 44"/>
                <a:gd name="T13" fmla="*/ 107276785 h 44"/>
                <a:gd name="T14" fmla="*/ 107276785 w 44"/>
                <a:gd name="T15" fmla="*/ 29256502 h 44"/>
                <a:gd name="T16" fmla="*/ 190170575 w 44"/>
                <a:gd name="T17" fmla="*/ 107276785 h 44"/>
                <a:gd name="T18" fmla="*/ 107276785 w 44"/>
                <a:gd name="T19" fmla="*/ 190170575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63" name="Freeform 112"/>
            <p:cNvSpPr>
              <a:spLocks noEditPoints="1" noChangeArrowheads="1"/>
            </p:cNvSpPr>
            <p:nvPr/>
          </p:nvSpPr>
          <p:spPr bwMode="auto">
            <a:xfrm>
              <a:off x="0" y="0"/>
              <a:ext cx="402656" cy="450303"/>
            </a:xfrm>
            <a:custGeom>
              <a:avLst/>
              <a:gdLst>
                <a:gd name="T0" fmla="*/ 768466764 w 182"/>
                <a:gd name="T1" fmla="*/ 467756656 h 204"/>
                <a:gd name="T2" fmla="*/ 748889275 w 182"/>
                <a:gd name="T3" fmla="*/ 233879432 h 204"/>
                <a:gd name="T4" fmla="*/ 381786472 w 182"/>
                <a:gd name="T5" fmla="*/ 0 h 204"/>
                <a:gd name="T6" fmla="*/ 4893819 w 182"/>
                <a:gd name="T7" fmla="*/ 384925185 h 204"/>
                <a:gd name="T8" fmla="*/ 0 w 182"/>
                <a:gd name="T9" fmla="*/ 993984274 h 204"/>
                <a:gd name="T10" fmla="*/ 553101113 w 182"/>
                <a:gd name="T11" fmla="*/ 857555709 h 204"/>
                <a:gd name="T12" fmla="*/ 719519723 w 182"/>
                <a:gd name="T13" fmla="*/ 857555709 h 204"/>
                <a:gd name="T14" fmla="*/ 719519723 w 182"/>
                <a:gd name="T15" fmla="*/ 857555709 h 204"/>
                <a:gd name="T16" fmla="*/ 763572945 w 182"/>
                <a:gd name="T17" fmla="*/ 735744333 h 204"/>
                <a:gd name="T18" fmla="*/ 714625904 w 182"/>
                <a:gd name="T19" fmla="*/ 706507748 h 204"/>
                <a:gd name="T20" fmla="*/ 763572945 w 182"/>
                <a:gd name="T21" fmla="*/ 682145031 h 204"/>
                <a:gd name="T22" fmla="*/ 758676913 w 182"/>
                <a:gd name="T23" fmla="*/ 672401711 h 204"/>
                <a:gd name="T24" fmla="*/ 832097474 w 182"/>
                <a:gd name="T25" fmla="*/ 540844806 h 204"/>
                <a:gd name="T26" fmla="*/ 303472093 w 182"/>
                <a:gd name="T27" fmla="*/ 453139467 h 204"/>
                <a:gd name="T28" fmla="*/ 303472093 w 182"/>
                <a:gd name="T29" fmla="*/ 496993240 h 204"/>
                <a:gd name="T30" fmla="*/ 264312690 w 182"/>
                <a:gd name="T31" fmla="*/ 511610429 h 204"/>
                <a:gd name="T32" fmla="*/ 234945351 w 182"/>
                <a:gd name="T33" fmla="*/ 535970938 h 204"/>
                <a:gd name="T34" fmla="*/ 195788161 w 182"/>
                <a:gd name="T35" fmla="*/ 521353750 h 204"/>
                <a:gd name="T36" fmla="*/ 156630972 w 182"/>
                <a:gd name="T37" fmla="*/ 521353750 h 204"/>
                <a:gd name="T38" fmla="*/ 137051271 w 182"/>
                <a:gd name="T39" fmla="*/ 482373845 h 204"/>
                <a:gd name="T40" fmla="*/ 107683931 w 182"/>
                <a:gd name="T41" fmla="*/ 453139467 h 204"/>
                <a:gd name="T42" fmla="*/ 127261420 w 182"/>
                <a:gd name="T43" fmla="*/ 414159562 h 204"/>
                <a:gd name="T44" fmla="*/ 127261420 w 182"/>
                <a:gd name="T45" fmla="*/ 370307996 h 204"/>
                <a:gd name="T46" fmla="*/ 166418610 w 182"/>
                <a:gd name="T47" fmla="*/ 355690808 h 204"/>
                <a:gd name="T48" fmla="*/ 195788161 w 182"/>
                <a:gd name="T49" fmla="*/ 331328091 h 204"/>
                <a:gd name="T50" fmla="*/ 234945351 w 182"/>
                <a:gd name="T51" fmla="*/ 345945280 h 204"/>
                <a:gd name="T52" fmla="*/ 278998572 w 182"/>
                <a:gd name="T53" fmla="*/ 345945280 h 204"/>
                <a:gd name="T54" fmla="*/ 293682242 w 182"/>
                <a:gd name="T55" fmla="*/ 384925185 h 204"/>
                <a:gd name="T56" fmla="*/ 323049581 w 182"/>
                <a:gd name="T57" fmla="*/ 414159562 h 204"/>
                <a:gd name="T58" fmla="*/ 665678864 w 182"/>
                <a:gd name="T59" fmla="*/ 375179657 h 204"/>
                <a:gd name="T60" fmla="*/ 616731823 w 182"/>
                <a:gd name="T61" fmla="*/ 423905090 h 204"/>
                <a:gd name="T62" fmla="*/ 592258303 w 182"/>
                <a:gd name="T63" fmla="*/ 487247712 h 204"/>
                <a:gd name="T64" fmla="*/ 523731562 w 182"/>
                <a:gd name="T65" fmla="*/ 487247712 h 204"/>
                <a:gd name="T66" fmla="*/ 460100852 w 182"/>
                <a:gd name="T67" fmla="*/ 511610429 h 204"/>
                <a:gd name="T68" fmla="*/ 406259992 w 182"/>
                <a:gd name="T69" fmla="*/ 467756656 h 204"/>
                <a:gd name="T70" fmla="*/ 342629282 w 182"/>
                <a:gd name="T71" fmla="*/ 443393939 h 204"/>
                <a:gd name="T72" fmla="*/ 342629282 w 182"/>
                <a:gd name="T73" fmla="*/ 375179657 h 204"/>
                <a:gd name="T74" fmla="*/ 313259731 w 182"/>
                <a:gd name="T75" fmla="*/ 311839242 h 204"/>
                <a:gd name="T76" fmla="*/ 362206771 w 182"/>
                <a:gd name="T77" fmla="*/ 258239941 h 204"/>
                <a:gd name="T78" fmla="*/ 386680291 w 182"/>
                <a:gd name="T79" fmla="*/ 194899526 h 204"/>
                <a:gd name="T80" fmla="*/ 460100852 w 182"/>
                <a:gd name="T81" fmla="*/ 194899526 h 204"/>
                <a:gd name="T82" fmla="*/ 523731562 w 182"/>
                <a:gd name="T83" fmla="*/ 170536810 h 204"/>
                <a:gd name="T84" fmla="*/ 572678602 w 182"/>
                <a:gd name="T85" fmla="*/ 214388375 h 204"/>
                <a:gd name="T86" fmla="*/ 636309312 w 182"/>
                <a:gd name="T87" fmla="*/ 238751092 h 204"/>
                <a:gd name="T88" fmla="*/ 636309312 w 182"/>
                <a:gd name="T89" fmla="*/ 311839242 h 204"/>
                <a:gd name="T90" fmla="*/ 665678864 w 182"/>
                <a:gd name="T91" fmla="*/ 37517965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64" name="组合 37"/>
          <p:cNvGrpSpPr>
            <a:grpSpLocks/>
          </p:cNvGrpSpPr>
          <p:nvPr/>
        </p:nvGrpSpPr>
        <p:grpSpPr bwMode="auto">
          <a:xfrm>
            <a:off x="7257617" y="3550715"/>
            <a:ext cx="593725" cy="671512"/>
            <a:chOff x="0" y="0"/>
            <a:chExt cx="406393" cy="459645"/>
          </a:xfrm>
        </p:grpSpPr>
        <p:sp>
          <p:nvSpPr>
            <p:cNvPr id="65" name="Freeform 148"/>
            <p:cNvSpPr>
              <a:spLocks noEditPoints="1" noChangeArrowheads="1"/>
            </p:cNvSpPr>
            <p:nvPr/>
          </p:nvSpPr>
          <p:spPr bwMode="auto">
            <a:xfrm>
              <a:off x="55120" y="0"/>
              <a:ext cx="351273" cy="456842"/>
            </a:xfrm>
            <a:custGeom>
              <a:avLst/>
              <a:gdLst>
                <a:gd name="T0" fmla="*/ 766292108 w 159"/>
                <a:gd name="T1" fmla="*/ 901080016 h 207"/>
                <a:gd name="T2" fmla="*/ 434396564 w 159"/>
                <a:gd name="T3" fmla="*/ 384784554 h 207"/>
                <a:gd name="T4" fmla="*/ 449037357 w 159"/>
                <a:gd name="T5" fmla="*/ 116896378 h 207"/>
                <a:gd name="T6" fmla="*/ 204995411 w 159"/>
                <a:gd name="T7" fmla="*/ 19483097 h 207"/>
                <a:gd name="T8" fmla="*/ 341658282 w 159"/>
                <a:gd name="T9" fmla="*/ 233792756 h 207"/>
                <a:gd name="T10" fmla="*/ 180591879 w 159"/>
                <a:gd name="T11" fmla="*/ 336079017 h 207"/>
                <a:gd name="T12" fmla="*/ 48809273 w 159"/>
                <a:gd name="T13" fmla="*/ 131508701 h 207"/>
                <a:gd name="T14" fmla="*/ 48809273 w 159"/>
                <a:gd name="T15" fmla="*/ 375043005 h 207"/>
                <a:gd name="T16" fmla="*/ 302611748 w 159"/>
                <a:gd name="T17" fmla="*/ 467587718 h 207"/>
                <a:gd name="T18" fmla="*/ 634509501 w 159"/>
                <a:gd name="T19" fmla="*/ 983880973 h 207"/>
                <a:gd name="T20" fmla="*/ 697961777 w 159"/>
                <a:gd name="T21" fmla="*/ 998493297 h 207"/>
                <a:gd name="T22" fmla="*/ 751651314 w 159"/>
                <a:gd name="T23" fmla="*/ 959527102 h 207"/>
                <a:gd name="T24" fmla="*/ 766292108 w 159"/>
                <a:gd name="T25" fmla="*/ 901080016 h 207"/>
                <a:gd name="T26" fmla="*/ 702842041 w 159"/>
                <a:gd name="T27" fmla="*/ 940044004 h 207"/>
                <a:gd name="T28" fmla="*/ 654032769 w 159"/>
                <a:gd name="T29" fmla="*/ 930304662 h 207"/>
                <a:gd name="T30" fmla="*/ 668675771 w 159"/>
                <a:gd name="T31" fmla="*/ 886467693 h 207"/>
                <a:gd name="T32" fmla="*/ 712604780 w 159"/>
                <a:gd name="T33" fmla="*/ 896209242 h 207"/>
                <a:gd name="T34" fmla="*/ 702842041 w 159"/>
                <a:gd name="T35" fmla="*/ 940044004 h 2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207"/>
                <a:gd name="T56" fmla="*/ 159 w 159"/>
                <a:gd name="T57" fmla="*/ 207 h 2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66" name="Freeform 149"/>
            <p:cNvSpPr>
              <a:spLocks noEditPoints="1" noChangeArrowheads="1"/>
            </p:cNvSpPr>
            <p:nvPr/>
          </p:nvSpPr>
          <p:spPr bwMode="auto">
            <a:xfrm>
              <a:off x="0" y="231691"/>
              <a:ext cx="231691" cy="227954"/>
            </a:xfrm>
            <a:custGeom>
              <a:avLst/>
              <a:gdLst>
                <a:gd name="T0" fmla="*/ 443079249 w 105"/>
                <a:gd name="T1" fmla="*/ 127348826 h 103"/>
                <a:gd name="T2" fmla="*/ 472292174 w 105"/>
                <a:gd name="T3" fmla="*/ 97960465 h 103"/>
                <a:gd name="T4" fmla="*/ 408996399 w 105"/>
                <a:gd name="T5" fmla="*/ 34286052 h 103"/>
                <a:gd name="T6" fmla="*/ 379781267 w 105"/>
                <a:gd name="T7" fmla="*/ 63674413 h 103"/>
                <a:gd name="T8" fmla="*/ 301877927 w 105"/>
                <a:gd name="T9" fmla="*/ 34286052 h 103"/>
                <a:gd name="T10" fmla="*/ 301877927 w 105"/>
                <a:gd name="T11" fmla="*/ 0 h 103"/>
                <a:gd name="T12" fmla="*/ 209367021 w 105"/>
                <a:gd name="T13" fmla="*/ 0 h 103"/>
                <a:gd name="T14" fmla="*/ 209367021 w 105"/>
                <a:gd name="T15" fmla="*/ 34286052 h 103"/>
                <a:gd name="T16" fmla="*/ 136331398 w 105"/>
                <a:gd name="T17" fmla="*/ 63674413 h 103"/>
                <a:gd name="T18" fmla="*/ 107118472 w 105"/>
                <a:gd name="T19" fmla="*/ 34286052 h 103"/>
                <a:gd name="T20" fmla="*/ 38952774 w 105"/>
                <a:gd name="T21" fmla="*/ 97960465 h 103"/>
                <a:gd name="T22" fmla="*/ 73035623 w 105"/>
                <a:gd name="T23" fmla="*/ 132246517 h 103"/>
                <a:gd name="T24" fmla="*/ 38952774 w 105"/>
                <a:gd name="T25" fmla="*/ 205716313 h 103"/>
                <a:gd name="T26" fmla="*/ 0 w 105"/>
                <a:gd name="T27" fmla="*/ 205716313 h 103"/>
                <a:gd name="T28" fmla="*/ 0 w 105"/>
                <a:gd name="T29" fmla="*/ 298779086 h 103"/>
                <a:gd name="T30" fmla="*/ 43820491 w 105"/>
                <a:gd name="T31" fmla="*/ 298779086 h 103"/>
                <a:gd name="T32" fmla="*/ 73035623 w 105"/>
                <a:gd name="T33" fmla="*/ 372248882 h 103"/>
                <a:gd name="T34" fmla="*/ 43820491 w 105"/>
                <a:gd name="T35" fmla="*/ 401637243 h 103"/>
                <a:gd name="T36" fmla="*/ 107118472 w 105"/>
                <a:gd name="T37" fmla="*/ 465311656 h 103"/>
                <a:gd name="T38" fmla="*/ 136331398 w 105"/>
                <a:gd name="T39" fmla="*/ 435923295 h 103"/>
                <a:gd name="T40" fmla="*/ 209367021 w 105"/>
                <a:gd name="T41" fmla="*/ 465311656 h 103"/>
                <a:gd name="T42" fmla="*/ 209367021 w 105"/>
                <a:gd name="T43" fmla="*/ 504495399 h 103"/>
                <a:gd name="T44" fmla="*/ 301877927 w 105"/>
                <a:gd name="T45" fmla="*/ 504495399 h 103"/>
                <a:gd name="T46" fmla="*/ 301877927 w 105"/>
                <a:gd name="T47" fmla="*/ 465311656 h 103"/>
                <a:gd name="T48" fmla="*/ 374913550 w 105"/>
                <a:gd name="T49" fmla="*/ 435923295 h 103"/>
                <a:gd name="T50" fmla="*/ 404126475 w 105"/>
                <a:gd name="T51" fmla="*/ 465311656 h 103"/>
                <a:gd name="T52" fmla="*/ 467424456 w 105"/>
                <a:gd name="T53" fmla="*/ 401637243 h 103"/>
                <a:gd name="T54" fmla="*/ 443079249 w 105"/>
                <a:gd name="T55" fmla="*/ 372248882 h 103"/>
                <a:gd name="T56" fmla="*/ 472292174 w 105"/>
                <a:gd name="T57" fmla="*/ 298779086 h 103"/>
                <a:gd name="T58" fmla="*/ 511244947 w 105"/>
                <a:gd name="T59" fmla="*/ 298779086 h 103"/>
                <a:gd name="T60" fmla="*/ 511244947 w 105"/>
                <a:gd name="T61" fmla="*/ 205716313 h 103"/>
                <a:gd name="T62" fmla="*/ 472292174 w 105"/>
                <a:gd name="T63" fmla="*/ 205716313 h 103"/>
                <a:gd name="T64" fmla="*/ 443079249 w 105"/>
                <a:gd name="T65" fmla="*/ 127348826 h 103"/>
                <a:gd name="T66" fmla="*/ 258057436 w 105"/>
                <a:gd name="T67" fmla="*/ 406534934 h 103"/>
                <a:gd name="T68" fmla="*/ 102248548 w 105"/>
                <a:gd name="T69" fmla="*/ 249797747 h 103"/>
                <a:gd name="T70" fmla="*/ 258057436 w 105"/>
                <a:gd name="T71" fmla="*/ 93062774 h 103"/>
                <a:gd name="T72" fmla="*/ 413864117 w 105"/>
                <a:gd name="T73" fmla="*/ 249797747 h 103"/>
                <a:gd name="T74" fmla="*/ 258057436 w 105"/>
                <a:gd name="T75" fmla="*/ 406534934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5"/>
                <a:gd name="T115" fmla="*/ 0 h 103"/>
                <a:gd name="T116" fmla="*/ 105 w 10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67" name="Oval 150"/>
            <p:cNvSpPr>
              <a:spLocks noChangeArrowheads="1"/>
            </p:cNvSpPr>
            <p:nvPr/>
          </p:nvSpPr>
          <p:spPr bwMode="auto">
            <a:xfrm>
              <a:off x="97160" y="326983"/>
              <a:ext cx="37370" cy="37370"/>
            </a:xfrm>
            <a:prstGeom prst="ellipse">
              <a:avLst/>
            </a:prstGeom>
            <a:solidFill>
              <a:srgbClr val="FDFDFD"/>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sym typeface="宋体" panose="02010600030101010101" pitchFamily="2" charset="-122"/>
              </a:endParaRPr>
            </a:p>
          </p:txBody>
        </p:sp>
      </p:grpSp>
      <p:grpSp>
        <p:nvGrpSpPr>
          <p:cNvPr id="68" name="组合 41"/>
          <p:cNvGrpSpPr>
            <a:grpSpLocks/>
          </p:cNvGrpSpPr>
          <p:nvPr/>
        </p:nvGrpSpPr>
        <p:grpSpPr bwMode="auto">
          <a:xfrm>
            <a:off x="1179078" y="3671365"/>
            <a:ext cx="571500" cy="546100"/>
            <a:chOff x="0" y="0"/>
            <a:chExt cx="2438400" cy="2332038"/>
          </a:xfrm>
        </p:grpSpPr>
        <p:sp>
          <p:nvSpPr>
            <p:cNvPr id="69" name="Freeform 25"/>
            <p:cNvSpPr>
              <a:spLocks noChangeArrowheads="1"/>
            </p:cNvSpPr>
            <p:nvPr/>
          </p:nvSpPr>
          <p:spPr bwMode="auto">
            <a:xfrm>
              <a:off x="893763" y="1676400"/>
              <a:ext cx="655638" cy="655638"/>
            </a:xfrm>
            <a:custGeom>
              <a:avLst/>
              <a:gdLst>
                <a:gd name="T0" fmla="*/ 519152583 w 413"/>
                <a:gd name="T1" fmla="*/ 1040826119 h 413"/>
                <a:gd name="T2" fmla="*/ 0 w 413"/>
                <a:gd name="T3" fmla="*/ 0 h 413"/>
                <a:gd name="T4" fmla="*/ 1040826119 w 413"/>
                <a:gd name="T5" fmla="*/ 0 h 413"/>
                <a:gd name="T6" fmla="*/ 519152583 w 413"/>
                <a:gd name="T7" fmla="*/ 1040826119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0" name="任意多边形 43"/>
            <p:cNvSpPr>
              <a:spLocks noChangeArrowheads="1"/>
            </p:cNvSpPr>
            <p:nvPr/>
          </p:nvSpPr>
          <p:spPr bwMode="auto">
            <a:xfrm>
              <a:off x="0" y="0"/>
              <a:ext cx="2438400" cy="1774825"/>
            </a:xfrm>
            <a:custGeom>
              <a:avLst/>
              <a:gdLst>
                <a:gd name="T0" fmla="*/ 290196 w 2438400"/>
                <a:gd name="T1" fmla="*/ 0 h 1774825"/>
                <a:gd name="T2" fmla="*/ 2151973 w 2438400"/>
                <a:gd name="T3" fmla="*/ 0 h 1774825"/>
                <a:gd name="T4" fmla="*/ 2438400 w 2438400"/>
                <a:gd name="T5" fmla="*/ 286384 h 1774825"/>
                <a:gd name="T6" fmla="*/ 2438400 w 2438400"/>
                <a:gd name="T7" fmla="*/ 1484673 h 1774825"/>
                <a:gd name="T8" fmla="*/ 2151973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71" name="组合 44"/>
          <p:cNvGrpSpPr>
            <a:grpSpLocks/>
          </p:cNvGrpSpPr>
          <p:nvPr/>
        </p:nvGrpSpPr>
        <p:grpSpPr bwMode="auto">
          <a:xfrm>
            <a:off x="4255653" y="3595166"/>
            <a:ext cx="569912" cy="612775"/>
            <a:chOff x="0" y="0"/>
            <a:chExt cx="466184" cy="501686"/>
          </a:xfrm>
        </p:grpSpPr>
        <p:sp>
          <p:nvSpPr>
            <p:cNvPr id="72" name="Freeform 154"/>
            <p:cNvSpPr>
              <a:spLocks noChangeArrowheads="1"/>
            </p:cNvSpPr>
            <p:nvPr/>
          </p:nvSpPr>
          <p:spPr bwMode="auto">
            <a:xfrm>
              <a:off x="141070" y="426012"/>
              <a:ext cx="50449" cy="46712"/>
            </a:xfrm>
            <a:custGeom>
              <a:avLst/>
              <a:gdLst>
                <a:gd name="T0" fmla="*/ 76978594 w 23"/>
                <a:gd name="T1" fmla="*/ 0 h 21"/>
                <a:gd name="T2" fmla="*/ 76978594 w 23"/>
                <a:gd name="T3" fmla="*/ 19792542 h 21"/>
                <a:gd name="T4" fmla="*/ 91411395 w 23"/>
                <a:gd name="T5" fmla="*/ 54426153 h 21"/>
                <a:gd name="T6" fmla="*/ 48110799 w 23"/>
                <a:gd name="T7" fmla="*/ 84112741 h 21"/>
                <a:gd name="T8" fmla="*/ 19245197 w 23"/>
                <a:gd name="T9" fmla="*/ 44529882 h 21"/>
                <a:gd name="T10" fmla="*/ 28867795 w 23"/>
                <a:gd name="T11" fmla="*/ 24739565 h 21"/>
                <a:gd name="T12" fmla="*/ 28867795 w 23"/>
                <a:gd name="T13" fmla="*/ 0 h 21"/>
                <a:gd name="T14" fmla="*/ 0 w 23"/>
                <a:gd name="T15" fmla="*/ 49479130 h 21"/>
                <a:gd name="T16" fmla="*/ 52923194 w 23"/>
                <a:gd name="T17" fmla="*/ 103905283 h 21"/>
                <a:gd name="T18" fmla="*/ 110656591 w 23"/>
                <a:gd name="T19" fmla="*/ 49479130 h 21"/>
                <a:gd name="T20" fmla="*/ 76978594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3" name="Rectangle 155"/>
            <p:cNvSpPr>
              <a:spLocks noChangeArrowheads="1"/>
            </p:cNvSpPr>
            <p:nvPr/>
          </p:nvSpPr>
          <p:spPr bwMode="auto">
            <a:xfrm>
              <a:off x="160689" y="419472"/>
              <a:ext cx="9342" cy="32698"/>
            </a:xfrm>
            <a:prstGeom prst="rect">
              <a:avLst/>
            </a:prstGeom>
            <a:solidFill>
              <a:srgbClr val="FDFDFD"/>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sym typeface="宋体" panose="02010600030101010101" pitchFamily="2" charset="-122"/>
              </a:endParaRPr>
            </a:p>
          </p:txBody>
        </p:sp>
        <p:sp>
          <p:nvSpPr>
            <p:cNvPr id="74" name="Freeform 156"/>
            <p:cNvSpPr>
              <a:spLocks noEditPoints="1" noChangeArrowheads="1"/>
            </p:cNvSpPr>
            <p:nvPr/>
          </p:nvSpPr>
          <p:spPr bwMode="auto">
            <a:xfrm>
              <a:off x="39238" y="81278"/>
              <a:ext cx="260652" cy="260652"/>
            </a:xfrm>
            <a:custGeom>
              <a:avLst/>
              <a:gdLst>
                <a:gd name="T0" fmla="*/ 117103433 w 118"/>
                <a:gd name="T1" fmla="*/ 92705964 h 118"/>
                <a:gd name="T2" fmla="*/ 92705964 w 118"/>
                <a:gd name="T3" fmla="*/ 458654746 h 118"/>
                <a:gd name="T4" fmla="*/ 458654746 w 118"/>
                <a:gd name="T5" fmla="*/ 483052215 h 118"/>
                <a:gd name="T6" fmla="*/ 483052215 w 118"/>
                <a:gd name="T7" fmla="*/ 117103433 h 118"/>
                <a:gd name="T8" fmla="*/ 117103433 w 118"/>
                <a:gd name="T9" fmla="*/ 92705964 h 118"/>
                <a:gd name="T10" fmla="*/ 312276558 w 118"/>
                <a:gd name="T11" fmla="*/ 409862017 h 118"/>
                <a:gd name="T12" fmla="*/ 312276558 w 118"/>
                <a:gd name="T13" fmla="*/ 453775252 h 118"/>
                <a:gd name="T14" fmla="*/ 273240608 w 118"/>
                <a:gd name="T15" fmla="*/ 453775252 h 118"/>
                <a:gd name="T16" fmla="*/ 273240608 w 118"/>
                <a:gd name="T17" fmla="*/ 414741510 h 118"/>
                <a:gd name="T18" fmla="*/ 200052619 w 118"/>
                <a:gd name="T19" fmla="*/ 395223535 h 118"/>
                <a:gd name="T20" fmla="*/ 209809398 w 118"/>
                <a:gd name="T21" fmla="*/ 346430806 h 118"/>
                <a:gd name="T22" fmla="*/ 282999596 w 118"/>
                <a:gd name="T23" fmla="*/ 365948781 h 118"/>
                <a:gd name="T24" fmla="*/ 322033337 w 118"/>
                <a:gd name="T25" fmla="*/ 341551312 h 118"/>
                <a:gd name="T26" fmla="*/ 278120102 w 118"/>
                <a:gd name="T27" fmla="*/ 302517571 h 118"/>
                <a:gd name="T28" fmla="*/ 200052619 w 118"/>
                <a:gd name="T29" fmla="*/ 224447879 h 118"/>
                <a:gd name="T30" fmla="*/ 273240608 w 118"/>
                <a:gd name="T31" fmla="*/ 151257681 h 118"/>
                <a:gd name="T32" fmla="*/ 273240608 w 118"/>
                <a:gd name="T33" fmla="*/ 112223939 h 118"/>
                <a:gd name="T34" fmla="*/ 312276558 w 118"/>
                <a:gd name="T35" fmla="*/ 112223939 h 118"/>
                <a:gd name="T36" fmla="*/ 312276558 w 118"/>
                <a:gd name="T37" fmla="*/ 146378187 h 118"/>
                <a:gd name="T38" fmla="*/ 375705560 w 118"/>
                <a:gd name="T39" fmla="*/ 161016669 h 118"/>
                <a:gd name="T40" fmla="*/ 361069287 w 118"/>
                <a:gd name="T41" fmla="*/ 209809398 h 118"/>
                <a:gd name="T42" fmla="*/ 302517571 w 118"/>
                <a:gd name="T43" fmla="*/ 195173125 h 118"/>
                <a:gd name="T44" fmla="*/ 268361114 w 118"/>
                <a:gd name="T45" fmla="*/ 219568385 h 118"/>
                <a:gd name="T46" fmla="*/ 317153843 w 118"/>
                <a:gd name="T47" fmla="*/ 253724842 h 118"/>
                <a:gd name="T48" fmla="*/ 385464548 w 118"/>
                <a:gd name="T49" fmla="*/ 336671818 h 118"/>
                <a:gd name="T50" fmla="*/ 312276558 w 118"/>
                <a:gd name="T51" fmla="*/ 409862017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18"/>
                <a:gd name="T80" fmla="*/ 118 w 118"/>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5" name="Freeform 157"/>
            <p:cNvSpPr>
              <a:spLocks noEditPoints="1" noChangeArrowheads="1"/>
            </p:cNvSpPr>
            <p:nvPr/>
          </p:nvSpPr>
          <p:spPr bwMode="auto">
            <a:xfrm>
              <a:off x="0" y="0"/>
              <a:ext cx="338194" cy="501686"/>
            </a:xfrm>
            <a:custGeom>
              <a:avLst/>
              <a:gdLst>
                <a:gd name="T0" fmla="*/ 674261578 w 153"/>
                <a:gd name="T1" fmla="*/ 864539792 h 227"/>
                <a:gd name="T2" fmla="*/ 78175864 w 153"/>
                <a:gd name="T3" fmla="*/ 864539792 h 227"/>
                <a:gd name="T4" fmla="*/ 78175864 w 153"/>
                <a:gd name="T5" fmla="*/ 78150302 h 227"/>
                <a:gd name="T6" fmla="*/ 674261578 w 153"/>
                <a:gd name="T7" fmla="*/ 78150302 h 227"/>
                <a:gd name="T8" fmla="*/ 674261578 w 153"/>
                <a:gd name="T9" fmla="*/ 503093815 h 227"/>
                <a:gd name="T10" fmla="*/ 679146602 w 153"/>
                <a:gd name="T11" fmla="*/ 498209559 h 227"/>
                <a:gd name="T12" fmla="*/ 747550207 w 153"/>
                <a:gd name="T13" fmla="*/ 459135513 h 227"/>
                <a:gd name="T14" fmla="*/ 747550207 w 153"/>
                <a:gd name="T15" fmla="*/ 63497535 h 227"/>
                <a:gd name="T16" fmla="*/ 688918861 w 153"/>
                <a:gd name="T17" fmla="*/ 0 h 227"/>
                <a:gd name="T18" fmla="*/ 58631345 w 153"/>
                <a:gd name="T19" fmla="*/ 0 h 227"/>
                <a:gd name="T20" fmla="*/ 0 w 153"/>
                <a:gd name="T21" fmla="*/ 63497535 h 227"/>
                <a:gd name="T22" fmla="*/ 0 w 153"/>
                <a:gd name="T23" fmla="*/ 1050148142 h 227"/>
                <a:gd name="T24" fmla="*/ 58631345 w 153"/>
                <a:gd name="T25" fmla="*/ 1108761421 h 227"/>
                <a:gd name="T26" fmla="*/ 688918861 w 153"/>
                <a:gd name="T27" fmla="*/ 1108761421 h 227"/>
                <a:gd name="T28" fmla="*/ 747550207 w 153"/>
                <a:gd name="T29" fmla="*/ 1050148142 h 227"/>
                <a:gd name="T30" fmla="*/ 747550207 w 153"/>
                <a:gd name="T31" fmla="*/ 859655537 h 227"/>
                <a:gd name="T32" fmla="*/ 674261578 w 153"/>
                <a:gd name="T33" fmla="*/ 810812979 h 227"/>
                <a:gd name="T34" fmla="*/ 674261578 w 153"/>
                <a:gd name="T35" fmla="*/ 864539792 h 227"/>
                <a:gd name="T36" fmla="*/ 366445356 w 153"/>
                <a:gd name="T37" fmla="*/ 1079455887 h 227"/>
                <a:gd name="T38" fmla="*/ 273612209 w 153"/>
                <a:gd name="T39" fmla="*/ 981766351 h 227"/>
                <a:gd name="T40" fmla="*/ 366445356 w 153"/>
                <a:gd name="T41" fmla="*/ 888963281 h 227"/>
                <a:gd name="T42" fmla="*/ 464165739 w 153"/>
                <a:gd name="T43" fmla="*/ 981766351 h 227"/>
                <a:gd name="T44" fmla="*/ 366445356 w 153"/>
                <a:gd name="T45" fmla="*/ 1079455887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227"/>
                <a:gd name="T71" fmla="*/ 153 w 1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6" name="Freeform 158"/>
            <p:cNvSpPr>
              <a:spLocks noEditPoints="1" noChangeArrowheads="1"/>
            </p:cNvSpPr>
            <p:nvPr/>
          </p:nvSpPr>
          <p:spPr bwMode="auto">
            <a:xfrm>
              <a:off x="275600" y="202729"/>
              <a:ext cx="190584" cy="190584"/>
            </a:xfrm>
            <a:custGeom>
              <a:avLst/>
              <a:gdLst>
                <a:gd name="T0" fmla="*/ 353597587 w 86"/>
                <a:gd name="T1" fmla="*/ 83489089 h 86"/>
                <a:gd name="T2" fmla="*/ 88399951 w 86"/>
                <a:gd name="T3" fmla="*/ 68754286 h 86"/>
                <a:gd name="T4" fmla="*/ 68754286 w 86"/>
                <a:gd name="T5" fmla="*/ 333951922 h 86"/>
                <a:gd name="T6" fmla="*/ 338862784 w 86"/>
                <a:gd name="T7" fmla="*/ 353597587 h 86"/>
                <a:gd name="T8" fmla="*/ 353597587 w 86"/>
                <a:gd name="T9" fmla="*/ 83489089 h 86"/>
                <a:gd name="T10" fmla="*/ 225908523 w 86"/>
                <a:gd name="T11" fmla="*/ 309397611 h 86"/>
                <a:gd name="T12" fmla="*/ 225908523 w 86"/>
                <a:gd name="T13" fmla="*/ 343775862 h 86"/>
                <a:gd name="T14" fmla="*/ 196443350 w 86"/>
                <a:gd name="T15" fmla="*/ 343775862 h 86"/>
                <a:gd name="T16" fmla="*/ 196443350 w 86"/>
                <a:gd name="T17" fmla="*/ 314308473 h 86"/>
                <a:gd name="T18" fmla="*/ 137510788 w 86"/>
                <a:gd name="T19" fmla="*/ 299575887 h 86"/>
                <a:gd name="T20" fmla="*/ 147332512 w 86"/>
                <a:gd name="T21" fmla="*/ 260286774 h 86"/>
                <a:gd name="T22" fmla="*/ 201354212 w 86"/>
                <a:gd name="T23" fmla="*/ 275019360 h 86"/>
                <a:gd name="T24" fmla="*/ 235730247 w 86"/>
                <a:gd name="T25" fmla="*/ 255375912 h 86"/>
                <a:gd name="T26" fmla="*/ 201354212 w 86"/>
                <a:gd name="T27" fmla="*/ 225908523 h 86"/>
                <a:gd name="T28" fmla="*/ 142421650 w 86"/>
                <a:gd name="T29" fmla="*/ 166975961 h 86"/>
                <a:gd name="T30" fmla="*/ 196443350 w 86"/>
                <a:gd name="T31" fmla="*/ 108043399 h 86"/>
                <a:gd name="T32" fmla="*/ 196443350 w 86"/>
                <a:gd name="T33" fmla="*/ 73665148 h 86"/>
                <a:gd name="T34" fmla="*/ 230819385 w 86"/>
                <a:gd name="T35" fmla="*/ 73665148 h 86"/>
                <a:gd name="T36" fmla="*/ 230819385 w 86"/>
                <a:gd name="T37" fmla="*/ 103132537 h 86"/>
                <a:gd name="T38" fmla="*/ 275019360 w 86"/>
                <a:gd name="T39" fmla="*/ 112954261 h 86"/>
                <a:gd name="T40" fmla="*/ 265197636 w 86"/>
                <a:gd name="T41" fmla="*/ 152243375 h 86"/>
                <a:gd name="T42" fmla="*/ 220997661 w 86"/>
                <a:gd name="T43" fmla="*/ 142421650 h 86"/>
                <a:gd name="T44" fmla="*/ 191532488 w 86"/>
                <a:gd name="T45" fmla="*/ 157154237 h 86"/>
                <a:gd name="T46" fmla="*/ 230819385 w 86"/>
                <a:gd name="T47" fmla="*/ 186621626 h 86"/>
                <a:gd name="T48" fmla="*/ 284841085 w 86"/>
                <a:gd name="T49" fmla="*/ 250465050 h 86"/>
                <a:gd name="T50" fmla="*/ 225908523 w 86"/>
                <a:gd name="T51" fmla="*/ 309397611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86"/>
                <a:gd name="T80" fmla="*/ 86 w 86"/>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77" name="组合 50"/>
          <p:cNvGrpSpPr>
            <a:grpSpLocks/>
          </p:cNvGrpSpPr>
          <p:nvPr/>
        </p:nvGrpSpPr>
        <p:grpSpPr bwMode="auto">
          <a:xfrm>
            <a:off x="2691966" y="2742677"/>
            <a:ext cx="492125" cy="631825"/>
            <a:chOff x="0" y="0"/>
            <a:chExt cx="563562" cy="720725"/>
          </a:xfrm>
        </p:grpSpPr>
        <p:sp>
          <p:nvSpPr>
            <p:cNvPr id="78" name="Freeform 32"/>
            <p:cNvSpPr>
              <a:spLocks noChangeArrowheads="1"/>
            </p:cNvSpPr>
            <p:nvPr/>
          </p:nvSpPr>
          <p:spPr bwMode="auto">
            <a:xfrm>
              <a:off x="209550" y="0"/>
              <a:ext cx="142875" cy="720725"/>
            </a:xfrm>
            <a:custGeom>
              <a:avLst/>
              <a:gdLst>
                <a:gd name="T0" fmla="*/ 318957275 w 64"/>
                <a:gd name="T1" fmla="*/ 1456890579 h 321"/>
                <a:gd name="T2" fmla="*/ 159479754 w 64"/>
                <a:gd name="T3" fmla="*/ 1618207245 h 321"/>
                <a:gd name="T4" fmla="*/ 0 w 64"/>
                <a:gd name="T5" fmla="*/ 1456890579 h 321"/>
                <a:gd name="T6" fmla="*/ 0 w 64"/>
                <a:gd name="T7" fmla="*/ 161316666 h 321"/>
                <a:gd name="T8" fmla="*/ 159479754 w 64"/>
                <a:gd name="T9" fmla="*/ 0 h 321"/>
                <a:gd name="T10" fmla="*/ 318957275 w 64"/>
                <a:gd name="T11" fmla="*/ 161316666 h 321"/>
                <a:gd name="T12" fmla="*/ 318957275 w 64"/>
                <a:gd name="T13" fmla="*/ 1456890579 h 321"/>
                <a:gd name="T14" fmla="*/ 0 60000 65536"/>
                <a:gd name="T15" fmla="*/ 0 60000 65536"/>
                <a:gd name="T16" fmla="*/ 0 60000 65536"/>
                <a:gd name="T17" fmla="*/ 0 60000 65536"/>
                <a:gd name="T18" fmla="*/ 0 60000 65536"/>
                <a:gd name="T19" fmla="*/ 0 60000 65536"/>
                <a:gd name="T20" fmla="*/ 0 60000 65536"/>
                <a:gd name="T21" fmla="*/ 0 w 64"/>
                <a:gd name="T22" fmla="*/ 0 h 321"/>
                <a:gd name="T23" fmla="*/ 64 w 64"/>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9" name="Freeform 33"/>
            <p:cNvSpPr>
              <a:spLocks noChangeArrowheads="1"/>
            </p:cNvSpPr>
            <p:nvPr/>
          </p:nvSpPr>
          <p:spPr bwMode="auto">
            <a:xfrm>
              <a:off x="0" y="439737"/>
              <a:ext cx="141288" cy="280988"/>
            </a:xfrm>
            <a:custGeom>
              <a:avLst/>
              <a:gdLst>
                <a:gd name="T0" fmla="*/ 316861888 w 63"/>
                <a:gd name="T1" fmla="*/ 469935571 h 125"/>
                <a:gd name="T2" fmla="*/ 160944973 w 63"/>
                <a:gd name="T3" fmla="*/ 631634049 h 125"/>
                <a:gd name="T4" fmla="*/ 0 w 63"/>
                <a:gd name="T5" fmla="*/ 469935571 h 125"/>
                <a:gd name="T6" fmla="*/ 0 w 63"/>
                <a:gd name="T7" fmla="*/ 161698478 h 125"/>
                <a:gd name="T8" fmla="*/ 160944973 w 63"/>
                <a:gd name="T9" fmla="*/ 0 h 125"/>
                <a:gd name="T10" fmla="*/ 316861888 w 63"/>
                <a:gd name="T11" fmla="*/ 161698478 h 125"/>
                <a:gd name="T12" fmla="*/ 316861888 w 63"/>
                <a:gd name="T13" fmla="*/ 469935571 h 125"/>
                <a:gd name="T14" fmla="*/ 0 60000 65536"/>
                <a:gd name="T15" fmla="*/ 0 60000 65536"/>
                <a:gd name="T16" fmla="*/ 0 60000 65536"/>
                <a:gd name="T17" fmla="*/ 0 60000 65536"/>
                <a:gd name="T18" fmla="*/ 0 60000 65536"/>
                <a:gd name="T19" fmla="*/ 0 60000 65536"/>
                <a:gd name="T20" fmla="*/ 0 60000 65536"/>
                <a:gd name="T21" fmla="*/ 0 w 63"/>
                <a:gd name="T22" fmla="*/ 0 h 125"/>
                <a:gd name="T23" fmla="*/ 63 w 63"/>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80" name="Freeform 34"/>
            <p:cNvSpPr>
              <a:spLocks noChangeArrowheads="1"/>
            </p:cNvSpPr>
            <p:nvPr/>
          </p:nvSpPr>
          <p:spPr bwMode="auto">
            <a:xfrm>
              <a:off x="420687" y="231775"/>
              <a:ext cx="142875" cy="488950"/>
            </a:xfrm>
            <a:custGeom>
              <a:avLst/>
              <a:gdLst>
                <a:gd name="T0" fmla="*/ 318957275 w 64"/>
                <a:gd name="T1" fmla="*/ 935684326 h 218"/>
                <a:gd name="T2" fmla="*/ 159479754 w 64"/>
                <a:gd name="T3" fmla="*/ 1096661021 h 218"/>
                <a:gd name="T4" fmla="*/ 0 w 64"/>
                <a:gd name="T5" fmla="*/ 935684326 h 218"/>
                <a:gd name="T6" fmla="*/ 0 w 64"/>
                <a:gd name="T7" fmla="*/ 160976694 h 218"/>
                <a:gd name="T8" fmla="*/ 159479754 w 64"/>
                <a:gd name="T9" fmla="*/ 0 h 218"/>
                <a:gd name="T10" fmla="*/ 318957275 w 64"/>
                <a:gd name="T11" fmla="*/ 160976694 h 218"/>
                <a:gd name="T12" fmla="*/ 318957275 w 64"/>
                <a:gd name="T13" fmla="*/ 935684326 h 218"/>
                <a:gd name="T14" fmla="*/ 0 60000 65536"/>
                <a:gd name="T15" fmla="*/ 0 60000 65536"/>
                <a:gd name="T16" fmla="*/ 0 60000 65536"/>
                <a:gd name="T17" fmla="*/ 0 60000 65536"/>
                <a:gd name="T18" fmla="*/ 0 60000 65536"/>
                <a:gd name="T19" fmla="*/ 0 60000 65536"/>
                <a:gd name="T20" fmla="*/ 0 60000 65536"/>
                <a:gd name="T21" fmla="*/ 0 w 64"/>
                <a:gd name="T22" fmla="*/ 0 h 218"/>
                <a:gd name="T23" fmla="*/ 64 w 64"/>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sp>
        <p:nvSpPr>
          <p:cNvPr id="2" name="矩形 1"/>
          <p:cNvSpPr/>
          <p:nvPr/>
        </p:nvSpPr>
        <p:spPr>
          <a:xfrm>
            <a:off x="1947400" y="762649"/>
            <a:ext cx="5023097" cy="609398"/>
          </a:xfrm>
          <a:prstGeom prst="rect">
            <a:avLst/>
          </a:prstGeom>
        </p:spPr>
        <p:txBody>
          <a:bodyPr wrap="square">
            <a:spAutoFit/>
          </a:bodyPr>
          <a:lstStyle/>
          <a:p>
            <a:pPr lvl="1">
              <a:lnSpc>
                <a:spcPct val="120000"/>
              </a:lnSpc>
            </a:pPr>
            <a:r>
              <a:rPr lang="zh-CN" altLang="en-US" sz="2800" dirty="0">
                <a:latin typeface="微软雅黑" panose="020B0503020204020204" pitchFamily="34" charset="-122"/>
                <a:ea typeface="微软雅黑" panose="020B0503020204020204" pitchFamily="34" charset="-122"/>
              </a:rPr>
              <a:t>（二）房间清洁卫生标准</a:t>
            </a:r>
          </a:p>
        </p:txBody>
      </p:sp>
      <p:sp>
        <p:nvSpPr>
          <p:cNvPr id="3" name="矩形 2"/>
          <p:cNvSpPr/>
          <p:nvPr/>
        </p:nvSpPr>
        <p:spPr>
          <a:xfrm>
            <a:off x="428893" y="4869102"/>
            <a:ext cx="2072986" cy="830997"/>
          </a:xfrm>
          <a:prstGeom prst="rect">
            <a:avLst/>
          </a:prstGeom>
        </p:spPr>
        <p:txBody>
          <a:bodyPr wrap="square">
            <a:spAutoFit/>
          </a:bodyPr>
          <a:lstStyle/>
          <a:p>
            <a:pPr lvl="0" algn="ctr"/>
            <a:r>
              <a:rPr lang="zh-CN" altLang="en-US" sz="2400" dirty="0" smtClean="0"/>
              <a:t>眼看</a:t>
            </a:r>
            <a:r>
              <a:rPr lang="zh-CN" altLang="en-US" sz="2400" dirty="0"/>
              <a:t>到的地方无污迹</a:t>
            </a:r>
            <a:endParaRPr lang="zh-CN" altLang="en-US" sz="2000" dirty="0"/>
          </a:p>
        </p:txBody>
      </p:sp>
      <p:sp>
        <p:nvSpPr>
          <p:cNvPr id="4" name="矩形 3"/>
          <p:cNvSpPr/>
          <p:nvPr/>
        </p:nvSpPr>
        <p:spPr>
          <a:xfrm>
            <a:off x="1532137" y="1865445"/>
            <a:ext cx="2954655" cy="461665"/>
          </a:xfrm>
          <a:prstGeom prst="rect">
            <a:avLst/>
          </a:prstGeom>
        </p:spPr>
        <p:txBody>
          <a:bodyPr wrap="none">
            <a:spAutoFit/>
          </a:bodyPr>
          <a:lstStyle/>
          <a:p>
            <a:pPr lvl="0"/>
            <a:r>
              <a:rPr lang="zh-CN" altLang="en-US" sz="2400" dirty="0" smtClean="0"/>
              <a:t>手</a:t>
            </a:r>
            <a:r>
              <a:rPr lang="zh-CN" altLang="en-US" sz="2400" dirty="0"/>
              <a:t>摸到的地方无灰尘</a:t>
            </a:r>
          </a:p>
        </p:txBody>
      </p:sp>
      <p:sp>
        <p:nvSpPr>
          <p:cNvPr id="5" name="矩形 4"/>
          <p:cNvSpPr/>
          <p:nvPr/>
        </p:nvSpPr>
        <p:spPr>
          <a:xfrm>
            <a:off x="3349627" y="4901049"/>
            <a:ext cx="2339102" cy="461665"/>
          </a:xfrm>
          <a:prstGeom prst="rect">
            <a:avLst/>
          </a:prstGeom>
        </p:spPr>
        <p:txBody>
          <a:bodyPr wrap="none">
            <a:spAutoFit/>
          </a:bodyPr>
          <a:lstStyle/>
          <a:p>
            <a:pPr lvl="0"/>
            <a:r>
              <a:rPr lang="zh-CN" altLang="en-US" sz="2400" dirty="0" smtClean="0"/>
              <a:t>设备</a:t>
            </a:r>
            <a:r>
              <a:rPr lang="zh-CN" altLang="en-US" sz="2400" dirty="0"/>
              <a:t>用品无病毒</a:t>
            </a:r>
          </a:p>
        </p:txBody>
      </p:sp>
      <p:sp>
        <p:nvSpPr>
          <p:cNvPr id="6" name="矩形 5"/>
          <p:cNvSpPr/>
          <p:nvPr/>
        </p:nvSpPr>
        <p:spPr>
          <a:xfrm>
            <a:off x="4641454" y="1865445"/>
            <a:ext cx="2646878" cy="461665"/>
          </a:xfrm>
          <a:prstGeom prst="rect">
            <a:avLst/>
          </a:prstGeom>
        </p:spPr>
        <p:txBody>
          <a:bodyPr wrap="none">
            <a:spAutoFit/>
          </a:bodyPr>
          <a:lstStyle/>
          <a:p>
            <a:pPr lvl="0"/>
            <a:r>
              <a:rPr lang="zh-CN" altLang="en-US" sz="2400" dirty="0" smtClean="0"/>
              <a:t>空气</a:t>
            </a:r>
            <a:r>
              <a:rPr lang="zh-CN" altLang="en-US" sz="2400" dirty="0"/>
              <a:t>清新无异味</a:t>
            </a:r>
          </a:p>
        </p:txBody>
      </p:sp>
      <p:sp>
        <p:nvSpPr>
          <p:cNvPr id="7" name="矩形 6"/>
          <p:cNvSpPr/>
          <p:nvPr/>
        </p:nvSpPr>
        <p:spPr>
          <a:xfrm>
            <a:off x="5843855" y="4915267"/>
            <a:ext cx="3262433" cy="461665"/>
          </a:xfrm>
          <a:prstGeom prst="rect">
            <a:avLst/>
          </a:prstGeom>
        </p:spPr>
        <p:txBody>
          <a:bodyPr wrap="none">
            <a:spAutoFit/>
          </a:bodyPr>
          <a:lstStyle/>
          <a:p>
            <a:pPr lvl="0" algn="ctr"/>
            <a:r>
              <a:rPr lang="zh-CN" altLang="en-US" sz="2400" dirty="0"/>
              <a:t>	房间卫生达“十无”</a:t>
            </a:r>
          </a:p>
        </p:txBody>
      </p:sp>
    </p:spTree>
    <p:extLst>
      <p:ext uri="{BB962C8B-B14F-4D97-AF65-F5344CB8AC3E}">
        <p14:creationId xmlns:p14="http://schemas.microsoft.com/office/powerpoint/2010/main" val="33166777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16010" cy="6858000"/>
          </a:xfrm>
          <a:prstGeom prst="rect">
            <a:avLst/>
          </a:prstGeom>
          <a:noFill/>
          <a:ln>
            <a:noFill/>
          </a:ln>
        </p:spPr>
      </p:pic>
      <p:sp>
        <p:nvSpPr>
          <p:cNvPr id="12" name="矩形 132100"/>
          <p:cNvSpPr>
            <a:spLocks noRot="1" noChangeArrowheads="1"/>
          </p:cNvSpPr>
          <p:nvPr/>
        </p:nvSpPr>
        <p:spPr bwMode="auto">
          <a:xfrm>
            <a:off x="-180330" y="332785"/>
            <a:ext cx="3035760" cy="177288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buFont typeface="Arial" charset="0"/>
              <a:buNone/>
            </a:pPr>
            <a:r>
              <a:rPr lang="zh-CN" altLang="en-US" b="1" dirty="0" smtClean="0">
                <a:solidFill>
                  <a:srgbClr val="FFFFCC"/>
                </a:solidFill>
              </a:rPr>
              <a:t>贮存空间</a:t>
            </a:r>
            <a:endParaRPr lang="zh-CN" altLang="en-US" b="1" dirty="0">
              <a:solidFill>
                <a:srgbClr val="FFFFCC"/>
              </a:solidFill>
            </a:endParaRPr>
          </a:p>
        </p:txBody>
      </p:sp>
      <p:pic>
        <p:nvPicPr>
          <p:cNvPr id="4" name="图片 3" descr="行李架"/>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0" y="0"/>
            <a:ext cx="4427990" cy="6858000"/>
          </a:xfrm>
          <a:prstGeom prst="rect">
            <a:avLst/>
          </a:prstGeom>
          <a:noFill/>
          <a:ln>
            <a:noFill/>
          </a:ln>
        </p:spPr>
      </p:pic>
      <p:sp>
        <p:nvSpPr>
          <p:cNvPr id="5" name="矩形 132100"/>
          <p:cNvSpPr>
            <a:spLocks noRot="1" noChangeArrowheads="1"/>
          </p:cNvSpPr>
          <p:nvPr/>
        </p:nvSpPr>
        <p:spPr bwMode="auto">
          <a:xfrm>
            <a:off x="5220045" y="904485"/>
            <a:ext cx="3035760" cy="177288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buFont typeface="Arial" charset="0"/>
              <a:buNone/>
            </a:pPr>
            <a:r>
              <a:rPr lang="zh-CN" altLang="en-US" b="1" dirty="0" smtClean="0">
                <a:solidFill>
                  <a:srgbClr val="FFFFCC"/>
                </a:solidFill>
              </a:rPr>
              <a:t>客房</a:t>
            </a:r>
            <a:endParaRPr lang="en-US" altLang="zh-CN" b="1" dirty="0" smtClean="0">
              <a:solidFill>
                <a:srgbClr val="FFFFCC"/>
              </a:solidFill>
            </a:endParaRPr>
          </a:p>
          <a:p>
            <a:pPr algn="ctr" eaLnBrk="1" hangingPunct="1">
              <a:buFont typeface="Arial" charset="0"/>
              <a:buNone/>
            </a:pPr>
            <a:r>
              <a:rPr lang="zh-CN" altLang="en-US" b="1" dirty="0">
                <a:solidFill>
                  <a:srgbClr val="FFFFCC"/>
                </a:solidFill>
              </a:rPr>
              <a:t>行李架</a:t>
            </a:r>
          </a:p>
        </p:txBody>
      </p:sp>
    </p:spTree>
    <p:extLst>
      <p:ext uri="{BB962C8B-B14F-4D97-AF65-F5344CB8AC3E}">
        <p14:creationId xmlns:p14="http://schemas.microsoft.com/office/powerpoint/2010/main" val="251492508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168980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4636819" y="3684033"/>
            <a:ext cx="3097853" cy="1754326"/>
          </a:xfrm>
          <a:prstGeom prst="rect">
            <a:avLst/>
          </a:prstGeom>
          <a:noFill/>
        </p:spPr>
        <p:txBody>
          <a:bodyPr wrap="square" rtlCol="0">
            <a:spAutoFit/>
          </a:bodyPr>
          <a:lstStyle/>
          <a:p>
            <a:pPr>
              <a:lnSpc>
                <a:spcPct val="150000"/>
              </a:lnSpc>
            </a:pPr>
            <a:r>
              <a:rPr lang="en-US" altLang="zh-CN" sz="2400" dirty="0" smtClean="0">
                <a:latin typeface="+mj-ea"/>
                <a:ea typeface="+mj-ea"/>
              </a:rPr>
              <a:t>1</a:t>
            </a:r>
            <a:r>
              <a:rPr lang="en-US" altLang="zh-CN" sz="2400" dirty="0">
                <a:latin typeface="+mj-ea"/>
                <a:ea typeface="+mj-ea"/>
              </a:rPr>
              <a:t>.</a:t>
            </a:r>
            <a:r>
              <a:rPr lang="zh-CN" altLang="en-US" sz="2400" dirty="0">
                <a:latin typeface="+mj-ea"/>
                <a:ea typeface="+mj-ea"/>
              </a:rPr>
              <a:t>酸性</a:t>
            </a:r>
            <a:r>
              <a:rPr lang="zh-CN" altLang="en-US" sz="2400" dirty="0" smtClean="0">
                <a:latin typeface="+mj-ea"/>
                <a:ea typeface="+mj-ea"/>
              </a:rPr>
              <a:t>清洁剂</a:t>
            </a:r>
            <a:endParaRPr lang="en-US" altLang="zh-CN" sz="2400" dirty="0" smtClean="0">
              <a:latin typeface="+mj-ea"/>
              <a:ea typeface="+mj-ea"/>
            </a:endParaRPr>
          </a:p>
          <a:p>
            <a:pPr lvl="0">
              <a:lnSpc>
                <a:spcPct val="150000"/>
              </a:lnSpc>
            </a:pPr>
            <a:r>
              <a:rPr lang="en-US" altLang="zh-CN" sz="2400" dirty="0"/>
              <a:t>2.</a:t>
            </a:r>
            <a:r>
              <a:rPr lang="zh-CN" altLang="zh-CN" sz="2400" dirty="0"/>
              <a:t>碱性清洁剂</a:t>
            </a:r>
          </a:p>
          <a:p>
            <a:pPr lvl="0">
              <a:lnSpc>
                <a:spcPct val="150000"/>
              </a:lnSpc>
            </a:pPr>
            <a:r>
              <a:rPr lang="en-US" altLang="zh-CN" sz="2400" dirty="0"/>
              <a:t>3.</a:t>
            </a:r>
            <a:r>
              <a:rPr lang="zh-CN" altLang="zh-CN" sz="2400" dirty="0"/>
              <a:t>中性</a:t>
            </a:r>
            <a:r>
              <a:rPr lang="zh-CN" altLang="zh-CN" sz="2400" dirty="0" smtClean="0"/>
              <a:t>清洁剂</a:t>
            </a:r>
            <a:endParaRPr lang="zh-CN" altLang="zh-CN" sz="2400" dirty="0"/>
          </a:p>
        </p:txBody>
      </p:sp>
      <p:sp>
        <p:nvSpPr>
          <p:cNvPr id="8" name="Text Box 3"/>
          <p:cNvSpPr txBox="1">
            <a:spLocks noChangeArrowheads="1"/>
          </p:cNvSpPr>
          <p:nvPr/>
        </p:nvSpPr>
        <p:spPr bwMode="auto">
          <a:xfrm>
            <a:off x="607557" y="163977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五、客房清洁剂的种类及使用范围</a:t>
            </a:r>
            <a:endParaRPr lang="en-US" altLang="zh-CN" sz="3000" b="1" dirty="0">
              <a:solidFill>
                <a:srgbClr val="CC3300"/>
              </a:solidFill>
              <a:latin typeface="黑体" pitchFamily="49" charset="-122"/>
              <a:ea typeface="黑体" pitchFamily="49" charset="-122"/>
            </a:endParaRPr>
          </a:p>
        </p:txBody>
      </p:sp>
      <p:sp>
        <p:nvSpPr>
          <p:cNvPr id="11" name="矩形 10"/>
          <p:cNvSpPr/>
          <p:nvPr/>
        </p:nvSpPr>
        <p:spPr>
          <a:xfrm>
            <a:off x="1091135" y="2471530"/>
            <a:ext cx="5211683"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（一）按清洁剂的化学性质划分</a:t>
            </a:r>
            <a:endParaRPr lang="en-US" altLang="zh-CN" sz="2800" dirty="0">
              <a:solidFill>
                <a:srgbClr val="0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6003"/>
          <a:stretch/>
        </p:blipFill>
        <p:spPr>
          <a:xfrm>
            <a:off x="1113345" y="3284990"/>
            <a:ext cx="2455902" cy="2865028"/>
          </a:xfrm>
          <a:prstGeom prst="rect">
            <a:avLst/>
          </a:prstGeom>
        </p:spPr>
      </p:pic>
    </p:spTree>
    <p:extLst>
      <p:ext uri="{BB962C8B-B14F-4D97-AF65-F5344CB8AC3E}">
        <p14:creationId xmlns:p14="http://schemas.microsoft.com/office/powerpoint/2010/main" val="9959729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17124" b="7661"/>
          <a:stretch/>
        </p:blipFill>
        <p:spPr>
          <a:xfrm>
            <a:off x="4788015" y="1907666"/>
            <a:ext cx="3946962" cy="4362450"/>
          </a:xfrm>
          <a:prstGeom prst="rect">
            <a:avLst/>
          </a:prstGeom>
        </p:spPr>
      </p:pic>
      <p:sp>
        <p:nvSpPr>
          <p:cNvPr id="6" name="矩形 5"/>
          <p:cNvSpPr/>
          <p:nvPr/>
        </p:nvSpPr>
        <p:spPr>
          <a:xfrm>
            <a:off x="611724" y="1576389"/>
            <a:ext cx="3057247" cy="662554"/>
          </a:xfrm>
          <a:prstGeom prst="rect">
            <a:avLst/>
          </a:prstGeom>
        </p:spPr>
        <p:txBody>
          <a:bodyPr wrap="none">
            <a:spAutoFit/>
          </a:bodyPr>
          <a:lstStyle/>
          <a:p>
            <a:pPr lvl="0">
              <a:lnSpc>
                <a:spcPct val="150000"/>
              </a:lnSpc>
            </a:pPr>
            <a:r>
              <a:rPr lang="zh-CN" altLang="en-US" sz="2800" dirty="0" smtClean="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二）按用途划分</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7" name="矩形 6"/>
          <p:cNvSpPr/>
          <p:nvPr/>
        </p:nvSpPr>
        <p:spPr>
          <a:xfrm>
            <a:off x="1945362" y="2333154"/>
            <a:ext cx="6503351" cy="3970318"/>
          </a:xfrm>
          <a:prstGeom prst="rect">
            <a:avLst/>
          </a:prstGeom>
        </p:spPr>
        <p:txBody>
          <a:bodyPr wrap="square">
            <a:spAutoFit/>
          </a:bodyPr>
          <a:lstStyle/>
          <a:p>
            <a:pPr>
              <a:lnSpc>
                <a:spcPct val="150000"/>
              </a:lnSpc>
            </a:pPr>
            <a:r>
              <a:rPr lang="zh-CN" altLang="en-US" sz="2400" dirty="0"/>
              <a:t> </a:t>
            </a:r>
            <a:r>
              <a:rPr lang="en-US" altLang="zh-CN" sz="2400" dirty="0"/>
              <a:t>1</a:t>
            </a:r>
            <a:r>
              <a:rPr lang="zh-CN" altLang="en-US" sz="2400" dirty="0"/>
              <a:t>、多功能清洁剂 </a:t>
            </a:r>
            <a:endParaRPr lang="en-US" altLang="zh-CN" sz="2400" dirty="0" smtClean="0"/>
          </a:p>
          <a:p>
            <a:pPr>
              <a:lnSpc>
                <a:spcPct val="150000"/>
              </a:lnSpc>
            </a:pPr>
            <a:r>
              <a:rPr lang="zh-CN" altLang="en-US" sz="2400" dirty="0"/>
              <a:t> </a:t>
            </a:r>
            <a:r>
              <a:rPr lang="en-US" altLang="zh-CN" sz="2400" dirty="0"/>
              <a:t>2</a:t>
            </a:r>
            <a:r>
              <a:rPr lang="zh-CN" altLang="en-US" sz="2400" dirty="0"/>
              <a:t>、三缸</a:t>
            </a:r>
            <a:r>
              <a:rPr lang="zh-CN" altLang="en-US" sz="2400" dirty="0" smtClean="0"/>
              <a:t>清洁剂</a:t>
            </a:r>
            <a:endParaRPr lang="en-US" altLang="zh-CN" sz="2400" dirty="0" smtClean="0"/>
          </a:p>
          <a:p>
            <a:pPr>
              <a:lnSpc>
                <a:spcPct val="150000"/>
              </a:lnSpc>
            </a:pPr>
            <a:r>
              <a:rPr lang="en-US" altLang="zh-CN" sz="2400" dirty="0"/>
              <a:t> 3</a:t>
            </a:r>
            <a:r>
              <a:rPr lang="zh-CN" altLang="zh-CN" sz="2400" dirty="0"/>
              <a:t>、玻璃</a:t>
            </a:r>
            <a:r>
              <a:rPr lang="zh-CN" altLang="zh-CN" sz="2400" dirty="0" smtClean="0"/>
              <a:t>清洁剂</a:t>
            </a:r>
            <a:endParaRPr lang="en-US" altLang="zh-CN" sz="2400" dirty="0" smtClean="0"/>
          </a:p>
          <a:p>
            <a:pPr>
              <a:lnSpc>
                <a:spcPct val="150000"/>
              </a:lnSpc>
            </a:pPr>
            <a:r>
              <a:rPr lang="en-US" altLang="zh-CN" sz="2400" dirty="0"/>
              <a:t> 4</a:t>
            </a:r>
            <a:r>
              <a:rPr lang="zh-CN" altLang="zh-CN" sz="2400" dirty="0"/>
              <a:t>、金属</a:t>
            </a:r>
            <a:r>
              <a:rPr lang="zh-CN" altLang="zh-CN" sz="2400" dirty="0" smtClean="0"/>
              <a:t>抛光剂</a:t>
            </a:r>
            <a:endParaRPr lang="en-US" altLang="zh-CN" sz="2400" dirty="0" smtClean="0"/>
          </a:p>
          <a:p>
            <a:pPr>
              <a:lnSpc>
                <a:spcPct val="150000"/>
              </a:lnSpc>
            </a:pPr>
            <a:r>
              <a:rPr lang="en-US" altLang="zh-CN" sz="2400" dirty="0"/>
              <a:t> 5</a:t>
            </a:r>
            <a:r>
              <a:rPr lang="zh-CN" altLang="zh-CN" sz="2400" dirty="0"/>
              <a:t>、家具蜡（家具保养蜡</a:t>
            </a:r>
            <a:r>
              <a:rPr lang="zh-CN" altLang="zh-CN" sz="2400" dirty="0" smtClean="0"/>
              <a:t>）</a:t>
            </a:r>
            <a:endParaRPr lang="zh-CN" altLang="zh-CN" sz="2400" dirty="0"/>
          </a:p>
          <a:p>
            <a:pPr>
              <a:lnSpc>
                <a:spcPct val="150000"/>
              </a:lnSpc>
            </a:pPr>
            <a:r>
              <a:rPr lang="en-US" altLang="zh-CN" sz="2400" dirty="0"/>
              <a:t> 6</a:t>
            </a:r>
            <a:r>
              <a:rPr lang="zh-CN" altLang="zh-CN" sz="2400" dirty="0"/>
              <a:t>、空气清新剂</a:t>
            </a:r>
          </a:p>
          <a:p>
            <a:pPr>
              <a:lnSpc>
                <a:spcPct val="150000"/>
              </a:lnSpc>
            </a:pPr>
            <a:r>
              <a:rPr lang="en-US" altLang="zh-CN" sz="2400" dirty="0"/>
              <a:t> 7</a:t>
            </a:r>
            <a:r>
              <a:rPr lang="zh-CN" altLang="zh-CN" sz="2400" dirty="0"/>
              <a:t>、</a:t>
            </a:r>
            <a:r>
              <a:rPr lang="zh-CN" altLang="zh-CN" sz="2400" dirty="0" smtClean="0"/>
              <a:t>杀虫剂</a:t>
            </a:r>
            <a:endParaRPr lang="zh-CN" altLang="zh-CN" sz="2400" dirty="0"/>
          </a:p>
        </p:txBody>
      </p:sp>
    </p:spTree>
    <p:extLst>
      <p:ext uri="{BB962C8B-B14F-4D97-AF65-F5344CB8AC3E}">
        <p14:creationId xmlns:p14="http://schemas.microsoft.com/office/powerpoint/2010/main" val="35207191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11727" y="235133"/>
            <a:ext cx="59932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六、客房清扫时的注意事项</a:t>
            </a:r>
            <a:endParaRPr lang="en-US" altLang="zh-CN" sz="3000" b="1" dirty="0">
              <a:solidFill>
                <a:srgbClr val="CC3300"/>
              </a:solidFill>
              <a:latin typeface="黑体" pitchFamily="49" charset="-122"/>
              <a:ea typeface="黑体" pitchFamily="49" charset="-122"/>
            </a:endParaRPr>
          </a:p>
        </p:txBody>
      </p:sp>
      <p:graphicFrame>
        <p:nvGraphicFramePr>
          <p:cNvPr id="6" name="图示 5"/>
          <p:cNvGraphicFramePr/>
          <p:nvPr>
            <p:extLst>
              <p:ext uri="{D42A27DB-BD31-4B8C-83A1-F6EECF244321}">
                <p14:modId xmlns:p14="http://schemas.microsoft.com/office/powerpoint/2010/main" val="274064466"/>
              </p:ext>
            </p:extLst>
          </p:nvPr>
        </p:nvGraphicFramePr>
        <p:xfrm>
          <a:off x="-828375" y="1052835"/>
          <a:ext cx="10800749" cy="5611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0259566"/>
      </p:ext>
    </p:extLst>
  </p:cSld>
  <p:clrMapOvr>
    <a:masterClrMapping/>
  </p:clrMapOvr>
  <p:transition spd="slow">
    <p:cove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11727" y="235133"/>
            <a:ext cx="59932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六、客房清扫时的注意事项</a:t>
            </a:r>
            <a:endParaRPr lang="en-US" altLang="zh-CN" sz="3000" b="1" dirty="0">
              <a:solidFill>
                <a:srgbClr val="CC3300"/>
              </a:solidFill>
              <a:latin typeface="黑体" pitchFamily="49" charset="-122"/>
              <a:ea typeface="黑体" pitchFamily="49" charset="-122"/>
            </a:endParaRPr>
          </a:p>
        </p:txBody>
      </p:sp>
      <p:graphicFrame>
        <p:nvGraphicFramePr>
          <p:cNvPr id="6" name="图示 5"/>
          <p:cNvGraphicFramePr/>
          <p:nvPr>
            <p:extLst>
              <p:ext uri="{D42A27DB-BD31-4B8C-83A1-F6EECF244321}">
                <p14:modId xmlns:p14="http://schemas.microsoft.com/office/powerpoint/2010/main" val="1361568952"/>
              </p:ext>
            </p:extLst>
          </p:nvPr>
        </p:nvGraphicFramePr>
        <p:xfrm>
          <a:off x="-828375" y="1052835"/>
          <a:ext cx="10800749" cy="5611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77351"/>
      </p:ext>
    </p:extLst>
  </p:cSld>
  <p:clrMapOvr>
    <a:masterClrMapping/>
  </p:clrMapOvr>
  <p:transition spd="slow">
    <p:cove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339845" y="2959152"/>
            <a:ext cx="6232945" cy="2862322"/>
          </a:xfrm>
          <a:prstGeom prst="rect">
            <a:avLst/>
          </a:prstGeom>
          <a:noFill/>
        </p:spPr>
        <p:txBody>
          <a:bodyPr wrap="square" rtlCol="0">
            <a:spAutoFit/>
          </a:bodyPr>
          <a:lstStyle/>
          <a:p>
            <a:pPr>
              <a:lnSpc>
                <a:spcPct val="150000"/>
              </a:lnSpc>
            </a:pPr>
            <a:r>
              <a:rPr lang="zh-CN" altLang="en-US" sz="2400" dirty="0">
                <a:latin typeface="+mn-ea"/>
                <a:ea typeface="+mn-ea"/>
              </a:rPr>
              <a:t>	客房的计划卫生是指在日常客房清洁的基础上，拟定一个周期性清洁计划，针对客房中平时不易或不必进行清洁的项目，采取定期循环的方式做彻底的清洁保养工作的客房卫生管理制度。</a:t>
            </a:r>
            <a:endParaRPr lang="zh-CN" altLang="zh-CN" sz="2400" dirty="0">
              <a:latin typeface="+mn-ea"/>
              <a:ea typeface="+mn-ea"/>
            </a:endParaRPr>
          </a:p>
        </p:txBody>
      </p:sp>
      <p:sp>
        <p:nvSpPr>
          <p:cNvPr id="15" name="Text Box 2"/>
          <p:cNvSpPr txBox="1">
            <a:spLocks noChangeArrowheads="1"/>
          </p:cNvSpPr>
          <p:nvPr/>
        </p:nvSpPr>
        <p:spPr bwMode="auto">
          <a:xfrm>
            <a:off x="395710" y="1733624"/>
            <a:ext cx="79205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a:t>
            </a:r>
            <a:r>
              <a:rPr lang="zh-CN" altLang="en-US" sz="3500" b="1" dirty="0">
                <a:solidFill>
                  <a:schemeClr val="accent1"/>
                </a:solidFill>
                <a:latin typeface="微软雅黑" pitchFamily="34" charset="-122"/>
                <a:ea typeface="微软雅黑" pitchFamily="34" charset="-122"/>
              </a:rPr>
              <a:t>二</a:t>
            </a:r>
            <a:r>
              <a:rPr lang="zh-CN" altLang="en-US" sz="3500" b="1" dirty="0" smtClean="0">
                <a:solidFill>
                  <a:schemeClr val="accent1"/>
                </a:solidFill>
                <a:latin typeface="微软雅黑" pitchFamily="34" charset="-122"/>
                <a:ea typeface="微软雅黑" pitchFamily="34" charset="-122"/>
              </a:rPr>
              <a:t>节    客房</a:t>
            </a:r>
            <a:r>
              <a:rPr lang="zh-CN" altLang="en-US" sz="3500" b="1" dirty="0">
                <a:solidFill>
                  <a:schemeClr val="accent1"/>
                </a:solidFill>
                <a:latin typeface="微软雅黑" pitchFamily="34" charset="-122"/>
                <a:ea typeface="微软雅黑" pitchFamily="34" charset="-122"/>
              </a:rPr>
              <a:t>计划卫生</a:t>
            </a:r>
          </a:p>
        </p:txBody>
      </p:sp>
    </p:spTree>
    <p:extLst>
      <p:ext uri="{BB962C8B-B14F-4D97-AF65-F5344CB8AC3E}">
        <p14:creationId xmlns:p14="http://schemas.microsoft.com/office/powerpoint/2010/main" val="4260783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74750" y="1756490"/>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5125715" y="3356995"/>
            <a:ext cx="3499612" cy="1754326"/>
          </a:xfrm>
          <a:prstGeom prst="rect">
            <a:avLst/>
          </a:prstGeom>
          <a:noFill/>
        </p:spPr>
        <p:txBody>
          <a:bodyPr wrap="square" rtlCol="0">
            <a:spAutoFit/>
          </a:bodyPr>
          <a:lstStyle/>
          <a:p>
            <a:pPr>
              <a:lnSpc>
                <a:spcPct val="150000"/>
              </a:lnSpc>
            </a:pPr>
            <a:r>
              <a:rPr lang="zh-CN" altLang="en-US" sz="2400" dirty="0">
                <a:latin typeface="+mn-ea"/>
                <a:ea typeface="+mn-ea"/>
              </a:rPr>
              <a:t>针对不同的项目，客房的计划卫生应按不同的时间周期进行。</a:t>
            </a:r>
            <a:endParaRPr lang="zh-CN" altLang="zh-CN" sz="2400" dirty="0"/>
          </a:p>
        </p:txBody>
      </p:sp>
      <p:sp>
        <p:nvSpPr>
          <p:cNvPr id="11" name="Text Box 3"/>
          <p:cNvSpPr txBox="1">
            <a:spLocks noChangeArrowheads="1"/>
          </p:cNvSpPr>
          <p:nvPr/>
        </p:nvSpPr>
        <p:spPr bwMode="auto">
          <a:xfrm>
            <a:off x="5002751" y="1475623"/>
            <a:ext cx="374554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一、计划卫生的项目和清洁周期 </a:t>
            </a:r>
            <a:endParaRPr lang="en-US" altLang="zh-CN" sz="3000" b="1" dirty="0">
              <a:solidFill>
                <a:srgbClr val="CC3300"/>
              </a:solidFill>
              <a:latin typeface="黑体" pitchFamily="49" charset="-122"/>
              <a:ea typeface="黑体" pitchFamily="49" charset="-122"/>
            </a:endParaRPr>
          </a:p>
        </p:txBody>
      </p:sp>
      <p:pic>
        <p:nvPicPr>
          <p:cNvPr id="14" name="图片 13" descr="File000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403" y="1340855"/>
            <a:ext cx="4244587" cy="5126092"/>
          </a:xfrm>
          <a:prstGeom prst="rect">
            <a:avLst/>
          </a:prstGeom>
          <a:noFill/>
          <a:ln>
            <a:noFill/>
          </a:ln>
        </p:spPr>
      </p:pic>
    </p:spTree>
    <p:extLst>
      <p:ext uri="{BB962C8B-B14F-4D97-AF65-F5344CB8AC3E}">
        <p14:creationId xmlns:p14="http://schemas.microsoft.com/office/powerpoint/2010/main" val="37311499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165" y="3861030"/>
            <a:ext cx="4213132" cy="1882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576384" y="1756490"/>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1" name="Text Box 3"/>
          <p:cNvSpPr txBox="1">
            <a:spLocks noChangeArrowheads="1"/>
          </p:cNvSpPr>
          <p:nvPr/>
        </p:nvSpPr>
        <p:spPr bwMode="auto">
          <a:xfrm>
            <a:off x="926582" y="1656423"/>
            <a:ext cx="58277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二、计划卫生的组织</a:t>
            </a:r>
            <a:endParaRPr lang="en-US" altLang="zh-CN" sz="3000" b="1" dirty="0">
              <a:solidFill>
                <a:srgbClr val="CC3300"/>
              </a:solidFill>
              <a:latin typeface="黑体" pitchFamily="49" charset="-122"/>
              <a:ea typeface="黑体" pitchFamily="49" charset="-122"/>
            </a:endParaRPr>
          </a:p>
        </p:txBody>
      </p:sp>
      <p:sp>
        <p:nvSpPr>
          <p:cNvPr id="15" name="TextBox 14"/>
          <p:cNvSpPr txBox="1"/>
          <p:nvPr/>
        </p:nvSpPr>
        <p:spPr>
          <a:xfrm>
            <a:off x="359879" y="2499526"/>
            <a:ext cx="5832406" cy="2862322"/>
          </a:xfrm>
          <a:prstGeom prst="rect">
            <a:avLst/>
          </a:prstGeom>
          <a:noFill/>
        </p:spPr>
        <p:txBody>
          <a:bodyPr wrap="square" rtlCol="0">
            <a:spAutoFit/>
          </a:bodyPr>
          <a:lstStyle/>
          <a:p>
            <a:pPr>
              <a:lnSpc>
                <a:spcPct val="150000"/>
              </a:lnSpc>
            </a:pPr>
            <a:r>
              <a:rPr lang="zh-CN" altLang="en-US" sz="2400" dirty="0">
                <a:latin typeface="+mn-ea"/>
                <a:ea typeface="+mn-ea"/>
              </a:rPr>
              <a:t>客房的计划卫生通常有三种组织方式：</a:t>
            </a:r>
            <a:endParaRPr lang="en-US" altLang="zh-CN" sz="2400" dirty="0" smtClean="0">
              <a:latin typeface="+mn-ea"/>
              <a:ea typeface="+mn-ea"/>
            </a:endParaRPr>
          </a:p>
          <a:p>
            <a:pPr>
              <a:lnSpc>
                <a:spcPct val="150000"/>
              </a:lnSpc>
            </a:pPr>
            <a:r>
              <a:rPr lang="zh-CN" altLang="en-US" sz="2400" dirty="0" smtClean="0">
                <a:latin typeface="+mn-ea"/>
                <a:ea typeface="+mn-ea"/>
              </a:rPr>
              <a:t>１</a:t>
            </a:r>
            <a:r>
              <a:rPr lang="zh-CN" altLang="en-US" sz="2400" dirty="0">
                <a:latin typeface="+mn-ea"/>
                <a:ea typeface="+mn-ea"/>
              </a:rPr>
              <a:t>、要求客房清洁工每天大扫除一间</a:t>
            </a:r>
            <a:r>
              <a:rPr lang="zh-CN" altLang="en-US" sz="2400" dirty="0" smtClean="0">
                <a:latin typeface="+mn-ea"/>
                <a:ea typeface="+mn-ea"/>
              </a:rPr>
              <a:t>客房</a:t>
            </a:r>
            <a:endParaRPr lang="en-US" altLang="zh-CN" sz="2400" dirty="0" smtClean="0">
              <a:latin typeface="+mn-ea"/>
              <a:ea typeface="+mn-ea"/>
            </a:endParaRPr>
          </a:p>
          <a:p>
            <a:pPr>
              <a:lnSpc>
                <a:spcPct val="150000"/>
              </a:lnSpc>
            </a:pPr>
            <a:r>
              <a:rPr lang="zh-CN" altLang="en-US" sz="2400" dirty="0"/>
              <a:t>２、规定每天对客房的某一部位或区域进行彻底的</a:t>
            </a:r>
            <a:r>
              <a:rPr lang="zh-CN" altLang="en-US" sz="2400" dirty="0" smtClean="0"/>
              <a:t>大扫除</a:t>
            </a:r>
            <a:endParaRPr lang="en-US" altLang="zh-CN" sz="2400" dirty="0" smtClean="0"/>
          </a:p>
          <a:p>
            <a:pPr>
              <a:lnSpc>
                <a:spcPct val="150000"/>
              </a:lnSpc>
            </a:pPr>
            <a:r>
              <a:rPr lang="zh-CN" altLang="en-US" sz="2400" dirty="0"/>
              <a:t>３、季节性大扫除或年度大扫除</a:t>
            </a:r>
            <a:endParaRPr lang="zh-CN" altLang="zh-CN" sz="2400" dirty="0"/>
          </a:p>
        </p:txBody>
      </p:sp>
    </p:spTree>
    <p:extLst>
      <p:ext uri="{BB962C8B-B14F-4D97-AF65-F5344CB8AC3E}">
        <p14:creationId xmlns:p14="http://schemas.microsoft.com/office/powerpoint/2010/main" val="25356250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0"/>
          <p:cNvGrpSpPr/>
          <p:nvPr/>
        </p:nvGrpSpPr>
        <p:grpSpPr>
          <a:xfrm>
            <a:off x="1640185" y="4928522"/>
            <a:ext cx="3297113" cy="1543916"/>
            <a:chOff x="1311695" y="2886233"/>
            <a:chExt cx="3297113" cy="1543916"/>
          </a:xfrm>
        </p:grpSpPr>
        <p:sp>
          <p:nvSpPr>
            <p:cNvPr id="5" name="Right Triangle 76"/>
            <p:cNvSpPr/>
            <p:nvPr/>
          </p:nvSpPr>
          <p:spPr>
            <a:xfrm rot="16828068">
              <a:off x="1666344" y="2723725"/>
              <a:ext cx="1189207" cy="1898505"/>
            </a:xfrm>
            <a:prstGeom prst="rtTriangle">
              <a:avLst/>
            </a:prstGeom>
            <a:gradFill>
              <a:gsLst>
                <a:gs pos="0">
                  <a:schemeClr val="bg1">
                    <a:alpha val="0"/>
                  </a:schemeClr>
                </a:gs>
                <a:gs pos="50000">
                  <a:schemeClr val="tx1">
                    <a:lumMod val="50000"/>
                    <a:lumOff val="50000"/>
                    <a:alpha val="33000"/>
                  </a:schemeClr>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37"/>
            <p:cNvGrpSpPr/>
            <p:nvPr/>
          </p:nvGrpSpPr>
          <p:grpSpPr>
            <a:xfrm>
              <a:off x="2533680" y="2886233"/>
              <a:ext cx="2075128" cy="1543916"/>
              <a:chOff x="2533680" y="2886233"/>
              <a:chExt cx="2075128" cy="1543916"/>
            </a:xfrm>
          </p:grpSpPr>
          <p:sp>
            <p:nvSpPr>
              <p:cNvPr id="7" name="Freeform 21"/>
              <p:cNvSpPr>
                <a:spLocks/>
              </p:cNvSpPr>
              <p:nvPr/>
            </p:nvSpPr>
            <p:spPr bwMode="auto">
              <a:xfrm>
                <a:off x="2533680" y="3064176"/>
                <a:ext cx="553455" cy="1365973"/>
              </a:xfrm>
              <a:custGeom>
                <a:avLst/>
                <a:gdLst/>
                <a:ahLst/>
                <a:cxnLst>
                  <a:cxn ang="0">
                    <a:pos x="423" y="1044"/>
                  </a:cxn>
                  <a:cxn ang="0">
                    <a:pos x="10" y="771"/>
                  </a:cxn>
                  <a:cxn ang="0">
                    <a:pos x="0" y="0"/>
                  </a:cxn>
                  <a:cxn ang="0">
                    <a:pos x="419" y="229"/>
                  </a:cxn>
                  <a:cxn ang="0">
                    <a:pos x="423" y="1044"/>
                  </a:cxn>
                </a:cxnLst>
                <a:rect l="0" t="0" r="r" b="b"/>
                <a:pathLst>
                  <a:path w="423" h="1044">
                    <a:moveTo>
                      <a:pt x="423" y="1044"/>
                    </a:moveTo>
                    <a:lnTo>
                      <a:pt x="10" y="771"/>
                    </a:lnTo>
                    <a:lnTo>
                      <a:pt x="0" y="0"/>
                    </a:lnTo>
                    <a:lnTo>
                      <a:pt x="419" y="229"/>
                    </a:lnTo>
                    <a:lnTo>
                      <a:pt x="423" y="1044"/>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22"/>
              <p:cNvSpPr>
                <a:spLocks/>
              </p:cNvSpPr>
              <p:nvPr/>
            </p:nvSpPr>
            <p:spPr bwMode="auto">
              <a:xfrm>
                <a:off x="2533680" y="2886233"/>
                <a:ext cx="2075128" cy="477568"/>
              </a:xfrm>
              <a:custGeom>
                <a:avLst/>
                <a:gdLst/>
                <a:ahLst/>
                <a:cxnLst>
                  <a:cxn ang="0">
                    <a:pos x="419" y="365"/>
                  </a:cxn>
                  <a:cxn ang="0">
                    <a:pos x="0" y="136"/>
                  </a:cxn>
                  <a:cxn ang="0">
                    <a:pos x="1116" y="0"/>
                  </a:cxn>
                  <a:cxn ang="0">
                    <a:pos x="1586" y="211"/>
                  </a:cxn>
                  <a:cxn ang="0">
                    <a:pos x="419" y="365"/>
                  </a:cxn>
                </a:cxnLst>
                <a:rect l="0" t="0" r="r" b="b"/>
                <a:pathLst>
                  <a:path w="1586" h="365">
                    <a:moveTo>
                      <a:pt x="419" y="365"/>
                    </a:moveTo>
                    <a:lnTo>
                      <a:pt x="0" y="136"/>
                    </a:lnTo>
                    <a:lnTo>
                      <a:pt x="1116" y="0"/>
                    </a:lnTo>
                    <a:lnTo>
                      <a:pt x="1586" y="211"/>
                    </a:lnTo>
                    <a:lnTo>
                      <a:pt x="419" y="365"/>
                    </a:lnTo>
                    <a:close/>
                  </a:path>
                </a:pathLst>
              </a:custGeom>
              <a:solidFill>
                <a:schemeClr val="accent1">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3"/>
              <p:cNvSpPr>
                <a:spLocks/>
              </p:cNvSpPr>
              <p:nvPr/>
            </p:nvSpPr>
            <p:spPr bwMode="auto">
              <a:xfrm>
                <a:off x="3081901" y="3162306"/>
                <a:ext cx="1526907" cy="1267843"/>
              </a:xfrm>
              <a:custGeom>
                <a:avLst/>
                <a:gdLst/>
                <a:ahLst/>
                <a:cxnLst>
                  <a:cxn ang="0">
                    <a:pos x="1167" y="0"/>
                  </a:cxn>
                  <a:cxn ang="0">
                    <a:pos x="1153" y="785"/>
                  </a:cxn>
                  <a:cxn ang="0">
                    <a:pos x="4" y="969"/>
                  </a:cxn>
                  <a:cxn ang="0">
                    <a:pos x="0" y="154"/>
                  </a:cxn>
                  <a:cxn ang="0">
                    <a:pos x="1167" y="0"/>
                  </a:cxn>
                </a:cxnLst>
                <a:rect l="0" t="0" r="r" b="b"/>
                <a:pathLst>
                  <a:path w="1167" h="969">
                    <a:moveTo>
                      <a:pt x="1167" y="0"/>
                    </a:moveTo>
                    <a:lnTo>
                      <a:pt x="1153" y="785"/>
                    </a:lnTo>
                    <a:lnTo>
                      <a:pt x="4" y="969"/>
                    </a:lnTo>
                    <a:lnTo>
                      <a:pt x="0" y="154"/>
                    </a:lnTo>
                    <a:lnTo>
                      <a:pt x="1167"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0" name="Group 41"/>
          <p:cNvGrpSpPr/>
          <p:nvPr/>
        </p:nvGrpSpPr>
        <p:grpSpPr>
          <a:xfrm>
            <a:off x="4217570" y="5024035"/>
            <a:ext cx="2758218" cy="1606248"/>
            <a:chOff x="3889082" y="2981747"/>
            <a:chExt cx="2758218" cy="1606248"/>
          </a:xfrm>
          <a:solidFill>
            <a:srgbClr val="FFC000"/>
          </a:solidFill>
        </p:grpSpPr>
        <p:grpSp>
          <p:nvGrpSpPr>
            <p:cNvPr id="11" name="Group 39"/>
            <p:cNvGrpSpPr/>
            <p:nvPr/>
          </p:nvGrpSpPr>
          <p:grpSpPr>
            <a:xfrm>
              <a:off x="4569555" y="2981747"/>
              <a:ext cx="2077745" cy="1604102"/>
              <a:chOff x="4569555" y="2981747"/>
              <a:chExt cx="2077745" cy="1604102"/>
            </a:xfrm>
            <a:grpFill/>
          </p:grpSpPr>
          <p:sp>
            <p:nvSpPr>
              <p:cNvPr id="13" name="Freeform 24"/>
              <p:cNvSpPr>
                <a:spLocks/>
              </p:cNvSpPr>
              <p:nvPr/>
            </p:nvSpPr>
            <p:spPr bwMode="auto">
              <a:xfrm>
                <a:off x="5688241" y="3282679"/>
                <a:ext cx="955135" cy="1300553"/>
              </a:xfrm>
              <a:custGeom>
                <a:avLst/>
                <a:gdLst/>
                <a:ahLst/>
                <a:cxnLst>
                  <a:cxn ang="0">
                    <a:pos x="3" y="175"/>
                  </a:cxn>
                  <a:cxn ang="0">
                    <a:pos x="730" y="0"/>
                  </a:cxn>
                  <a:cxn ang="0">
                    <a:pos x="715" y="784"/>
                  </a:cxn>
                  <a:cxn ang="0">
                    <a:pos x="0" y="994"/>
                  </a:cxn>
                  <a:cxn ang="0">
                    <a:pos x="3" y="175"/>
                  </a:cxn>
                </a:cxnLst>
                <a:rect l="0" t="0" r="r" b="b"/>
                <a:pathLst>
                  <a:path w="730" h="994">
                    <a:moveTo>
                      <a:pt x="3" y="175"/>
                    </a:moveTo>
                    <a:lnTo>
                      <a:pt x="730" y="0"/>
                    </a:lnTo>
                    <a:lnTo>
                      <a:pt x="715" y="784"/>
                    </a:lnTo>
                    <a:lnTo>
                      <a:pt x="0" y="994"/>
                    </a:lnTo>
                    <a:lnTo>
                      <a:pt x="3" y="17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5"/>
              <p:cNvSpPr>
                <a:spLocks/>
              </p:cNvSpPr>
              <p:nvPr/>
            </p:nvSpPr>
            <p:spPr bwMode="auto">
              <a:xfrm>
                <a:off x="4569555" y="2981747"/>
                <a:ext cx="2077745" cy="529904"/>
              </a:xfrm>
              <a:custGeom>
                <a:avLst/>
                <a:gdLst/>
                <a:ahLst/>
                <a:cxnLst>
                  <a:cxn ang="0">
                    <a:pos x="0" y="155"/>
                  </a:cxn>
                  <a:cxn ang="0">
                    <a:pos x="718" y="0"/>
                  </a:cxn>
                  <a:cxn ang="0">
                    <a:pos x="1588" y="230"/>
                  </a:cxn>
                  <a:cxn ang="0">
                    <a:pos x="861" y="405"/>
                  </a:cxn>
                  <a:cxn ang="0">
                    <a:pos x="0" y="155"/>
                  </a:cxn>
                </a:cxnLst>
                <a:rect l="0" t="0" r="r" b="b"/>
                <a:pathLst>
                  <a:path w="1588" h="405">
                    <a:moveTo>
                      <a:pt x="0" y="155"/>
                    </a:moveTo>
                    <a:lnTo>
                      <a:pt x="718" y="0"/>
                    </a:lnTo>
                    <a:lnTo>
                      <a:pt x="1588" y="230"/>
                    </a:lnTo>
                    <a:lnTo>
                      <a:pt x="861" y="405"/>
                    </a:lnTo>
                    <a:lnTo>
                      <a:pt x="0" y="15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26"/>
              <p:cNvSpPr>
                <a:spLocks/>
              </p:cNvSpPr>
              <p:nvPr/>
            </p:nvSpPr>
            <p:spPr bwMode="auto">
              <a:xfrm>
                <a:off x="4569555" y="3184549"/>
                <a:ext cx="1126536" cy="1401300"/>
              </a:xfrm>
              <a:custGeom>
                <a:avLst/>
                <a:gdLst/>
                <a:ahLst/>
                <a:cxnLst>
                  <a:cxn ang="0">
                    <a:pos x="861" y="250"/>
                  </a:cxn>
                  <a:cxn ang="0">
                    <a:pos x="858" y="1071"/>
                  </a:cxn>
                  <a:cxn ang="0">
                    <a:pos x="12" y="771"/>
                  </a:cxn>
                  <a:cxn ang="0">
                    <a:pos x="0" y="0"/>
                  </a:cxn>
                  <a:cxn ang="0">
                    <a:pos x="861" y="250"/>
                  </a:cxn>
                </a:cxnLst>
                <a:rect l="0" t="0" r="r" b="b"/>
                <a:pathLst>
                  <a:path w="861" h="1071">
                    <a:moveTo>
                      <a:pt x="861" y="250"/>
                    </a:moveTo>
                    <a:lnTo>
                      <a:pt x="858" y="1071"/>
                    </a:lnTo>
                    <a:lnTo>
                      <a:pt x="12" y="771"/>
                    </a:lnTo>
                    <a:lnTo>
                      <a:pt x="0" y="0"/>
                    </a:lnTo>
                    <a:lnTo>
                      <a:pt x="861" y="2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Isosceles Triangle 69"/>
            <p:cNvSpPr/>
            <p:nvPr/>
          </p:nvSpPr>
          <p:spPr>
            <a:xfrm>
              <a:off x="3889082" y="4195392"/>
              <a:ext cx="1813447" cy="392603"/>
            </a:xfrm>
            <a:prstGeom prst="triangle">
              <a:avLst>
                <a:gd name="adj" fmla="val 3911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279"/>
          <p:cNvGrpSpPr/>
          <p:nvPr/>
        </p:nvGrpSpPr>
        <p:grpSpPr>
          <a:xfrm>
            <a:off x="2904743" y="4268396"/>
            <a:ext cx="785998" cy="785992"/>
            <a:chOff x="846989" y="1401020"/>
            <a:chExt cx="877416" cy="877416"/>
          </a:xfrm>
          <a:effectLst/>
        </p:grpSpPr>
        <p:sp>
          <p:nvSpPr>
            <p:cNvPr id="17" name="Teardrop 16"/>
            <p:cNvSpPr/>
            <p:nvPr/>
          </p:nvSpPr>
          <p:spPr>
            <a:xfrm rot="8100000">
              <a:off x="846989" y="1401020"/>
              <a:ext cx="877416" cy="877416"/>
            </a:xfrm>
            <a:prstGeom prst="teardrop">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lumMod val="75000"/>
                    <a:lumOff val="25000"/>
                  </a:schemeClr>
                </a:solidFill>
              </a:endParaRPr>
            </a:p>
          </p:txBody>
        </p:sp>
        <p:sp>
          <p:nvSpPr>
            <p:cNvPr id="18" name="Oval 17"/>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b="1" dirty="0">
                <a:solidFill>
                  <a:schemeClr val="tx1">
                    <a:lumMod val="75000"/>
                    <a:lumOff val="25000"/>
                  </a:schemeClr>
                </a:solidFill>
              </a:endParaRPr>
            </a:p>
          </p:txBody>
        </p:sp>
      </p:grpSp>
      <p:grpSp>
        <p:nvGrpSpPr>
          <p:cNvPr id="19" name="Group 279"/>
          <p:cNvGrpSpPr/>
          <p:nvPr/>
        </p:nvGrpSpPr>
        <p:grpSpPr>
          <a:xfrm>
            <a:off x="6130735" y="4404116"/>
            <a:ext cx="785998" cy="785992"/>
            <a:chOff x="846989" y="1401020"/>
            <a:chExt cx="877416" cy="877416"/>
          </a:xfrm>
          <a:solidFill>
            <a:srgbClr val="FFC000"/>
          </a:solidFill>
          <a:effectLst/>
        </p:grpSpPr>
        <p:sp>
          <p:nvSpPr>
            <p:cNvPr id="20" name="Teardrop 22"/>
            <p:cNvSpPr/>
            <p:nvPr/>
          </p:nvSpPr>
          <p:spPr>
            <a:xfrm rot="8100000">
              <a:off x="846989" y="1401020"/>
              <a:ext cx="877416" cy="877416"/>
            </a:xfrm>
            <a:prstGeom prst="teardrop">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lumMod val="75000"/>
                    <a:lumOff val="25000"/>
                  </a:schemeClr>
                </a:solidFill>
              </a:endParaRPr>
            </a:p>
          </p:txBody>
        </p:sp>
        <p:sp>
          <p:nvSpPr>
            <p:cNvPr id="21" name="Oval 23"/>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b="1" dirty="0">
                <a:solidFill>
                  <a:schemeClr val="tx1">
                    <a:lumMod val="75000"/>
                    <a:lumOff val="25000"/>
                  </a:schemeClr>
                </a:solidFill>
              </a:endParaRPr>
            </a:p>
          </p:txBody>
        </p:sp>
      </p:grpSp>
      <p:grpSp>
        <p:nvGrpSpPr>
          <p:cNvPr id="31" name="Group 38"/>
          <p:cNvGrpSpPr/>
          <p:nvPr/>
        </p:nvGrpSpPr>
        <p:grpSpPr>
          <a:xfrm>
            <a:off x="3827769" y="4045349"/>
            <a:ext cx="1971764" cy="1329339"/>
            <a:chOff x="3499281" y="2003061"/>
            <a:chExt cx="1971764" cy="1329338"/>
          </a:xfrm>
        </p:grpSpPr>
        <p:sp>
          <p:nvSpPr>
            <p:cNvPr id="32" name="Freeform 27"/>
            <p:cNvSpPr>
              <a:spLocks/>
            </p:cNvSpPr>
            <p:nvPr/>
          </p:nvSpPr>
          <p:spPr bwMode="auto">
            <a:xfrm>
              <a:off x="3499281" y="2059322"/>
              <a:ext cx="323176" cy="1273077"/>
            </a:xfrm>
            <a:custGeom>
              <a:avLst/>
              <a:gdLst/>
              <a:ahLst/>
              <a:cxnLst>
                <a:cxn ang="0">
                  <a:pos x="247" y="973"/>
                </a:cxn>
                <a:cxn ang="0">
                  <a:pos x="2" y="783"/>
                </a:cxn>
                <a:cxn ang="0">
                  <a:pos x="0" y="0"/>
                </a:cxn>
                <a:cxn ang="0">
                  <a:pos x="247" y="137"/>
                </a:cxn>
                <a:cxn ang="0">
                  <a:pos x="247" y="973"/>
                </a:cxn>
              </a:cxnLst>
              <a:rect l="0" t="0" r="r" b="b"/>
              <a:pathLst>
                <a:path w="247" h="973">
                  <a:moveTo>
                    <a:pt x="247" y="973"/>
                  </a:moveTo>
                  <a:lnTo>
                    <a:pt x="2" y="783"/>
                  </a:lnTo>
                  <a:lnTo>
                    <a:pt x="0" y="0"/>
                  </a:lnTo>
                  <a:lnTo>
                    <a:pt x="247" y="137"/>
                  </a:lnTo>
                  <a:lnTo>
                    <a:pt x="247" y="973"/>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8"/>
            <p:cNvSpPr>
              <a:spLocks/>
            </p:cNvSpPr>
            <p:nvPr/>
          </p:nvSpPr>
          <p:spPr bwMode="auto">
            <a:xfrm>
              <a:off x="3499281" y="2003061"/>
              <a:ext cx="1971764" cy="235513"/>
            </a:xfrm>
            <a:custGeom>
              <a:avLst/>
              <a:gdLst/>
              <a:ahLst/>
              <a:cxnLst>
                <a:cxn ang="0">
                  <a:pos x="247" y="180"/>
                </a:cxn>
                <a:cxn ang="0">
                  <a:pos x="0" y="43"/>
                </a:cxn>
                <a:cxn ang="0">
                  <a:pos x="1187" y="0"/>
                </a:cxn>
                <a:cxn ang="0">
                  <a:pos x="1507" y="132"/>
                </a:cxn>
                <a:cxn ang="0">
                  <a:pos x="247" y="180"/>
                </a:cxn>
              </a:cxnLst>
              <a:rect l="0" t="0" r="r" b="b"/>
              <a:pathLst>
                <a:path w="1507" h="180">
                  <a:moveTo>
                    <a:pt x="247" y="180"/>
                  </a:moveTo>
                  <a:lnTo>
                    <a:pt x="0" y="43"/>
                  </a:lnTo>
                  <a:lnTo>
                    <a:pt x="1187" y="0"/>
                  </a:lnTo>
                  <a:lnTo>
                    <a:pt x="1507" y="132"/>
                  </a:lnTo>
                  <a:lnTo>
                    <a:pt x="247" y="180"/>
                  </a:lnTo>
                  <a:close/>
                </a:path>
              </a:pathLst>
            </a:custGeom>
            <a:solidFill>
              <a:schemeClr val="accent4">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9"/>
            <p:cNvSpPr>
              <a:spLocks/>
            </p:cNvSpPr>
            <p:nvPr/>
          </p:nvSpPr>
          <p:spPr bwMode="auto">
            <a:xfrm>
              <a:off x="3822457" y="2175770"/>
              <a:ext cx="1648588" cy="1156628"/>
            </a:xfrm>
            <a:custGeom>
              <a:avLst/>
              <a:gdLst/>
              <a:ahLst/>
              <a:cxnLst>
                <a:cxn ang="0">
                  <a:pos x="1260" y="0"/>
                </a:cxn>
                <a:cxn ang="0">
                  <a:pos x="1247" y="813"/>
                </a:cxn>
                <a:cxn ang="0">
                  <a:pos x="0" y="884"/>
                </a:cxn>
                <a:cxn ang="0">
                  <a:pos x="0" y="48"/>
                </a:cxn>
                <a:cxn ang="0">
                  <a:pos x="1260" y="0"/>
                </a:cxn>
              </a:cxnLst>
              <a:rect l="0" t="0" r="r" b="b"/>
              <a:pathLst>
                <a:path w="1260" h="884">
                  <a:moveTo>
                    <a:pt x="1260" y="0"/>
                  </a:moveTo>
                  <a:lnTo>
                    <a:pt x="1247" y="813"/>
                  </a:lnTo>
                  <a:lnTo>
                    <a:pt x="0" y="884"/>
                  </a:lnTo>
                  <a:lnTo>
                    <a:pt x="0" y="48"/>
                  </a:lnTo>
                  <a:lnTo>
                    <a:pt x="1260" y="0"/>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 name="Group 279"/>
          <p:cNvGrpSpPr/>
          <p:nvPr/>
        </p:nvGrpSpPr>
        <p:grpSpPr>
          <a:xfrm>
            <a:off x="4439632" y="3175007"/>
            <a:ext cx="785998" cy="785992"/>
            <a:chOff x="846989" y="1401020"/>
            <a:chExt cx="877416" cy="877416"/>
          </a:xfrm>
          <a:effectLst/>
        </p:grpSpPr>
        <p:sp>
          <p:nvSpPr>
            <p:cNvPr id="36" name="Teardrop 19"/>
            <p:cNvSpPr/>
            <p:nvPr/>
          </p:nvSpPr>
          <p:spPr>
            <a:xfrm rot="8100000">
              <a:off x="846989" y="1401020"/>
              <a:ext cx="877416" cy="877416"/>
            </a:xfrm>
            <a:prstGeom prst="teardrop">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lumMod val="75000"/>
                    <a:lumOff val="25000"/>
                  </a:schemeClr>
                </a:solidFill>
              </a:endParaRPr>
            </a:p>
          </p:txBody>
        </p:sp>
        <p:sp>
          <p:nvSpPr>
            <p:cNvPr id="37" name="Oval 20"/>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b="1" dirty="0">
                <a:solidFill>
                  <a:schemeClr val="tx1">
                    <a:lumMod val="75000"/>
                    <a:lumOff val="25000"/>
                  </a:schemeClr>
                </a:solidFill>
              </a:endParaRPr>
            </a:p>
          </p:txBody>
        </p:sp>
      </p:grpSp>
      <p:sp>
        <p:nvSpPr>
          <p:cNvPr id="39" name="矩形 38"/>
          <p:cNvSpPr/>
          <p:nvPr/>
        </p:nvSpPr>
        <p:spPr>
          <a:xfrm>
            <a:off x="551859" y="719220"/>
            <a:ext cx="4075155" cy="523220"/>
          </a:xfrm>
          <a:prstGeom prst="rect">
            <a:avLst/>
          </a:prstGeom>
        </p:spPr>
        <p:txBody>
          <a:bodyPr wrap="none">
            <a:spAutoFit/>
          </a:bodyPr>
          <a:lstStyle/>
          <a:p>
            <a:r>
              <a:rPr lang="en-US" altLang="zh-CN" sz="2800" dirty="0"/>
              <a:t>2.</a:t>
            </a:r>
            <a:r>
              <a:rPr lang="zh-CN" altLang="en-US" sz="2800" dirty="0"/>
              <a:t>房间介绍时的注意事项</a:t>
            </a:r>
          </a:p>
        </p:txBody>
      </p:sp>
      <p:sp>
        <p:nvSpPr>
          <p:cNvPr id="40" name="矩形 39"/>
          <p:cNvSpPr/>
          <p:nvPr/>
        </p:nvSpPr>
        <p:spPr>
          <a:xfrm>
            <a:off x="2126063" y="1916895"/>
            <a:ext cx="3454927" cy="1200329"/>
          </a:xfrm>
          <a:prstGeom prst="rect">
            <a:avLst/>
          </a:prstGeom>
        </p:spPr>
        <p:txBody>
          <a:bodyPr wrap="square">
            <a:spAutoFit/>
          </a:bodyPr>
          <a:lstStyle/>
          <a:p>
            <a:pPr marL="342900" indent="-342900">
              <a:buFont typeface="Wingdings" panose="05000000000000000000" pitchFamily="2" charset="2"/>
              <a:buChar char="Ø"/>
            </a:pPr>
            <a:r>
              <a:rPr lang="zh-CN" altLang="zh-CN" sz="2400" dirty="0">
                <a:latin typeface="微软雅黑" panose="020B0503020204020204" pitchFamily="34" charset="-122"/>
                <a:ea typeface="微软雅黑" panose="020B0503020204020204" pitchFamily="34" charset="-122"/>
              </a:rPr>
              <a:t>行李员带客人进客房，要向客人介绍房内设施及使用方法</a:t>
            </a:r>
            <a:endParaRPr lang="zh-CN" altLang="en-US" sz="2400" dirty="0"/>
          </a:p>
        </p:txBody>
      </p:sp>
      <p:sp>
        <p:nvSpPr>
          <p:cNvPr id="41" name="矩形 40"/>
          <p:cNvSpPr/>
          <p:nvPr/>
        </p:nvSpPr>
        <p:spPr>
          <a:xfrm>
            <a:off x="80134" y="3525319"/>
            <a:ext cx="2534422" cy="1754326"/>
          </a:xfrm>
          <a:prstGeom prst="rect">
            <a:avLst/>
          </a:prstGeom>
        </p:spPr>
        <p:txBody>
          <a:bodyPr wrap="square">
            <a:spAutoFit/>
          </a:bodyPr>
          <a:lstStyle/>
          <a:p>
            <a:pPr marL="457200" indent="-457200">
              <a:lnSpc>
                <a:spcPct val="150000"/>
              </a:lnSpc>
              <a:buFont typeface="Wingdings" panose="05000000000000000000" pitchFamily="2" charset="2"/>
              <a:buChar char="Ø"/>
            </a:pPr>
            <a:r>
              <a:rPr lang="zh-CN" altLang="zh-CN" sz="2400" dirty="0">
                <a:latin typeface="微软雅黑" panose="020B0503020204020204" pitchFamily="34" charset="-122"/>
                <a:ea typeface="微软雅黑" panose="020B0503020204020204" pitchFamily="34" charset="-122"/>
              </a:rPr>
              <a:t>在向客人介绍房内设施时，也不要太啰嗦</a:t>
            </a:r>
            <a:endParaRPr lang="en-US" altLang="zh-CN" sz="2400" dirty="0">
              <a:latin typeface="微软雅黑" panose="020B0503020204020204" pitchFamily="34" charset="-122"/>
              <a:ea typeface="微软雅黑" panose="020B0503020204020204" pitchFamily="34" charset="-122"/>
            </a:endParaRPr>
          </a:p>
        </p:txBody>
      </p:sp>
      <p:sp>
        <p:nvSpPr>
          <p:cNvPr id="42" name="矩形 41"/>
          <p:cNvSpPr/>
          <p:nvPr/>
        </p:nvSpPr>
        <p:spPr>
          <a:xfrm>
            <a:off x="5936915" y="2772064"/>
            <a:ext cx="3274154" cy="1754326"/>
          </a:xfrm>
          <a:prstGeom prst="rect">
            <a:avLst/>
          </a:prstGeom>
        </p:spPr>
        <p:txBody>
          <a:bodyPr wrap="square">
            <a:spAutoFit/>
          </a:bodyPr>
          <a:lstStyle/>
          <a:p>
            <a:pPr marL="457200" indent="-457200">
              <a:lnSpc>
                <a:spcPct val="150000"/>
              </a:lnSpc>
              <a:buFont typeface="Wingdings" panose="05000000000000000000" pitchFamily="2" charset="2"/>
              <a:buChar char="Ø"/>
            </a:pPr>
            <a:r>
              <a:rPr lang="zh-CN" altLang="zh-CN" sz="2400" dirty="0">
                <a:latin typeface="微软雅黑" panose="020B0503020204020204" pitchFamily="34" charset="-122"/>
                <a:ea typeface="微软雅黑" panose="020B0503020204020204" pitchFamily="34" charset="-122"/>
              </a:rPr>
              <a:t>由于客人消费层次和住宿经验的不同</a:t>
            </a:r>
            <a:r>
              <a:rPr lang="zh-CN" altLang="en-US" sz="2400" dirty="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介绍时要因人而异</a:t>
            </a:r>
            <a:endParaRPr lang="zh-CN" altLang="en-US" sz="2400" dirty="0"/>
          </a:p>
        </p:txBody>
      </p:sp>
    </p:spTree>
    <p:extLst>
      <p:ext uri="{BB962C8B-B14F-4D97-AF65-F5344CB8AC3E}">
        <p14:creationId xmlns:p14="http://schemas.microsoft.com/office/powerpoint/2010/main" val="385479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accel="50000" decel="5000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accel="50000" decel="5000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accel="50000" decel="5000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accel="50000" decel="5000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accel="50000" decel="5000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477813" y="2034816"/>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1" name="Text Box 3"/>
          <p:cNvSpPr txBox="1">
            <a:spLocks noChangeArrowheads="1"/>
          </p:cNvSpPr>
          <p:nvPr/>
        </p:nvSpPr>
        <p:spPr bwMode="auto">
          <a:xfrm>
            <a:off x="4822236" y="1984119"/>
            <a:ext cx="374554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三、计划卫生的管理</a:t>
            </a:r>
            <a:endParaRPr lang="en-US" altLang="zh-CN" sz="3000" b="1" dirty="0">
              <a:solidFill>
                <a:srgbClr val="CC3300"/>
              </a:solidFill>
              <a:latin typeface="黑体" pitchFamily="49" charset="-122"/>
              <a:ea typeface="黑体" pitchFamily="49" charset="-122"/>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580" y="1496943"/>
            <a:ext cx="3649210" cy="4812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矩形 14"/>
          <p:cNvSpPr/>
          <p:nvPr/>
        </p:nvSpPr>
        <p:spPr>
          <a:xfrm>
            <a:off x="4440537" y="3229205"/>
            <a:ext cx="4493538" cy="2031325"/>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（一）计划卫生的</a:t>
            </a:r>
            <a:r>
              <a:rPr lang="zh-CN" altLang="en-US" sz="2800" dirty="0" smtClean="0">
                <a:solidFill>
                  <a:srgbClr val="000000"/>
                </a:solidFill>
                <a:latin typeface="微软雅黑" panose="020B0503020204020204" pitchFamily="34" charset="-122"/>
                <a:ea typeface="微软雅黑" panose="020B0503020204020204" pitchFamily="34" charset="-122"/>
              </a:rPr>
              <a:t>安排</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（二）计划卫生的</a:t>
            </a:r>
            <a:r>
              <a:rPr lang="zh-CN" altLang="en-US" sz="2800" dirty="0" smtClean="0">
                <a:solidFill>
                  <a:srgbClr val="000000"/>
                </a:solidFill>
                <a:latin typeface="微软雅黑" panose="020B0503020204020204" pitchFamily="34" charset="-122"/>
                <a:ea typeface="微软雅黑" panose="020B0503020204020204" pitchFamily="34" charset="-122"/>
              </a:rPr>
              <a:t>检查</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（三）计划卫生的安全问题</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340983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68104" y="2249228"/>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258455" y="2949872"/>
            <a:ext cx="8537105" cy="3416320"/>
          </a:xfrm>
          <a:prstGeom prst="rect">
            <a:avLst/>
          </a:prstGeom>
          <a:noFill/>
        </p:spPr>
        <p:txBody>
          <a:bodyPr wrap="square" rtlCol="0">
            <a:spAutoFit/>
          </a:bodyPr>
          <a:lstStyle/>
          <a:p>
            <a:pPr>
              <a:lnSpc>
                <a:spcPct val="150000"/>
              </a:lnSpc>
            </a:pPr>
            <a:r>
              <a:rPr lang="zh-CN" altLang="en-US" sz="2400" dirty="0">
                <a:latin typeface="+mn-ea"/>
                <a:ea typeface="+mn-ea"/>
              </a:rPr>
              <a:t>搞好卫生管理，首先要求服务员及管理人员要有卫生意识，对于卫生工作的重要性要有足够的认识，为此必须经常强调、考核。此外，还要求管理人员及服务人员注意</a:t>
            </a:r>
            <a:r>
              <a:rPr lang="zh-CN" altLang="en-US" sz="2400" dirty="0" smtClean="0">
                <a:latin typeface="+mn-ea"/>
                <a:ea typeface="+mn-ea"/>
              </a:rPr>
              <a:t>个人卫生</a:t>
            </a:r>
            <a:r>
              <a:rPr lang="en-US" altLang="zh-CN" sz="2400" dirty="0" smtClean="0">
                <a:latin typeface="+mn-ea"/>
                <a:ea typeface="+mn-ea"/>
              </a:rPr>
              <a:t>.</a:t>
            </a:r>
          </a:p>
          <a:p>
            <a:pPr>
              <a:lnSpc>
                <a:spcPct val="150000"/>
              </a:lnSpc>
            </a:pPr>
            <a:r>
              <a:rPr lang="zh-CN" altLang="en-US" sz="2400" dirty="0" smtClean="0">
                <a:latin typeface="+mn-ea"/>
                <a:ea typeface="+mn-ea"/>
              </a:rPr>
              <a:t>其次</a:t>
            </a:r>
            <a:r>
              <a:rPr lang="zh-CN" altLang="en-US" sz="2400" dirty="0">
                <a:latin typeface="+mn-ea"/>
                <a:ea typeface="+mn-ea"/>
              </a:rPr>
              <a:t>，强化员工的卫生意识还要求客房员工要对涉外星级酒店的卫生标准有足够的认识，不能以自己日常的卫生标准作为酒店的卫生标准，酒店的卫生标准要与国际标准</a:t>
            </a:r>
            <a:r>
              <a:rPr lang="zh-CN" altLang="en-US" sz="2400" dirty="0" smtClean="0">
                <a:latin typeface="+mn-ea"/>
                <a:ea typeface="+mn-ea"/>
              </a:rPr>
              <a:t>接轨。</a:t>
            </a:r>
            <a:endParaRPr lang="zh-CN" altLang="en-US" sz="2400" dirty="0">
              <a:latin typeface="+mn-ea"/>
              <a:ea typeface="+mn-ea"/>
            </a:endParaRPr>
          </a:p>
        </p:txBody>
      </p:sp>
      <p:sp>
        <p:nvSpPr>
          <p:cNvPr id="11" name="Text Box 3"/>
          <p:cNvSpPr txBox="1">
            <a:spLocks noChangeArrowheads="1"/>
          </p:cNvSpPr>
          <p:nvPr/>
        </p:nvSpPr>
        <p:spPr bwMode="auto">
          <a:xfrm>
            <a:off x="1432812" y="2199194"/>
            <a:ext cx="587537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一、强化员工的卫生意识</a:t>
            </a:r>
            <a:endParaRPr lang="en-US" altLang="zh-CN" sz="3000" b="1" dirty="0">
              <a:solidFill>
                <a:srgbClr val="CC3300"/>
              </a:solidFill>
              <a:latin typeface="黑体" pitchFamily="49" charset="-122"/>
              <a:ea typeface="黑体" pitchFamily="49" charset="-122"/>
            </a:endParaRPr>
          </a:p>
        </p:txBody>
      </p:sp>
      <p:sp>
        <p:nvSpPr>
          <p:cNvPr id="15" name="Text Box 2"/>
          <p:cNvSpPr txBox="1">
            <a:spLocks noChangeArrowheads="1"/>
          </p:cNvSpPr>
          <p:nvPr/>
        </p:nvSpPr>
        <p:spPr bwMode="auto">
          <a:xfrm>
            <a:off x="251700" y="1418153"/>
            <a:ext cx="79205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第三节    </a:t>
            </a:r>
            <a:r>
              <a:rPr lang="zh-CN" altLang="en-US" sz="3500" b="1" dirty="0">
                <a:solidFill>
                  <a:schemeClr val="accent1"/>
                </a:solidFill>
                <a:latin typeface="微软雅黑" pitchFamily="34" charset="-122"/>
                <a:ea typeface="微软雅黑" pitchFamily="34" charset="-122"/>
              </a:rPr>
              <a:t>客房清洁质量的</a:t>
            </a:r>
            <a:r>
              <a:rPr lang="zh-CN" altLang="en-US" sz="3500" b="1" dirty="0" smtClean="0">
                <a:solidFill>
                  <a:schemeClr val="accent1"/>
                </a:solidFill>
                <a:latin typeface="微软雅黑" pitchFamily="34" charset="-122"/>
                <a:ea typeface="微软雅黑" pitchFamily="34" charset="-122"/>
              </a:rPr>
              <a:t>控制</a:t>
            </a:r>
            <a:endParaRPr lang="zh-CN" altLang="en-US" sz="35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2960014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6"/>
          <p:cNvSpPr>
            <a:spLocks noChangeArrowheads="1"/>
          </p:cNvSpPr>
          <p:nvPr/>
        </p:nvSpPr>
        <p:spPr bwMode="auto">
          <a:xfrm>
            <a:off x="0" y="1339849"/>
            <a:ext cx="323850" cy="4032251"/>
          </a:xfrm>
          <a:prstGeom prst="rect">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5" name="矩形 7"/>
          <p:cNvSpPr>
            <a:spLocks noChangeArrowheads="1"/>
          </p:cNvSpPr>
          <p:nvPr/>
        </p:nvSpPr>
        <p:spPr bwMode="auto">
          <a:xfrm>
            <a:off x="8856663" y="1339849"/>
            <a:ext cx="323850" cy="403225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6" name="TextBox 7"/>
          <p:cNvSpPr>
            <a:spLocks noChangeArrowheads="1"/>
          </p:cNvSpPr>
          <p:nvPr/>
        </p:nvSpPr>
        <p:spPr bwMode="auto">
          <a:xfrm>
            <a:off x="1187767" y="457200"/>
            <a:ext cx="60757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0"/>
              </a:spcBef>
              <a:buNone/>
            </a:pPr>
            <a:r>
              <a:rPr lang="zh-CN" altLang="en-US" sz="4000" b="1" dirty="0" smtClean="0">
                <a:solidFill>
                  <a:schemeClr val="accent1"/>
                </a:solidFill>
                <a:latin typeface="微软雅黑" pitchFamily="34" charset="-122"/>
                <a:ea typeface="微软雅黑" pitchFamily="34" charset="-122"/>
              </a:rPr>
              <a:t>第二章     客房</a:t>
            </a:r>
            <a:r>
              <a:rPr lang="zh-CN" altLang="en-US" sz="4000" b="1" dirty="0">
                <a:solidFill>
                  <a:schemeClr val="accent1"/>
                </a:solidFill>
                <a:latin typeface="微软雅黑" pitchFamily="34" charset="-122"/>
                <a:ea typeface="微软雅黑" pitchFamily="34" charset="-122"/>
              </a:rPr>
              <a:t>设计与装修</a:t>
            </a:r>
          </a:p>
        </p:txBody>
      </p:sp>
      <p:sp>
        <p:nvSpPr>
          <p:cNvPr id="8197" name="Text Box 9"/>
          <p:cNvSpPr txBox="1">
            <a:spLocks noChangeArrowheads="1"/>
          </p:cNvSpPr>
          <p:nvPr/>
        </p:nvSpPr>
        <p:spPr bwMode="auto">
          <a:xfrm>
            <a:off x="1527160" y="2204915"/>
            <a:ext cx="6297103" cy="279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428750" indent="-51435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2800" b="1" u="sng" dirty="0">
                <a:solidFill>
                  <a:srgbClr val="CC3300"/>
                </a:solidFill>
                <a:ea typeface="微软雅黑" pitchFamily="34" charset="-122"/>
              </a:rPr>
              <a:t>本章的学习目的与要求：</a:t>
            </a:r>
          </a:p>
          <a:p>
            <a:pPr eaLnBrk="1" hangingPunct="1">
              <a:spcBef>
                <a:spcPct val="50000"/>
              </a:spcBef>
              <a:buFont typeface="Arial" charset="0"/>
              <a:buNone/>
            </a:pPr>
            <a:r>
              <a:rPr lang="zh-CN" altLang="en-US" sz="2800" dirty="0">
                <a:solidFill>
                  <a:srgbClr val="CC3300"/>
                </a:solidFill>
              </a:rPr>
              <a:t>       </a:t>
            </a:r>
            <a:r>
              <a:rPr lang="zh-CN" altLang="en-US" sz="2800" dirty="0">
                <a:solidFill>
                  <a:srgbClr val="CC3300"/>
                </a:solidFill>
                <a:ea typeface="华文楷体" pitchFamily="2" charset="-122"/>
              </a:rPr>
              <a:t>通过本章的学习：</a:t>
            </a:r>
            <a:endParaRPr lang="en-US" altLang="zh-CN" sz="2800" dirty="0">
              <a:solidFill>
                <a:srgbClr val="CC3300"/>
              </a:solidFill>
              <a:ea typeface="华文楷体" pitchFamily="2" charset="-122"/>
            </a:endParaRPr>
          </a:p>
          <a:p>
            <a:pPr lvl="0"/>
            <a:r>
              <a:rPr lang="zh-CN" altLang="en-US" sz="2800" dirty="0" smtClean="0">
                <a:solidFill>
                  <a:srgbClr val="CC3300"/>
                </a:solidFill>
                <a:ea typeface="华文楷体" pitchFamily="2" charset="-122"/>
              </a:rPr>
              <a:t> 掌握</a:t>
            </a:r>
            <a:r>
              <a:rPr lang="zh-CN" altLang="en-US" sz="2800" dirty="0">
                <a:solidFill>
                  <a:srgbClr val="CC3300"/>
                </a:solidFill>
                <a:ea typeface="华文楷体" pitchFamily="2" charset="-122"/>
              </a:rPr>
              <a:t>客房及卫生间设计的一般原则。</a:t>
            </a:r>
          </a:p>
          <a:p>
            <a:pPr lvl="0"/>
            <a:r>
              <a:rPr lang="zh-CN" altLang="en-US" sz="2800" dirty="0" smtClean="0">
                <a:solidFill>
                  <a:srgbClr val="CC3300"/>
                </a:solidFill>
                <a:ea typeface="华文楷体" pitchFamily="2" charset="-122"/>
              </a:rPr>
              <a:t> 了解</a:t>
            </a:r>
            <a:r>
              <a:rPr lang="zh-CN" altLang="en-US" sz="2800" dirty="0">
                <a:solidFill>
                  <a:srgbClr val="CC3300"/>
                </a:solidFill>
                <a:ea typeface="华文楷体" pitchFamily="2" charset="-122"/>
              </a:rPr>
              <a:t>特色客房的类型。</a:t>
            </a:r>
          </a:p>
          <a:p>
            <a:pPr>
              <a:buNone/>
            </a:pPr>
            <a:endParaRPr lang="zh-CN" altLang="en-US" dirty="0"/>
          </a:p>
        </p:txBody>
      </p:sp>
    </p:spTree>
    <p:extLst>
      <p:ext uri="{BB962C8B-B14F-4D97-AF65-F5344CB8AC3E}">
        <p14:creationId xmlns:p14="http://schemas.microsoft.com/office/powerpoint/2010/main" val="20046895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74750" y="1756490"/>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4469050" y="2708950"/>
            <a:ext cx="4469249" cy="3416320"/>
          </a:xfrm>
          <a:prstGeom prst="rect">
            <a:avLst/>
          </a:prstGeom>
          <a:noFill/>
        </p:spPr>
        <p:txBody>
          <a:bodyPr wrap="square" rtlCol="0">
            <a:spAutoFit/>
          </a:bodyPr>
          <a:lstStyle/>
          <a:p>
            <a:pPr>
              <a:lnSpc>
                <a:spcPct val="150000"/>
              </a:lnSpc>
            </a:pPr>
            <a:r>
              <a:rPr lang="zh-CN" altLang="en-US" sz="2400" dirty="0" smtClean="0">
                <a:latin typeface="+mn-ea"/>
                <a:ea typeface="+mn-ea"/>
              </a:rPr>
              <a:t>在</a:t>
            </a:r>
            <a:r>
              <a:rPr lang="zh-CN" altLang="en-US" sz="2400" dirty="0">
                <a:latin typeface="+mn-ea"/>
                <a:ea typeface="+mn-ea"/>
              </a:rPr>
              <a:t>制定操作程序和卫生标准时，要注意体现两个原则：一是要依据酒店的档次确定。酒店的档次不同，其清扫标准和服务规格应当有所区别。二是“双方便”原则，即：方便客人和方便操作。</a:t>
            </a:r>
            <a:endParaRPr lang="zh-CN" altLang="zh-CN" sz="2400" dirty="0"/>
          </a:p>
        </p:txBody>
      </p:sp>
      <p:sp>
        <p:nvSpPr>
          <p:cNvPr id="11" name="Text Box 3"/>
          <p:cNvSpPr txBox="1">
            <a:spLocks noChangeArrowheads="1"/>
          </p:cNvSpPr>
          <p:nvPr/>
        </p:nvSpPr>
        <p:spPr bwMode="auto">
          <a:xfrm>
            <a:off x="5002751" y="1475623"/>
            <a:ext cx="374554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二、制定卫生工作的操作程序和卫生标准</a:t>
            </a:r>
            <a:endParaRPr lang="en-US" altLang="zh-CN" sz="3000" b="1" dirty="0">
              <a:solidFill>
                <a:srgbClr val="CC3300"/>
              </a:solidFill>
              <a:latin typeface="黑体" pitchFamily="49" charset="-122"/>
              <a:ea typeface="黑体" pitchFamily="49" charset="-122"/>
            </a:endParaRPr>
          </a:p>
        </p:txBody>
      </p:sp>
      <p:pic>
        <p:nvPicPr>
          <p:cNvPr id="15" name="图片 14" descr="DSC_087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20" y="1475623"/>
            <a:ext cx="3419475" cy="4802242"/>
          </a:xfrm>
          <a:prstGeom prst="rect">
            <a:avLst/>
          </a:prstGeom>
          <a:noFill/>
          <a:ln>
            <a:noFill/>
          </a:ln>
        </p:spPr>
      </p:pic>
    </p:spTree>
    <p:extLst>
      <p:ext uri="{BB962C8B-B14F-4D97-AF65-F5344CB8AC3E}">
        <p14:creationId xmlns:p14="http://schemas.microsoft.com/office/powerpoint/2010/main" val="41123579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168980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2337630" y="3055067"/>
            <a:ext cx="4322515" cy="2862322"/>
          </a:xfrm>
          <a:prstGeom prst="rect">
            <a:avLst/>
          </a:prstGeom>
          <a:noFill/>
        </p:spPr>
        <p:txBody>
          <a:bodyPr wrap="square" rtlCol="0">
            <a:spAutoFit/>
          </a:bodyPr>
          <a:lstStyle/>
          <a:p>
            <a:pPr marL="457200" indent="-457200">
              <a:lnSpc>
                <a:spcPct val="150000"/>
              </a:lnSpc>
              <a:buFont typeface="+mj-lt"/>
              <a:buAutoNum type="arabicPeriod"/>
            </a:pPr>
            <a:r>
              <a:rPr lang="zh-CN" altLang="en-US" sz="2400" dirty="0" smtClean="0">
                <a:latin typeface="+mj-ea"/>
                <a:ea typeface="+mj-ea"/>
              </a:rPr>
              <a:t>服务员自查</a:t>
            </a:r>
            <a:endParaRPr lang="en-US" altLang="zh-CN" sz="2400" dirty="0" smtClean="0">
              <a:latin typeface="+mj-ea"/>
              <a:ea typeface="+mj-ea"/>
            </a:endParaRPr>
          </a:p>
          <a:p>
            <a:pPr marL="457200" indent="-457200">
              <a:lnSpc>
                <a:spcPct val="150000"/>
              </a:lnSpc>
              <a:buFont typeface="+mj-lt"/>
              <a:buAutoNum type="arabicPeriod"/>
            </a:pPr>
            <a:r>
              <a:rPr lang="zh-CN" altLang="zh-CN" sz="2400" dirty="0" smtClean="0"/>
              <a:t>领班</a:t>
            </a:r>
            <a:r>
              <a:rPr lang="zh-CN" altLang="zh-CN" sz="2400" dirty="0"/>
              <a:t>普查</a:t>
            </a:r>
          </a:p>
          <a:p>
            <a:pPr marL="457200" indent="-457200">
              <a:lnSpc>
                <a:spcPct val="150000"/>
              </a:lnSpc>
              <a:buFont typeface="+mj-lt"/>
              <a:buAutoNum type="arabicPeriod"/>
            </a:pPr>
            <a:r>
              <a:rPr lang="zh-CN" altLang="en-US" sz="2400" dirty="0">
                <a:latin typeface="+mj-ea"/>
                <a:ea typeface="+mj-ea"/>
              </a:rPr>
              <a:t>主管</a:t>
            </a:r>
            <a:r>
              <a:rPr lang="zh-CN" altLang="en-US" sz="2400" dirty="0" smtClean="0">
                <a:latin typeface="+mj-ea"/>
                <a:ea typeface="+mj-ea"/>
              </a:rPr>
              <a:t>抽查</a:t>
            </a:r>
            <a:endParaRPr lang="en-US" altLang="zh-CN" sz="2400" dirty="0" smtClean="0">
              <a:latin typeface="+mj-ea"/>
              <a:ea typeface="+mj-ea"/>
            </a:endParaRPr>
          </a:p>
          <a:p>
            <a:pPr marL="457200" indent="-457200">
              <a:lnSpc>
                <a:spcPct val="150000"/>
              </a:lnSpc>
              <a:buFont typeface="+mj-lt"/>
              <a:buAutoNum type="arabicPeriod"/>
            </a:pPr>
            <a:r>
              <a:rPr lang="zh-CN" altLang="en-US" sz="2400" dirty="0">
                <a:latin typeface="+mj-ea"/>
                <a:ea typeface="+mj-ea"/>
              </a:rPr>
              <a:t>经理</a:t>
            </a:r>
            <a:r>
              <a:rPr lang="zh-CN" altLang="en-US" sz="2400" dirty="0" smtClean="0">
                <a:latin typeface="+mj-ea"/>
                <a:ea typeface="+mj-ea"/>
              </a:rPr>
              <a:t>抽查</a:t>
            </a:r>
            <a:endParaRPr lang="en-US" altLang="zh-CN" sz="2400" dirty="0" smtClean="0">
              <a:latin typeface="+mj-ea"/>
              <a:ea typeface="+mj-ea"/>
            </a:endParaRPr>
          </a:p>
          <a:p>
            <a:pPr marL="457200" indent="-457200">
              <a:lnSpc>
                <a:spcPct val="150000"/>
              </a:lnSpc>
              <a:buFont typeface="+mj-lt"/>
              <a:buAutoNum type="arabicPeriod"/>
            </a:pPr>
            <a:r>
              <a:rPr lang="zh-CN" altLang="en-US" sz="2400" dirty="0">
                <a:latin typeface="+mj-ea"/>
                <a:ea typeface="+mj-ea"/>
              </a:rPr>
              <a:t>总经理</a:t>
            </a:r>
            <a:r>
              <a:rPr lang="zh-CN" altLang="en-US" sz="2400" dirty="0" smtClean="0">
                <a:latin typeface="+mj-ea"/>
                <a:ea typeface="+mj-ea"/>
              </a:rPr>
              <a:t>抽查</a:t>
            </a:r>
            <a:endParaRPr lang="en-US" altLang="zh-CN" sz="2400" dirty="0" smtClean="0">
              <a:latin typeface="+mj-ea"/>
              <a:ea typeface="+mj-ea"/>
            </a:endParaRPr>
          </a:p>
        </p:txBody>
      </p:sp>
      <p:sp>
        <p:nvSpPr>
          <p:cNvPr id="8" name="Text Box 3"/>
          <p:cNvSpPr txBox="1">
            <a:spLocks noChangeArrowheads="1"/>
          </p:cNvSpPr>
          <p:nvPr/>
        </p:nvSpPr>
        <p:spPr bwMode="auto">
          <a:xfrm>
            <a:off x="607557" y="163977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三、严格检查制度</a:t>
            </a:r>
            <a:endParaRPr lang="en-US" altLang="zh-CN" sz="3000" b="1" dirty="0">
              <a:solidFill>
                <a:srgbClr val="CC3300"/>
              </a:solidFill>
              <a:latin typeface="黑体" pitchFamily="49" charset="-122"/>
              <a:ea typeface="黑体" pitchFamily="49" charset="-122"/>
            </a:endParaRPr>
          </a:p>
        </p:txBody>
      </p:sp>
      <p:sp>
        <p:nvSpPr>
          <p:cNvPr id="11" name="矩形 10"/>
          <p:cNvSpPr/>
          <p:nvPr/>
        </p:nvSpPr>
        <p:spPr>
          <a:xfrm>
            <a:off x="1091135" y="2349674"/>
            <a:ext cx="5211683"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（一）建立客房的逐级检查制度</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568166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731" y="1484865"/>
            <a:ext cx="6664440"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44146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3"/>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p:spPr>
      </p:pic>
      <p:sp>
        <p:nvSpPr>
          <p:cNvPr id="137219" name="任意多边形 19"/>
          <p:cNvSpPr>
            <a:spLocks/>
          </p:cNvSpPr>
          <p:nvPr/>
        </p:nvSpPr>
        <p:spPr bwMode="auto">
          <a:xfrm>
            <a:off x="3" y="0"/>
            <a:ext cx="3779942" cy="6858000"/>
          </a:xfrm>
          <a:custGeom>
            <a:avLst/>
            <a:gdLst>
              <a:gd name="T0" fmla="*/ 460572 w 7239909"/>
              <a:gd name="T1" fmla="*/ 0 h 6857999"/>
              <a:gd name="T2" fmla="*/ 5548440 w 7239909"/>
              <a:gd name="T3" fmla="*/ 0 h 6857999"/>
              <a:gd name="T4" fmla="*/ 5700776 w 7239909"/>
              <a:gd name="T5" fmla="*/ 113861 h 6857999"/>
              <a:gd name="T6" fmla="*/ 7243304 w 7239909"/>
              <a:gd name="T7" fmla="*/ 3383190 h 6857999"/>
              <a:gd name="T8" fmla="*/ 5700777 w 7239909"/>
              <a:gd name="T9" fmla="*/ 6652525 h 6857999"/>
              <a:gd name="T10" fmla="*/ 5425865 w 7239909"/>
              <a:gd name="T11" fmla="*/ 6858004 h 6857999"/>
              <a:gd name="T12" fmla="*/ 583152 w 7239909"/>
              <a:gd name="T13" fmla="*/ 6858004 h 6857999"/>
              <a:gd name="T14" fmla="*/ 308238 w 7239909"/>
              <a:gd name="T15" fmla="*/ 6652525 h 6857999"/>
              <a:gd name="T16" fmla="*/ 7225 w 7239909"/>
              <a:gd name="T17" fmla="*/ 6379073 h 6857999"/>
              <a:gd name="T18" fmla="*/ 0 w 7239909"/>
              <a:gd name="T19" fmla="*/ 6371129 h 6857999"/>
              <a:gd name="T20" fmla="*/ 0 w 7239909"/>
              <a:gd name="T21" fmla="*/ 395257 h 6857999"/>
              <a:gd name="T22" fmla="*/ 7225 w 7239909"/>
              <a:gd name="T23" fmla="*/ 387313 h 6857999"/>
              <a:gd name="T24" fmla="*/ 308238 w 7239909"/>
              <a:gd name="T25" fmla="*/ 113861 h 6857999"/>
              <a:gd name="T26" fmla="*/ 460572 w 7239909"/>
              <a:gd name="T27" fmla="*/ 0 h 68579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39909" h="6857999">
                <a:moveTo>
                  <a:pt x="460357" y="0"/>
                </a:moveTo>
                <a:lnTo>
                  <a:pt x="5545840" y="0"/>
                </a:lnTo>
                <a:lnTo>
                  <a:pt x="5698103" y="113861"/>
                </a:lnTo>
                <a:cubicBezTo>
                  <a:pt x="6639723" y="890954"/>
                  <a:pt x="7239909" y="2066982"/>
                  <a:pt x="7239909" y="3383190"/>
                </a:cubicBezTo>
                <a:cubicBezTo>
                  <a:pt x="7239909" y="4699399"/>
                  <a:pt x="6639723" y="5875426"/>
                  <a:pt x="5698104" y="6652520"/>
                </a:cubicBezTo>
                <a:lnTo>
                  <a:pt x="5423320" y="6857999"/>
                </a:lnTo>
                <a:lnTo>
                  <a:pt x="582877" y="6857999"/>
                </a:lnTo>
                <a:lnTo>
                  <a:pt x="308093" y="6652520"/>
                </a:lnTo>
                <a:cubicBezTo>
                  <a:pt x="203468" y="6566176"/>
                  <a:pt x="103059" y="6474907"/>
                  <a:pt x="7220" y="6379068"/>
                </a:cubicBezTo>
                <a:lnTo>
                  <a:pt x="0" y="6371124"/>
                </a:lnTo>
                <a:lnTo>
                  <a:pt x="0" y="395257"/>
                </a:lnTo>
                <a:lnTo>
                  <a:pt x="7220" y="387313"/>
                </a:lnTo>
                <a:cubicBezTo>
                  <a:pt x="103059" y="291474"/>
                  <a:pt x="203469" y="200205"/>
                  <a:pt x="308093" y="113861"/>
                </a:cubicBezTo>
                <a:lnTo>
                  <a:pt x="460357" y="0"/>
                </a:lnTo>
                <a:close/>
              </a:path>
            </a:pathLst>
          </a:custGeom>
          <a:solidFill>
            <a:srgbClr val="2D3E50">
              <a:alpha val="32941"/>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37220" name="任意多边形 13"/>
          <p:cNvSpPr>
            <a:spLocks/>
          </p:cNvSpPr>
          <p:nvPr/>
        </p:nvSpPr>
        <p:spPr bwMode="auto">
          <a:xfrm>
            <a:off x="22388" y="2564940"/>
            <a:ext cx="3181517" cy="4293062"/>
          </a:xfrm>
          <a:custGeom>
            <a:avLst/>
            <a:gdLst>
              <a:gd name="T0" fmla="*/ 11479333 w 4368800"/>
              <a:gd name="T1" fmla="*/ 0 h 3770086"/>
              <a:gd name="T2" fmla="*/ 22958666 w 4368800"/>
              <a:gd name="T3" fmla="*/ 11489062 h 3770086"/>
              <a:gd name="T4" fmla="*/ 19596450 w 4368800"/>
              <a:gd name="T5" fmla="*/ 19613051 h 3770086"/>
              <a:gd name="T6" fmla="*/ 19358913 w 4368800"/>
              <a:gd name="T7" fmla="*/ 19829128 h 3770086"/>
              <a:gd name="T8" fmla="*/ 3599766 w 4368800"/>
              <a:gd name="T9" fmla="*/ 19829128 h 3770086"/>
              <a:gd name="T10" fmla="*/ 3362220 w 4368800"/>
              <a:gd name="T11" fmla="*/ 19613051 h 3770086"/>
              <a:gd name="T12" fmla="*/ 0 w 4368800"/>
              <a:gd name="T13" fmla="*/ 11489062 h 3770086"/>
              <a:gd name="T14" fmla="*/ 11479333 w 4368800"/>
              <a:gd name="T15" fmla="*/ 0 h 37700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68800" h="3770086">
                <a:moveTo>
                  <a:pt x="2184400" y="0"/>
                </a:moveTo>
                <a:cubicBezTo>
                  <a:pt x="3390811" y="0"/>
                  <a:pt x="4368800" y="977989"/>
                  <a:pt x="4368800" y="2184400"/>
                </a:cubicBezTo>
                <a:cubicBezTo>
                  <a:pt x="4368800" y="2787606"/>
                  <a:pt x="4124303" y="3333706"/>
                  <a:pt x="3729004" y="3729004"/>
                </a:cubicBezTo>
                <a:lnTo>
                  <a:pt x="3683803" y="3770086"/>
                </a:lnTo>
                <a:lnTo>
                  <a:pt x="684998" y="3770086"/>
                </a:lnTo>
                <a:lnTo>
                  <a:pt x="639796" y="3729004"/>
                </a:lnTo>
                <a:cubicBezTo>
                  <a:pt x="244497" y="3333706"/>
                  <a:pt x="0" y="2787606"/>
                  <a:pt x="0" y="2184400"/>
                </a:cubicBezTo>
                <a:cubicBezTo>
                  <a:pt x="0" y="977989"/>
                  <a:pt x="977989" y="0"/>
                  <a:pt x="2184400" y="0"/>
                </a:cubicBezTo>
                <a:close/>
              </a:path>
            </a:pathLst>
          </a:custGeom>
          <a:solidFill>
            <a:schemeClr val="bg1">
              <a:alpha val="34000"/>
            </a:schemeClr>
          </a:solidFill>
          <a:ln>
            <a:noFill/>
          </a:ln>
          <a:extLst/>
        </p:spPr>
        <p:txBody>
          <a:bodyPr anchor="ctr"/>
          <a:lstStyle/>
          <a:p>
            <a:endParaRPr lang="zh-CN" altLang="en-US"/>
          </a:p>
        </p:txBody>
      </p:sp>
      <p:sp>
        <p:nvSpPr>
          <p:cNvPr id="12" name="矩形 132100"/>
          <p:cNvSpPr>
            <a:spLocks noRot="1" noChangeArrowheads="1"/>
          </p:cNvSpPr>
          <p:nvPr/>
        </p:nvSpPr>
        <p:spPr bwMode="auto">
          <a:xfrm>
            <a:off x="22388" y="3933035"/>
            <a:ext cx="2677482" cy="240616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indent="0" eaLnBrk="1" hangingPunct="1">
              <a:lnSpc>
                <a:spcPct val="150000"/>
              </a:lnSpc>
              <a:buNone/>
            </a:pPr>
            <a:r>
              <a:rPr lang="zh-CN" altLang="en-US" b="1" dirty="0">
                <a:solidFill>
                  <a:srgbClr val="FFFFCC"/>
                </a:solidFill>
              </a:rPr>
              <a:t>楼层主管在检查房间卫生</a:t>
            </a:r>
            <a:r>
              <a:rPr lang="zh-CN" altLang="en-US" b="1" dirty="0" smtClean="0">
                <a:solidFill>
                  <a:srgbClr val="FFFFCC"/>
                </a:solidFill>
              </a:rPr>
              <a:t>情况。</a:t>
            </a:r>
            <a:endParaRPr lang="zh-CN" altLang="en-US" b="1" dirty="0">
              <a:solidFill>
                <a:srgbClr val="0000FF"/>
              </a:solidFill>
            </a:endParaRPr>
          </a:p>
        </p:txBody>
      </p:sp>
    </p:spTree>
    <p:extLst>
      <p:ext uri="{BB962C8B-B14F-4D97-AF65-F5344CB8AC3E}">
        <p14:creationId xmlns:p14="http://schemas.microsoft.com/office/powerpoint/2010/main" val="134054985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2">
            <a:extLst>
              <a:ext uri="{28A0092B-C50C-407E-A947-70E740481C1C}">
                <a14:useLocalDpi xmlns:a14="http://schemas.microsoft.com/office/drawing/2010/main" val="0"/>
              </a:ext>
            </a:extLst>
          </a:blip>
          <a:srcRect/>
          <a:stretch>
            <a:fillRect/>
          </a:stretch>
        </p:blipFill>
        <p:spPr bwMode="auto">
          <a:xfrm>
            <a:off x="0" y="-28576"/>
            <a:ext cx="9144000" cy="6886575"/>
          </a:xfrm>
          <a:prstGeom prst="rect">
            <a:avLst/>
          </a:prstGeom>
          <a:noFill/>
          <a:ln>
            <a:noFill/>
          </a:ln>
        </p:spPr>
      </p:pic>
      <p:sp>
        <p:nvSpPr>
          <p:cNvPr id="3" name="矩形 132100"/>
          <p:cNvSpPr>
            <a:spLocks noRot="1" noChangeArrowheads="1"/>
          </p:cNvSpPr>
          <p:nvPr/>
        </p:nvSpPr>
        <p:spPr bwMode="auto">
          <a:xfrm>
            <a:off x="4211975" y="3933035"/>
            <a:ext cx="4752330" cy="2736190"/>
          </a:xfrm>
          <a:prstGeom prst="rect">
            <a:avLst/>
          </a:prstGeom>
          <a:solidFill>
            <a:schemeClr val="bg1">
              <a:alpha val="33000"/>
            </a:schemeClr>
          </a:solidFill>
          <a:ln w="28575">
            <a:noFill/>
            <a:miter lim="800000"/>
            <a:headEnd/>
            <a:tailEnd/>
          </a:ln>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indent="0" eaLnBrk="1" hangingPunct="1">
              <a:lnSpc>
                <a:spcPct val="150000"/>
              </a:lnSpc>
              <a:buNone/>
            </a:pPr>
            <a:r>
              <a:rPr lang="zh-CN" altLang="en-US" b="1" dirty="0" smtClean="0">
                <a:solidFill>
                  <a:srgbClr val="FFFFCC"/>
                </a:solidFill>
              </a:rPr>
              <a:t>珠海御温泉酒店</a:t>
            </a:r>
            <a:r>
              <a:rPr lang="zh-CN" altLang="en-US" b="1" dirty="0">
                <a:solidFill>
                  <a:srgbClr val="FFFFCC"/>
                </a:solidFill>
              </a:rPr>
              <a:t>总经理带领管理人员戴着白手套，用放大镜检查</a:t>
            </a:r>
            <a:r>
              <a:rPr lang="zh-CN" altLang="en-US" b="1" dirty="0" smtClean="0">
                <a:solidFill>
                  <a:srgbClr val="FFFFCC"/>
                </a:solidFill>
              </a:rPr>
              <a:t>卫生。</a:t>
            </a:r>
            <a:endParaRPr lang="zh-CN" altLang="en-US" b="1" dirty="0">
              <a:solidFill>
                <a:srgbClr val="0000FF"/>
              </a:solidFill>
            </a:endParaRPr>
          </a:p>
        </p:txBody>
      </p:sp>
    </p:spTree>
    <p:extLst>
      <p:ext uri="{BB962C8B-B14F-4D97-AF65-F5344CB8AC3E}">
        <p14:creationId xmlns:p14="http://schemas.microsoft.com/office/powerpoint/2010/main" val="3410985649"/>
      </p:ext>
    </p:extLst>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51700" y="260780"/>
            <a:ext cx="485261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（二）客房检查的内容和标准</a:t>
            </a:r>
            <a:endParaRPr lang="en-US" altLang="zh-CN" sz="2800" dirty="0">
              <a:solidFill>
                <a:srgbClr val="000000"/>
              </a:solidFill>
              <a:latin typeface="微软雅黑" panose="020B0503020204020204" pitchFamily="34" charset="-122"/>
              <a:ea typeface="微软雅黑" panose="020B0503020204020204" pitchFamily="34" charset="-122"/>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10116">
            <a:off x="275135" y="1518770"/>
            <a:ext cx="4829175"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65" y="1610457"/>
            <a:ext cx="485775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23676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58455" y="2276920"/>
            <a:ext cx="8537105" cy="3883755"/>
          </a:xfrm>
          <a:prstGeom prst="rect">
            <a:avLst/>
          </a:prstGeom>
          <a:noFill/>
        </p:spPr>
        <p:txBody>
          <a:bodyPr wrap="square" rtlCol="0">
            <a:spAutoFit/>
          </a:bodyPr>
          <a:lstStyle/>
          <a:p>
            <a:pPr>
              <a:lnSpc>
                <a:spcPct val="150000"/>
              </a:lnSpc>
            </a:pPr>
            <a:r>
              <a:rPr lang="zh-CN" altLang="en-US" sz="2400" dirty="0" smtClean="0">
                <a:latin typeface="+mn-ea"/>
                <a:ea typeface="+mn-ea"/>
              </a:rPr>
              <a:t>    客房</a:t>
            </a:r>
            <a:r>
              <a:rPr lang="zh-CN" altLang="en-US" sz="2400" dirty="0">
                <a:latin typeface="+mn-ea"/>
                <a:ea typeface="+mn-ea"/>
              </a:rPr>
              <a:t>的“清洁”和“物品摆放”能否达到酒店服务的标准，与服务员的情绪、心态、技能、责任感和管理模式有着密切的关系。目前，大多数酒店的操作规则通常是：服务员做好客房卫生后，由领班负责检查，卫生和其他指标合格，就是“</a:t>
            </a:r>
            <a:r>
              <a:rPr lang="en-US" altLang="zh-CN" sz="2400" dirty="0">
                <a:latin typeface="+mn-ea"/>
                <a:ea typeface="+mn-ea"/>
              </a:rPr>
              <a:t>OK</a:t>
            </a:r>
            <a:r>
              <a:rPr lang="zh-CN" altLang="en-US" sz="2400" dirty="0">
                <a:latin typeface="+mn-ea"/>
                <a:ea typeface="+mn-ea"/>
              </a:rPr>
              <a:t>房”，不合格就返工。酒店客房实行免检制度，不仅是客房部员工激励的好方法，同时也是提高酒店服务效率和经济效益的重要途径，是酒店客房管理的一种创新。</a:t>
            </a:r>
          </a:p>
        </p:txBody>
      </p:sp>
      <p:sp>
        <p:nvSpPr>
          <p:cNvPr id="15" name="Text Box 2"/>
          <p:cNvSpPr txBox="1">
            <a:spLocks noChangeArrowheads="1"/>
          </p:cNvSpPr>
          <p:nvPr/>
        </p:nvSpPr>
        <p:spPr bwMode="auto">
          <a:xfrm>
            <a:off x="251700" y="1418153"/>
            <a:ext cx="79205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a:solidFill>
                  <a:schemeClr val="accent1"/>
                </a:solidFill>
                <a:latin typeface="微软雅黑" pitchFamily="34" charset="-122"/>
                <a:ea typeface="微软雅黑" pitchFamily="34" charset="-122"/>
              </a:rPr>
              <a:t>第四</a:t>
            </a:r>
            <a:r>
              <a:rPr lang="zh-CN" altLang="en-US" sz="3500" b="1" dirty="0" smtClean="0">
                <a:solidFill>
                  <a:schemeClr val="accent1"/>
                </a:solidFill>
                <a:latin typeface="微软雅黑" pitchFamily="34" charset="-122"/>
                <a:ea typeface="微软雅黑" pitchFamily="34" charset="-122"/>
              </a:rPr>
              <a:t>节        免检</a:t>
            </a:r>
            <a:r>
              <a:rPr lang="zh-CN" altLang="en-US" sz="3500" b="1" dirty="0">
                <a:solidFill>
                  <a:schemeClr val="accent1"/>
                </a:solidFill>
                <a:latin typeface="微软雅黑" pitchFamily="34" charset="-122"/>
                <a:ea typeface="微软雅黑" pitchFamily="34" charset="-122"/>
              </a:rPr>
              <a:t>房的实施</a:t>
            </a:r>
          </a:p>
        </p:txBody>
      </p:sp>
    </p:spTree>
    <p:extLst>
      <p:ext uri="{BB962C8B-B14F-4D97-AF65-F5344CB8AC3E}">
        <p14:creationId xmlns:p14="http://schemas.microsoft.com/office/powerpoint/2010/main" val="11760307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63927" y="1969821"/>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1907815" y="3008258"/>
            <a:ext cx="5978630" cy="2308324"/>
          </a:xfrm>
          <a:prstGeom prst="rect">
            <a:avLst/>
          </a:prstGeom>
          <a:noFill/>
        </p:spPr>
        <p:txBody>
          <a:bodyPr wrap="square" rtlCol="0">
            <a:spAutoFit/>
          </a:bodyPr>
          <a:lstStyle/>
          <a:p>
            <a:pPr marL="457200" indent="-457200">
              <a:lnSpc>
                <a:spcPct val="150000"/>
              </a:lnSpc>
              <a:buFont typeface="+mj-lt"/>
              <a:buAutoNum type="arabicPeriod"/>
            </a:pPr>
            <a:r>
              <a:rPr lang="zh-CN" altLang="en-US" sz="2400" dirty="0">
                <a:latin typeface="+mj-ea"/>
                <a:ea typeface="+mj-ea"/>
              </a:rPr>
              <a:t>可以激励员工</a:t>
            </a:r>
            <a:r>
              <a:rPr lang="zh-CN" altLang="en-US" sz="2400" dirty="0" smtClean="0">
                <a:latin typeface="+mj-ea"/>
                <a:ea typeface="+mj-ea"/>
              </a:rPr>
              <a:t>；</a:t>
            </a:r>
            <a:endParaRPr lang="en-US" altLang="zh-CN" sz="2400" dirty="0" smtClean="0">
              <a:latin typeface="+mj-ea"/>
              <a:ea typeface="+mj-ea"/>
            </a:endParaRPr>
          </a:p>
          <a:p>
            <a:pPr marL="457200" indent="-457200">
              <a:lnSpc>
                <a:spcPct val="150000"/>
              </a:lnSpc>
              <a:buFont typeface="+mj-lt"/>
              <a:buAutoNum type="arabicPeriod"/>
            </a:pPr>
            <a:r>
              <a:rPr lang="zh-CN" altLang="en-US" sz="2400" dirty="0"/>
              <a:t>可以减少人力成本</a:t>
            </a:r>
            <a:r>
              <a:rPr lang="zh-CN" altLang="en-US" sz="2400" dirty="0" smtClean="0"/>
              <a:t>；</a:t>
            </a:r>
            <a:endParaRPr lang="en-US" altLang="zh-CN" sz="2400" dirty="0" smtClean="0"/>
          </a:p>
          <a:p>
            <a:pPr marL="457200" indent="-457200">
              <a:lnSpc>
                <a:spcPct val="150000"/>
              </a:lnSpc>
              <a:buFont typeface="+mj-lt"/>
              <a:buAutoNum type="arabicPeriod"/>
            </a:pPr>
            <a:r>
              <a:rPr lang="zh-CN" altLang="en-US" sz="2400" dirty="0">
                <a:latin typeface="+mj-ea"/>
                <a:ea typeface="+mj-ea"/>
              </a:rPr>
              <a:t>可减少人员流动，员工队伍相对</a:t>
            </a:r>
            <a:r>
              <a:rPr lang="zh-CN" altLang="en-US" sz="2400" dirty="0" smtClean="0">
                <a:latin typeface="+mj-ea"/>
                <a:ea typeface="+mj-ea"/>
              </a:rPr>
              <a:t>稳定；</a:t>
            </a:r>
            <a:endParaRPr lang="en-US" altLang="zh-CN" sz="2400" dirty="0" smtClean="0">
              <a:latin typeface="+mj-ea"/>
              <a:ea typeface="+mj-ea"/>
            </a:endParaRPr>
          </a:p>
          <a:p>
            <a:pPr marL="457200" indent="-457200">
              <a:lnSpc>
                <a:spcPct val="150000"/>
              </a:lnSpc>
              <a:buFont typeface="+mj-lt"/>
              <a:buAutoNum type="arabicPeriod"/>
            </a:pPr>
            <a:r>
              <a:rPr lang="zh-CN" altLang="en-US" sz="2400" dirty="0">
                <a:latin typeface="+mj-ea"/>
                <a:ea typeface="+mj-ea"/>
              </a:rPr>
              <a:t>可增强企业凝聚力和员工</a:t>
            </a:r>
            <a:r>
              <a:rPr lang="zh-CN" altLang="en-US" sz="2400" dirty="0" smtClean="0">
                <a:latin typeface="+mj-ea"/>
                <a:ea typeface="+mj-ea"/>
              </a:rPr>
              <a:t>责任感。</a:t>
            </a:r>
            <a:endParaRPr lang="en-US" altLang="zh-CN" sz="2400" dirty="0" smtClean="0">
              <a:latin typeface="+mj-ea"/>
              <a:ea typeface="+mj-ea"/>
            </a:endParaRPr>
          </a:p>
        </p:txBody>
      </p:sp>
      <p:sp>
        <p:nvSpPr>
          <p:cNvPr id="8" name="Text Box 3"/>
          <p:cNvSpPr txBox="1">
            <a:spLocks noChangeArrowheads="1"/>
          </p:cNvSpPr>
          <p:nvPr/>
        </p:nvSpPr>
        <p:spPr bwMode="auto">
          <a:xfrm>
            <a:off x="941910" y="1919787"/>
            <a:ext cx="482850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 实施免检房的意义</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630965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5485" y="1412931"/>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703468" y="1373168"/>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 提高客房免检率的途径</a:t>
            </a:r>
            <a:endParaRPr lang="en-US" altLang="zh-CN" sz="3000" b="1" dirty="0">
              <a:solidFill>
                <a:srgbClr val="CC3300"/>
              </a:solidFill>
              <a:latin typeface="黑体" pitchFamily="49" charset="-122"/>
              <a:ea typeface="黑体" pitchFamily="49" charset="-122"/>
            </a:endParaRPr>
          </a:p>
        </p:txBody>
      </p:sp>
      <p:sp>
        <p:nvSpPr>
          <p:cNvPr id="11" name="矩形 10"/>
          <p:cNvSpPr/>
          <p:nvPr/>
        </p:nvSpPr>
        <p:spPr>
          <a:xfrm>
            <a:off x="1013355" y="1916895"/>
            <a:ext cx="7425621" cy="4616648"/>
          </a:xfrm>
          <a:prstGeom prst="rect">
            <a:avLst/>
          </a:prstGeom>
        </p:spPr>
        <p:txBody>
          <a:bodyPr wrap="squar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（一）制订</a:t>
            </a:r>
            <a:r>
              <a:rPr lang="en-US" altLang="zh-CN" sz="2800" dirty="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合格客房卫生与物品配置的标准</a:t>
            </a:r>
            <a:r>
              <a:rPr lang="en-US" altLang="zh-CN" sz="2800" dirty="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及</a:t>
            </a:r>
            <a:r>
              <a:rPr lang="en-US" altLang="zh-CN" sz="2800" dirty="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做房流程</a:t>
            </a:r>
            <a:r>
              <a:rPr lang="en-US" altLang="zh-CN" sz="2800" dirty="0" smtClean="0">
                <a:solidFill>
                  <a:srgbClr val="000000"/>
                </a:solidFill>
                <a:latin typeface="微软雅黑" panose="020B0503020204020204" pitchFamily="34" charset="-122"/>
                <a:ea typeface="微软雅黑" panose="020B0503020204020204" pitchFamily="34" charset="-122"/>
              </a:rPr>
              <a:t>》</a:t>
            </a: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（二）对员工进行必要的技能、技巧</a:t>
            </a:r>
            <a:r>
              <a:rPr lang="zh-CN" altLang="en-US" sz="2800" dirty="0" smtClean="0">
                <a:solidFill>
                  <a:srgbClr val="000000"/>
                </a:solidFill>
                <a:latin typeface="微软雅黑" panose="020B0503020204020204" pitchFamily="34" charset="-122"/>
                <a:ea typeface="微软雅黑" panose="020B0503020204020204" pitchFamily="34" charset="-122"/>
              </a:rPr>
              <a:t>培训</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（三）应着重培养员工的</a:t>
            </a:r>
            <a:r>
              <a:rPr lang="zh-CN" altLang="en-US" sz="2800" dirty="0" smtClean="0">
                <a:solidFill>
                  <a:srgbClr val="000000"/>
                </a:solidFill>
                <a:latin typeface="微软雅黑" panose="020B0503020204020204" pitchFamily="34" charset="-122"/>
                <a:ea typeface="微软雅黑" panose="020B0503020204020204" pitchFamily="34" charset="-122"/>
              </a:rPr>
              <a:t>责任感</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（四）进行交叉查房 </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（五）酒店要为具有“免检房资格”的员工合理地规划好未来的职业发展</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309393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P31505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41" y="-57150"/>
            <a:ext cx="9189247" cy="6915150"/>
          </a:xfrm>
          <a:prstGeom prst="rect">
            <a:avLst/>
          </a:prstGeom>
          <a:noFill/>
          <a:ln>
            <a:noFill/>
          </a:ln>
        </p:spPr>
      </p:pic>
      <p:sp>
        <p:nvSpPr>
          <p:cNvPr id="6146" name="任意多边形 7"/>
          <p:cNvSpPr>
            <a:spLocks noChangeArrowheads="1"/>
          </p:cNvSpPr>
          <p:nvPr/>
        </p:nvSpPr>
        <p:spPr bwMode="auto">
          <a:xfrm>
            <a:off x="2" y="6259515"/>
            <a:ext cx="9140429" cy="598487"/>
          </a:xfrm>
          <a:custGeom>
            <a:avLst/>
            <a:gdLst>
              <a:gd name="T0" fmla="*/ 4779236 w 12187227"/>
              <a:gd name="T1" fmla="*/ 0 h 598771"/>
              <a:gd name="T2" fmla="*/ 12187227 w 12187227"/>
              <a:gd name="T3" fmla="*/ 598771 h 598771"/>
              <a:gd name="T4" fmla="*/ 0 w 12187227"/>
              <a:gd name="T5" fmla="*/ 598771 h 598771"/>
              <a:gd name="T6" fmla="*/ 4779236 w 12187227"/>
              <a:gd name="T7" fmla="*/ 0 h 598771"/>
              <a:gd name="T8" fmla="*/ 0 60000 65536"/>
              <a:gd name="T9" fmla="*/ 0 60000 65536"/>
              <a:gd name="T10" fmla="*/ 0 60000 65536"/>
              <a:gd name="T11" fmla="*/ 0 60000 65536"/>
              <a:gd name="T12" fmla="*/ 0 w 12187227"/>
              <a:gd name="T13" fmla="*/ 0 h 598771"/>
              <a:gd name="T14" fmla="*/ 12187227 w 12187227"/>
              <a:gd name="T15" fmla="*/ 598771 h 598771"/>
            </a:gdLst>
            <a:ahLst/>
            <a:cxnLst>
              <a:cxn ang="T8">
                <a:pos x="T0" y="T1"/>
              </a:cxn>
              <a:cxn ang="T9">
                <a:pos x="T2" y="T3"/>
              </a:cxn>
              <a:cxn ang="T10">
                <a:pos x="T4" y="T5"/>
              </a:cxn>
              <a:cxn ang="T11">
                <a:pos x="T6" y="T7"/>
              </a:cxn>
            </a:cxnLst>
            <a:rect l="T12" t="T13" r="T14" b="T15"/>
            <a:pathLst>
              <a:path w="12187227" h="598771">
                <a:moveTo>
                  <a:pt x="4779236" y="0"/>
                </a:moveTo>
                <a:lnTo>
                  <a:pt x="12187227" y="598771"/>
                </a:lnTo>
                <a:lnTo>
                  <a:pt x="0" y="598771"/>
                </a:lnTo>
                <a:lnTo>
                  <a:pt x="4779236" y="0"/>
                </a:lnTo>
                <a:close/>
              </a:path>
            </a:pathLst>
          </a:custGeom>
          <a:solidFill>
            <a:srgbClr val="BBD6EE">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147" name="任意多边形 5"/>
          <p:cNvSpPr>
            <a:spLocks noChangeArrowheads="1"/>
          </p:cNvSpPr>
          <p:nvPr/>
        </p:nvSpPr>
        <p:spPr bwMode="auto">
          <a:xfrm>
            <a:off x="-7143" y="6259515"/>
            <a:ext cx="3602831" cy="598487"/>
          </a:xfrm>
          <a:custGeom>
            <a:avLst/>
            <a:gdLst>
              <a:gd name="T0" fmla="*/ 275 w 4803336"/>
              <a:gd name="T1" fmla="*/ 155859 h 598771"/>
              <a:gd name="T2" fmla="*/ 4803336 w 4803336"/>
              <a:gd name="T3" fmla="*/ 0 h 598771"/>
              <a:gd name="T4" fmla="*/ 24100 w 4803336"/>
              <a:gd name="T5" fmla="*/ 598771 h 598771"/>
              <a:gd name="T6" fmla="*/ 19327 w 4803336"/>
              <a:gd name="T7" fmla="*/ 598771 h 598771"/>
              <a:gd name="T8" fmla="*/ 275 w 4803336"/>
              <a:gd name="T9" fmla="*/ 155859 h 598771"/>
              <a:gd name="T10" fmla="*/ 0 60000 65536"/>
              <a:gd name="T11" fmla="*/ 0 60000 65536"/>
              <a:gd name="T12" fmla="*/ 0 60000 65536"/>
              <a:gd name="T13" fmla="*/ 0 60000 65536"/>
              <a:gd name="T14" fmla="*/ 0 60000 65536"/>
              <a:gd name="T15" fmla="*/ 0 w 4803336"/>
              <a:gd name="T16" fmla="*/ 0 h 598771"/>
              <a:gd name="T17" fmla="*/ 4803336 w 4803336"/>
              <a:gd name="T18" fmla="*/ 598771 h 598771"/>
            </a:gdLst>
            <a:ahLst/>
            <a:cxnLst>
              <a:cxn ang="T10">
                <a:pos x="T0" y="T1"/>
              </a:cxn>
              <a:cxn ang="T11">
                <a:pos x="T2" y="T3"/>
              </a:cxn>
              <a:cxn ang="T12">
                <a:pos x="T4" y="T5"/>
              </a:cxn>
              <a:cxn ang="T13">
                <a:pos x="T6" y="T7"/>
              </a:cxn>
              <a:cxn ang="T14">
                <a:pos x="T8" y="T9"/>
              </a:cxn>
            </a:cxnLst>
            <a:rect l="T15" t="T16" r="T17" b="T18"/>
            <a:pathLst>
              <a:path w="4803336" h="598771">
                <a:moveTo>
                  <a:pt x="275" y="155859"/>
                </a:moveTo>
                <a:lnTo>
                  <a:pt x="4803336" y="0"/>
                </a:lnTo>
                <a:lnTo>
                  <a:pt x="24100" y="598771"/>
                </a:lnTo>
                <a:lnTo>
                  <a:pt x="19327" y="598771"/>
                </a:lnTo>
                <a:cubicBezTo>
                  <a:pt x="22502" y="270159"/>
                  <a:pt x="-2900" y="484471"/>
                  <a:pt x="275" y="155859"/>
                </a:cubicBezTo>
                <a:close/>
              </a:path>
            </a:pathLst>
          </a:custGeom>
          <a:solidFill>
            <a:srgbClr val="2E75B5">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148" name="直角三角形 8"/>
          <p:cNvSpPr>
            <a:spLocks noChangeArrowheads="1"/>
          </p:cNvSpPr>
          <p:nvPr/>
        </p:nvSpPr>
        <p:spPr bwMode="auto">
          <a:xfrm flipV="1">
            <a:off x="-20241" y="-57150"/>
            <a:ext cx="6706791" cy="2571750"/>
          </a:xfrm>
          <a:prstGeom prst="rtTriangle">
            <a:avLst/>
          </a:prstGeom>
          <a:solidFill>
            <a:srgbClr val="FFFFFF">
              <a:alpha val="92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149" name="等腰三角形 17"/>
          <p:cNvSpPr>
            <a:spLocks noChangeArrowheads="1"/>
          </p:cNvSpPr>
          <p:nvPr/>
        </p:nvSpPr>
        <p:spPr bwMode="auto">
          <a:xfrm>
            <a:off x="6444130" y="407989"/>
            <a:ext cx="2724876" cy="5600700"/>
          </a:xfrm>
          <a:custGeom>
            <a:avLst/>
            <a:gdLst>
              <a:gd name="T0" fmla="*/ 0 w 4162425"/>
              <a:gd name="T1" fmla="*/ 933451 h 5600700"/>
              <a:gd name="T2" fmla="*/ 4152901 w 4162425"/>
              <a:gd name="T3" fmla="*/ 0 h 5600700"/>
              <a:gd name="T4" fmla="*/ 4162425 w 4162425"/>
              <a:gd name="T5" fmla="*/ 5600700 h 5600700"/>
              <a:gd name="T6" fmla="*/ 0 w 4162425"/>
              <a:gd name="T7" fmla="*/ 933451 h 5600700"/>
              <a:gd name="T8" fmla="*/ 0 60000 65536"/>
              <a:gd name="T9" fmla="*/ 0 60000 65536"/>
              <a:gd name="T10" fmla="*/ 0 60000 65536"/>
              <a:gd name="T11" fmla="*/ 0 60000 65536"/>
              <a:gd name="T12" fmla="*/ 0 w 4162425"/>
              <a:gd name="T13" fmla="*/ 0 h 5600700"/>
              <a:gd name="T14" fmla="*/ 4162425 w 4162425"/>
              <a:gd name="T15" fmla="*/ 5600700 h 5600700"/>
            </a:gdLst>
            <a:ahLst/>
            <a:cxnLst>
              <a:cxn ang="T8">
                <a:pos x="T0" y="T1"/>
              </a:cxn>
              <a:cxn ang="T9">
                <a:pos x="T2" y="T3"/>
              </a:cxn>
              <a:cxn ang="T10">
                <a:pos x="T4" y="T5"/>
              </a:cxn>
              <a:cxn ang="T11">
                <a:pos x="T6" y="T7"/>
              </a:cxn>
            </a:cxnLst>
            <a:rect l="T12" t="T13" r="T14" b="T15"/>
            <a:pathLst>
              <a:path w="4162425" h="5600700">
                <a:moveTo>
                  <a:pt x="0" y="933451"/>
                </a:moveTo>
                <a:lnTo>
                  <a:pt x="4152901" y="0"/>
                </a:lnTo>
                <a:cubicBezTo>
                  <a:pt x="4156076" y="1866900"/>
                  <a:pt x="4159250" y="3733800"/>
                  <a:pt x="4162425" y="5600700"/>
                </a:cubicBezTo>
                <a:lnTo>
                  <a:pt x="0" y="933451"/>
                </a:lnTo>
                <a:close/>
              </a:path>
            </a:pathLst>
          </a:custGeom>
          <a:solidFill>
            <a:srgbClr val="DDEAF6">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150" name="矩形 15"/>
          <p:cNvSpPr>
            <a:spLocks noChangeArrowheads="1"/>
          </p:cNvSpPr>
          <p:nvPr/>
        </p:nvSpPr>
        <p:spPr bwMode="auto">
          <a:xfrm>
            <a:off x="6444130" y="2"/>
            <a:ext cx="2710585" cy="5986463"/>
          </a:xfrm>
          <a:custGeom>
            <a:avLst/>
            <a:gdLst>
              <a:gd name="T0" fmla="*/ 0 w 4030921"/>
              <a:gd name="T1" fmla="*/ 1276821 h 5767281"/>
              <a:gd name="T2" fmla="*/ 4015127 w 4030921"/>
              <a:gd name="T3" fmla="*/ 0 h 5767281"/>
              <a:gd name="T4" fmla="*/ 4030921 w 4030921"/>
              <a:gd name="T5" fmla="*/ 5767281 h 5767281"/>
              <a:gd name="T6" fmla="*/ 0 w 4030921"/>
              <a:gd name="T7" fmla="*/ 4920133 h 5767281"/>
              <a:gd name="T8" fmla="*/ 0 w 4030921"/>
              <a:gd name="T9" fmla="*/ 1276821 h 5767281"/>
              <a:gd name="T10" fmla="*/ 0 60000 65536"/>
              <a:gd name="T11" fmla="*/ 0 60000 65536"/>
              <a:gd name="T12" fmla="*/ 0 60000 65536"/>
              <a:gd name="T13" fmla="*/ 0 60000 65536"/>
              <a:gd name="T14" fmla="*/ 0 60000 65536"/>
              <a:gd name="T15" fmla="*/ 0 w 4030921"/>
              <a:gd name="T16" fmla="*/ 0 h 5767281"/>
              <a:gd name="T17" fmla="*/ 4030921 w 4030921"/>
              <a:gd name="T18" fmla="*/ 5767281 h 5767281"/>
            </a:gdLst>
            <a:ahLst/>
            <a:cxnLst>
              <a:cxn ang="T10">
                <a:pos x="T0" y="T1"/>
              </a:cxn>
              <a:cxn ang="T11">
                <a:pos x="T2" y="T3"/>
              </a:cxn>
              <a:cxn ang="T12">
                <a:pos x="T4" y="T5"/>
              </a:cxn>
              <a:cxn ang="T13">
                <a:pos x="T6" y="T7"/>
              </a:cxn>
              <a:cxn ang="T14">
                <a:pos x="T8" y="T9"/>
              </a:cxn>
            </a:cxnLst>
            <a:rect l="T15" t="T16" r="T17" b="T18"/>
            <a:pathLst>
              <a:path w="4030921" h="5767281">
                <a:moveTo>
                  <a:pt x="0" y="1276821"/>
                </a:moveTo>
                <a:lnTo>
                  <a:pt x="4015127" y="0"/>
                </a:lnTo>
                <a:cubicBezTo>
                  <a:pt x="4019890" y="2024063"/>
                  <a:pt x="4026158" y="3743218"/>
                  <a:pt x="4030921" y="5767281"/>
                </a:cubicBezTo>
                <a:lnTo>
                  <a:pt x="0" y="4920133"/>
                </a:lnTo>
                <a:lnTo>
                  <a:pt x="0" y="1276821"/>
                </a:lnTo>
                <a:close/>
              </a:path>
            </a:pathLst>
          </a:custGeom>
          <a:solidFill>
            <a:srgbClr val="2E75B5">
              <a:alpha val="67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152" name="文本框 2"/>
          <p:cNvSpPr>
            <a:spLocks noChangeArrowheads="1"/>
          </p:cNvSpPr>
          <p:nvPr/>
        </p:nvSpPr>
        <p:spPr bwMode="auto">
          <a:xfrm>
            <a:off x="6686551" y="1209676"/>
            <a:ext cx="2482456"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a:solidFill>
                  <a:schemeClr val="bg1"/>
                </a:solidFill>
                <a:latin typeface="Calibri Light" panose="020F0302020204030204" pitchFamily="34" charset="0"/>
                <a:ea typeface="Segoe UI Emoji" panose="020B0604020202020204" pitchFamily="2" charset="0"/>
                <a:cs typeface="Segoe UI Emoji" panose="020B0604020202020204" pitchFamily="2" charset="0"/>
              </a:rPr>
              <a:t>酒店公共区域的清洁卫生工作通常由客房部的公卫班组</a:t>
            </a:r>
            <a:r>
              <a:rPr lang="zh-CN" altLang="en-US" sz="3200" b="1" dirty="0" smtClean="0">
                <a:solidFill>
                  <a:schemeClr val="bg1"/>
                </a:solidFill>
                <a:latin typeface="Calibri Light" panose="020F0302020204030204" pitchFamily="34" charset="0"/>
                <a:ea typeface="Segoe UI Emoji" panose="020B0604020202020204" pitchFamily="2" charset="0"/>
                <a:cs typeface="Segoe UI Emoji" panose="020B0604020202020204" pitchFamily="2" charset="0"/>
              </a:rPr>
              <a:t>负责。</a:t>
            </a:r>
            <a:endParaRPr lang="en-US" altLang="zh-CN" sz="3200" b="1" dirty="0" smtClean="0">
              <a:solidFill>
                <a:schemeClr val="bg1"/>
              </a:solidFill>
              <a:latin typeface="Calibri Light" panose="020F0302020204030204" pitchFamily="34" charset="0"/>
              <a:ea typeface="Segoe UI Emoji" panose="020B0604020202020204" pitchFamily="2" charset="0"/>
              <a:cs typeface="Segoe UI Emoji" panose="020B0604020202020204" pitchFamily="2" charset="0"/>
            </a:endParaRPr>
          </a:p>
          <a:p>
            <a:r>
              <a:rPr lang="zh-CN" altLang="en-US" sz="3200" b="1" dirty="0">
                <a:solidFill>
                  <a:schemeClr val="bg1"/>
                </a:solidFill>
                <a:latin typeface="Calibri Light" panose="020F0302020204030204" pitchFamily="34" charset="0"/>
                <a:sym typeface="Calibri Light" panose="020F0302020204030204" pitchFamily="34" charset="0"/>
              </a:rPr>
              <a:t> </a:t>
            </a:r>
            <a:r>
              <a:rPr lang="en-US" altLang="zh-CN" sz="3200" b="1" dirty="0">
                <a:solidFill>
                  <a:schemeClr val="bg1"/>
                </a:solidFill>
                <a:latin typeface="Calibri Light" panose="020F0302020204030204" pitchFamily="34" charset="0"/>
                <a:sym typeface="Calibri Light" panose="020F0302020204030204" pitchFamily="34" charset="0"/>
              </a:rPr>
              <a:t>P.A.</a:t>
            </a:r>
            <a:r>
              <a:rPr lang="zh-CN" altLang="en-US" sz="3200" b="1" dirty="0">
                <a:solidFill>
                  <a:schemeClr val="bg1"/>
                </a:solidFill>
                <a:latin typeface="Calibri Light" panose="020F0302020204030204" pitchFamily="34" charset="0"/>
                <a:sym typeface="Calibri Light" panose="020F0302020204030204" pitchFamily="34" charset="0"/>
              </a:rPr>
              <a:t>正在清洁楼梯</a:t>
            </a:r>
          </a:p>
        </p:txBody>
      </p:sp>
      <p:grpSp>
        <p:nvGrpSpPr>
          <p:cNvPr id="6156" name="组合 27"/>
          <p:cNvGrpSpPr>
            <a:grpSpLocks/>
          </p:cNvGrpSpPr>
          <p:nvPr/>
        </p:nvGrpSpPr>
        <p:grpSpPr bwMode="auto">
          <a:xfrm>
            <a:off x="-3573" y="142814"/>
            <a:ext cx="736099" cy="813773"/>
            <a:chOff x="0" y="85723"/>
            <a:chExt cx="981293" cy="814388"/>
          </a:xfrm>
        </p:grpSpPr>
        <p:sp>
          <p:nvSpPr>
            <p:cNvPr id="6157" name="矩形 28"/>
            <p:cNvSpPr>
              <a:spLocks noChangeArrowheads="1"/>
            </p:cNvSpPr>
            <p:nvPr/>
          </p:nvSpPr>
          <p:spPr bwMode="auto">
            <a:xfrm>
              <a:off x="823918" y="85723"/>
              <a:ext cx="157375"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159" name="矩形 30"/>
            <p:cNvSpPr>
              <a:spLocks noChangeArrowheads="1"/>
            </p:cNvSpPr>
            <p:nvPr/>
          </p:nvSpPr>
          <p:spPr bwMode="auto">
            <a:xfrm>
              <a:off x="0" y="85723"/>
              <a:ext cx="704852"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20" name="Text Box 2"/>
          <p:cNvSpPr txBox="1">
            <a:spLocks noChangeArrowheads="1"/>
          </p:cNvSpPr>
          <p:nvPr/>
        </p:nvSpPr>
        <p:spPr bwMode="auto">
          <a:xfrm>
            <a:off x="803964" y="205339"/>
            <a:ext cx="6161785"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lnSpc>
                <a:spcPct val="80000"/>
              </a:lnSpc>
              <a:spcBef>
                <a:spcPct val="50000"/>
              </a:spcBef>
              <a:buFont typeface="Arial" charset="0"/>
              <a:buNone/>
            </a:pPr>
            <a:r>
              <a:rPr lang="zh-CN" altLang="en-US" sz="3500" b="1" dirty="0" smtClean="0">
                <a:solidFill>
                  <a:schemeClr val="accent1"/>
                </a:solidFill>
                <a:latin typeface="微软雅黑" pitchFamily="34" charset="-122"/>
                <a:ea typeface="微软雅黑" pitchFamily="34" charset="-122"/>
              </a:rPr>
              <a:t>第五节    公共区域的</a:t>
            </a:r>
            <a:endParaRPr lang="en-US" altLang="zh-CN" sz="3500" b="1" dirty="0" smtClean="0">
              <a:solidFill>
                <a:schemeClr val="accent1"/>
              </a:solidFill>
              <a:latin typeface="微软雅黑" pitchFamily="34" charset="-122"/>
              <a:ea typeface="微软雅黑" pitchFamily="34" charset="-122"/>
            </a:endParaRPr>
          </a:p>
          <a:p>
            <a:pPr eaLnBrk="1" hangingPunct="1">
              <a:lnSpc>
                <a:spcPct val="80000"/>
              </a:lnSpc>
              <a:spcBef>
                <a:spcPct val="50000"/>
              </a:spcBef>
              <a:buFont typeface="Arial" charset="0"/>
              <a:buNone/>
            </a:pPr>
            <a:r>
              <a:rPr lang="zh-CN" altLang="en-US" sz="3500" b="1" dirty="0" smtClean="0">
                <a:solidFill>
                  <a:schemeClr val="accent1"/>
                </a:solidFill>
                <a:latin typeface="微软雅黑" pitchFamily="34" charset="-122"/>
                <a:ea typeface="微软雅黑" pitchFamily="34" charset="-122"/>
              </a:rPr>
              <a:t>清洁保养</a:t>
            </a:r>
            <a:endParaRPr lang="zh-CN" altLang="en-US" sz="35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16833541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252059" y="3563955"/>
            <a:ext cx="5851032" cy="468000"/>
          </a:xfrm>
          <a:custGeom>
            <a:avLst/>
            <a:gdLst/>
            <a:ahLst/>
            <a:cxnLst/>
            <a:rect l="l" t="t" r="r" b="b"/>
            <a:pathLst>
              <a:path w="2807157" h="468000">
                <a:moveTo>
                  <a:pt x="82036" y="0"/>
                </a:moveTo>
                <a:lnTo>
                  <a:pt x="2339157" y="0"/>
                </a:lnTo>
                <a:lnTo>
                  <a:pt x="2807157"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文本框 6"/>
          <p:cNvSpPr txBox="1"/>
          <p:nvPr/>
        </p:nvSpPr>
        <p:spPr>
          <a:xfrm>
            <a:off x="566019" y="3327550"/>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01</a:t>
            </a:r>
            <a:endParaRPr lang="zh-CN" altLang="en-US" sz="3600" b="1" dirty="0">
              <a:solidFill>
                <a:srgbClr val="0278A1"/>
              </a:solidFill>
              <a:latin typeface="Akzidenz-Grotesk BQ Condensed" pitchFamily="50" charset="0"/>
            </a:endParaRPr>
          </a:p>
        </p:txBody>
      </p:sp>
      <p:sp>
        <p:nvSpPr>
          <p:cNvPr id="15" name="文本框 53"/>
          <p:cNvSpPr txBox="1"/>
          <p:nvPr/>
        </p:nvSpPr>
        <p:spPr>
          <a:xfrm>
            <a:off x="1429913" y="3499177"/>
            <a:ext cx="3877985"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客房设计与装修的一般原则</a:t>
            </a:r>
          </a:p>
        </p:txBody>
      </p:sp>
      <p:sp>
        <p:nvSpPr>
          <p:cNvPr id="17" name="文本框 12"/>
          <p:cNvSpPr txBox="1"/>
          <p:nvPr/>
        </p:nvSpPr>
        <p:spPr>
          <a:xfrm>
            <a:off x="566019" y="3991621"/>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02</a:t>
            </a:r>
            <a:endParaRPr lang="zh-CN" altLang="en-US" sz="3600" b="1" dirty="0">
              <a:solidFill>
                <a:srgbClr val="0278A1"/>
              </a:solidFill>
              <a:latin typeface="Akzidenz-Grotesk BQ Condensed" pitchFamily="50" charset="0"/>
            </a:endParaRPr>
          </a:p>
        </p:txBody>
      </p:sp>
      <p:sp>
        <p:nvSpPr>
          <p:cNvPr id="18" name="任意多边形 17"/>
          <p:cNvSpPr/>
          <p:nvPr/>
        </p:nvSpPr>
        <p:spPr>
          <a:xfrm>
            <a:off x="1252061" y="4213797"/>
            <a:ext cx="4363615" cy="468000"/>
          </a:xfrm>
          <a:custGeom>
            <a:avLst/>
            <a:gdLst/>
            <a:ahLst/>
            <a:cxnLst/>
            <a:rect l="l" t="t" r="r" b="b"/>
            <a:pathLst>
              <a:path w="3492923" h="468000">
                <a:moveTo>
                  <a:pt x="82036" y="0"/>
                </a:moveTo>
                <a:lnTo>
                  <a:pt x="3024923" y="0"/>
                </a:lnTo>
                <a:lnTo>
                  <a:pt x="3492923"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54"/>
          <p:cNvSpPr txBox="1"/>
          <p:nvPr/>
        </p:nvSpPr>
        <p:spPr>
          <a:xfrm>
            <a:off x="1429911" y="4140021"/>
            <a:ext cx="4510183"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客房设计与装修的发展趋势</a:t>
            </a:r>
          </a:p>
        </p:txBody>
      </p:sp>
      <p:sp>
        <p:nvSpPr>
          <p:cNvPr id="21" name="文本框 18"/>
          <p:cNvSpPr txBox="1"/>
          <p:nvPr/>
        </p:nvSpPr>
        <p:spPr>
          <a:xfrm>
            <a:off x="566019" y="4655690"/>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03</a:t>
            </a:r>
            <a:endParaRPr lang="zh-CN" altLang="en-US" sz="3600" b="1" dirty="0">
              <a:solidFill>
                <a:srgbClr val="0278A1"/>
              </a:solidFill>
              <a:latin typeface="Akzidenz-Grotesk BQ Condensed" pitchFamily="50" charset="0"/>
            </a:endParaRPr>
          </a:p>
        </p:txBody>
      </p:sp>
      <p:sp>
        <p:nvSpPr>
          <p:cNvPr id="22" name="任意多边形 21"/>
          <p:cNvSpPr/>
          <p:nvPr/>
        </p:nvSpPr>
        <p:spPr>
          <a:xfrm>
            <a:off x="1252060" y="4885871"/>
            <a:ext cx="6200140" cy="469043"/>
          </a:xfrm>
          <a:custGeom>
            <a:avLst/>
            <a:gdLst/>
            <a:ahLst/>
            <a:cxnLst/>
            <a:rect l="l" t="t" r="r" b="b"/>
            <a:pathLst>
              <a:path w="4151099" h="468000">
                <a:moveTo>
                  <a:pt x="82036" y="0"/>
                </a:moveTo>
                <a:lnTo>
                  <a:pt x="3683099" y="0"/>
                </a:lnTo>
                <a:lnTo>
                  <a:pt x="4151099"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5"/>
          <p:cNvSpPr txBox="1"/>
          <p:nvPr/>
        </p:nvSpPr>
        <p:spPr>
          <a:xfrm>
            <a:off x="1445130" y="4812098"/>
            <a:ext cx="5431030"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智能技术在酒店设计与装修中的应用</a:t>
            </a:r>
          </a:p>
        </p:txBody>
      </p:sp>
      <p:sp>
        <p:nvSpPr>
          <p:cNvPr id="24" name="任意多边形 23"/>
          <p:cNvSpPr/>
          <p:nvPr/>
        </p:nvSpPr>
        <p:spPr>
          <a:xfrm>
            <a:off x="1222005" y="5591319"/>
            <a:ext cx="4393671" cy="468000"/>
          </a:xfrm>
          <a:custGeom>
            <a:avLst/>
            <a:gdLst/>
            <a:ahLst/>
            <a:cxnLst/>
            <a:rect l="l" t="t" r="r" b="b"/>
            <a:pathLst>
              <a:path w="2807157" h="468000">
                <a:moveTo>
                  <a:pt x="82036" y="0"/>
                </a:moveTo>
                <a:lnTo>
                  <a:pt x="2339157" y="0"/>
                </a:lnTo>
                <a:lnTo>
                  <a:pt x="2807157"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5" name="文本框 6"/>
          <p:cNvSpPr txBox="1"/>
          <p:nvPr/>
        </p:nvSpPr>
        <p:spPr>
          <a:xfrm>
            <a:off x="535964" y="5354914"/>
            <a:ext cx="742511" cy="646331"/>
          </a:xfrm>
          <a:prstGeom prst="rect">
            <a:avLst/>
          </a:prstGeom>
          <a:noFill/>
        </p:spPr>
        <p:txBody>
          <a:bodyPr wrap="none" rtlCol="0">
            <a:spAutoFit/>
          </a:bodyPr>
          <a:lstStyle/>
          <a:p>
            <a:r>
              <a:rPr lang="en-US" altLang="zh-CN" sz="3600" b="1" dirty="0" smtClean="0">
                <a:solidFill>
                  <a:srgbClr val="0278A1"/>
                </a:solidFill>
                <a:latin typeface="Akzidenz-Grotesk BQ Condensed" pitchFamily="50" charset="0"/>
              </a:rPr>
              <a:t>04</a:t>
            </a:r>
            <a:endParaRPr lang="zh-CN" altLang="en-US" sz="3600" b="1" dirty="0">
              <a:solidFill>
                <a:srgbClr val="0278A1"/>
              </a:solidFill>
              <a:latin typeface="Akzidenz-Grotesk BQ Condensed" pitchFamily="50" charset="0"/>
            </a:endParaRPr>
          </a:p>
        </p:txBody>
      </p:sp>
      <p:sp>
        <p:nvSpPr>
          <p:cNvPr id="26" name="文本框 53"/>
          <p:cNvSpPr txBox="1"/>
          <p:nvPr/>
        </p:nvSpPr>
        <p:spPr>
          <a:xfrm>
            <a:off x="1399858" y="5526541"/>
            <a:ext cx="1415772"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特色客房</a:t>
            </a:r>
          </a:p>
        </p:txBody>
      </p:sp>
      <p:sp>
        <p:nvSpPr>
          <p:cNvPr id="27" name="TextBox 7"/>
          <p:cNvSpPr>
            <a:spLocks noChangeArrowheads="1"/>
          </p:cNvSpPr>
          <p:nvPr/>
        </p:nvSpPr>
        <p:spPr bwMode="auto">
          <a:xfrm>
            <a:off x="297221" y="875525"/>
            <a:ext cx="377539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None/>
            </a:pPr>
            <a:r>
              <a:rPr lang="zh-CN" altLang="en-US" sz="4000" b="1" dirty="0">
                <a:solidFill>
                  <a:schemeClr val="accent1"/>
                </a:solidFill>
                <a:latin typeface="微软雅黑" pitchFamily="34" charset="-122"/>
                <a:ea typeface="微软雅黑" pitchFamily="34" charset="-122"/>
              </a:rPr>
              <a:t>第二</a:t>
            </a:r>
            <a:r>
              <a:rPr lang="zh-CN" altLang="en-US" sz="4000" b="1" dirty="0" smtClean="0">
                <a:solidFill>
                  <a:schemeClr val="accent1"/>
                </a:solidFill>
                <a:latin typeface="微软雅黑" pitchFamily="34" charset="-122"/>
                <a:ea typeface="微软雅黑" pitchFamily="34" charset="-122"/>
              </a:rPr>
              <a:t>章</a:t>
            </a:r>
            <a:endParaRPr lang="en-US" altLang="zh-CN" sz="4000" b="1" dirty="0" smtClean="0">
              <a:solidFill>
                <a:schemeClr val="accent1"/>
              </a:solidFill>
              <a:latin typeface="微软雅黑" pitchFamily="34" charset="-122"/>
              <a:ea typeface="微软雅黑" pitchFamily="34" charset="-122"/>
            </a:endParaRPr>
          </a:p>
          <a:p>
            <a:pPr eaLnBrk="1" hangingPunct="1">
              <a:spcBef>
                <a:spcPct val="0"/>
              </a:spcBef>
              <a:buNone/>
            </a:pPr>
            <a:r>
              <a:rPr lang="zh-CN" altLang="en-US" sz="4000" b="1" dirty="0" smtClean="0">
                <a:solidFill>
                  <a:schemeClr val="accent1"/>
                </a:solidFill>
                <a:latin typeface="微软雅黑" pitchFamily="34" charset="-122"/>
                <a:ea typeface="微软雅黑" pitchFamily="34" charset="-122"/>
              </a:rPr>
              <a:t>客房</a:t>
            </a:r>
            <a:r>
              <a:rPr lang="zh-CN" altLang="en-US" sz="4000" b="1" dirty="0">
                <a:solidFill>
                  <a:schemeClr val="accent1"/>
                </a:solidFill>
                <a:latin typeface="微软雅黑" pitchFamily="34" charset="-122"/>
                <a:ea typeface="微软雅黑" pitchFamily="34" charset="-122"/>
              </a:rPr>
              <a:t>设计与装修</a:t>
            </a:r>
          </a:p>
        </p:txBody>
      </p:sp>
      <p:pic>
        <p:nvPicPr>
          <p:cNvPr id="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4644005" y="561441"/>
            <a:ext cx="3921200" cy="3236513"/>
          </a:xfrm>
          <a:prstGeom prst="flowChartMultidocumen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31348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08917" y="167817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941910" y="2348925"/>
            <a:ext cx="7878385" cy="3970318"/>
          </a:xfrm>
          <a:prstGeom prst="rect">
            <a:avLst/>
          </a:prstGeom>
          <a:noFill/>
        </p:spPr>
        <p:txBody>
          <a:bodyPr wrap="square" rtlCol="0">
            <a:spAutoFit/>
          </a:bodyPr>
          <a:lstStyle/>
          <a:p>
            <a:pPr marL="457200" indent="-457200">
              <a:lnSpc>
                <a:spcPct val="150000"/>
              </a:lnSpc>
              <a:buFont typeface="+mj-lt"/>
              <a:buAutoNum type="arabicPeriod"/>
            </a:pPr>
            <a:r>
              <a:rPr lang="zh-CN" altLang="en-US" sz="2400" dirty="0">
                <a:latin typeface="+mj-ea"/>
                <a:ea typeface="+mj-ea"/>
              </a:rPr>
              <a:t>凡是酒店内公众共同享有的活动区域通称为公共区域。     </a:t>
            </a:r>
          </a:p>
          <a:p>
            <a:pPr marL="457200" indent="-457200">
              <a:lnSpc>
                <a:spcPct val="150000"/>
              </a:lnSpc>
              <a:buFont typeface="+mj-lt"/>
              <a:buAutoNum type="arabicPeriod"/>
            </a:pPr>
            <a:r>
              <a:rPr lang="zh-CN" altLang="en-US" sz="2400" dirty="0">
                <a:latin typeface="+mj-ea"/>
                <a:ea typeface="+mj-ea"/>
              </a:rPr>
              <a:t>酒店的公共区域可划分为室内部分和室外部分。室外公共区域是指酒店的外围区域，包括酒店的外墙、花园、前后大门等。室内公共区域又划为前台区域和后台区域两部分。</a:t>
            </a:r>
          </a:p>
          <a:p>
            <a:pPr marL="457200" indent="-457200">
              <a:lnSpc>
                <a:spcPct val="150000"/>
              </a:lnSpc>
              <a:buFont typeface="+mj-lt"/>
              <a:buAutoNum type="arabicPeriod"/>
            </a:pPr>
            <a:r>
              <a:rPr lang="zh-CN" altLang="en-US" sz="2400" dirty="0">
                <a:latin typeface="+mj-ea"/>
                <a:ea typeface="+mj-ea"/>
              </a:rPr>
              <a:t>前台部分通常指专供宾客活动的场所</a:t>
            </a:r>
            <a:r>
              <a:rPr lang="zh-CN" altLang="en-US" sz="2400" dirty="0" smtClean="0">
                <a:latin typeface="+mj-ea"/>
                <a:ea typeface="+mj-ea"/>
              </a:rPr>
              <a:t>。</a:t>
            </a:r>
            <a:endParaRPr lang="en-US" altLang="zh-CN" sz="2400" dirty="0" smtClean="0">
              <a:latin typeface="+mj-ea"/>
              <a:ea typeface="+mj-ea"/>
            </a:endParaRPr>
          </a:p>
          <a:p>
            <a:pPr marL="457200" indent="-457200">
              <a:lnSpc>
                <a:spcPct val="150000"/>
              </a:lnSpc>
              <a:buFont typeface="+mj-lt"/>
              <a:buAutoNum type="arabicPeriod"/>
            </a:pPr>
            <a:r>
              <a:rPr lang="zh-CN" altLang="en-US" sz="2400" dirty="0" smtClean="0">
                <a:latin typeface="+mj-ea"/>
                <a:ea typeface="+mj-ea"/>
              </a:rPr>
              <a:t>后台</a:t>
            </a:r>
            <a:r>
              <a:rPr lang="zh-CN" altLang="en-US" sz="2400" dirty="0">
                <a:latin typeface="+mj-ea"/>
                <a:ea typeface="+mj-ea"/>
              </a:rPr>
              <a:t>部分通常指为酒店员工设计的生活区域</a:t>
            </a:r>
            <a:r>
              <a:rPr lang="zh-CN" altLang="en-US" sz="2400" dirty="0" smtClean="0">
                <a:latin typeface="+mj-ea"/>
                <a:ea typeface="+mj-ea"/>
              </a:rPr>
              <a:t>。</a:t>
            </a:r>
            <a:endParaRPr lang="zh-CN" altLang="en-US" sz="2400" dirty="0">
              <a:latin typeface="+mj-ea"/>
              <a:ea typeface="+mj-ea"/>
            </a:endParaRPr>
          </a:p>
        </p:txBody>
      </p:sp>
      <p:sp>
        <p:nvSpPr>
          <p:cNvPr id="8" name="Text Box 3"/>
          <p:cNvSpPr txBox="1">
            <a:spLocks noChangeArrowheads="1"/>
          </p:cNvSpPr>
          <p:nvPr/>
        </p:nvSpPr>
        <p:spPr bwMode="auto">
          <a:xfrm>
            <a:off x="786900" y="1628140"/>
            <a:ext cx="482850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一、公共区域的范围</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8666453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08917" y="167817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786900" y="1628140"/>
            <a:ext cx="61612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二、公共区域清洁卫生工作的特点</a:t>
            </a:r>
            <a:endParaRPr lang="en-US" altLang="zh-CN" sz="3000" b="1" dirty="0">
              <a:solidFill>
                <a:srgbClr val="CC3300"/>
              </a:solidFill>
              <a:latin typeface="黑体" pitchFamily="49" charset="-122"/>
              <a:ea typeface="黑体" pitchFamily="49" charset="-122"/>
            </a:endParaRPr>
          </a:p>
        </p:txBody>
      </p:sp>
      <p:grpSp>
        <p:nvGrpSpPr>
          <p:cNvPr id="11" name="组合 10"/>
          <p:cNvGrpSpPr/>
          <p:nvPr/>
        </p:nvGrpSpPr>
        <p:grpSpPr>
          <a:xfrm>
            <a:off x="1619795" y="2924862"/>
            <a:ext cx="7344510" cy="2806634"/>
            <a:chOff x="5699760" y="2171302"/>
            <a:chExt cx="8509589" cy="2806634"/>
          </a:xfrm>
        </p:grpSpPr>
        <p:sp>
          <p:nvSpPr>
            <p:cNvPr id="15" name="矩形 14"/>
            <p:cNvSpPr/>
            <p:nvPr/>
          </p:nvSpPr>
          <p:spPr>
            <a:xfrm>
              <a:off x="6420851" y="2171302"/>
              <a:ext cx="5044903" cy="685800"/>
            </a:xfrm>
            <a:prstGeom prst="rect">
              <a:avLst/>
            </a:prstGeom>
            <a:gradFill flip="none" rotWithShape="1">
              <a:gsLst>
                <a:gs pos="0">
                  <a:schemeClr val="bg1">
                    <a:alpha val="0"/>
                  </a:schemeClr>
                </a:gs>
                <a:gs pos="56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smtClean="0">
                  <a:solidFill>
                    <a:schemeClr val="tx1"/>
                  </a:solidFill>
                </a:rPr>
                <a:t>公共区域涉及</a:t>
              </a:r>
              <a:r>
                <a:rPr lang="zh-CN" altLang="en-US" sz="2400" dirty="0">
                  <a:solidFill>
                    <a:schemeClr val="tx1"/>
                  </a:solidFill>
                </a:rPr>
                <a:t>的范围相当广</a:t>
              </a:r>
            </a:p>
          </p:txBody>
        </p:sp>
        <p:sp>
          <p:nvSpPr>
            <p:cNvPr id="16" name="圆角矩形 15"/>
            <p:cNvSpPr/>
            <p:nvPr/>
          </p:nvSpPr>
          <p:spPr>
            <a:xfrm>
              <a:off x="5699760" y="2194560"/>
              <a:ext cx="685800" cy="685800"/>
            </a:xfrm>
            <a:prstGeom prst="roundRect">
              <a:avLst/>
            </a:prstGeom>
            <a:solidFill>
              <a:schemeClr val="accent1"/>
            </a:solidFill>
            <a:ln>
              <a:noFill/>
            </a:ln>
            <a:scene3d>
              <a:camera prst="orthographicFront"/>
              <a:lightRig rig="threePt" dir="t"/>
            </a:scene3d>
            <a:sp3d>
              <a:bevelT w="50800" h="50800"/>
            </a:sp3d>
          </p:spPr>
          <p:style>
            <a:lnRef idx="1">
              <a:schemeClr val="accent5"/>
            </a:lnRef>
            <a:fillRef idx="1001">
              <a:schemeClr val="dk2"/>
            </a:fillRef>
            <a:effectRef idx="1">
              <a:schemeClr val="accent5"/>
            </a:effectRef>
            <a:fontRef idx="minor">
              <a:schemeClr val="dk1"/>
            </a:fontRef>
          </p:style>
          <p:txBody>
            <a:bodyPr rtlCol="0" anchor="ctr"/>
            <a:lstStyle/>
            <a:p>
              <a:pPr algn="ctr"/>
              <a:r>
                <a:rPr lang="en-US" altLang="zh-CN" sz="2400" b="1" smtClean="0">
                  <a:solidFill>
                    <a:schemeClr val="bg1"/>
                  </a:solidFill>
                </a:rPr>
                <a:t>1</a:t>
              </a:r>
              <a:endParaRPr lang="zh-CN" altLang="en-US" sz="2400" b="1">
                <a:solidFill>
                  <a:schemeClr val="bg1"/>
                </a:solidFill>
              </a:endParaRPr>
            </a:p>
          </p:txBody>
        </p:sp>
        <p:sp>
          <p:nvSpPr>
            <p:cNvPr id="17" name="圆角矩形 16"/>
            <p:cNvSpPr/>
            <p:nvPr/>
          </p:nvSpPr>
          <p:spPr>
            <a:xfrm>
              <a:off x="5699760" y="3220488"/>
              <a:ext cx="685800" cy="685800"/>
            </a:xfrm>
            <a:prstGeom prst="roundRect">
              <a:avLst/>
            </a:prstGeom>
            <a:solidFill>
              <a:schemeClr val="accent1"/>
            </a:solidFill>
            <a:ln>
              <a:noFill/>
            </a:ln>
            <a:scene3d>
              <a:camera prst="orthographicFront"/>
              <a:lightRig rig="threePt" dir="t"/>
            </a:scene3d>
            <a:sp3d>
              <a:bevelT w="50800" h="50800"/>
            </a:sp3d>
          </p:spPr>
          <p:style>
            <a:lnRef idx="1">
              <a:schemeClr val="accent5"/>
            </a:lnRef>
            <a:fillRef idx="1001">
              <a:schemeClr val="dk2"/>
            </a:fillRef>
            <a:effectRef idx="1">
              <a:schemeClr val="accent5"/>
            </a:effectRef>
            <a:fontRef idx="minor">
              <a:schemeClr val="dk1"/>
            </a:fontRef>
          </p:style>
          <p:txBody>
            <a:bodyPr rtlCol="0" anchor="ctr"/>
            <a:lstStyle/>
            <a:p>
              <a:pPr algn="ctr"/>
              <a:r>
                <a:rPr lang="en-US" altLang="zh-CN" sz="2400" b="1" smtClean="0">
                  <a:solidFill>
                    <a:schemeClr val="bg1"/>
                  </a:solidFill>
                </a:rPr>
                <a:t>2</a:t>
              </a:r>
              <a:endParaRPr lang="zh-CN" altLang="en-US" sz="2400" b="1">
                <a:solidFill>
                  <a:schemeClr val="bg1"/>
                </a:solidFill>
              </a:endParaRPr>
            </a:p>
          </p:txBody>
        </p:sp>
        <p:sp>
          <p:nvSpPr>
            <p:cNvPr id="18" name="圆角矩形 17"/>
            <p:cNvSpPr/>
            <p:nvPr/>
          </p:nvSpPr>
          <p:spPr>
            <a:xfrm>
              <a:off x="5699760" y="4292136"/>
              <a:ext cx="685800" cy="685800"/>
            </a:xfrm>
            <a:prstGeom prst="roundRect">
              <a:avLst/>
            </a:prstGeom>
            <a:solidFill>
              <a:schemeClr val="accent1"/>
            </a:solidFill>
            <a:ln>
              <a:noFill/>
            </a:ln>
            <a:scene3d>
              <a:camera prst="orthographicFront"/>
              <a:lightRig rig="threePt" dir="t"/>
            </a:scene3d>
            <a:sp3d>
              <a:bevelT w="50800" h="50800"/>
            </a:sp3d>
          </p:spPr>
          <p:style>
            <a:lnRef idx="1">
              <a:schemeClr val="accent5"/>
            </a:lnRef>
            <a:fillRef idx="1001">
              <a:schemeClr val="dk2"/>
            </a:fillRef>
            <a:effectRef idx="1">
              <a:schemeClr val="accent5"/>
            </a:effectRef>
            <a:fontRef idx="minor">
              <a:schemeClr val="dk1"/>
            </a:fontRef>
          </p:style>
          <p:txBody>
            <a:bodyPr rtlCol="0" anchor="ctr"/>
            <a:lstStyle/>
            <a:p>
              <a:pPr algn="ctr"/>
              <a:r>
                <a:rPr lang="en-US" altLang="zh-CN" sz="2400" b="1" smtClean="0">
                  <a:solidFill>
                    <a:schemeClr val="bg1"/>
                  </a:solidFill>
                </a:rPr>
                <a:t>3</a:t>
              </a:r>
              <a:endParaRPr lang="zh-CN" altLang="en-US" sz="2400" b="1">
                <a:solidFill>
                  <a:schemeClr val="bg1"/>
                </a:solidFill>
              </a:endParaRPr>
            </a:p>
          </p:txBody>
        </p:sp>
        <p:sp>
          <p:nvSpPr>
            <p:cNvPr id="19" name="矩形 18"/>
            <p:cNvSpPr/>
            <p:nvPr/>
          </p:nvSpPr>
          <p:spPr>
            <a:xfrm>
              <a:off x="6420849" y="3194860"/>
              <a:ext cx="7788499" cy="685800"/>
            </a:xfrm>
            <a:prstGeom prst="rect">
              <a:avLst/>
            </a:prstGeom>
            <a:gradFill flip="none" rotWithShape="1">
              <a:gsLst>
                <a:gs pos="0">
                  <a:schemeClr val="bg1">
                    <a:alpha val="0"/>
                  </a:schemeClr>
                </a:gs>
                <a:gs pos="56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tx1"/>
                  </a:solidFill>
                </a:rPr>
                <a:t>公共区域的客流量非常大，客人活动频繁</a:t>
              </a:r>
            </a:p>
          </p:txBody>
        </p:sp>
        <p:sp>
          <p:nvSpPr>
            <p:cNvPr id="20" name="矩形 19"/>
            <p:cNvSpPr/>
            <p:nvPr/>
          </p:nvSpPr>
          <p:spPr>
            <a:xfrm>
              <a:off x="6420851" y="4292136"/>
              <a:ext cx="7788498" cy="685800"/>
            </a:xfrm>
            <a:prstGeom prst="rect">
              <a:avLst/>
            </a:prstGeom>
            <a:gradFill flip="none" rotWithShape="1">
              <a:gsLst>
                <a:gs pos="0">
                  <a:schemeClr val="bg1">
                    <a:alpha val="0"/>
                  </a:schemeClr>
                </a:gs>
                <a:gs pos="56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tx1"/>
                  </a:solidFill>
                </a:rPr>
                <a:t>公共区域的清洁工作繁琐复杂，工作时间不固定，人员分散</a:t>
              </a:r>
            </a:p>
          </p:txBody>
        </p:sp>
      </p:grpSp>
    </p:spTree>
    <p:extLst>
      <p:ext uri="{BB962C8B-B14F-4D97-AF65-F5344CB8AC3E}">
        <p14:creationId xmlns:p14="http://schemas.microsoft.com/office/powerpoint/2010/main" val="2572299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168980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2843880" y="3429000"/>
            <a:ext cx="4322515" cy="2308324"/>
          </a:xfrm>
          <a:prstGeom prst="rect">
            <a:avLst/>
          </a:prstGeom>
          <a:noFill/>
        </p:spPr>
        <p:txBody>
          <a:bodyPr wrap="square" rtlCol="0">
            <a:spAutoFit/>
          </a:bodyPr>
          <a:lstStyle/>
          <a:p>
            <a:pPr>
              <a:lnSpc>
                <a:spcPct val="150000"/>
              </a:lnSpc>
            </a:pPr>
            <a:r>
              <a:rPr lang="zh-CN" altLang="en-US" sz="2400" dirty="0">
                <a:latin typeface="+mj-ea"/>
                <a:ea typeface="+mj-ea"/>
              </a:rPr>
              <a:t>１、大堂地面的</a:t>
            </a:r>
            <a:r>
              <a:rPr lang="zh-CN" altLang="en-US" sz="2400" dirty="0" smtClean="0">
                <a:latin typeface="+mj-ea"/>
                <a:ea typeface="+mj-ea"/>
              </a:rPr>
              <a:t>清洁</a:t>
            </a:r>
            <a:endParaRPr lang="en-US" altLang="zh-CN" sz="2400" dirty="0" smtClean="0">
              <a:latin typeface="+mj-ea"/>
              <a:ea typeface="+mj-ea"/>
            </a:endParaRPr>
          </a:p>
          <a:p>
            <a:pPr>
              <a:lnSpc>
                <a:spcPct val="150000"/>
              </a:lnSpc>
            </a:pPr>
            <a:r>
              <a:rPr lang="zh-CN" altLang="en-US" sz="2400" dirty="0">
                <a:latin typeface="+mj-ea"/>
                <a:ea typeface="+mj-ea"/>
              </a:rPr>
              <a:t>２、扶梯、电梯</a:t>
            </a:r>
            <a:r>
              <a:rPr lang="zh-CN" altLang="en-US" sz="2400" dirty="0" smtClean="0">
                <a:latin typeface="+mj-ea"/>
                <a:ea typeface="+mj-ea"/>
              </a:rPr>
              <a:t>清洁</a:t>
            </a:r>
            <a:endParaRPr lang="en-US" altLang="zh-CN" sz="2400" dirty="0" smtClean="0">
              <a:latin typeface="+mj-ea"/>
              <a:ea typeface="+mj-ea"/>
            </a:endParaRPr>
          </a:p>
          <a:p>
            <a:pPr>
              <a:lnSpc>
                <a:spcPct val="150000"/>
              </a:lnSpc>
            </a:pPr>
            <a:r>
              <a:rPr lang="zh-CN" altLang="en-US" sz="2400" dirty="0">
                <a:latin typeface="+mj-ea"/>
                <a:ea typeface="+mj-ea"/>
              </a:rPr>
              <a:t>３、大堂家具</a:t>
            </a:r>
            <a:r>
              <a:rPr lang="zh-CN" altLang="en-US" sz="2400" dirty="0" smtClean="0">
                <a:latin typeface="+mj-ea"/>
                <a:ea typeface="+mj-ea"/>
              </a:rPr>
              <a:t>清洁</a:t>
            </a:r>
            <a:endParaRPr lang="en-US" altLang="zh-CN" sz="2400" dirty="0" smtClean="0">
              <a:latin typeface="+mj-ea"/>
              <a:ea typeface="+mj-ea"/>
            </a:endParaRPr>
          </a:p>
          <a:p>
            <a:pPr>
              <a:lnSpc>
                <a:spcPct val="150000"/>
              </a:lnSpc>
            </a:pPr>
            <a:r>
              <a:rPr lang="zh-CN" altLang="en-US" sz="2400" dirty="0">
                <a:latin typeface="+mj-ea"/>
                <a:ea typeface="+mj-ea"/>
              </a:rPr>
              <a:t>４、铜器上光</a:t>
            </a:r>
            <a:endParaRPr lang="en-US" altLang="zh-CN" sz="2400" dirty="0" smtClean="0">
              <a:latin typeface="+mj-ea"/>
              <a:ea typeface="+mj-ea"/>
            </a:endParaRPr>
          </a:p>
        </p:txBody>
      </p:sp>
      <p:sp>
        <p:nvSpPr>
          <p:cNvPr id="8" name="Text Box 3"/>
          <p:cNvSpPr txBox="1">
            <a:spLocks noChangeArrowheads="1"/>
          </p:cNvSpPr>
          <p:nvPr/>
        </p:nvSpPr>
        <p:spPr bwMode="auto">
          <a:xfrm>
            <a:off x="607557" y="163977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三、公共区域清洁保养的内容</a:t>
            </a:r>
            <a:endParaRPr lang="en-US" altLang="zh-CN" sz="3000" b="1" dirty="0">
              <a:solidFill>
                <a:srgbClr val="CC3300"/>
              </a:solidFill>
              <a:latin typeface="黑体" pitchFamily="49" charset="-122"/>
              <a:ea typeface="黑体" pitchFamily="49" charset="-122"/>
            </a:endParaRPr>
          </a:p>
        </p:txBody>
      </p:sp>
      <p:sp>
        <p:nvSpPr>
          <p:cNvPr id="11" name="矩形 10"/>
          <p:cNvSpPr/>
          <p:nvPr/>
        </p:nvSpPr>
        <p:spPr>
          <a:xfrm>
            <a:off x="1148285" y="2530879"/>
            <a:ext cx="3057247"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（一）大堂的清洁</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21231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endParaRPr lang="zh-CN" altLang="en-US"/>
          </a:p>
        </p:txBody>
      </p:sp>
      <p:sp>
        <p:nvSpPr>
          <p:cNvPr id="3" name="文本占位符 2"/>
          <p:cNvSpPr>
            <a:spLocks noGrp="1"/>
          </p:cNvSpPr>
          <p:nvPr>
            <p:ph type="body" sz="quarter" idx="14"/>
          </p:nvPr>
        </p:nvSpPr>
        <p:spPr/>
        <p:txBody>
          <a:bodyPr/>
          <a:lstStyle/>
          <a:p>
            <a:endParaRPr lang="zh-CN" altLang="en-US"/>
          </a:p>
        </p:txBody>
      </p:sp>
      <p:pic>
        <p:nvPicPr>
          <p:cNvPr id="4" name="图片 3" descr="P104038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 y="0"/>
            <a:ext cx="9144690" cy="6858000"/>
          </a:xfrm>
          <a:prstGeom prst="rect">
            <a:avLst/>
          </a:prstGeom>
          <a:noFill/>
          <a:ln>
            <a:noFill/>
          </a:ln>
        </p:spPr>
      </p:pic>
      <p:sp>
        <p:nvSpPr>
          <p:cNvPr id="5" name="文本框 2"/>
          <p:cNvSpPr>
            <a:spLocks noChangeArrowheads="1"/>
          </p:cNvSpPr>
          <p:nvPr/>
        </p:nvSpPr>
        <p:spPr bwMode="auto">
          <a:xfrm>
            <a:off x="471220" y="4725090"/>
            <a:ext cx="37442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a:latin typeface="Calibri Light" panose="020F0302020204030204" pitchFamily="34" charset="0"/>
                <a:ea typeface="Segoe UI Emoji" panose="020B0604020202020204" pitchFamily="2" charset="0"/>
                <a:cs typeface="Segoe UI Emoji" panose="020B0604020202020204" pitchFamily="2" charset="0"/>
              </a:rPr>
              <a:t>清洁大堂、门厅等公共区域，要注意摆放防滑告示牌</a:t>
            </a:r>
            <a:endParaRPr lang="zh-CN" altLang="en-US" sz="3200" b="1" dirty="0">
              <a:latin typeface="Calibri Light" panose="020F0302020204030204" pitchFamily="34" charset="0"/>
              <a:sym typeface="Calibri Light" panose="020F0302020204030204" pitchFamily="34" charset="0"/>
            </a:endParaRPr>
          </a:p>
        </p:txBody>
      </p:sp>
    </p:spTree>
    <p:extLst>
      <p:ext uri="{BB962C8B-B14F-4D97-AF65-F5344CB8AC3E}">
        <p14:creationId xmlns:p14="http://schemas.microsoft.com/office/powerpoint/2010/main" val="38113458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P315050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65" y="0"/>
            <a:ext cx="9165665" cy="6858000"/>
          </a:xfrm>
          <a:prstGeom prst="rect">
            <a:avLst/>
          </a:prstGeom>
          <a:noFill/>
          <a:ln>
            <a:noFill/>
          </a:ln>
        </p:spPr>
      </p:pic>
      <p:sp>
        <p:nvSpPr>
          <p:cNvPr id="6" name="文本框 2"/>
          <p:cNvSpPr>
            <a:spLocks noChangeArrowheads="1"/>
          </p:cNvSpPr>
          <p:nvPr/>
        </p:nvSpPr>
        <p:spPr bwMode="auto">
          <a:xfrm>
            <a:off x="5868090" y="1426610"/>
            <a:ext cx="30962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a:solidFill>
                  <a:schemeClr val="bg1"/>
                </a:solidFill>
                <a:latin typeface="Calibri Light" panose="020F0302020204030204" pitchFamily="34" charset="0"/>
                <a:ea typeface="Segoe UI Emoji" panose="020B0604020202020204" pitchFamily="2" charset="0"/>
                <a:cs typeface="Segoe UI Emoji" panose="020B0604020202020204" pitchFamily="2" charset="0"/>
              </a:rPr>
              <a:t>酒店</a:t>
            </a:r>
            <a:r>
              <a:rPr lang="en-US" altLang="zh-CN" sz="3200" b="1" dirty="0">
                <a:solidFill>
                  <a:schemeClr val="bg1"/>
                </a:solidFill>
                <a:latin typeface="Calibri Light" panose="020F0302020204030204" pitchFamily="34" charset="0"/>
                <a:ea typeface="Segoe UI Emoji" panose="020B0604020202020204" pitchFamily="2" charset="0"/>
                <a:cs typeface="Segoe UI Emoji" panose="020B0604020202020204" pitchFamily="2" charset="0"/>
              </a:rPr>
              <a:t>PA</a:t>
            </a:r>
            <a:r>
              <a:rPr lang="zh-CN" altLang="en-US" sz="3200" b="1" dirty="0">
                <a:solidFill>
                  <a:schemeClr val="bg1"/>
                </a:solidFill>
                <a:latin typeface="Calibri Light" panose="020F0302020204030204" pitchFamily="34" charset="0"/>
                <a:ea typeface="Segoe UI Emoji" panose="020B0604020202020204" pitchFamily="2" charset="0"/>
                <a:cs typeface="Segoe UI Emoji" panose="020B0604020202020204" pitchFamily="2" charset="0"/>
              </a:rPr>
              <a:t>在倾倒并擦拭大堂烟筒</a:t>
            </a:r>
            <a:endParaRPr lang="zh-CN" altLang="en-US" sz="3200" b="1" dirty="0">
              <a:solidFill>
                <a:schemeClr val="bg1"/>
              </a:solidFill>
              <a:latin typeface="Calibri Light" panose="020F0302020204030204" pitchFamily="34" charset="0"/>
              <a:sym typeface="Calibri Light" panose="020F0302020204030204" pitchFamily="34" charset="0"/>
            </a:endParaRPr>
          </a:p>
        </p:txBody>
      </p:sp>
    </p:spTree>
    <p:extLst>
      <p:ext uri="{BB962C8B-B14F-4D97-AF65-F5344CB8AC3E}">
        <p14:creationId xmlns:p14="http://schemas.microsoft.com/office/powerpoint/2010/main" val="103492537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07940" y="188775"/>
            <a:ext cx="341632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（二）酒店门庭清洁</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760620" y="1268850"/>
            <a:ext cx="7878385" cy="4991751"/>
          </a:xfrm>
          <a:prstGeom prst="rect">
            <a:avLst/>
          </a:prstGeom>
          <a:noFill/>
        </p:spPr>
        <p:txBody>
          <a:bodyPr wrap="square" rtlCol="0">
            <a:spAutoFit/>
          </a:bodyPr>
          <a:lstStyle/>
          <a:p>
            <a:pPr marL="457200" indent="-457200">
              <a:lnSpc>
                <a:spcPct val="150000"/>
              </a:lnSpc>
              <a:buFont typeface="+mj-lt"/>
              <a:buAutoNum type="arabicPeriod"/>
            </a:pPr>
            <a:r>
              <a:rPr lang="zh-CN" altLang="en-US" sz="2400" dirty="0">
                <a:latin typeface="+mj-ea"/>
                <a:ea typeface="+mj-ea"/>
              </a:rPr>
              <a:t>夜间对饭店大门口庭院进行清扫冲洗，遇有雨雪天气，应适时增加冲洗次数。</a:t>
            </a:r>
          </a:p>
          <a:p>
            <a:pPr marL="457200" indent="-457200">
              <a:lnSpc>
                <a:spcPct val="150000"/>
              </a:lnSpc>
              <a:buFont typeface="+mj-lt"/>
              <a:buAutoNum type="arabicPeriod"/>
            </a:pPr>
            <a:r>
              <a:rPr lang="zh-CN" altLang="en-US" sz="2400" dirty="0" smtClean="0">
                <a:latin typeface="+mj-ea"/>
                <a:ea typeface="+mj-ea"/>
              </a:rPr>
              <a:t>夜间</a:t>
            </a:r>
            <a:r>
              <a:rPr lang="zh-CN" altLang="en-US" sz="2400" dirty="0">
                <a:latin typeface="+mj-ea"/>
                <a:ea typeface="+mj-ea"/>
              </a:rPr>
              <a:t>对停车场或地下停车场进行彻底清扫，对油迹、脏渍应及时清洁，并注意定期重新划清停车线及检查路标的清洁状况。</a:t>
            </a:r>
          </a:p>
          <a:p>
            <a:pPr marL="457200" indent="-457200">
              <a:lnSpc>
                <a:spcPct val="150000"/>
              </a:lnSpc>
              <a:buFont typeface="+mj-lt"/>
              <a:buAutoNum type="arabicPeriod"/>
            </a:pPr>
            <a:r>
              <a:rPr lang="zh-CN" altLang="en-US" sz="2400" dirty="0" smtClean="0">
                <a:latin typeface="+mj-ea"/>
                <a:ea typeface="+mj-ea"/>
              </a:rPr>
              <a:t>夜间</a:t>
            </a:r>
            <a:r>
              <a:rPr lang="zh-CN" altLang="en-US" sz="2400" dirty="0">
                <a:latin typeface="+mj-ea"/>
                <a:ea typeface="+mj-ea"/>
              </a:rPr>
              <a:t>对门口之标牌、墙面、门窗及台阶进行全面清洁、擦洗，使其始终以光洁明亮的面貌迎接客人。</a:t>
            </a:r>
          </a:p>
          <a:p>
            <a:pPr marL="457200" indent="-457200">
              <a:lnSpc>
                <a:spcPct val="150000"/>
              </a:lnSpc>
              <a:buFont typeface="+mj-lt"/>
              <a:buAutoNum type="arabicPeriod"/>
            </a:pPr>
            <a:r>
              <a:rPr lang="zh-CN" altLang="en-US" sz="2400" dirty="0" smtClean="0">
                <a:latin typeface="+mj-ea"/>
                <a:ea typeface="+mj-ea"/>
              </a:rPr>
              <a:t>白天</a:t>
            </a:r>
            <a:r>
              <a:rPr lang="zh-CN" altLang="en-US" sz="2400" dirty="0">
                <a:latin typeface="+mj-ea"/>
                <a:ea typeface="+mj-ea"/>
              </a:rPr>
              <a:t>对玻璃门窗的浮灰、指印和污渍进行抹擦，尤其是大门玻璃的清洁应经常进行。</a:t>
            </a:r>
          </a:p>
        </p:txBody>
      </p:sp>
    </p:spTree>
    <p:extLst>
      <p:ext uri="{BB962C8B-B14F-4D97-AF65-F5344CB8AC3E}">
        <p14:creationId xmlns:p14="http://schemas.microsoft.com/office/powerpoint/2010/main" val="42309429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endParaRPr lang="zh-CN" altLang="en-US"/>
          </a:p>
        </p:txBody>
      </p:sp>
      <p:sp>
        <p:nvSpPr>
          <p:cNvPr id="3" name="文本占位符 2"/>
          <p:cNvSpPr>
            <a:spLocks noGrp="1"/>
          </p:cNvSpPr>
          <p:nvPr>
            <p:ph type="body" sz="quarter" idx="14"/>
          </p:nvPr>
        </p:nvSpPr>
        <p:spPr/>
        <p:txBody>
          <a:bodyPr/>
          <a:lstStyle/>
          <a:p>
            <a:endParaRPr lang="zh-CN" altLang="en-US"/>
          </a:p>
        </p:txBody>
      </p:sp>
      <p:pic>
        <p:nvPicPr>
          <p:cNvPr id="4" name="图片 3" descr="P315047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5" name="文本框 2"/>
          <p:cNvSpPr>
            <a:spLocks noChangeArrowheads="1"/>
          </p:cNvSpPr>
          <p:nvPr/>
        </p:nvSpPr>
        <p:spPr bwMode="auto">
          <a:xfrm>
            <a:off x="251700" y="888001"/>
            <a:ext cx="34562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a:solidFill>
                  <a:schemeClr val="bg1"/>
                </a:solidFill>
                <a:latin typeface="Calibri Light" panose="020F0302020204030204" pitchFamily="34" charset="0"/>
                <a:ea typeface="Segoe UI Emoji" panose="020B0604020202020204" pitchFamily="2" charset="0"/>
                <a:cs typeface="Segoe UI Emoji" panose="020B0604020202020204" pitchFamily="2" charset="0"/>
              </a:rPr>
              <a:t>酒店</a:t>
            </a:r>
            <a:r>
              <a:rPr lang="en-US" altLang="zh-CN" sz="3200" b="1" dirty="0">
                <a:solidFill>
                  <a:schemeClr val="bg1"/>
                </a:solidFill>
                <a:latin typeface="Calibri Light" panose="020F0302020204030204" pitchFamily="34" charset="0"/>
                <a:ea typeface="Segoe UI Emoji" panose="020B0604020202020204" pitchFamily="2" charset="0"/>
                <a:cs typeface="Segoe UI Emoji" panose="020B0604020202020204" pitchFamily="2" charset="0"/>
              </a:rPr>
              <a:t>PA</a:t>
            </a:r>
            <a:r>
              <a:rPr lang="zh-CN" altLang="en-US" sz="3200" b="1" dirty="0">
                <a:solidFill>
                  <a:schemeClr val="bg1"/>
                </a:solidFill>
                <a:latin typeface="Calibri Light" panose="020F0302020204030204" pitchFamily="34" charset="0"/>
                <a:ea typeface="Segoe UI Emoji" panose="020B0604020202020204" pitchFamily="2" charset="0"/>
                <a:cs typeface="Segoe UI Emoji" panose="020B0604020202020204" pitchFamily="2" charset="0"/>
              </a:rPr>
              <a:t>在擦拭窗户</a:t>
            </a:r>
            <a:endParaRPr lang="zh-CN" altLang="en-US" sz="3200" b="1" dirty="0">
              <a:solidFill>
                <a:schemeClr val="bg1"/>
              </a:solidFill>
              <a:latin typeface="Calibri Light" panose="020F0302020204030204" pitchFamily="34" charset="0"/>
              <a:sym typeface="Calibri Light" panose="020F0302020204030204" pitchFamily="34" charset="0"/>
            </a:endParaRPr>
          </a:p>
        </p:txBody>
      </p:sp>
    </p:spTree>
    <p:extLst>
      <p:ext uri="{BB962C8B-B14F-4D97-AF65-F5344CB8AC3E}">
        <p14:creationId xmlns:p14="http://schemas.microsoft.com/office/powerpoint/2010/main" val="3529844652"/>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35809" y="2852960"/>
            <a:ext cx="6264435" cy="2862322"/>
          </a:xfrm>
          <a:prstGeom prst="rect">
            <a:avLst/>
          </a:prstGeom>
          <a:noFill/>
        </p:spPr>
        <p:txBody>
          <a:bodyPr wrap="square" rtlCol="0">
            <a:spAutoFit/>
          </a:bodyPr>
          <a:lstStyle/>
          <a:p>
            <a:pPr marL="457200" indent="-457200">
              <a:lnSpc>
                <a:spcPct val="150000"/>
              </a:lnSpc>
              <a:buFont typeface="+mj-lt"/>
              <a:buAutoNum type="arabicPeriod"/>
            </a:pPr>
            <a:r>
              <a:rPr lang="zh-CN" altLang="en-US" sz="2400" dirty="0" smtClean="0">
                <a:latin typeface="+mj-ea"/>
                <a:ea typeface="+mj-ea"/>
              </a:rPr>
              <a:t>地毯</a:t>
            </a:r>
            <a:r>
              <a:rPr lang="zh-CN" altLang="en-US" sz="2400" dirty="0">
                <a:latin typeface="+mj-ea"/>
                <a:ea typeface="+mj-ea"/>
              </a:rPr>
              <a:t>吸尘。</a:t>
            </a:r>
          </a:p>
          <a:p>
            <a:pPr marL="457200" indent="-457200">
              <a:lnSpc>
                <a:spcPct val="150000"/>
              </a:lnSpc>
              <a:buFont typeface="+mj-lt"/>
              <a:buAutoNum type="arabicPeriod"/>
            </a:pPr>
            <a:r>
              <a:rPr lang="zh-CN" altLang="en-US" sz="2400" dirty="0" smtClean="0">
                <a:latin typeface="+mj-ea"/>
                <a:ea typeface="+mj-ea"/>
              </a:rPr>
              <a:t>清扫</a:t>
            </a:r>
            <a:r>
              <a:rPr lang="zh-CN" altLang="en-US" sz="2400" dirty="0">
                <a:latin typeface="+mj-ea"/>
                <a:ea typeface="+mj-ea"/>
              </a:rPr>
              <a:t>板壁上的鞋印、指印及客人张贴的画和其他饰物。</a:t>
            </a:r>
          </a:p>
          <a:p>
            <a:pPr marL="457200" indent="-457200">
              <a:lnSpc>
                <a:spcPct val="150000"/>
              </a:lnSpc>
              <a:buFont typeface="+mj-lt"/>
              <a:buAutoNum type="arabicPeriod"/>
            </a:pPr>
            <a:r>
              <a:rPr lang="zh-CN" altLang="en-US" sz="2400" dirty="0" smtClean="0">
                <a:latin typeface="+mj-ea"/>
                <a:ea typeface="+mj-ea"/>
              </a:rPr>
              <a:t>清扫</a:t>
            </a:r>
            <a:r>
              <a:rPr lang="zh-CN" altLang="en-US" sz="2400" dirty="0">
                <a:latin typeface="+mj-ea"/>
                <a:ea typeface="+mj-ea"/>
              </a:rPr>
              <a:t>大厅吊灯</a:t>
            </a:r>
            <a:r>
              <a:rPr lang="zh-CN" altLang="en-US" sz="2400" dirty="0" smtClean="0">
                <a:latin typeface="+mj-ea"/>
                <a:ea typeface="+mj-ea"/>
              </a:rPr>
              <a:t>。</a:t>
            </a:r>
            <a:endParaRPr lang="zh-CN" altLang="en-US" sz="2400" dirty="0">
              <a:latin typeface="+mj-ea"/>
              <a:ea typeface="+mj-ea"/>
            </a:endParaRPr>
          </a:p>
          <a:p>
            <a:pPr marL="457200" indent="-457200">
              <a:lnSpc>
                <a:spcPct val="150000"/>
              </a:lnSpc>
              <a:buFont typeface="+mj-lt"/>
              <a:buAutoNum type="arabicPeriod"/>
            </a:pPr>
            <a:r>
              <a:rPr lang="zh-CN" altLang="en-US" sz="2400" dirty="0" smtClean="0">
                <a:latin typeface="+mj-ea"/>
                <a:ea typeface="+mj-ea"/>
              </a:rPr>
              <a:t>每月一</a:t>
            </a:r>
            <a:r>
              <a:rPr lang="zh-CN" altLang="en-US" sz="2400" dirty="0">
                <a:latin typeface="+mj-ea"/>
                <a:ea typeface="+mj-ea"/>
              </a:rPr>
              <a:t>次的通风口除尘。</a:t>
            </a:r>
          </a:p>
        </p:txBody>
      </p:sp>
      <p:sp>
        <p:nvSpPr>
          <p:cNvPr id="11" name="矩形 10"/>
          <p:cNvSpPr/>
          <p:nvPr/>
        </p:nvSpPr>
        <p:spPr>
          <a:xfrm>
            <a:off x="467715" y="1628875"/>
            <a:ext cx="5570756"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（三）餐厅、酒吧、宴会厅的清洁</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22946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81880" y="1484865"/>
            <a:ext cx="4134465"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（四）公共洗手间的清洁</a:t>
            </a:r>
            <a:endParaRPr lang="en-US" altLang="zh-CN" sz="2800" dirty="0">
              <a:solidFill>
                <a:srgbClr val="000000"/>
              </a:solidFill>
              <a:latin typeface="微软雅黑" panose="020B0503020204020204" pitchFamily="34" charset="-122"/>
              <a:ea typeface="微软雅黑" panose="020B0503020204020204" pitchFamily="34" charset="-122"/>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780" y="2291429"/>
            <a:ext cx="6984485" cy="4017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52756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35809" y="2852960"/>
            <a:ext cx="6264435" cy="2862322"/>
          </a:xfrm>
          <a:prstGeom prst="rect">
            <a:avLst/>
          </a:prstGeom>
          <a:noFill/>
        </p:spPr>
        <p:txBody>
          <a:bodyPr wrap="square" rtlCol="0">
            <a:spAutoFit/>
          </a:bodyPr>
          <a:lstStyle/>
          <a:p>
            <a:pPr>
              <a:lnSpc>
                <a:spcPct val="150000"/>
              </a:lnSpc>
            </a:pPr>
            <a:r>
              <a:rPr lang="zh-CN" altLang="en-US" sz="2400" dirty="0">
                <a:latin typeface="+mj-ea"/>
                <a:ea typeface="+mj-ea"/>
              </a:rPr>
              <a:t>除了作好上述前台区域的清洁卫生工作以外，还应作好酒店后台区域的卫生工作，特别是员工食堂、服务通道等的卫生。这些场所的卫生状况对员工的思想和精神状况，进而对酒店的服务质量有重要影响。</a:t>
            </a:r>
          </a:p>
        </p:txBody>
      </p:sp>
      <p:sp>
        <p:nvSpPr>
          <p:cNvPr id="11" name="矩形 10"/>
          <p:cNvSpPr/>
          <p:nvPr/>
        </p:nvSpPr>
        <p:spPr>
          <a:xfrm>
            <a:off x="467715" y="1628875"/>
            <a:ext cx="4493538" cy="738664"/>
          </a:xfrm>
          <a:prstGeom prst="rect">
            <a:avLst/>
          </a:prstGeom>
        </p:spPr>
        <p:txBody>
          <a:bodyPr wrap="none">
            <a:spAutoFit/>
          </a:bodyPr>
          <a:lstStyle/>
          <a:p>
            <a:pPr lvl="0">
              <a:lnSpc>
                <a:spcPct val="150000"/>
              </a:lnSpc>
            </a:pPr>
            <a:r>
              <a:rPr lang="zh-CN" altLang="en-US" sz="2800" dirty="0" smtClean="0">
                <a:solidFill>
                  <a:srgbClr val="000000"/>
                </a:solidFill>
                <a:latin typeface="微软雅黑" panose="020B0503020204020204" pitchFamily="34" charset="-122"/>
                <a:ea typeface="微软雅黑" panose="020B0503020204020204" pitchFamily="34" charset="-122"/>
              </a:rPr>
              <a:t>（五）</a:t>
            </a:r>
            <a:r>
              <a:rPr lang="zh-CN" altLang="en-US" sz="2800" dirty="0">
                <a:solidFill>
                  <a:srgbClr val="000000"/>
                </a:solidFill>
                <a:latin typeface="微软雅黑" panose="020B0503020204020204" pitchFamily="34" charset="-122"/>
                <a:ea typeface="微软雅黑" panose="020B0503020204020204" pitchFamily="34" charset="-122"/>
              </a:rPr>
              <a:t>其他区域的清洁卫生</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06407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7999"/>
          </a:xfrm>
          <a:prstGeom prst="rect">
            <a:avLst/>
          </a:prstGeom>
          <a:noFill/>
          <a:ln>
            <a:noFill/>
          </a:ln>
          <a:effectLst>
            <a:outerShdw blurRad="50800" dist="50800" dir="5400000" algn="ctr" rotWithShape="0">
              <a:srgbClr val="000000">
                <a:alpha val="0"/>
              </a:srgbClr>
            </a:outerShdw>
          </a:effectLst>
        </p:spPr>
      </p:pic>
      <p:sp>
        <p:nvSpPr>
          <p:cNvPr id="12" name="矩形 132100"/>
          <p:cNvSpPr>
            <a:spLocks noRot="1" noChangeArrowheads="1"/>
          </p:cNvSpPr>
          <p:nvPr/>
        </p:nvSpPr>
        <p:spPr bwMode="auto">
          <a:xfrm>
            <a:off x="454478" y="3428999"/>
            <a:ext cx="2821432" cy="240616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marL="0" indent="0">
              <a:lnSpc>
                <a:spcPct val="150000"/>
              </a:lnSpc>
              <a:buNone/>
            </a:pPr>
            <a:r>
              <a:rPr lang="zh-CN" altLang="en-US" dirty="0">
                <a:solidFill>
                  <a:srgbClr val="FFFFCC"/>
                </a:solidFill>
                <a:effectLst>
                  <a:outerShdw blurRad="38100" dist="38100" dir="2700000" algn="tl">
                    <a:srgbClr val="000000">
                      <a:alpha val="43137"/>
                    </a:srgbClr>
                  </a:outerShdw>
                </a:effectLst>
              </a:rPr>
              <a:t>广东清</a:t>
            </a:r>
            <a:r>
              <a:rPr lang="zh-CN" altLang="en-US" dirty="0" smtClean="0">
                <a:solidFill>
                  <a:srgbClr val="FFFFCC"/>
                </a:solidFill>
                <a:effectLst>
                  <a:outerShdw blurRad="38100" dist="38100" dir="2700000" algn="tl">
                    <a:srgbClr val="000000">
                      <a:alpha val="43137"/>
                    </a:srgbClr>
                  </a:outerShdw>
                </a:effectLst>
              </a:rPr>
              <a:t>远</a:t>
            </a:r>
            <a:endParaRPr lang="en-US" altLang="zh-CN" dirty="0" smtClean="0">
              <a:solidFill>
                <a:srgbClr val="FFFFCC"/>
              </a:solidFill>
              <a:effectLst>
                <a:outerShdw blurRad="38100" dist="38100" dir="2700000" algn="tl">
                  <a:srgbClr val="000000">
                    <a:alpha val="43137"/>
                  </a:srgbClr>
                </a:outerShdw>
              </a:effectLst>
            </a:endParaRPr>
          </a:p>
          <a:p>
            <a:pPr marL="0" indent="0">
              <a:lnSpc>
                <a:spcPct val="150000"/>
              </a:lnSpc>
              <a:buNone/>
            </a:pPr>
            <a:r>
              <a:rPr lang="zh-CN" altLang="en-US" dirty="0" smtClean="0">
                <a:solidFill>
                  <a:srgbClr val="FFFFCC"/>
                </a:solidFill>
                <a:effectLst>
                  <a:outerShdw blurRad="38100" dist="38100" dir="2700000" algn="tl">
                    <a:srgbClr val="000000">
                      <a:alpha val="43137"/>
                    </a:srgbClr>
                  </a:outerShdw>
                </a:effectLst>
              </a:rPr>
              <a:t>熹</a:t>
            </a:r>
            <a:r>
              <a:rPr lang="zh-CN" altLang="en-US" dirty="0">
                <a:solidFill>
                  <a:srgbClr val="FFFFCC"/>
                </a:solidFill>
                <a:effectLst>
                  <a:outerShdw blurRad="38100" dist="38100" dir="2700000" algn="tl">
                    <a:srgbClr val="000000">
                      <a:alpha val="43137"/>
                    </a:srgbClr>
                  </a:outerShdw>
                </a:effectLst>
              </a:rPr>
              <a:t>乐谷</a:t>
            </a:r>
            <a:r>
              <a:rPr lang="zh-CN" altLang="en-US" dirty="0" smtClean="0">
                <a:solidFill>
                  <a:srgbClr val="FFFFCC"/>
                </a:solidFill>
                <a:effectLst>
                  <a:outerShdw blurRad="38100" dist="38100" dir="2700000" algn="tl">
                    <a:srgbClr val="000000">
                      <a:alpha val="43137"/>
                    </a:srgbClr>
                  </a:outerShdw>
                </a:effectLst>
              </a:rPr>
              <a:t>度假村</a:t>
            </a:r>
            <a:endParaRPr lang="zh-CN" altLang="en-US"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522382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254100" y="2900445"/>
            <a:ext cx="4735468" cy="3351261"/>
            <a:chOff x="1259797" y="439977"/>
            <a:chExt cx="6336539" cy="2862053"/>
          </a:xfrm>
        </p:grpSpPr>
        <p:grpSp>
          <p:nvGrpSpPr>
            <p:cNvPr id="19" name="组合 18"/>
            <p:cNvGrpSpPr/>
            <p:nvPr/>
          </p:nvGrpSpPr>
          <p:grpSpPr>
            <a:xfrm>
              <a:off x="1259797" y="439977"/>
              <a:ext cx="2209925" cy="1441314"/>
              <a:chOff x="1460443" y="1288306"/>
              <a:chExt cx="2649788" cy="1728192"/>
            </a:xfrm>
          </p:grpSpPr>
          <p:grpSp>
            <p:nvGrpSpPr>
              <p:cNvPr id="43" name="组合 42"/>
              <p:cNvGrpSpPr/>
              <p:nvPr/>
            </p:nvGrpSpPr>
            <p:grpSpPr>
              <a:xfrm rot="19787233">
                <a:off x="1936620" y="1288306"/>
                <a:ext cx="1296144" cy="1728192"/>
                <a:chOff x="1936620" y="1275606"/>
                <a:chExt cx="1296144" cy="1728192"/>
              </a:xfrm>
            </p:grpSpPr>
            <p:grpSp>
              <p:nvGrpSpPr>
                <p:cNvPr id="45" name="组合 44"/>
                <p:cNvGrpSpPr/>
                <p:nvPr/>
              </p:nvGrpSpPr>
              <p:grpSpPr>
                <a:xfrm>
                  <a:off x="1936620" y="1275606"/>
                  <a:ext cx="1296144" cy="1728192"/>
                  <a:chOff x="1907704" y="1275606"/>
                  <a:chExt cx="1296144" cy="1728192"/>
                </a:xfrm>
              </p:grpSpPr>
              <p:sp>
                <p:nvSpPr>
                  <p:cNvPr id="47" name="圆角矩形 46"/>
                  <p:cNvSpPr/>
                  <p:nvPr/>
                </p:nvSpPr>
                <p:spPr>
                  <a:xfrm>
                    <a:off x="1907704" y="1275606"/>
                    <a:ext cx="1296144" cy="1728192"/>
                  </a:xfrm>
                  <a:prstGeom prst="roundRect">
                    <a:avLst/>
                  </a:prstGeom>
                  <a:solidFill>
                    <a:srgbClr val="A2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800" dirty="0">
                        <a:solidFill>
                          <a:schemeClr val="bg1"/>
                        </a:solidFill>
                        <a:latin typeface="Algerian" pitchFamily="82" charset="0"/>
                      </a:rPr>
                      <a:t>01</a:t>
                    </a:r>
                    <a:endParaRPr lang="zh-CN" altLang="en-US" sz="4800" dirty="0">
                      <a:solidFill>
                        <a:schemeClr val="bg1"/>
                      </a:solidFill>
                      <a:latin typeface="Algerian" pitchFamily="82" charset="0"/>
                    </a:endParaRPr>
                  </a:p>
                </p:txBody>
              </p:sp>
              <p:sp>
                <p:nvSpPr>
                  <p:cNvPr id="48" name="圆角矩形 47"/>
                  <p:cNvSpPr/>
                  <p:nvPr/>
                </p:nvSpPr>
                <p:spPr>
                  <a:xfrm>
                    <a:off x="1961710" y="1347614"/>
                    <a:ext cx="1188132" cy="1584176"/>
                  </a:xfrm>
                  <a:prstGeom prst="round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p>
                </p:txBody>
              </p:sp>
            </p:grpSp>
            <p:sp>
              <p:nvSpPr>
                <p:cNvPr id="46" name="圆角矩形 5"/>
                <p:cNvSpPr/>
                <p:nvPr/>
              </p:nvSpPr>
              <p:spPr>
                <a:xfrm>
                  <a:off x="1939897" y="2067436"/>
                  <a:ext cx="1292867" cy="936362"/>
                </a:xfrm>
                <a:custGeom>
                  <a:avLst/>
                  <a:gdLst/>
                  <a:ahLst/>
                  <a:cxnLst/>
                  <a:rect l="l" t="t" r="r" b="b"/>
                  <a:pathLst>
                    <a:path w="1292867" h="936362">
                      <a:moveTo>
                        <a:pt x="0" y="0"/>
                      </a:moveTo>
                      <a:lnTo>
                        <a:pt x="1292867" y="752847"/>
                      </a:lnTo>
                      <a:cubicBezTo>
                        <a:pt x="1277961" y="856795"/>
                        <a:pt x="1188330" y="936362"/>
                        <a:pt x="1080116" y="936362"/>
                      </a:cubicBezTo>
                      <a:lnTo>
                        <a:pt x="216028" y="936362"/>
                      </a:lnTo>
                      <a:cubicBezTo>
                        <a:pt x="96719" y="936362"/>
                        <a:pt x="0" y="839643"/>
                        <a:pt x="0" y="720334"/>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5400" dirty="0">
                    <a:solidFill>
                      <a:schemeClr val="bg1"/>
                    </a:solidFill>
                    <a:latin typeface="Algerian" pitchFamily="82" charset="0"/>
                  </a:endParaRPr>
                </a:p>
              </p:txBody>
            </p:sp>
          </p:grpSp>
          <p:pic>
            <p:nvPicPr>
              <p:cNvPr id="44" name="Picture 3"/>
              <p:cNvPicPr>
                <a:picLocks noChangeAspect="1" noChangeArrowheads="1"/>
              </p:cNvPicPr>
              <p:nvPr/>
            </p:nvPicPr>
            <p:blipFill rotWithShape="1">
              <a:blip r:embed="rId3" cstate="print">
                <a:biLevel thresh="75000"/>
                <a:extLst>
                  <a:ext uri="{BEBA8EAE-BF5A-486C-A8C5-ECC9F3942E4B}">
                    <a14:imgProps xmlns:a14="http://schemas.microsoft.com/office/drawing/2010/main">
                      <a14:imgLayer r:embed="rId4">
                        <a14:imgEffect>
                          <a14:colorTemperature colorTemp="47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2767" r="7205" b="57679"/>
              <a:stretch/>
            </p:blipFill>
            <p:spPr bwMode="auto">
              <a:xfrm flipH="1">
                <a:off x="1460443" y="2302789"/>
                <a:ext cx="2649788" cy="12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20" name="直接连接符 19"/>
            <p:cNvCxnSpPr/>
            <p:nvPr/>
          </p:nvCxnSpPr>
          <p:spPr>
            <a:xfrm>
              <a:off x="3121357" y="836567"/>
              <a:ext cx="2942683" cy="0"/>
            </a:xfrm>
            <a:prstGeom prst="line">
              <a:avLst/>
            </a:prstGeom>
            <a:ln w="3175">
              <a:solidFill>
                <a:schemeClr val="tx1">
                  <a:lumMod val="75000"/>
                  <a:lumOff val="2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1" name="TextBox 11"/>
            <p:cNvSpPr txBox="1"/>
            <p:nvPr/>
          </p:nvSpPr>
          <p:spPr>
            <a:xfrm>
              <a:off x="3121356" y="451539"/>
              <a:ext cx="4138369" cy="3942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smtClean="0">
                  <a:solidFill>
                    <a:srgbClr val="D7AFA1"/>
                  </a:solidFill>
                  <a:latin typeface="Batang" pitchFamily="18" charset="-127"/>
                  <a:ea typeface="Batang" pitchFamily="18" charset="-127"/>
                </a:rPr>
                <a:t>绿化</a:t>
              </a:r>
              <a:r>
                <a:rPr lang="zh-CN" altLang="en-US" sz="2400" b="1" dirty="0">
                  <a:solidFill>
                    <a:srgbClr val="D7AFA1"/>
                  </a:solidFill>
                  <a:latin typeface="Batang" pitchFamily="18" charset="-127"/>
                  <a:ea typeface="Batang" pitchFamily="18" charset="-127"/>
                </a:rPr>
                <a:t>布置</a:t>
              </a:r>
            </a:p>
          </p:txBody>
        </p:sp>
        <p:grpSp>
          <p:nvGrpSpPr>
            <p:cNvPr id="23" name="组合 22"/>
            <p:cNvGrpSpPr/>
            <p:nvPr/>
          </p:nvGrpSpPr>
          <p:grpSpPr>
            <a:xfrm flipH="1">
              <a:off x="2489145" y="1765521"/>
              <a:ext cx="2209925" cy="1536509"/>
              <a:chOff x="1460443" y="1168635"/>
              <a:chExt cx="2649788" cy="1842335"/>
            </a:xfrm>
          </p:grpSpPr>
          <p:grpSp>
            <p:nvGrpSpPr>
              <p:cNvPr id="37" name="组合 36"/>
              <p:cNvGrpSpPr/>
              <p:nvPr/>
            </p:nvGrpSpPr>
            <p:grpSpPr>
              <a:xfrm rot="19787233">
                <a:off x="1907593" y="1168635"/>
                <a:ext cx="1342371" cy="1842335"/>
                <a:chOff x="1939897" y="1161463"/>
                <a:chExt cx="1342371" cy="1842335"/>
              </a:xfrm>
            </p:grpSpPr>
            <p:grpSp>
              <p:nvGrpSpPr>
                <p:cNvPr id="39" name="组合 38"/>
                <p:cNvGrpSpPr/>
                <p:nvPr/>
              </p:nvGrpSpPr>
              <p:grpSpPr>
                <a:xfrm>
                  <a:off x="1986124" y="1161463"/>
                  <a:ext cx="1296144" cy="1770327"/>
                  <a:chOff x="1957208" y="1161463"/>
                  <a:chExt cx="1296144" cy="1770327"/>
                </a:xfrm>
              </p:grpSpPr>
              <p:sp>
                <p:nvSpPr>
                  <p:cNvPr id="41" name="圆角矩形 40"/>
                  <p:cNvSpPr/>
                  <p:nvPr/>
                </p:nvSpPr>
                <p:spPr>
                  <a:xfrm>
                    <a:off x="1957208" y="1161463"/>
                    <a:ext cx="1296144" cy="1728192"/>
                  </a:xfrm>
                  <a:prstGeom prst="roundRect">
                    <a:avLst/>
                  </a:prstGeom>
                  <a:solidFill>
                    <a:srgbClr val="BEA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800" dirty="0" smtClean="0">
                        <a:solidFill>
                          <a:schemeClr val="bg1"/>
                        </a:solidFill>
                        <a:latin typeface="Algerian" pitchFamily="82" charset="0"/>
                      </a:rPr>
                      <a:t>02</a:t>
                    </a:r>
                    <a:endParaRPr lang="zh-CN" altLang="en-US" sz="4800" dirty="0">
                      <a:solidFill>
                        <a:schemeClr val="bg1"/>
                      </a:solidFill>
                      <a:latin typeface="Algerian" pitchFamily="82" charset="0"/>
                    </a:endParaRPr>
                  </a:p>
                </p:txBody>
              </p:sp>
              <p:sp>
                <p:nvSpPr>
                  <p:cNvPr id="42" name="圆角矩形 41"/>
                  <p:cNvSpPr/>
                  <p:nvPr/>
                </p:nvSpPr>
                <p:spPr>
                  <a:xfrm>
                    <a:off x="1961710" y="1347614"/>
                    <a:ext cx="1188132" cy="1584176"/>
                  </a:xfrm>
                  <a:prstGeom prst="round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p>
                </p:txBody>
              </p:sp>
            </p:grpSp>
            <p:sp>
              <p:nvSpPr>
                <p:cNvPr id="40" name="圆角矩形 5"/>
                <p:cNvSpPr/>
                <p:nvPr/>
              </p:nvSpPr>
              <p:spPr>
                <a:xfrm>
                  <a:off x="1939897" y="2067436"/>
                  <a:ext cx="1292867" cy="936362"/>
                </a:xfrm>
                <a:custGeom>
                  <a:avLst/>
                  <a:gdLst/>
                  <a:ahLst/>
                  <a:cxnLst/>
                  <a:rect l="l" t="t" r="r" b="b"/>
                  <a:pathLst>
                    <a:path w="1292867" h="936362">
                      <a:moveTo>
                        <a:pt x="0" y="0"/>
                      </a:moveTo>
                      <a:lnTo>
                        <a:pt x="1292867" y="752847"/>
                      </a:lnTo>
                      <a:cubicBezTo>
                        <a:pt x="1277961" y="856795"/>
                        <a:pt x="1188330" y="936362"/>
                        <a:pt x="1080116" y="936362"/>
                      </a:cubicBezTo>
                      <a:lnTo>
                        <a:pt x="216028" y="936362"/>
                      </a:lnTo>
                      <a:cubicBezTo>
                        <a:pt x="96719" y="936362"/>
                        <a:pt x="0" y="839643"/>
                        <a:pt x="0" y="720334"/>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5400" dirty="0">
                    <a:solidFill>
                      <a:schemeClr val="bg1"/>
                    </a:solidFill>
                    <a:latin typeface="Algerian" pitchFamily="82" charset="0"/>
                  </a:endParaRPr>
                </a:p>
              </p:txBody>
            </p:sp>
          </p:grpSp>
          <p:pic>
            <p:nvPicPr>
              <p:cNvPr id="38" name="Picture 3"/>
              <p:cNvPicPr>
                <a:picLocks noChangeAspect="1" noChangeArrowheads="1"/>
              </p:cNvPicPr>
              <p:nvPr/>
            </p:nvPicPr>
            <p:blipFill rotWithShape="1">
              <a:blip r:embed="rId3" cstate="print">
                <a:biLevel thresh="75000"/>
                <a:extLst>
                  <a:ext uri="{BEBA8EAE-BF5A-486C-A8C5-ECC9F3942E4B}">
                    <a14:imgProps xmlns:a14="http://schemas.microsoft.com/office/drawing/2010/main">
                      <a14:imgLayer r:embed="rId4">
                        <a14:imgEffect>
                          <a14:colorTemperature colorTemp="47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2767" r="7205" b="57679"/>
              <a:stretch/>
            </p:blipFill>
            <p:spPr bwMode="auto">
              <a:xfrm flipH="1">
                <a:off x="1460443" y="2144924"/>
                <a:ext cx="2649788" cy="12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24" name="直接连接符 23"/>
            <p:cNvCxnSpPr/>
            <p:nvPr/>
          </p:nvCxnSpPr>
          <p:spPr>
            <a:xfrm>
              <a:off x="4653653" y="2482944"/>
              <a:ext cx="2942683" cy="0"/>
            </a:xfrm>
            <a:prstGeom prst="line">
              <a:avLst/>
            </a:prstGeom>
            <a:ln w="3175">
              <a:solidFill>
                <a:schemeClr val="tx1">
                  <a:lumMod val="75000"/>
                  <a:lumOff val="2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5" name="TextBox 29"/>
            <p:cNvSpPr txBox="1"/>
            <p:nvPr/>
          </p:nvSpPr>
          <p:spPr>
            <a:xfrm>
              <a:off x="4822519" y="2128098"/>
              <a:ext cx="2773817" cy="3942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solidFill>
                    <a:srgbClr val="BEA03C"/>
                  </a:solidFill>
                  <a:latin typeface="Batang" pitchFamily="18" charset="-127"/>
                  <a:ea typeface="Batang" pitchFamily="18" charset="-127"/>
                </a:rPr>
                <a:t>清洁养护程序</a:t>
              </a:r>
            </a:p>
          </p:txBody>
        </p:sp>
      </p:grpSp>
      <p:sp>
        <p:nvSpPr>
          <p:cNvPr id="27" name="矩形 26"/>
          <p:cNvSpPr/>
          <p:nvPr/>
        </p:nvSpPr>
        <p:spPr>
          <a:xfrm>
            <a:off x="925575" y="1693696"/>
            <a:ext cx="5211683" cy="738664"/>
          </a:xfrm>
          <a:prstGeom prst="rect">
            <a:avLst/>
          </a:prstGeom>
        </p:spPr>
        <p:txBody>
          <a:bodyPr wrap="none">
            <a:spAutoFit/>
          </a:bodyPr>
          <a:lstStyle/>
          <a:p>
            <a:pPr lvl="0">
              <a:lnSpc>
                <a:spcPct val="150000"/>
              </a:lnSpc>
            </a:pPr>
            <a:r>
              <a:rPr lang="zh-CN" altLang="en-US" sz="2800" dirty="0" smtClean="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六）绿化布置及清洁养护清洁</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241730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6"/>
          <p:cNvSpPr>
            <a:spLocks noChangeArrowheads="1"/>
          </p:cNvSpPr>
          <p:nvPr/>
        </p:nvSpPr>
        <p:spPr bwMode="auto">
          <a:xfrm>
            <a:off x="0" y="1339849"/>
            <a:ext cx="323850" cy="4032251"/>
          </a:xfrm>
          <a:prstGeom prst="rect">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5" name="矩形 7"/>
          <p:cNvSpPr>
            <a:spLocks noChangeArrowheads="1"/>
          </p:cNvSpPr>
          <p:nvPr/>
        </p:nvSpPr>
        <p:spPr bwMode="auto">
          <a:xfrm>
            <a:off x="8856663" y="1339849"/>
            <a:ext cx="323850" cy="403225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6" name="TextBox 7"/>
          <p:cNvSpPr>
            <a:spLocks noChangeArrowheads="1"/>
          </p:cNvSpPr>
          <p:nvPr/>
        </p:nvSpPr>
        <p:spPr bwMode="auto">
          <a:xfrm>
            <a:off x="1371811" y="428625"/>
            <a:ext cx="66447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0"/>
              </a:spcBef>
              <a:buNone/>
            </a:pPr>
            <a:r>
              <a:rPr lang="zh-CN" altLang="en-US" sz="4000" b="1" dirty="0">
                <a:solidFill>
                  <a:schemeClr val="accent1"/>
                </a:solidFill>
                <a:latin typeface="微软雅黑" pitchFamily="34" charset="-122"/>
                <a:ea typeface="微软雅黑" pitchFamily="34" charset="-122"/>
              </a:rPr>
              <a:t>第九</a:t>
            </a:r>
            <a:r>
              <a:rPr lang="zh-CN" altLang="en-US" sz="4000" b="1" dirty="0" smtClean="0">
                <a:solidFill>
                  <a:schemeClr val="accent1"/>
                </a:solidFill>
                <a:latin typeface="微软雅黑" pitchFamily="34" charset="-122"/>
                <a:ea typeface="微软雅黑" pitchFamily="34" charset="-122"/>
              </a:rPr>
              <a:t>章  棉织品</a:t>
            </a:r>
            <a:r>
              <a:rPr lang="zh-CN" altLang="en-US" sz="4000" b="1" dirty="0">
                <a:solidFill>
                  <a:schemeClr val="accent1"/>
                </a:solidFill>
                <a:latin typeface="微软雅黑" pitchFamily="34" charset="-122"/>
                <a:ea typeface="微软雅黑" pitchFamily="34" charset="-122"/>
              </a:rPr>
              <a:t>与洗衣房管理</a:t>
            </a:r>
          </a:p>
        </p:txBody>
      </p:sp>
      <p:sp>
        <p:nvSpPr>
          <p:cNvPr id="8197" name="Text Box 9"/>
          <p:cNvSpPr txBox="1">
            <a:spLocks noChangeArrowheads="1"/>
          </p:cNvSpPr>
          <p:nvPr/>
        </p:nvSpPr>
        <p:spPr bwMode="auto">
          <a:xfrm>
            <a:off x="755735" y="1857375"/>
            <a:ext cx="763253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428750" indent="-51435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2800" b="1" u="sng" dirty="0">
                <a:solidFill>
                  <a:srgbClr val="CC3300"/>
                </a:solidFill>
                <a:ea typeface="微软雅黑" pitchFamily="34" charset="-122"/>
              </a:rPr>
              <a:t>本章的学习目的与要求：</a:t>
            </a:r>
          </a:p>
          <a:p>
            <a:pPr eaLnBrk="1" hangingPunct="1">
              <a:spcBef>
                <a:spcPct val="50000"/>
              </a:spcBef>
              <a:buFont typeface="Arial" charset="0"/>
              <a:buNone/>
            </a:pPr>
            <a:r>
              <a:rPr lang="zh-CN" altLang="en-US" sz="2800" dirty="0">
                <a:solidFill>
                  <a:srgbClr val="CC3300"/>
                </a:solidFill>
              </a:rPr>
              <a:t>       </a:t>
            </a:r>
            <a:r>
              <a:rPr lang="zh-CN" altLang="en-US" sz="2800" dirty="0">
                <a:solidFill>
                  <a:srgbClr val="CC3300"/>
                </a:solidFill>
                <a:ea typeface="华文楷体" pitchFamily="2" charset="-122"/>
              </a:rPr>
              <a:t>通过本章的学习：</a:t>
            </a:r>
            <a:endParaRPr lang="en-US" altLang="zh-CN" sz="2800" dirty="0">
              <a:solidFill>
                <a:srgbClr val="CC3300"/>
              </a:solidFill>
              <a:ea typeface="华文楷体" pitchFamily="2" charset="-122"/>
            </a:endParaRPr>
          </a:p>
          <a:p>
            <a:pPr marL="514350" lvl="0" indent="-514350">
              <a:buFont typeface="Arial" panose="020B0604020202020204" pitchFamily="34" charset="0"/>
              <a:buChar char="•"/>
            </a:pPr>
            <a:r>
              <a:rPr lang="zh-CN" altLang="en-US" sz="2800" dirty="0" smtClean="0">
                <a:solidFill>
                  <a:srgbClr val="CC3300"/>
                </a:solidFill>
                <a:ea typeface="华文楷体" pitchFamily="2" charset="-122"/>
              </a:rPr>
              <a:t>了解</a:t>
            </a:r>
            <a:r>
              <a:rPr lang="zh-CN" altLang="en-US" sz="2800" dirty="0">
                <a:solidFill>
                  <a:srgbClr val="CC3300"/>
                </a:solidFill>
                <a:ea typeface="华文楷体" pitchFamily="2" charset="-122"/>
              </a:rPr>
              <a:t>棉织品的储备标准。</a:t>
            </a:r>
          </a:p>
          <a:p>
            <a:pPr marL="514350" lvl="0" indent="-514350">
              <a:buFont typeface="Arial" panose="020B0604020202020204" pitchFamily="34" charset="0"/>
              <a:buChar char="•"/>
            </a:pPr>
            <a:r>
              <a:rPr lang="zh-CN" altLang="en-US" sz="2800" dirty="0" smtClean="0">
                <a:solidFill>
                  <a:srgbClr val="CC3300"/>
                </a:solidFill>
                <a:ea typeface="华文楷体" pitchFamily="2" charset="-122"/>
              </a:rPr>
              <a:t>掌握</a:t>
            </a:r>
            <a:r>
              <a:rPr lang="zh-CN" altLang="en-US" sz="2800" dirty="0">
                <a:solidFill>
                  <a:srgbClr val="CC3300"/>
                </a:solidFill>
                <a:ea typeface="华文楷体" pitchFamily="2" charset="-122"/>
              </a:rPr>
              <a:t>棉织品储存与保养的方法。</a:t>
            </a:r>
          </a:p>
          <a:p>
            <a:pPr marL="514350" lvl="0" indent="-514350">
              <a:buFont typeface="Arial" panose="020B0604020202020204" pitchFamily="34" charset="0"/>
              <a:buChar char="•"/>
            </a:pPr>
            <a:r>
              <a:rPr lang="zh-CN" altLang="en-US" sz="2800" dirty="0" smtClean="0">
                <a:solidFill>
                  <a:srgbClr val="CC3300"/>
                </a:solidFill>
                <a:ea typeface="华文楷体" pitchFamily="2" charset="-122"/>
              </a:rPr>
              <a:t>掌握</a:t>
            </a:r>
            <a:r>
              <a:rPr lang="zh-CN" altLang="en-US" sz="2800" dirty="0">
                <a:solidFill>
                  <a:srgbClr val="CC3300"/>
                </a:solidFill>
                <a:ea typeface="华文楷体" pitchFamily="2" charset="-122"/>
              </a:rPr>
              <a:t>对员工制服的管理方法。</a:t>
            </a:r>
          </a:p>
          <a:p>
            <a:pPr marL="514350" lvl="0" indent="-514350">
              <a:buFont typeface="Arial" panose="020B0604020202020204" pitchFamily="34" charset="0"/>
              <a:buChar char="•"/>
            </a:pPr>
            <a:r>
              <a:rPr lang="zh-CN" altLang="en-US" sz="2800" dirty="0" smtClean="0">
                <a:solidFill>
                  <a:srgbClr val="CC3300"/>
                </a:solidFill>
                <a:ea typeface="华文楷体" pitchFamily="2" charset="-122"/>
              </a:rPr>
              <a:t>了解</a:t>
            </a:r>
            <a:r>
              <a:rPr lang="zh-CN" altLang="en-US" sz="2800" dirty="0">
                <a:solidFill>
                  <a:srgbClr val="CC3300"/>
                </a:solidFill>
                <a:ea typeface="华文楷体" pitchFamily="2" charset="-122"/>
              </a:rPr>
              <a:t>洗衣房的组织机构及员工的岗位职责。</a:t>
            </a:r>
          </a:p>
          <a:p>
            <a:pPr marL="514350" lvl="0" indent="-514350">
              <a:buFont typeface="Arial" panose="020B0604020202020204" pitchFamily="34" charset="0"/>
              <a:buChar char="•"/>
            </a:pPr>
            <a:r>
              <a:rPr lang="zh-CN" altLang="en-US" sz="2800" dirty="0" smtClean="0">
                <a:solidFill>
                  <a:srgbClr val="CC3300"/>
                </a:solidFill>
                <a:ea typeface="华文楷体" pitchFamily="2" charset="-122"/>
              </a:rPr>
              <a:t>熟悉</a:t>
            </a:r>
            <a:r>
              <a:rPr lang="zh-CN" altLang="en-US" sz="2800" dirty="0">
                <a:solidFill>
                  <a:srgbClr val="CC3300"/>
                </a:solidFill>
                <a:ea typeface="华文楷体" pitchFamily="2" charset="-122"/>
              </a:rPr>
              <a:t>洗衣房工作程序及质量标准。</a:t>
            </a:r>
          </a:p>
          <a:p>
            <a:pPr marL="514350" lvl="0" indent="-514350">
              <a:buFont typeface="Arial" panose="020B0604020202020204" pitchFamily="34" charset="0"/>
              <a:buChar char="•"/>
            </a:pPr>
            <a:r>
              <a:rPr lang="zh-CN" altLang="en-US" sz="2800" dirty="0" smtClean="0">
                <a:solidFill>
                  <a:srgbClr val="CC3300"/>
                </a:solidFill>
                <a:ea typeface="华文楷体" pitchFamily="2" charset="-122"/>
              </a:rPr>
              <a:t>掌握</a:t>
            </a:r>
            <a:r>
              <a:rPr lang="zh-CN" altLang="en-US" sz="2800" dirty="0">
                <a:solidFill>
                  <a:srgbClr val="CC3300"/>
                </a:solidFill>
                <a:ea typeface="华文楷体" pitchFamily="2" charset="-122"/>
              </a:rPr>
              <a:t>客衣纠纷的预防与处理技术。</a:t>
            </a:r>
          </a:p>
          <a:p>
            <a:pPr marL="457200" indent="-457200">
              <a:buFont typeface="Arial" panose="020B0604020202020204" pitchFamily="34" charset="0"/>
              <a:buChar char="•"/>
            </a:pPr>
            <a:endParaRPr lang="zh-CN" altLang="en-US" dirty="0"/>
          </a:p>
        </p:txBody>
      </p:sp>
    </p:spTree>
    <p:extLst>
      <p:ext uri="{BB962C8B-B14F-4D97-AF65-F5344CB8AC3E}">
        <p14:creationId xmlns:p14="http://schemas.microsoft.com/office/powerpoint/2010/main" val="21837142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225792" y="4671739"/>
            <a:ext cx="4786306" cy="468000"/>
          </a:xfrm>
          <a:custGeom>
            <a:avLst/>
            <a:gdLst/>
            <a:ahLst/>
            <a:cxnLst/>
            <a:rect l="l" t="t" r="r" b="b"/>
            <a:pathLst>
              <a:path w="2807157" h="468000">
                <a:moveTo>
                  <a:pt x="82036" y="0"/>
                </a:moveTo>
                <a:lnTo>
                  <a:pt x="2339157" y="0"/>
                </a:lnTo>
                <a:lnTo>
                  <a:pt x="2807157"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文本框 6"/>
          <p:cNvSpPr txBox="1"/>
          <p:nvPr/>
        </p:nvSpPr>
        <p:spPr>
          <a:xfrm>
            <a:off x="539752" y="4435333"/>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01</a:t>
            </a:r>
            <a:endParaRPr lang="zh-CN" altLang="en-US" sz="3600" b="1" dirty="0">
              <a:solidFill>
                <a:srgbClr val="0278A1"/>
              </a:solidFill>
              <a:latin typeface="Akzidenz-Grotesk BQ Condensed" pitchFamily="50" charset="0"/>
            </a:endParaRPr>
          </a:p>
        </p:txBody>
      </p:sp>
      <p:sp>
        <p:nvSpPr>
          <p:cNvPr id="15" name="文本框 53"/>
          <p:cNvSpPr txBox="1"/>
          <p:nvPr/>
        </p:nvSpPr>
        <p:spPr>
          <a:xfrm>
            <a:off x="1403648" y="4606960"/>
            <a:ext cx="1723549"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棉织品管理</a:t>
            </a:r>
          </a:p>
        </p:txBody>
      </p:sp>
      <p:sp>
        <p:nvSpPr>
          <p:cNvPr id="17" name="文本框 12"/>
          <p:cNvSpPr txBox="1"/>
          <p:nvPr/>
        </p:nvSpPr>
        <p:spPr>
          <a:xfrm>
            <a:off x="539752" y="5099403"/>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02</a:t>
            </a:r>
            <a:endParaRPr lang="zh-CN" altLang="en-US" sz="3600" b="1" dirty="0">
              <a:solidFill>
                <a:srgbClr val="0278A1"/>
              </a:solidFill>
              <a:latin typeface="Akzidenz-Grotesk BQ Condensed" pitchFamily="50" charset="0"/>
            </a:endParaRPr>
          </a:p>
        </p:txBody>
      </p:sp>
      <p:sp>
        <p:nvSpPr>
          <p:cNvPr id="18" name="任意多边形 17"/>
          <p:cNvSpPr/>
          <p:nvPr/>
        </p:nvSpPr>
        <p:spPr>
          <a:xfrm>
            <a:off x="1225795" y="5321580"/>
            <a:ext cx="4786304" cy="468000"/>
          </a:xfrm>
          <a:custGeom>
            <a:avLst/>
            <a:gdLst/>
            <a:ahLst/>
            <a:cxnLst/>
            <a:rect l="l" t="t" r="r" b="b"/>
            <a:pathLst>
              <a:path w="3492923" h="468000">
                <a:moveTo>
                  <a:pt x="82036" y="0"/>
                </a:moveTo>
                <a:lnTo>
                  <a:pt x="3024923" y="0"/>
                </a:lnTo>
                <a:lnTo>
                  <a:pt x="3492923"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54"/>
          <p:cNvSpPr txBox="1"/>
          <p:nvPr/>
        </p:nvSpPr>
        <p:spPr>
          <a:xfrm>
            <a:off x="1403646" y="5247805"/>
            <a:ext cx="5400509"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客房经营管理的发展趋势</a:t>
            </a:r>
          </a:p>
        </p:txBody>
      </p:sp>
      <p:sp>
        <p:nvSpPr>
          <p:cNvPr id="27" name="文本框 56"/>
          <p:cNvSpPr txBox="1"/>
          <p:nvPr/>
        </p:nvSpPr>
        <p:spPr>
          <a:xfrm>
            <a:off x="1444574" y="5840034"/>
            <a:ext cx="2031325"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点击添加标题</a:t>
            </a:r>
          </a:p>
        </p:txBody>
      </p:sp>
      <p:sp>
        <p:nvSpPr>
          <p:cNvPr id="12" name="TextBox 7"/>
          <p:cNvSpPr>
            <a:spLocks noChangeArrowheads="1"/>
          </p:cNvSpPr>
          <p:nvPr/>
        </p:nvSpPr>
        <p:spPr bwMode="auto">
          <a:xfrm>
            <a:off x="395710" y="1510764"/>
            <a:ext cx="4801314" cy="183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lnSpc>
                <a:spcPct val="150000"/>
              </a:lnSpc>
              <a:spcBef>
                <a:spcPct val="0"/>
              </a:spcBef>
              <a:buNone/>
            </a:pPr>
            <a:r>
              <a:rPr lang="zh-CN" altLang="en-US" sz="4000" b="1" dirty="0">
                <a:solidFill>
                  <a:schemeClr val="accent1"/>
                </a:solidFill>
                <a:latin typeface="微软雅黑" pitchFamily="34" charset="-122"/>
                <a:ea typeface="微软雅黑" pitchFamily="34" charset="-122"/>
              </a:rPr>
              <a:t>第九</a:t>
            </a:r>
            <a:r>
              <a:rPr lang="zh-CN" altLang="en-US" sz="4000" b="1" dirty="0" smtClean="0">
                <a:solidFill>
                  <a:schemeClr val="accent1"/>
                </a:solidFill>
                <a:latin typeface="微软雅黑" pitchFamily="34" charset="-122"/>
                <a:ea typeface="微软雅黑" pitchFamily="34" charset="-122"/>
              </a:rPr>
              <a:t>章</a:t>
            </a:r>
            <a:endParaRPr lang="en-US" altLang="zh-CN" sz="4000" b="1" dirty="0" smtClean="0">
              <a:solidFill>
                <a:schemeClr val="accent1"/>
              </a:solidFill>
              <a:latin typeface="微软雅黑" pitchFamily="34" charset="-122"/>
              <a:ea typeface="微软雅黑" pitchFamily="34" charset="-122"/>
            </a:endParaRPr>
          </a:p>
          <a:p>
            <a:pPr algn="ctr" eaLnBrk="1" hangingPunct="1">
              <a:lnSpc>
                <a:spcPct val="150000"/>
              </a:lnSpc>
              <a:spcBef>
                <a:spcPct val="0"/>
              </a:spcBef>
              <a:buNone/>
            </a:pPr>
            <a:r>
              <a:rPr lang="zh-CN" altLang="en-US" sz="4000" b="1" dirty="0" smtClean="0">
                <a:solidFill>
                  <a:schemeClr val="accent1"/>
                </a:solidFill>
                <a:latin typeface="微软雅黑" pitchFamily="34" charset="-122"/>
                <a:ea typeface="微软雅黑" pitchFamily="34" charset="-122"/>
              </a:rPr>
              <a:t>棉织品</a:t>
            </a:r>
            <a:r>
              <a:rPr lang="zh-CN" altLang="en-US" sz="4000" b="1" dirty="0">
                <a:solidFill>
                  <a:schemeClr val="accent1"/>
                </a:solidFill>
                <a:latin typeface="微软雅黑" pitchFamily="34" charset="-122"/>
                <a:ea typeface="微软雅黑" pitchFamily="34" charset="-122"/>
              </a:rPr>
              <a:t>与洗衣房管理</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60" y="1405835"/>
            <a:ext cx="3330150" cy="2527199"/>
          </a:xfrm>
          <a:prstGeom prst="flowChartMultidocument">
            <a:avLst/>
          </a:prstGeom>
          <a:noFill/>
          <a:ln>
            <a:noFill/>
          </a:ln>
          <a:effectLst/>
        </p:spPr>
      </p:pic>
    </p:spTree>
    <p:extLst>
      <p:ext uri="{BB962C8B-B14F-4D97-AF65-F5344CB8AC3E}">
        <p14:creationId xmlns:p14="http://schemas.microsoft.com/office/powerpoint/2010/main" val="13590059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
          <p:cNvSpPr>
            <a:spLocks noChangeArrowheads="1"/>
          </p:cNvSpPr>
          <p:nvPr/>
        </p:nvSpPr>
        <p:spPr bwMode="auto">
          <a:xfrm>
            <a:off x="-36512" y="4733927"/>
            <a:ext cx="5256213" cy="1503363"/>
          </a:xfrm>
          <a:prstGeom prst="ellipse">
            <a:avLst/>
          </a:prstGeom>
          <a:gradFill rotWithShape="1">
            <a:gsLst>
              <a:gs pos="0">
                <a:schemeClr val="tx2">
                  <a:alpha val="89998"/>
                </a:scheme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grpSp>
        <p:nvGrpSpPr>
          <p:cNvPr id="3" name="Group 3"/>
          <p:cNvGrpSpPr>
            <a:grpSpLocks/>
          </p:cNvGrpSpPr>
          <p:nvPr/>
        </p:nvGrpSpPr>
        <p:grpSpPr bwMode="auto">
          <a:xfrm>
            <a:off x="673726" y="5189678"/>
            <a:ext cx="4113212" cy="1358900"/>
            <a:chOff x="368" y="2813"/>
            <a:chExt cx="3229" cy="1067"/>
          </a:xfrm>
        </p:grpSpPr>
        <p:sp>
          <p:nvSpPr>
            <p:cNvPr id="4" name="Freeform 4"/>
            <p:cNvSpPr>
              <a:spLocks/>
            </p:cNvSpPr>
            <p:nvPr/>
          </p:nvSpPr>
          <p:spPr bwMode="auto">
            <a:xfrm>
              <a:off x="369" y="2813"/>
              <a:ext cx="3167" cy="552"/>
            </a:xfrm>
            <a:custGeom>
              <a:avLst/>
              <a:gdLst>
                <a:gd name="T0" fmla="*/ 2763 w 2763"/>
                <a:gd name="T1" fmla="*/ 209 h 450"/>
                <a:gd name="T2" fmla="*/ 2066 w 2763"/>
                <a:gd name="T3" fmla="*/ 0 h 450"/>
                <a:gd name="T4" fmla="*/ 0 w 2763"/>
                <a:gd name="T5" fmla="*/ 185 h 450"/>
                <a:gd name="T6" fmla="*/ 656 w 2763"/>
                <a:gd name="T7" fmla="*/ 450 h 450"/>
                <a:gd name="T8" fmla="*/ 663 w 2763"/>
                <a:gd name="T9" fmla="*/ 443 h 450"/>
                <a:gd name="T10" fmla="*/ 2763 w 2763"/>
                <a:gd name="T11" fmla="*/ 209 h 450"/>
                <a:gd name="T12" fmla="*/ 0 60000 65536"/>
                <a:gd name="T13" fmla="*/ 0 60000 65536"/>
                <a:gd name="T14" fmla="*/ 0 60000 65536"/>
                <a:gd name="T15" fmla="*/ 0 60000 65536"/>
                <a:gd name="T16" fmla="*/ 0 60000 65536"/>
                <a:gd name="T17" fmla="*/ 0 60000 65536"/>
                <a:gd name="T18" fmla="*/ 0 w 2763"/>
                <a:gd name="T19" fmla="*/ 0 h 450"/>
                <a:gd name="T20" fmla="*/ 2763 w 2763"/>
                <a:gd name="T21" fmla="*/ 450 h 450"/>
              </a:gdLst>
              <a:ahLst/>
              <a:cxnLst>
                <a:cxn ang="T12">
                  <a:pos x="T0" y="T1"/>
                </a:cxn>
                <a:cxn ang="T13">
                  <a:pos x="T2" y="T3"/>
                </a:cxn>
                <a:cxn ang="T14">
                  <a:pos x="T4" y="T5"/>
                </a:cxn>
                <a:cxn ang="T15">
                  <a:pos x="T6" y="T7"/>
                </a:cxn>
                <a:cxn ang="T16">
                  <a:pos x="T8" y="T9"/>
                </a:cxn>
                <a:cxn ang="T17">
                  <a:pos x="T10" y="T11"/>
                </a:cxn>
              </a:cxnLst>
              <a:rect l="T18" t="T19" r="T20" b="T21"/>
              <a:pathLst>
                <a:path w="2763" h="450">
                  <a:moveTo>
                    <a:pt x="2763" y="209"/>
                  </a:moveTo>
                  <a:lnTo>
                    <a:pt x="2066" y="0"/>
                  </a:lnTo>
                  <a:lnTo>
                    <a:pt x="0" y="185"/>
                  </a:lnTo>
                  <a:lnTo>
                    <a:pt x="656" y="450"/>
                  </a:lnTo>
                  <a:lnTo>
                    <a:pt x="663" y="443"/>
                  </a:lnTo>
                  <a:lnTo>
                    <a:pt x="2763" y="209"/>
                  </a:lnTo>
                  <a:close/>
                </a:path>
              </a:pathLst>
            </a:custGeom>
            <a:gradFill rotWithShape="1">
              <a:gsLst>
                <a:gs pos="0">
                  <a:srgbClr val="333333"/>
                </a:gs>
                <a:gs pos="100000">
                  <a:srgbClr val="5F5F5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grpSp>
          <p:nvGrpSpPr>
            <p:cNvPr id="5" name="Group 5"/>
            <p:cNvGrpSpPr>
              <a:grpSpLocks/>
            </p:cNvGrpSpPr>
            <p:nvPr/>
          </p:nvGrpSpPr>
          <p:grpSpPr bwMode="auto">
            <a:xfrm>
              <a:off x="368" y="3040"/>
              <a:ext cx="3229" cy="840"/>
              <a:chOff x="368" y="3040"/>
              <a:chExt cx="3229" cy="840"/>
            </a:xfrm>
          </p:grpSpPr>
          <p:sp>
            <p:nvSpPr>
              <p:cNvPr id="6" name="Freeform 6"/>
              <p:cNvSpPr>
                <a:spLocks/>
              </p:cNvSpPr>
              <p:nvPr/>
            </p:nvSpPr>
            <p:spPr bwMode="auto">
              <a:xfrm>
                <a:off x="381" y="3459"/>
                <a:ext cx="900" cy="403"/>
              </a:xfrm>
              <a:custGeom>
                <a:avLst/>
                <a:gdLst>
                  <a:gd name="T0" fmla="*/ 187 w 785"/>
                  <a:gd name="T1" fmla="*/ 0 h 328"/>
                  <a:gd name="T2" fmla="*/ 0 w 785"/>
                  <a:gd name="T3" fmla="*/ 9 h 328"/>
                  <a:gd name="T4" fmla="*/ 642 w 785"/>
                  <a:gd name="T5" fmla="*/ 328 h 328"/>
                  <a:gd name="T6" fmla="*/ 785 w 785"/>
                  <a:gd name="T7" fmla="*/ 311 h 328"/>
                  <a:gd name="T8" fmla="*/ 187 w 785"/>
                  <a:gd name="T9" fmla="*/ 0 h 328"/>
                  <a:gd name="T10" fmla="*/ 0 60000 65536"/>
                  <a:gd name="T11" fmla="*/ 0 60000 65536"/>
                  <a:gd name="T12" fmla="*/ 0 60000 65536"/>
                  <a:gd name="T13" fmla="*/ 0 60000 65536"/>
                  <a:gd name="T14" fmla="*/ 0 60000 65536"/>
                  <a:gd name="T15" fmla="*/ 0 w 785"/>
                  <a:gd name="T16" fmla="*/ 0 h 328"/>
                  <a:gd name="T17" fmla="*/ 785 w 785"/>
                  <a:gd name="T18" fmla="*/ 328 h 328"/>
                </a:gdLst>
                <a:ahLst/>
                <a:cxnLst>
                  <a:cxn ang="T10">
                    <a:pos x="T0" y="T1"/>
                  </a:cxn>
                  <a:cxn ang="T11">
                    <a:pos x="T2" y="T3"/>
                  </a:cxn>
                  <a:cxn ang="T12">
                    <a:pos x="T4" y="T5"/>
                  </a:cxn>
                  <a:cxn ang="T13">
                    <a:pos x="T6" y="T7"/>
                  </a:cxn>
                  <a:cxn ang="T14">
                    <a:pos x="T8" y="T9"/>
                  </a:cxn>
                </a:cxnLst>
                <a:rect l="T15" t="T16" r="T17" b="T18"/>
                <a:pathLst>
                  <a:path w="785" h="328">
                    <a:moveTo>
                      <a:pt x="187" y="0"/>
                    </a:moveTo>
                    <a:lnTo>
                      <a:pt x="0" y="9"/>
                    </a:lnTo>
                    <a:lnTo>
                      <a:pt x="642" y="328"/>
                    </a:lnTo>
                    <a:lnTo>
                      <a:pt x="785" y="311"/>
                    </a:lnTo>
                    <a:lnTo>
                      <a:pt x="187" y="0"/>
                    </a:lnTo>
                    <a:close/>
                  </a:path>
                </a:pathLst>
              </a:custGeom>
              <a:gradFill rotWithShape="1">
                <a:gsLst>
                  <a:gs pos="0">
                    <a:srgbClr val="969696"/>
                  </a:gs>
                  <a:gs pos="100000">
                    <a:srgbClr val="4D4D4D"/>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sp>
            <p:nvSpPr>
              <p:cNvPr id="7" name="Freeform 7"/>
              <p:cNvSpPr>
                <a:spLocks/>
              </p:cNvSpPr>
              <p:nvPr/>
            </p:nvSpPr>
            <p:spPr bwMode="auto">
              <a:xfrm>
                <a:off x="456" y="3085"/>
                <a:ext cx="718" cy="764"/>
              </a:xfrm>
              <a:custGeom>
                <a:avLst/>
                <a:gdLst>
                  <a:gd name="T0" fmla="*/ 0 w 593"/>
                  <a:gd name="T1" fmla="*/ 0 h 590"/>
                  <a:gd name="T2" fmla="*/ 0 w 593"/>
                  <a:gd name="T3" fmla="*/ 302 h 590"/>
                  <a:gd name="T4" fmla="*/ 593 w 593"/>
                  <a:gd name="T5" fmla="*/ 590 h 590"/>
                  <a:gd name="T6" fmla="*/ 593 w 593"/>
                  <a:gd name="T7" fmla="*/ 234 h 590"/>
                  <a:gd name="T8" fmla="*/ 0 w 593"/>
                  <a:gd name="T9" fmla="*/ 0 h 590"/>
                  <a:gd name="T10" fmla="*/ 0 60000 65536"/>
                  <a:gd name="T11" fmla="*/ 0 60000 65536"/>
                  <a:gd name="T12" fmla="*/ 0 60000 65536"/>
                  <a:gd name="T13" fmla="*/ 0 60000 65536"/>
                  <a:gd name="T14" fmla="*/ 0 60000 65536"/>
                  <a:gd name="T15" fmla="*/ 0 w 593"/>
                  <a:gd name="T16" fmla="*/ 0 h 590"/>
                  <a:gd name="T17" fmla="*/ 593 w 593"/>
                  <a:gd name="T18" fmla="*/ 590 h 590"/>
                </a:gdLst>
                <a:ahLst/>
                <a:cxnLst>
                  <a:cxn ang="T10">
                    <a:pos x="T0" y="T1"/>
                  </a:cxn>
                  <a:cxn ang="T11">
                    <a:pos x="T2" y="T3"/>
                  </a:cxn>
                  <a:cxn ang="T12">
                    <a:pos x="T4" y="T5"/>
                  </a:cxn>
                  <a:cxn ang="T13">
                    <a:pos x="T6" y="T7"/>
                  </a:cxn>
                  <a:cxn ang="T14">
                    <a:pos x="T8" y="T9"/>
                  </a:cxn>
                </a:cxnLst>
                <a:rect l="T15" t="T16" r="T17" b="T18"/>
                <a:pathLst>
                  <a:path w="593" h="590">
                    <a:moveTo>
                      <a:pt x="0" y="0"/>
                    </a:moveTo>
                    <a:cubicBezTo>
                      <a:pt x="0" y="0"/>
                      <a:pt x="11" y="143"/>
                      <a:pt x="0" y="302"/>
                    </a:cubicBezTo>
                    <a:cubicBezTo>
                      <a:pt x="593" y="590"/>
                      <a:pt x="593" y="590"/>
                      <a:pt x="593" y="590"/>
                    </a:cubicBezTo>
                    <a:cubicBezTo>
                      <a:pt x="593" y="234"/>
                      <a:pt x="593" y="234"/>
                      <a:pt x="593" y="234"/>
                    </a:cubicBezTo>
                    <a:lnTo>
                      <a:pt x="0" y="0"/>
                    </a:lnTo>
                    <a:close/>
                  </a:path>
                </a:pathLst>
              </a:custGeom>
              <a:gradFill rotWithShape="1">
                <a:gsLst>
                  <a:gs pos="0">
                    <a:srgbClr val="EAEAEA"/>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sp>
            <p:nvSpPr>
              <p:cNvPr id="8" name="Freeform 8"/>
              <p:cNvSpPr>
                <a:spLocks/>
              </p:cNvSpPr>
              <p:nvPr/>
            </p:nvSpPr>
            <p:spPr bwMode="auto">
              <a:xfrm>
                <a:off x="368" y="3040"/>
                <a:ext cx="778" cy="840"/>
              </a:xfrm>
              <a:custGeom>
                <a:avLst/>
                <a:gdLst>
                  <a:gd name="T0" fmla="*/ 623 w 643"/>
                  <a:gd name="T1" fmla="*/ 250 h 648"/>
                  <a:gd name="T2" fmla="*/ 1 w 643"/>
                  <a:gd name="T3" fmla="*/ 0 h 648"/>
                  <a:gd name="T4" fmla="*/ 0 w 643"/>
                  <a:gd name="T5" fmla="*/ 13 h 648"/>
                  <a:gd name="T6" fmla="*/ 609 w 643"/>
                  <a:gd name="T7" fmla="*/ 263 h 648"/>
                  <a:gd name="T8" fmla="*/ 616 w 643"/>
                  <a:gd name="T9" fmla="*/ 633 h 648"/>
                  <a:gd name="T10" fmla="*/ 10 w 643"/>
                  <a:gd name="T11" fmla="*/ 332 h 648"/>
                  <a:gd name="T12" fmla="*/ 11 w 643"/>
                  <a:gd name="T13" fmla="*/ 343 h 648"/>
                  <a:gd name="T14" fmla="*/ 614 w 643"/>
                  <a:gd name="T15" fmla="*/ 648 h 648"/>
                  <a:gd name="T16" fmla="*/ 629 w 643"/>
                  <a:gd name="T17" fmla="*/ 648 h 648"/>
                  <a:gd name="T18" fmla="*/ 623 w 643"/>
                  <a:gd name="T19" fmla="*/ 250 h 6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3"/>
                  <a:gd name="T31" fmla="*/ 0 h 648"/>
                  <a:gd name="T32" fmla="*/ 643 w 643"/>
                  <a:gd name="T33" fmla="*/ 648 h 6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3" h="648">
                    <a:moveTo>
                      <a:pt x="623" y="250"/>
                    </a:moveTo>
                    <a:cubicBezTo>
                      <a:pt x="1" y="0"/>
                      <a:pt x="1" y="0"/>
                      <a:pt x="1" y="0"/>
                    </a:cubicBezTo>
                    <a:cubicBezTo>
                      <a:pt x="0" y="13"/>
                      <a:pt x="0" y="13"/>
                      <a:pt x="0" y="13"/>
                    </a:cubicBezTo>
                    <a:cubicBezTo>
                      <a:pt x="609" y="263"/>
                      <a:pt x="609" y="263"/>
                      <a:pt x="609" y="263"/>
                    </a:cubicBezTo>
                    <a:cubicBezTo>
                      <a:pt x="609" y="263"/>
                      <a:pt x="631" y="330"/>
                      <a:pt x="616" y="633"/>
                    </a:cubicBezTo>
                    <a:cubicBezTo>
                      <a:pt x="10" y="332"/>
                      <a:pt x="10" y="332"/>
                      <a:pt x="10" y="332"/>
                    </a:cubicBezTo>
                    <a:cubicBezTo>
                      <a:pt x="11" y="343"/>
                      <a:pt x="11" y="343"/>
                      <a:pt x="11" y="343"/>
                    </a:cubicBezTo>
                    <a:cubicBezTo>
                      <a:pt x="614" y="648"/>
                      <a:pt x="614" y="648"/>
                      <a:pt x="614" y="648"/>
                    </a:cubicBezTo>
                    <a:cubicBezTo>
                      <a:pt x="629" y="648"/>
                      <a:pt x="629" y="648"/>
                      <a:pt x="629" y="648"/>
                    </a:cubicBezTo>
                    <a:cubicBezTo>
                      <a:pt x="643" y="363"/>
                      <a:pt x="623" y="250"/>
                      <a:pt x="623" y="250"/>
                    </a:cubicBezTo>
                    <a:close/>
                  </a:path>
                </a:pathLst>
              </a:custGeom>
              <a:solidFill>
                <a:srgbClr val="B7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sp>
            <p:nvSpPr>
              <p:cNvPr id="9" name="Freeform 9"/>
              <p:cNvSpPr>
                <a:spLocks/>
              </p:cNvSpPr>
              <p:nvPr/>
            </p:nvSpPr>
            <p:spPr bwMode="auto">
              <a:xfrm>
                <a:off x="1121" y="3069"/>
                <a:ext cx="2476" cy="811"/>
              </a:xfrm>
              <a:custGeom>
                <a:avLst/>
                <a:gdLst/>
                <a:ahLst/>
                <a:cxnLst>
                  <a:cxn ang="0">
                    <a:pos x="7" y="221"/>
                  </a:cxn>
                  <a:cxn ang="0">
                    <a:pos x="0" y="228"/>
                  </a:cxn>
                  <a:cxn ang="0">
                    <a:pos x="7" y="625"/>
                  </a:cxn>
                  <a:cxn ang="0">
                    <a:pos x="2014" y="328"/>
                  </a:cxn>
                  <a:cxn ang="0">
                    <a:pos x="1997" y="0"/>
                  </a:cxn>
                  <a:cxn ang="0">
                    <a:pos x="7" y="221"/>
                  </a:cxn>
                </a:cxnLst>
                <a:rect l="0" t="0" r="r" b="b"/>
                <a:pathLst>
                  <a:path w="2047" h="625">
                    <a:moveTo>
                      <a:pt x="7" y="221"/>
                    </a:moveTo>
                    <a:cubicBezTo>
                      <a:pt x="0" y="228"/>
                      <a:pt x="0" y="228"/>
                      <a:pt x="0" y="228"/>
                    </a:cubicBezTo>
                    <a:cubicBezTo>
                      <a:pt x="0" y="228"/>
                      <a:pt x="21" y="340"/>
                      <a:pt x="7" y="625"/>
                    </a:cubicBezTo>
                    <a:cubicBezTo>
                      <a:pt x="2014" y="328"/>
                      <a:pt x="2014" y="328"/>
                      <a:pt x="2014" y="328"/>
                    </a:cubicBezTo>
                    <a:cubicBezTo>
                      <a:pt x="2014" y="328"/>
                      <a:pt x="2047" y="125"/>
                      <a:pt x="1997" y="0"/>
                    </a:cubicBezTo>
                    <a:lnTo>
                      <a:pt x="7" y="221"/>
                    </a:lnTo>
                    <a:close/>
                  </a:path>
                </a:pathLst>
              </a:custGeom>
              <a:gradFill rotWithShape="1">
                <a:gsLst>
                  <a:gs pos="0">
                    <a:schemeClr val="bg2"/>
                  </a:gs>
                  <a:gs pos="50000">
                    <a:srgbClr val="C0C0C0"/>
                  </a:gs>
                  <a:gs pos="100000">
                    <a:schemeClr val="bg2"/>
                  </a:gs>
                </a:gsLst>
                <a:lin ang="18900000" scaled="1"/>
              </a:gradFill>
              <a:ln w="9525">
                <a:noFill/>
                <a:round/>
                <a:headEnd/>
                <a:tailEnd/>
              </a:ln>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grpSp>
      </p:grpSp>
      <p:grpSp>
        <p:nvGrpSpPr>
          <p:cNvPr id="10" name="Group 10"/>
          <p:cNvGrpSpPr>
            <a:grpSpLocks/>
          </p:cNvGrpSpPr>
          <p:nvPr/>
        </p:nvGrpSpPr>
        <p:grpSpPr bwMode="auto">
          <a:xfrm>
            <a:off x="638801" y="4894403"/>
            <a:ext cx="3676650" cy="933450"/>
            <a:chOff x="340" y="2581"/>
            <a:chExt cx="2887" cy="733"/>
          </a:xfrm>
        </p:grpSpPr>
        <p:sp>
          <p:nvSpPr>
            <p:cNvPr id="11" name="Freeform 11"/>
            <p:cNvSpPr>
              <a:spLocks/>
            </p:cNvSpPr>
            <p:nvPr/>
          </p:nvSpPr>
          <p:spPr bwMode="auto">
            <a:xfrm>
              <a:off x="340" y="3024"/>
              <a:ext cx="1331" cy="273"/>
            </a:xfrm>
            <a:custGeom>
              <a:avLst/>
              <a:gdLst>
                <a:gd name="T0" fmla="*/ 184 w 1162"/>
                <a:gd name="T1" fmla="*/ 0 h 223"/>
                <a:gd name="T2" fmla="*/ 0 w 1162"/>
                <a:gd name="T3" fmla="*/ 18 h 223"/>
                <a:gd name="T4" fmla="*/ 1039 w 1162"/>
                <a:gd name="T5" fmla="*/ 223 h 223"/>
                <a:gd name="T6" fmla="*/ 1162 w 1162"/>
                <a:gd name="T7" fmla="*/ 197 h 223"/>
                <a:gd name="T8" fmla="*/ 184 w 1162"/>
                <a:gd name="T9" fmla="*/ 0 h 223"/>
                <a:gd name="T10" fmla="*/ 0 60000 65536"/>
                <a:gd name="T11" fmla="*/ 0 60000 65536"/>
                <a:gd name="T12" fmla="*/ 0 60000 65536"/>
                <a:gd name="T13" fmla="*/ 0 60000 65536"/>
                <a:gd name="T14" fmla="*/ 0 60000 65536"/>
                <a:gd name="T15" fmla="*/ 0 w 1162"/>
                <a:gd name="T16" fmla="*/ 0 h 223"/>
                <a:gd name="T17" fmla="*/ 1162 w 1162"/>
                <a:gd name="T18" fmla="*/ 223 h 223"/>
              </a:gdLst>
              <a:ahLst/>
              <a:cxnLst>
                <a:cxn ang="T10">
                  <a:pos x="T0" y="T1"/>
                </a:cxn>
                <a:cxn ang="T11">
                  <a:pos x="T2" y="T3"/>
                </a:cxn>
                <a:cxn ang="T12">
                  <a:pos x="T4" y="T5"/>
                </a:cxn>
                <a:cxn ang="T13">
                  <a:pos x="T6" y="T7"/>
                </a:cxn>
                <a:cxn ang="T14">
                  <a:pos x="T8" y="T9"/>
                </a:cxn>
              </a:cxnLst>
              <a:rect l="T15" t="T16" r="T17" b="T18"/>
              <a:pathLst>
                <a:path w="1162" h="223">
                  <a:moveTo>
                    <a:pt x="184" y="0"/>
                  </a:moveTo>
                  <a:lnTo>
                    <a:pt x="0" y="18"/>
                  </a:lnTo>
                  <a:lnTo>
                    <a:pt x="1039" y="223"/>
                  </a:lnTo>
                  <a:lnTo>
                    <a:pt x="1162" y="197"/>
                  </a:lnTo>
                  <a:lnTo>
                    <a:pt x="184" y="0"/>
                  </a:lnTo>
                  <a:close/>
                </a:path>
              </a:pathLst>
            </a:custGeom>
            <a:gradFill rotWithShape="1">
              <a:gsLst>
                <a:gs pos="0">
                  <a:srgbClr val="4D4D4D"/>
                </a:gs>
                <a:gs pos="100000">
                  <a:srgbClr val="24242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sp>
          <p:nvSpPr>
            <p:cNvPr id="12" name="Freeform 12"/>
            <p:cNvSpPr>
              <a:spLocks/>
            </p:cNvSpPr>
            <p:nvPr/>
          </p:nvSpPr>
          <p:spPr bwMode="auto">
            <a:xfrm>
              <a:off x="426" y="2752"/>
              <a:ext cx="1129" cy="537"/>
            </a:xfrm>
            <a:custGeom>
              <a:avLst/>
              <a:gdLst>
                <a:gd name="T0" fmla="*/ 0 w 933"/>
                <a:gd name="T1" fmla="*/ 0 h 413"/>
                <a:gd name="T2" fmla="*/ 0 w 933"/>
                <a:gd name="T3" fmla="*/ 225 h 413"/>
                <a:gd name="T4" fmla="*/ 932 w 933"/>
                <a:gd name="T5" fmla="*/ 413 h 413"/>
                <a:gd name="T6" fmla="*/ 933 w 933"/>
                <a:gd name="T7" fmla="*/ 122 h 413"/>
                <a:gd name="T8" fmla="*/ 0 w 933"/>
                <a:gd name="T9" fmla="*/ 0 h 413"/>
                <a:gd name="T10" fmla="*/ 0 60000 65536"/>
                <a:gd name="T11" fmla="*/ 0 60000 65536"/>
                <a:gd name="T12" fmla="*/ 0 60000 65536"/>
                <a:gd name="T13" fmla="*/ 0 60000 65536"/>
                <a:gd name="T14" fmla="*/ 0 60000 65536"/>
                <a:gd name="T15" fmla="*/ 0 w 933"/>
                <a:gd name="T16" fmla="*/ 0 h 413"/>
                <a:gd name="T17" fmla="*/ 933 w 933"/>
                <a:gd name="T18" fmla="*/ 413 h 413"/>
              </a:gdLst>
              <a:ahLst/>
              <a:cxnLst>
                <a:cxn ang="T10">
                  <a:pos x="T0" y="T1"/>
                </a:cxn>
                <a:cxn ang="T11">
                  <a:pos x="T2" y="T3"/>
                </a:cxn>
                <a:cxn ang="T12">
                  <a:pos x="T4" y="T5"/>
                </a:cxn>
                <a:cxn ang="T13">
                  <a:pos x="T6" y="T7"/>
                </a:cxn>
                <a:cxn ang="T14">
                  <a:pos x="T8" y="T9"/>
                </a:cxn>
              </a:cxnLst>
              <a:rect l="T15" t="T16" r="T17" b="T18"/>
              <a:pathLst>
                <a:path w="933" h="413">
                  <a:moveTo>
                    <a:pt x="0" y="0"/>
                  </a:moveTo>
                  <a:cubicBezTo>
                    <a:pt x="0" y="0"/>
                    <a:pt x="11" y="66"/>
                    <a:pt x="0" y="225"/>
                  </a:cubicBezTo>
                  <a:cubicBezTo>
                    <a:pt x="932" y="413"/>
                    <a:pt x="932" y="413"/>
                    <a:pt x="932" y="413"/>
                  </a:cubicBezTo>
                  <a:cubicBezTo>
                    <a:pt x="933" y="122"/>
                    <a:pt x="933" y="122"/>
                    <a:pt x="933" y="122"/>
                  </a:cubicBezTo>
                  <a:lnTo>
                    <a:pt x="0" y="0"/>
                  </a:lnTo>
                  <a:close/>
                </a:path>
              </a:pathLst>
            </a:custGeom>
            <a:gradFill rotWithShape="1">
              <a:gsLst>
                <a:gs pos="0">
                  <a:srgbClr val="EAEAEA"/>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sp>
          <p:nvSpPr>
            <p:cNvPr id="13" name="Freeform 13"/>
            <p:cNvSpPr>
              <a:spLocks/>
            </p:cNvSpPr>
            <p:nvPr/>
          </p:nvSpPr>
          <p:spPr bwMode="auto">
            <a:xfrm>
              <a:off x="340" y="2581"/>
              <a:ext cx="2849" cy="314"/>
            </a:xfrm>
            <a:custGeom>
              <a:avLst/>
              <a:gdLst>
                <a:gd name="T0" fmla="*/ 973 w 2355"/>
                <a:gd name="T1" fmla="*/ 242 h 242"/>
                <a:gd name="T2" fmla="*/ 2355 w 2355"/>
                <a:gd name="T3" fmla="*/ 60 h 242"/>
                <a:gd name="T4" fmla="*/ 1865 w 2355"/>
                <a:gd name="T5" fmla="*/ 0 h 242"/>
                <a:gd name="T6" fmla="*/ 0 w 2355"/>
                <a:gd name="T7" fmla="*/ 120 h 242"/>
                <a:gd name="T8" fmla="*/ 973 w 2355"/>
                <a:gd name="T9" fmla="*/ 242 h 242"/>
                <a:gd name="T10" fmla="*/ 973 w 2355"/>
                <a:gd name="T11" fmla="*/ 242 h 242"/>
                <a:gd name="T12" fmla="*/ 0 60000 65536"/>
                <a:gd name="T13" fmla="*/ 0 60000 65536"/>
                <a:gd name="T14" fmla="*/ 0 60000 65536"/>
                <a:gd name="T15" fmla="*/ 0 60000 65536"/>
                <a:gd name="T16" fmla="*/ 0 60000 65536"/>
                <a:gd name="T17" fmla="*/ 0 60000 65536"/>
                <a:gd name="T18" fmla="*/ 0 w 2355"/>
                <a:gd name="T19" fmla="*/ 0 h 242"/>
                <a:gd name="T20" fmla="*/ 2355 w 2355"/>
                <a:gd name="T21" fmla="*/ 242 h 242"/>
              </a:gdLst>
              <a:ahLst/>
              <a:cxnLst>
                <a:cxn ang="T12">
                  <a:pos x="T0" y="T1"/>
                </a:cxn>
                <a:cxn ang="T13">
                  <a:pos x="T2" y="T3"/>
                </a:cxn>
                <a:cxn ang="T14">
                  <a:pos x="T4" y="T5"/>
                </a:cxn>
                <a:cxn ang="T15">
                  <a:pos x="T6" y="T7"/>
                </a:cxn>
                <a:cxn ang="T16">
                  <a:pos x="T8" y="T9"/>
                </a:cxn>
                <a:cxn ang="T17">
                  <a:pos x="T10" y="T11"/>
                </a:cxn>
              </a:cxnLst>
              <a:rect l="T18" t="T19" r="T20" b="T21"/>
              <a:pathLst>
                <a:path w="2355" h="242">
                  <a:moveTo>
                    <a:pt x="973" y="242"/>
                  </a:moveTo>
                  <a:cubicBezTo>
                    <a:pt x="2355" y="60"/>
                    <a:pt x="2355" y="60"/>
                    <a:pt x="2355" y="60"/>
                  </a:cubicBezTo>
                  <a:cubicBezTo>
                    <a:pt x="1865" y="0"/>
                    <a:pt x="1865" y="0"/>
                    <a:pt x="1865" y="0"/>
                  </a:cubicBezTo>
                  <a:cubicBezTo>
                    <a:pt x="0" y="120"/>
                    <a:pt x="0" y="120"/>
                    <a:pt x="0" y="120"/>
                  </a:cubicBezTo>
                  <a:cubicBezTo>
                    <a:pt x="973" y="242"/>
                    <a:pt x="973" y="242"/>
                    <a:pt x="973" y="242"/>
                  </a:cubicBezTo>
                  <a:cubicBezTo>
                    <a:pt x="973" y="242"/>
                    <a:pt x="973" y="242"/>
                    <a:pt x="973" y="242"/>
                  </a:cubicBezTo>
                  <a:close/>
                </a:path>
              </a:pathLst>
            </a:custGeom>
            <a:solidFill>
              <a:srgbClr val="72717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sp>
          <p:nvSpPr>
            <p:cNvPr id="14" name="Freeform 14"/>
            <p:cNvSpPr>
              <a:spLocks/>
            </p:cNvSpPr>
            <p:nvPr/>
          </p:nvSpPr>
          <p:spPr bwMode="auto">
            <a:xfrm>
              <a:off x="340" y="2737"/>
              <a:ext cx="1226" cy="577"/>
            </a:xfrm>
            <a:custGeom>
              <a:avLst/>
              <a:gdLst>
                <a:gd name="T0" fmla="*/ 974 w 1014"/>
                <a:gd name="T1" fmla="*/ 122 h 446"/>
                <a:gd name="T2" fmla="*/ 974 w 1014"/>
                <a:gd name="T3" fmla="*/ 122 h 446"/>
                <a:gd name="T4" fmla="*/ 974 w 1014"/>
                <a:gd name="T5" fmla="*/ 122 h 446"/>
                <a:gd name="T6" fmla="*/ 0 w 1014"/>
                <a:gd name="T7" fmla="*/ 0 h 446"/>
                <a:gd name="T8" fmla="*/ 0 w 1014"/>
                <a:gd name="T9" fmla="*/ 12 h 446"/>
                <a:gd name="T10" fmla="*/ 966 w 1014"/>
                <a:gd name="T11" fmla="*/ 134 h 446"/>
                <a:gd name="T12" fmla="*/ 980 w 1014"/>
                <a:gd name="T13" fmla="*/ 433 h 446"/>
                <a:gd name="T14" fmla="*/ 0 w 1014"/>
                <a:gd name="T15" fmla="*/ 239 h 446"/>
                <a:gd name="T16" fmla="*/ 0 w 1014"/>
                <a:gd name="T17" fmla="*/ 251 h 446"/>
                <a:gd name="T18" fmla="*/ 980 w 1014"/>
                <a:gd name="T19" fmla="*/ 446 h 446"/>
                <a:gd name="T20" fmla="*/ 991 w 1014"/>
                <a:gd name="T21" fmla="*/ 440 h 446"/>
                <a:gd name="T22" fmla="*/ 974 w 1014"/>
                <a:gd name="T23" fmla="*/ 122 h 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4"/>
                <a:gd name="T37" fmla="*/ 0 h 446"/>
                <a:gd name="T38" fmla="*/ 1014 w 1014"/>
                <a:gd name="T39" fmla="*/ 446 h 4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4" h="446">
                  <a:moveTo>
                    <a:pt x="974" y="122"/>
                  </a:moveTo>
                  <a:cubicBezTo>
                    <a:pt x="974" y="122"/>
                    <a:pt x="974" y="122"/>
                    <a:pt x="974" y="122"/>
                  </a:cubicBezTo>
                  <a:cubicBezTo>
                    <a:pt x="974" y="122"/>
                    <a:pt x="974" y="122"/>
                    <a:pt x="974" y="122"/>
                  </a:cubicBezTo>
                  <a:cubicBezTo>
                    <a:pt x="0" y="0"/>
                    <a:pt x="0" y="0"/>
                    <a:pt x="0" y="0"/>
                  </a:cubicBezTo>
                  <a:cubicBezTo>
                    <a:pt x="0" y="12"/>
                    <a:pt x="0" y="12"/>
                    <a:pt x="0" y="12"/>
                  </a:cubicBezTo>
                  <a:cubicBezTo>
                    <a:pt x="966" y="134"/>
                    <a:pt x="966" y="134"/>
                    <a:pt x="966" y="134"/>
                  </a:cubicBezTo>
                  <a:cubicBezTo>
                    <a:pt x="966" y="134"/>
                    <a:pt x="1005" y="189"/>
                    <a:pt x="980" y="433"/>
                  </a:cubicBezTo>
                  <a:cubicBezTo>
                    <a:pt x="0" y="239"/>
                    <a:pt x="0" y="239"/>
                    <a:pt x="0" y="239"/>
                  </a:cubicBezTo>
                  <a:cubicBezTo>
                    <a:pt x="0" y="251"/>
                    <a:pt x="0" y="251"/>
                    <a:pt x="0" y="251"/>
                  </a:cubicBezTo>
                  <a:cubicBezTo>
                    <a:pt x="980" y="446"/>
                    <a:pt x="980" y="446"/>
                    <a:pt x="980" y="446"/>
                  </a:cubicBezTo>
                  <a:cubicBezTo>
                    <a:pt x="991" y="440"/>
                    <a:pt x="991" y="440"/>
                    <a:pt x="991" y="440"/>
                  </a:cubicBezTo>
                  <a:cubicBezTo>
                    <a:pt x="1014" y="190"/>
                    <a:pt x="975" y="125"/>
                    <a:pt x="974" y="122"/>
                  </a:cubicBezTo>
                  <a:close/>
                </a:path>
              </a:pathLst>
            </a:custGeom>
            <a:gradFill rotWithShape="1">
              <a:gsLst>
                <a:gs pos="0">
                  <a:srgbClr val="969696"/>
                </a:gs>
                <a:gs pos="100000">
                  <a:srgbClr val="C0C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sp>
          <p:nvSpPr>
            <p:cNvPr id="15" name="Freeform 15"/>
            <p:cNvSpPr>
              <a:spLocks/>
            </p:cNvSpPr>
            <p:nvPr/>
          </p:nvSpPr>
          <p:spPr bwMode="auto">
            <a:xfrm>
              <a:off x="1517" y="2658"/>
              <a:ext cx="1710" cy="649"/>
            </a:xfrm>
            <a:custGeom>
              <a:avLst/>
              <a:gdLst>
                <a:gd name="T0" fmla="*/ 1382 w 1414"/>
                <a:gd name="T1" fmla="*/ 0 h 500"/>
                <a:gd name="T2" fmla="*/ 0 w 1414"/>
                <a:gd name="T3" fmla="*/ 182 h 500"/>
                <a:gd name="T4" fmla="*/ 18 w 1414"/>
                <a:gd name="T5" fmla="*/ 500 h 500"/>
                <a:gd name="T6" fmla="*/ 1390 w 1414"/>
                <a:gd name="T7" fmla="*/ 171 h 500"/>
                <a:gd name="T8" fmla="*/ 1382 w 1414"/>
                <a:gd name="T9" fmla="*/ 0 h 500"/>
                <a:gd name="T10" fmla="*/ 0 60000 65536"/>
                <a:gd name="T11" fmla="*/ 0 60000 65536"/>
                <a:gd name="T12" fmla="*/ 0 60000 65536"/>
                <a:gd name="T13" fmla="*/ 0 60000 65536"/>
                <a:gd name="T14" fmla="*/ 0 60000 65536"/>
                <a:gd name="T15" fmla="*/ 0 w 1414"/>
                <a:gd name="T16" fmla="*/ 0 h 500"/>
                <a:gd name="T17" fmla="*/ 1414 w 1414"/>
                <a:gd name="T18" fmla="*/ 500 h 500"/>
              </a:gdLst>
              <a:ahLst/>
              <a:cxnLst>
                <a:cxn ang="T10">
                  <a:pos x="T0" y="T1"/>
                </a:cxn>
                <a:cxn ang="T11">
                  <a:pos x="T2" y="T3"/>
                </a:cxn>
                <a:cxn ang="T12">
                  <a:pos x="T4" y="T5"/>
                </a:cxn>
                <a:cxn ang="T13">
                  <a:pos x="T6" y="T7"/>
                </a:cxn>
                <a:cxn ang="T14">
                  <a:pos x="T8" y="T9"/>
                </a:cxn>
              </a:cxnLst>
              <a:rect l="T15" t="T16" r="T17" b="T18"/>
              <a:pathLst>
                <a:path w="1414" h="500">
                  <a:moveTo>
                    <a:pt x="1382" y="0"/>
                  </a:moveTo>
                  <a:cubicBezTo>
                    <a:pt x="0" y="182"/>
                    <a:pt x="0" y="182"/>
                    <a:pt x="0" y="182"/>
                  </a:cubicBezTo>
                  <a:cubicBezTo>
                    <a:pt x="1" y="185"/>
                    <a:pt x="41" y="236"/>
                    <a:pt x="18" y="500"/>
                  </a:cubicBezTo>
                  <a:cubicBezTo>
                    <a:pt x="1390" y="171"/>
                    <a:pt x="1390" y="171"/>
                    <a:pt x="1390" y="171"/>
                  </a:cubicBezTo>
                  <a:cubicBezTo>
                    <a:pt x="1390" y="171"/>
                    <a:pt x="1414" y="78"/>
                    <a:pt x="1382" y="0"/>
                  </a:cubicBezTo>
                  <a:close/>
                </a:path>
              </a:pathLst>
            </a:custGeom>
            <a:solidFill>
              <a:srgbClr val="61605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grpSp>
      <p:grpSp>
        <p:nvGrpSpPr>
          <p:cNvPr id="16" name="Group 16"/>
          <p:cNvGrpSpPr>
            <a:grpSpLocks/>
          </p:cNvGrpSpPr>
          <p:nvPr/>
        </p:nvGrpSpPr>
        <p:grpSpPr bwMode="auto">
          <a:xfrm>
            <a:off x="522915" y="4427678"/>
            <a:ext cx="4125913" cy="869950"/>
            <a:chOff x="249" y="2215"/>
            <a:chExt cx="3239" cy="683"/>
          </a:xfrm>
        </p:grpSpPr>
        <p:sp>
          <p:nvSpPr>
            <p:cNvPr id="17" name="Freeform 17"/>
            <p:cNvSpPr>
              <a:spLocks/>
            </p:cNvSpPr>
            <p:nvPr/>
          </p:nvSpPr>
          <p:spPr bwMode="auto">
            <a:xfrm>
              <a:off x="249" y="2605"/>
              <a:ext cx="777" cy="273"/>
            </a:xfrm>
            <a:custGeom>
              <a:avLst/>
              <a:gdLst>
                <a:gd name="T0" fmla="*/ 179 w 678"/>
                <a:gd name="T1" fmla="*/ 0 h 222"/>
                <a:gd name="T2" fmla="*/ 0 w 678"/>
                <a:gd name="T3" fmla="*/ 3 h 222"/>
                <a:gd name="T4" fmla="*/ 583 w 678"/>
                <a:gd name="T5" fmla="*/ 222 h 222"/>
                <a:gd name="T6" fmla="*/ 678 w 678"/>
                <a:gd name="T7" fmla="*/ 212 h 222"/>
                <a:gd name="T8" fmla="*/ 179 w 678"/>
                <a:gd name="T9" fmla="*/ 0 h 222"/>
                <a:gd name="T10" fmla="*/ 0 60000 65536"/>
                <a:gd name="T11" fmla="*/ 0 60000 65536"/>
                <a:gd name="T12" fmla="*/ 0 60000 65536"/>
                <a:gd name="T13" fmla="*/ 0 60000 65536"/>
                <a:gd name="T14" fmla="*/ 0 60000 65536"/>
                <a:gd name="T15" fmla="*/ 0 w 678"/>
                <a:gd name="T16" fmla="*/ 0 h 222"/>
                <a:gd name="T17" fmla="*/ 678 w 678"/>
                <a:gd name="T18" fmla="*/ 222 h 222"/>
              </a:gdLst>
              <a:ahLst/>
              <a:cxnLst>
                <a:cxn ang="T10">
                  <a:pos x="T0" y="T1"/>
                </a:cxn>
                <a:cxn ang="T11">
                  <a:pos x="T2" y="T3"/>
                </a:cxn>
                <a:cxn ang="T12">
                  <a:pos x="T4" y="T5"/>
                </a:cxn>
                <a:cxn ang="T13">
                  <a:pos x="T6" y="T7"/>
                </a:cxn>
                <a:cxn ang="T14">
                  <a:pos x="T8" y="T9"/>
                </a:cxn>
              </a:cxnLst>
              <a:rect l="T15" t="T16" r="T17" b="T18"/>
              <a:pathLst>
                <a:path w="678" h="222">
                  <a:moveTo>
                    <a:pt x="179" y="0"/>
                  </a:moveTo>
                  <a:lnTo>
                    <a:pt x="0" y="3"/>
                  </a:lnTo>
                  <a:lnTo>
                    <a:pt x="583" y="222"/>
                  </a:lnTo>
                  <a:lnTo>
                    <a:pt x="678" y="212"/>
                  </a:lnTo>
                  <a:lnTo>
                    <a:pt x="179"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sp>
          <p:nvSpPr>
            <p:cNvPr id="18" name="Freeform 18"/>
            <p:cNvSpPr>
              <a:spLocks/>
            </p:cNvSpPr>
            <p:nvPr/>
          </p:nvSpPr>
          <p:spPr bwMode="auto">
            <a:xfrm>
              <a:off x="348" y="2318"/>
              <a:ext cx="598" cy="541"/>
            </a:xfrm>
            <a:custGeom>
              <a:avLst/>
              <a:gdLst>
                <a:gd name="T0" fmla="*/ 1 w 494"/>
                <a:gd name="T1" fmla="*/ 0 h 417"/>
                <a:gd name="T2" fmla="*/ 0 w 494"/>
                <a:gd name="T3" fmla="*/ 233 h 417"/>
                <a:gd name="T4" fmla="*/ 494 w 494"/>
                <a:gd name="T5" fmla="*/ 417 h 417"/>
                <a:gd name="T6" fmla="*/ 494 w 494"/>
                <a:gd name="T7" fmla="*/ 153 h 417"/>
                <a:gd name="T8" fmla="*/ 1 w 494"/>
                <a:gd name="T9" fmla="*/ 0 h 417"/>
                <a:gd name="T10" fmla="*/ 0 60000 65536"/>
                <a:gd name="T11" fmla="*/ 0 60000 65536"/>
                <a:gd name="T12" fmla="*/ 0 60000 65536"/>
                <a:gd name="T13" fmla="*/ 0 60000 65536"/>
                <a:gd name="T14" fmla="*/ 0 60000 65536"/>
                <a:gd name="T15" fmla="*/ 0 w 494"/>
                <a:gd name="T16" fmla="*/ 0 h 417"/>
                <a:gd name="T17" fmla="*/ 494 w 494"/>
                <a:gd name="T18" fmla="*/ 417 h 417"/>
              </a:gdLst>
              <a:ahLst/>
              <a:cxnLst>
                <a:cxn ang="T10">
                  <a:pos x="T0" y="T1"/>
                </a:cxn>
                <a:cxn ang="T11">
                  <a:pos x="T2" y="T3"/>
                </a:cxn>
                <a:cxn ang="T12">
                  <a:pos x="T4" y="T5"/>
                </a:cxn>
                <a:cxn ang="T13">
                  <a:pos x="T6" y="T7"/>
                </a:cxn>
                <a:cxn ang="T14">
                  <a:pos x="T8" y="T9"/>
                </a:cxn>
              </a:cxnLst>
              <a:rect l="T15" t="T16" r="T17" b="T18"/>
              <a:pathLst>
                <a:path w="494" h="417">
                  <a:moveTo>
                    <a:pt x="1" y="0"/>
                  </a:moveTo>
                  <a:cubicBezTo>
                    <a:pt x="1" y="0"/>
                    <a:pt x="11" y="74"/>
                    <a:pt x="0" y="233"/>
                  </a:cubicBezTo>
                  <a:cubicBezTo>
                    <a:pt x="494" y="417"/>
                    <a:pt x="494" y="417"/>
                    <a:pt x="494" y="417"/>
                  </a:cubicBezTo>
                  <a:cubicBezTo>
                    <a:pt x="494" y="153"/>
                    <a:pt x="494" y="153"/>
                    <a:pt x="494" y="153"/>
                  </a:cubicBezTo>
                  <a:lnTo>
                    <a:pt x="1" y="0"/>
                  </a:lnTo>
                  <a:close/>
                </a:path>
              </a:pathLst>
            </a:custGeom>
            <a:gradFill rotWithShape="1">
              <a:gsLst>
                <a:gs pos="0">
                  <a:srgbClr val="EAEAEA"/>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sp>
          <p:nvSpPr>
            <p:cNvPr id="19" name="Freeform 19"/>
            <p:cNvSpPr>
              <a:spLocks/>
            </p:cNvSpPr>
            <p:nvPr/>
          </p:nvSpPr>
          <p:spPr bwMode="auto">
            <a:xfrm>
              <a:off x="255" y="2215"/>
              <a:ext cx="3185" cy="291"/>
            </a:xfrm>
            <a:custGeom>
              <a:avLst/>
              <a:gdLst>
                <a:gd name="T0" fmla="*/ 569 w 2633"/>
                <a:gd name="T1" fmla="*/ 224 h 224"/>
                <a:gd name="T2" fmla="*/ 2633 w 2633"/>
                <a:gd name="T3" fmla="*/ 72 h 224"/>
                <a:gd name="T4" fmla="*/ 1909 w 2633"/>
                <a:gd name="T5" fmla="*/ 0 h 224"/>
                <a:gd name="T6" fmla="*/ 0 w 2633"/>
                <a:gd name="T7" fmla="*/ 49 h 224"/>
                <a:gd name="T8" fmla="*/ 0 w 2633"/>
                <a:gd name="T9" fmla="*/ 50 h 224"/>
                <a:gd name="T10" fmla="*/ 569 w 2633"/>
                <a:gd name="T11" fmla="*/ 224 h 224"/>
                <a:gd name="T12" fmla="*/ 569 w 2633"/>
                <a:gd name="T13" fmla="*/ 224 h 224"/>
                <a:gd name="T14" fmla="*/ 0 60000 65536"/>
                <a:gd name="T15" fmla="*/ 0 60000 65536"/>
                <a:gd name="T16" fmla="*/ 0 60000 65536"/>
                <a:gd name="T17" fmla="*/ 0 60000 65536"/>
                <a:gd name="T18" fmla="*/ 0 60000 65536"/>
                <a:gd name="T19" fmla="*/ 0 60000 65536"/>
                <a:gd name="T20" fmla="*/ 0 60000 65536"/>
                <a:gd name="T21" fmla="*/ 0 w 2633"/>
                <a:gd name="T22" fmla="*/ 0 h 224"/>
                <a:gd name="T23" fmla="*/ 2633 w 2633"/>
                <a:gd name="T24" fmla="*/ 224 h 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33" h="224">
                  <a:moveTo>
                    <a:pt x="569" y="224"/>
                  </a:moveTo>
                  <a:cubicBezTo>
                    <a:pt x="2633" y="72"/>
                    <a:pt x="2633" y="72"/>
                    <a:pt x="2633" y="72"/>
                  </a:cubicBezTo>
                  <a:cubicBezTo>
                    <a:pt x="1909" y="0"/>
                    <a:pt x="1909" y="0"/>
                    <a:pt x="1909" y="0"/>
                  </a:cubicBezTo>
                  <a:cubicBezTo>
                    <a:pt x="0" y="49"/>
                    <a:pt x="0" y="49"/>
                    <a:pt x="0" y="49"/>
                  </a:cubicBezTo>
                  <a:cubicBezTo>
                    <a:pt x="0" y="50"/>
                    <a:pt x="0" y="50"/>
                    <a:pt x="0" y="50"/>
                  </a:cubicBezTo>
                  <a:cubicBezTo>
                    <a:pt x="569" y="224"/>
                    <a:pt x="569" y="224"/>
                    <a:pt x="569" y="224"/>
                  </a:cubicBezTo>
                  <a:cubicBezTo>
                    <a:pt x="569" y="224"/>
                    <a:pt x="569" y="224"/>
                    <a:pt x="569" y="224"/>
                  </a:cubicBezTo>
                  <a:close/>
                </a:path>
              </a:pathLst>
            </a:custGeom>
            <a:gradFill rotWithShape="1">
              <a:gsLst>
                <a:gs pos="0">
                  <a:schemeClr val="accent1"/>
                </a:gs>
                <a:gs pos="100000">
                  <a:schemeClr va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sp>
          <p:nvSpPr>
            <p:cNvPr id="20" name="Freeform 20"/>
            <p:cNvSpPr>
              <a:spLocks/>
            </p:cNvSpPr>
            <p:nvPr/>
          </p:nvSpPr>
          <p:spPr bwMode="auto">
            <a:xfrm>
              <a:off x="249" y="2280"/>
              <a:ext cx="736" cy="618"/>
            </a:xfrm>
            <a:custGeom>
              <a:avLst/>
              <a:gdLst>
                <a:gd name="T0" fmla="*/ 574 w 608"/>
                <a:gd name="T1" fmla="*/ 174 h 477"/>
                <a:gd name="T2" fmla="*/ 574 w 608"/>
                <a:gd name="T3" fmla="*/ 174 h 477"/>
                <a:gd name="T4" fmla="*/ 574 w 608"/>
                <a:gd name="T5" fmla="*/ 174 h 477"/>
                <a:gd name="T6" fmla="*/ 5 w 608"/>
                <a:gd name="T7" fmla="*/ 0 h 477"/>
                <a:gd name="T8" fmla="*/ 5 w 608"/>
                <a:gd name="T9" fmla="*/ 12 h 477"/>
                <a:gd name="T10" fmla="*/ 565 w 608"/>
                <a:gd name="T11" fmla="*/ 186 h 477"/>
                <a:gd name="T12" fmla="*/ 552 w 608"/>
                <a:gd name="T13" fmla="*/ 461 h 477"/>
                <a:gd name="T14" fmla="*/ 0 w 608"/>
                <a:gd name="T15" fmla="*/ 254 h 477"/>
                <a:gd name="T16" fmla="*/ 0 w 608"/>
                <a:gd name="T17" fmla="*/ 272 h 477"/>
                <a:gd name="T18" fmla="*/ 550 w 608"/>
                <a:gd name="T19" fmla="*/ 477 h 477"/>
                <a:gd name="T20" fmla="*/ 559 w 608"/>
                <a:gd name="T21" fmla="*/ 476 h 477"/>
                <a:gd name="T22" fmla="*/ 574 w 608"/>
                <a:gd name="T23" fmla="*/ 174 h 4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8"/>
                <a:gd name="T37" fmla="*/ 0 h 477"/>
                <a:gd name="T38" fmla="*/ 608 w 608"/>
                <a:gd name="T39" fmla="*/ 477 h 4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8" h="477">
                  <a:moveTo>
                    <a:pt x="574" y="174"/>
                  </a:moveTo>
                  <a:cubicBezTo>
                    <a:pt x="574" y="174"/>
                    <a:pt x="574" y="174"/>
                    <a:pt x="574" y="174"/>
                  </a:cubicBezTo>
                  <a:cubicBezTo>
                    <a:pt x="574" y="174"/>
                    <a:pt x="574" y="174"/>
                    <a:pt x="574" y="174"/>
                  </a:cubicBezTo>
                  <a:cubicBezTo>
                    <a:pt x="5" y="0"/>
                    <a:pt x="5" y="0"/>
                    <a:pt x="5" y="0"/>
                  </a:cubicBezTo>
                  <a:cubicBezTo>
                    <a:pt x="5" y="12"/>
                    <a:pt x="5" y="12"/>
                    <a:pt x="5" y="12"/>
                  </a:cubicBezTo>
                  <a:cubicBezTo>
                    <a:pt x="565" y="186"/>
                    <a:pt x="565" y="186"/>
                    <a:pt x="565" y="186"/>
                  </a:cubicBezTo>
                  <a:cubicBezTo>
                    <a:pt x="565" y="186"/>
                    <a:pt x="594" y="324"/>
                    <a:pt x="552" y="461"/>
                  </a:cubicBezTo>
                  <a:cubicBezTo>
                    <a:pt x="0" y="254"/>
                    <a:pt x="0" y="254"/>
                    <a:pt x="0" y="254"/>
                  </a:cubicBezTo>
                  <a:cubicBezTo>
                    <a:pt x="0" y="272"/>
                    <a:pt x="0" y="272"/>
                    <a:pt x="0" y="272"/>
                  </a:cubicBezTo>
                  <a:cubicBezTo>
                    <a:pt x="550" y="477"/>
                    <a:pt x="550" y="477"/>
                    <a:pt x="550" y="477"/>
                  </a:cubicBezTo>
                  <a:cubicBezTo>
                    <a:pt x="559" y="476"/>
                    <a:pt x="559" y="476"/>
                    <a:pt x="559" y="476"/>
                  </a:cubicBezTo>
                  <a:cubicBezTo>
                    <a:pt x="608" y="346"/>
                    <a:pt x="574" y="177"/>
                    <a:pt x="574" y="174"/>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sp>
          <p:nvSpPr>
            <p:cNvPr id="21" name="Freeform 21"/>
            <p:cNvSpPr>
              <a:spLocks/>
            </p:cNvSpPr>
            <p:nvPr/>
          </p:nvSpPr>
          <p:spPr bwMode="auto">
            <a:xfrm>
              <a:off x="924" y="2308"/>
              <a:ext cx="2564" cy="588"/>
            </a:xfrm>
            <a:custGeom>
              <a:avLst/>
              <a:gdLst/>
              <a:ahLst/>
              <a:cxnLst>
                <a:cxn ang="0">
                  <a:pos x="2077" y="0"/>
                </a:cxn>
                <a:cxn ang="0">
                  <a:pos x="15" y="152"/>
                </a:cxn>
                <a:cxn ang="0">
                  <a:pos x="0" y="454"/>
                </a:cxn>
                <a:cxn ang="0">
                  <a:pos x="2100" y="242"/>
                </a:cxn>
                <a:cxn ang="0">
                  <a:pos x="2077" y="0"/>
                </a:cxn>
              </a:cxnLst>
              <a:rect l="0" t="0" r="r" b="b"/>
              <a:pathLst>
                <a:path w="2119" h="454">
                  <a:moveTo>
                    <a:pt x="2077" y="0"/>
                  </a:moveTo>
                  <a:cubicBezTo>
                    <a:pt x="15" y="152"/>
                    <a:pt x="15" y="152"/>
                    <a:pt x="15" y="152"/>
                  </a:cubicBezTo>
                  <a:cubicBezTo>
                    <a:pt x="15" y="155"/>
                    <a:pt x="49" y="324"/>
                    <a:pt x="0" y="454"/>
                  </a:cubicBezTo>
                  <a:cubicBezTo>
                    <a:pt x="2100" y="242"/>
                    <a:pt x="2100" y="242"/>
                    <a:pt x="2100" y="242"/>
                  </a:cubicBezTo>
                  <a:cubicBezTo>
                    <a:pt x="2100" y="242"/>
                    <a:pt x="2119" y="52"/>
                    <a:pt x="2077" y="0"/>
                  </a:cubicBezTo>
                  <a:close/>
                </a:path>
              </a:pathLst>
            </a:custGeom>
            <a:solidFill>
              <a:srgbClr val="C00000"/>
            </a:solidFill>
            <a:ln w="9525">
              <a:noFill/>
              <a:round/>
              <a:headEnd/>
              <a:tailEnd/>
            </a:ln>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grpSp>
      <p:grpSp>
        <p:nvGrpSpPr>
          <p:cNvPr id="22" name="Group 22"/>
          <p:cNvGrpSpPr>
            <a:grpSpLocks/>
          </p:cNvGrpSpPr>
          <p:nvPr/>
        </p:nvGrpSpPr>
        <p:grpSpPr bwMode="auto">
          <a:xfrm>
            <a:off x="846765" y="3905393"/>
            <a:ext cx="3654425" cy="784225"/>
            <a:chOff x="503" y="1705"/>
            <a:chExt cx="2870" cy="715"/>
          </a:xfrm>
        </p:grpSpPr>
        <p:sp>
          <p:nvSpPr>
            <p:cNvPr id="23" name="Freeform 23"/>
            <p:cNvSpPr>
              <a:spLocks/>
            </p:cNvSpPr>
            <p:nvPr/>
          </p:nvSpPr>
          <p:spPr bwMode="auto">
            <a:xfrm>
              <a:off x="505" y="2215"/>
              <a:ext cx="699" cy="191"/>
            </a:xfrm>
            <a:custGeom>
              <a:avLst/>
              <a:gdLst>
                <a:gd name="T0" fmla="*/ 195 w 610"/>
                <a:gd name="T1" fmla="*/ 0 h 156"/>
                <a:gd name="T2" fmla="*/ 0 w 610"/>
                <a:gd name="T3" fmla="*/ 14 h 156"/>
                <a:gd name="T4" fmla="*/ 495 w 610"/>
                <a:gd name="T5" fmla="*/ 156 h 156"/>
                <a:gd name="T6" fmla="*/ 610 w 610"/>
                <a:gd name="T7" fmla="*/ 152 h 156"/>
                <a:gd name="T8" fmla="*/ 195 w 610"/>
                <a:gd name="T9" fmla="*/ 0 h 156"/>
                <a:gd name="T10" fmla="*/ 0 60000 65536"/>
                <a:gd name="T11" fmla="*/ 0 60000 65536"/>
                <a:gd name="T12" fmla="*/ 0 60000 65536"/>
                <a:gd name="T13" fmla="*/ 0 60000 65536"/>
                <a:gd name="T14" fmla="*/ 0 60000 65536"/>
                <a:gd name="T15" fmla="*/ 0 w 610"/>
                <a:gd name="T16" fmla="*/ 0 h 156"/>
                <a:gd name="T17" fmla="*/ 610 w 610"/>
                <a:gd name="T18" fmla="*/ 156 h 156"/>
              </a:gdLst>
              <a:ahLst/>
              <a:cxnLst>
                <a:cxn ang="T10">
                  <a:pos x="T0" y="T1"/>
                </a:cxn>
                <a:cxn ang="T11">
                  <a:pos x="T2" y="T3"/>
                </a:cxn>
                <a:cxn ang="T12">
                  <a:pos x="T4" y="T5"/>
                </a:cxn>
                <a:cxn ang="T13">
                  <a:pos x="T6" y="T7"/>
                </a:cxn>
                <a:cxn ang="T14">
                  <a:pos x="T8" y="T9"/>
                </a:cxn>
              </a:cxnLst>
              <a:rect l="T15" t="T16" r="T17" b="T18"/>
              <a:pathLst>
                <a:path w="610" h="156">
                  <a:moveTo>
                    <a:pt x="195" y="0"/>
                  </a:moveTo>
                  <a:lnTo>
                    <a:pt x="0" y="14"/>
                  </a:lnTo>
                  <a:lnTo>
                    <a:pt x="495" y="156"/>
                  </a:lnTo>
                  <a:lnTo>
                    <a:pt x="610" y="152"/>
                  </a:lnTo>
                  <a:lnTo>
                    <a:pt x="195" y="0"/>
                  </a:lnTo>
                  <a:close/>
                </a:path>
              </a:pathLst>
            </a:custGeom>
            <a:gradFill rotWithShape="1">
              <a:gsLst>
                <a:gs pos="0">
                  <a:srgbClr val="4D4D4D"/>
                </a:gs>
                <a:gs pos="100000">
                  <a:srgbClr val="24242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sp>
          <p:nvSpPr>
            <p:cNvPr id="24" name="Freeform 24"/>
            <p:cNvSpPr>
              <a:spLocks/>
            </p:cNvSpPr>
            <p:nvPr/>
          </p:nvSpPr>
          <p:spPr bwMode="auto">
            <a:xfrm>
              <a:off x="592" y="1757"/>
              <a:ext cx="503" cy="637"/>
            </a:xfrm>
            <a:custGeom>
              <a:avLst/>
              <a:gdLst>
                <a:gd name="T0" fmla="*/ 6 w 416"/>
                <a:gd name="T1" fmla="*/ 0 h 491"/>
                <a:gd name="T2" fmla="*/ 0 w 416"/>
                <a:gd name="T3" fmla="*/ 368 h 491"/>
                <a:gd name="T4" fmla="*/ 416 w 416"/>
                <a:gd name="T5" fmla="*/ 491 h 491"/>
                <a:gd name="T6" fmla="*/ 416 w 416"/>
                <a:gd name="T7" fmla="*/ 95 h 491"/>
                <a:gd name="T8" fmla="*/ 6 w 416"/>
                <a:gd name="T9" fmla="*/ 0 h 491"/>
                <a:gd name="T10" fmla="*/ 0 60000 65536"/>
                <a:gd name="T11" fmla="*/ 0 60000 65536"/>
                <a:gd name="T12" fmla="*/ 0 60000 65536"/>
                <a:gd name="T13" fmla="*/ 0 60000 65536"/>
                <a:gd name="T14" fmla="*/ 0 60000 65536"/>
                <a:gd name="T15" fmla="*/ 0 w 416"/>
                <a:gd name="T16" fmla="*/ 0 h 491"/>
                <a:gd name="T17" fmla="*/ 416 w 416"/>
                <a:gd name="T18" fmla="*/ 491 h 491"/>
              </a:gdLst>
              <a:ahLst/>
              <a:cxnLst>
                <a:cxn ang="T10">
                  <a:pos x="T0" y="T1"/>
                </a:cxn>
                <a:cxn ang="T11">
                  <a:pos x="T2" y="T3"/>
                </a:cxn>
                <a:cxn ang="T12">
                  <a:pos x="T4" y="T5"/>
                </a:cxn>
                <a:cxn ang="T13">
                  <a:pos x="T6" y="T7"/>
                </a:cxn>
                <a:cxn ang="T14">
                  <a:pos x="T8" y="T9"/>
                </a:cxn>
              </a:cxnLst>
              <a:rect l="T15" t="T16" r="T17" b="T18"/>
              <a:pathLst>
                <a:path w="416" h="491">
                  <a:moveTo>
                    <a:pt x="6" y="0"/>
                  </a:moveTo>
                  <a:cubicBezTo>
                    <a:pt x="6" y="0"/>
                    <a:pt x="28" y="138"/>
                    <a:pt x="0" y="368"/>
                  </a:cubicBezTo>
                  <a:cubicBezTo>
                    <a:pt x="416" y="491"/>
                    <a:pt x="416" y="491"/>
                    <a:pt x="416" y="491"/>
                  </a:cubicBezTo>
                  <a:cubicBezTo>
                    <a:pt x="416" y="95"/>
                    <a:pt x="416" y="95"/>
                    <a:pt x="416" y="95"/>
                  </a:cubicBezTo>
                  <a:lnTo>
                    <a:pt x="6" y="0"/>
                  </a:lnTo>
                  <a:close/>
                </a:path>
              </a:pathLst>
            </a:custGeom>
            <a:gradFill rotWithShape="1">
              <a:gsLst>
                <a:gs pos="0">
                  <a:srgbClr val="C0C0C0"/>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sp>
          <p:nvSpPr>
            <p:cNvPr id="25" name="Freeform 25"/>
            <p:cNvSpPr>
              <a:spLocks/>
            </p:cNvSpPr>
            <p:nvPr/>
          </p:nvSpPr>
          <p:spPr bwMode="auto">
            <a:xfrm>
              <a:off x="503" y="1726"/>
              <a:ext cx="595" cy="694"/>
            </a:xfrm>
            <a:custGeom>
              <a:avLst/>
              <a:gdLst>
                <a:gd name="T0" fmla="*/ 474 w 492"/>
                <a:gd name="T1" fmla="*/ 109 h 536"/>
                <a:gd name="T2" fmla="*/ 1 w 492"/>
                <a:gd name="T3" fmla="*/ 0 h 536"/>
                <a:gd name="T4" fmla="*/ 1 w 492"/>
                <a:gd name="T5" fmla="*/ 20 h 536"/>
                <a:gd name="T6" fmla="*/ 459 w 492"/>
                <a:gd name="T7" fmla="*/ 122 h 536"/>
                <a:gd name="T8" fmla="*/ 469 w 492"/>
                <a:gd name="T9" fmla="*/ 520 h 536"/>
                <a:gd name="T10" fmla="*/ 0 w 492"/>
                <a:gd name="T11" fmla="*/ 390 h 536"/>
                <a:gd name="T12" fmla="*/ 1 w 492"/>
                <a:gd name="T13" fmla="*/ 404 h 536"/>
                <a:gd name="T14" fmla="*/ 469 w 492"/>
                <a:gd name="T15" fmla="*/ 536 h 536"/>
                <a:gd name="T16" fmla="*/ 482 w 492"/>
                <a:gd name="T17" fmla="*/ 536 h 536"/>
                <a:gd name="T18" fmla="*/ 474 w 492"/>
                <a:gd name="T19" fmla="*/ 109 h 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2"/>
                <a:gd name="T31" fmla="*/ 0 h 536"/>
                <a:gd name="T32" fmla="*/ 492 w 492"/>
                <a:gd name="T33" fmla="*/ 536 h 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2" h="536">
                  <a:moveTo>
                    <a:pt x="474" y="109"/>
                  </a:moveTo>
                  <a:cubicBezTo>
                    <a:pt x="1" y="0"/>
                    <a:pt x="1" y="0"/>
                    <a:pt x="1" y="0"/>
                  </a:cubicBezTo>
                  <a:cubicBezTo>
                    <a:pt x="1" y="20"/>
                    <a:pt x="1" y="20"/>
                    <a:pt x="1" y="20"/>
                  </a:cubicBezTo>
                  <a:cubicBezTo>
                    <a:pt x="459" y="122"/>
                    <a:pt x="459" y="122"/>
                    <a:pt x="459" y="122"/>
                  </a:cubicBezTo>
                  <a:cubicBezTo>
                    <a:pt x="459" y="122"/>
                    <a:pt x="478" y="207"/>
                    <a:pt x="469" y="520"/>
                  </a:cubicBezTo>
                  <a:cubicBezTo>
                    <a:pt x="0" y="390"/>
                    <a:pt x="0" y="390"/>
                    <a:pt x="0" y="390"/>
                  </a:cubicBezTo>
                  <a:cubicBezTo>
                    <a:pt x="1" y="404"/>
                    <a:pt x="1" y="404"/>
                    <a:pt x="1" y="404"/>
                  </a:cubicBezTo>
                  <a:cubicBezTo>
                    <a:pt x="469" y="536"/>
                    <a:pt x="469" y="536"/>
                    <a:pt x="469" y="536"/>
                  </a:cubicBezTo>
                  <a:cubicBezTo>
                    <a:pt x="482" y="536"/>
                    <a:pt x="482" y="536"/>
                    <a:pt x="482" y="536"/>
                  </a:cubicBezTo>
                  <a:cubicBezTo>
                    <a:pt x="492" y="243"/>
                    <a:pt x="474" y="109"/>
                    <a:pt x="474" y="109"/>
                  </a:cubicBezTo>
                  <a:close/>
                </a:path>
              </a:pathLst>
            </a:custGeom>
            <a:gradFill rotWithShape="1">
              <a:gsLst>
                <a:gs pos="0">
                  <a:srgbClr val="EAEAEA"/>
                </a:gs>
                <a:gs pos="100000">
                  <a:srgbClr val="B7B8B8"/>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sp>
          <p:nvSpPr>
            <p:cNvPr id="26" name="Freeform 26"/>
            <p:cNvSpPr>
              <a:spLocks/>
            </p:cNvSpPr>
            <p:nvPr/>
          </p:nvSpPr>
          <p:spPr bwMode="auto">
            <a:xfrm>
              <a:off x="505" y="1705"/>
              <a:ext cx="2778" cy="160"/>
            </a:xfrm>
            <a:custGeom>
              <a:avLst/>
              <a:gdLst>
                <a:gd name="T0" fmla="*/ 2424 w 2424"/>
                <a:gd name="T1" fmla="*/ 92 h 131"/>
                <a:gd name="T2" fmla="*/ 2096 w 2424"/>
                <a:gd name="T3" fmla="*/ 0 h 131"/>
                <a:gd name="T4" fmla="*/ 0 w 2424"/>
                <a:gd name="T5" fmla="*/ 17 h 131"/>
                <a:gd name="T6" fmla="*/ 497 w 2424"/>
                <a:gd name="T7" fmla="*/ 131 h 131"/>
                <a:gd name="T8" fmla="*/ 504 w 2424"/>
                <a:gd name="T9" fmla="*/ 123 h 131"/>
                <a:gd name="T10" fmla="*/ 2424 w 2424"/>
                <a:gd name="T11" fmla="*/ 92 h 131"/>
                <a:gd name="T12" fmla="*/ 0 60000 65536"/>
                <a:gd name="T13" fmla="*/ 0 60000 65536"/>
                <a:gd name="T14" fmla="*/ 0 60000 65536"/>
                <a:gd name="T15" fmla="*/ 0 60000 65536"/>
                <a:gd name="T16" fmla="*/ 0 60000 65536"/>
                <a:gd name="T17" fmla="*/ 0 60000 65536"/>
                <a:gd name="T18" fmla="*/ 0 w 2424"/>
                <a:gd name="T19" fmla="*/ 0 h 131"/>
                <a:gd name="T20" fmla="*/ 2424 w 2424"/>
                <a:gd name="T21" fmla="*/ 131 h 131"/>
              </a:gdLst>
              <a:ahLst/>
              <a:cxnLst>
                <a:cxn ang="T12">
                  <a:pos x="T0" y="T1"/>
                </a:cxn>
                <a:cxn ang="T13">
                  <a:pos x="T2" y="T3"/>
                </a:cxn>
                <a:cxn ang="T14">
                  <a:pos x="T4" y="T5"/>
                </a:cxn>
                <a:cxn ang="T15">
                  <a:pos x="T6" y="T7"/>
                </a:cxn>
                <a:cxn ang="T16">
                  <a:pos x="T8" y="T9"/>
                </a:cxn>
                <a:cxn ang="T17">
                  <a:pos x="T10" y="T11"/>
                </a:cxn>
              </a:cxnLst>
              <a:rect l="T18" t="T19" r="T20" b="T21"/>
              <a:pathLst>
                <a:path w="2424" h="131">
                  <a:moveTo>
                    <a:pt x="2424" y="92"/>
                  </a:moveTo>
                  <a:lnTo>
                    <a:pt x="2096" y="0"/>
                  </a:lnTo>
                  <a:lnTo>
                    <a:pt x="0" y="17"/>
                  </a:lnTo>
                  <a:lnTo>
                    <a:pt x="497" y="131"/>
                  </a:lnTo>
                  <a:lnTo>
                    <a:pt x="504" y="123"/>
                  </a:lnTo>
                  <a:lnTo>
                    <a:pt x="2424" y="92"/>
                  </a:lnTo>
                  <a:close/>
                </a:path>
              </a:pathLst>
            </a:custGeom>
            <a:gradFill rotWithShape="1">
              <a:gsLst>
                <a:gs pos="0">
                  <a:srgbClr val="5F5F5F"/>
                </a:gs>
                <a:gs pos="100000">
                  <a:srgbClr val="969696"/>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sp>
          <p:nvSpPr>
            <p:cNvPr id="27" name="Freeform 27"/>
            <p:cNvSpPr>
              <a:spLocks/>
            </p:cNvSpPr>
            <p:nvPr/>
          </p:nvSpPr>
          <p:spPr bwMode="auto">
            <a:xfrm>
              <a:off x="1074" y="1818"/>
              <a:ext cx="2299" cy="602"/>
            </a:xfrm>
            <a:custGeom>
              <a:avLst/>
              <a:gdLst>
                <a:gd name="T0" fmla="*/ 1826 w 1901"/>
                <a:gd name="T1" fmla="*/ 0 h 465"/>
                <a:gd name="T2" fmla="*/ 7 w 1901"/>
                <a:gd name="T3" fmla="*/ 30 h 465"/>
                <a:gd name="T4" fmla="*/ 0 w 1901"/>
                <a:gd name="T5" fmla="*/ 37 h 465"/>
                <a:gd name="T6" fmla="*/ 10 w 1901"/>
                <a:gd name="T7" fmla="*/ 465 h 465"/>
                <a:gd name="T8" fmla="*/ 1848 w 1901"/>
                <a:gd name="T9" fmla="*/ 382 h 465"/>
                <a:gd name="T10" fmla="*/ 1841 w 1901"/>
                <a:gd name="T11" fmla="*/ 5 h 465"/>
                <a:gd name="T12" fmla="*/ 1826 w 1901"/>
                <a:gd name="T13" fmla="*/ 0 h 465"/>
                <a:gd name="T14" fmla="*/ 0 60000 65536"/>
                <a:gd name="T15" fmla="*/ 0 60000 65536"/>
                <a:gd name="T16" fmla="*/ 0 60000 65536"/>
                <a:gd name="T17" fmla="*/ 0 60000 65536"/>
                <a:gd name="T18" fmla="*/ 0 60000 65536"/>
                <a:gd name="T19" fmla="*/ 0 60000 65536"/>
                <a:gd name="T20" fmla="*/ 0 60000 65536"/>
                <a:gd name="T21" fmla="*/ 0 w 1901"/>
                <a:gd name="T22" fmla="*/ 0 h 465"/>
                <a:gd name="T23" fmla="*/ 1901 w 1901"/>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01" h="465">
                  <a:moveTo>
                    <a:pt x="1826" y="0"/>
                  </a:moveTo>
                  <a:cubicBezTo>
                    <a:pt x="7" y="30"/>
                    <a:pt x="7" y="30"/>
                    <a:pt x="7" y="30"/>
                  </a:cubicBezTo>
                  <a:cubicBezTo>
                    <a:pt x="0" y="37"/>
                    <a:pt x="0" y="37"/>
                    <a:pt x="0" y="37"/>
                  </a:cubicBezTo>
                  <a:cubicBezTo>
                    <a:pt x="0" y="37"/>
                    <a:pt x="19" y="175"/>
                    <a:pt x="10" y="465"/>
                  </a:cubicBezTo>
                  <a:cubicBezTo>
                    <a:pt x="1848" y="382"/>
                    <a:pt x="1848" y="382"/>
                    <a:pt x="1848" y="382"/>
                  </a:cubicBezTo>
                  <a:cubicBezTo>
                    <a:pt x="1848" y="382"/>
                    <a:pt x="1901" y="194"/>
                    <a:pt x="1841" y="5"/>
                  </a:cubicBezTo>
                  <a:lnTo>
                    <a:pt x="1826" y="0"/>
                  </a:lnTo>
                  <a:close/>
                </a:path>
              </a:pathLst>
            </a:custGeom>
            <a:gradFill rotWithShape="1">
              <a:gsLst>
                <a:gs pos="0">
                  <a:srgbClr val="969696"/>
                </a:gs>
                <a:gs pos="50000">
                  <a:srgbClr val="EAEAEA"/>
                </a:gs>
                <a:gs pos="100000">
                  <a:srgbClr val="96969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grpSp>
      <p:grpSp>
        <p:nvGrpSpPr>
          <p:cNvPr id="28" name="Group 28"/>
          <p:cNvGrpSpPr>
            <a:grpSpLocks/>
          </p:cNvGrpSpPr>
          <p:nvPr/>
        </p:nvGrpSpPr>
        <p:grpSpPr bwMode="auto">
          <a:xfrm>
            <a:off x="970588" y="3335478"/>
            <a:ext cx="3619500" cy="704850"/>
            <a:chOff x="688" y="542"/>
            <a:chExt cx="2841" cy="719"/>
          </a:xfrm>
        </p:grpSpPr>
        <p:sp>
          <p:nvSpPr>
            <p:cNvPr id="29" name="Freeform 29"/>
            <p:cNvSpPr>
              <a:spLocks/>
            </p:cNvSpPr>
            <p:nvPr/>
          </p:nvSpPr>
          <p:spPr bwMode="auto">
            <a:xfrm>
              <a:off x="688" y="1079"/>
              <a:ext cx="654" cy="182"/>
            </a:xfrm>
            <a:custGeom>
              <a:avLst/>
              <a:gdLst>
                <a:gd name="T0" fmla="*/ 187 w 571"/>
                <a:gd name="T1" fmla="*/ 0 h 148"/>
                <a:gd name="T2" fmla="*/ 0 w 571"/>
                <a:gd name="T3" fmla="*/ 10 h 148"/>
                <a:gd name="T4" fmla="*/ 445 w 571"/>
                <a:gd name="T5" fmla="*/ 148 h 148"/>
                <a:gd name="T6" fmla="*/ 571 w 571"/>
                <a:gd name="T7" fmla="*/ 143 h 148"/>
                <a:gd name="T8" fmla="*/ 187 w 571"/>
                <a:gd name="T9" fmla="*/ 0 h 148"/>
                <a:gd name="T10" fmla="*/ 0 60000 65536"/>
                <a:gd name="T11" fmla="*/ 0 60000 65536"/>
                <a:gd name="T12" fmla="*/ 0 60000 65536"/>
                <a:gd name="T13" fmla="*/ 0 60000 65536"/>
                <a:gd name="T14" fmla="*/ 0 60000 65536"/>
                <a:gd name="T15" fmla="*/ 0 w 571"/>
                <a:gd name="T16" fmla="*/ 0 h 148"/>
                <a:gd name="T17" fmla="*/ 571 w 571"/>
                <a:gd name="T18" fmla="*/ 148 h 148"/>
              </a:gdLst>
              <a:ahLst/>
              <a:cxnLst>
                <a:cxn ang="T10">
                  <a:pos x="T0" y="T1"/>
                </a:cxn>
                <a:cxn ang="T11">
                  <a:pos x="T2" y="T3"/>
                </a:cxn>
                <a:cxn ang="T12">
                  <a:pos x="T4" y="T5"/>
                </a:cxn>
                <a:cxn ang="T13">
                  <a:pos x="T6" y="T7"/>
                </a:cxn>
                <a:cxn ang="T14">
                  <a:pos x="T8" y="T9"/>
                </a:cxn>
              </a:cxnLst>
              <a:rect l="T15" t="T16" r="T17" b="T18"/>
              <a:pathLst>
                <a:path w="571" h="148">
                  <a:moveTo>
                    <a:pt x="187" y="0"/>
                  </a:moveTo>
                  <a:lnTo>
                    <a:pt x="0" y="10"/>
                  </a:lnTo>
                  <a:lnTo>
                    <a:pt x="445" y="148"/>
                  </a:lnTo>
                  <a:lnTo>
                    <a:pt x="571" y="143"/>
                  </a:lnTo>
                  <a:lnTo>
                    <a:pt x="187" y="0"/>
                  </a:lnTo>
                  <a:close/>
                </a:path>
              </a:pathLst>
            </a:custGeom>
            <a:gradFill rotWithShape="1">
              <a:gsLst>
                <a:gs pos="0">
                  <a:srgbClr val="4D4D4D"/>
                </a:gs>
                <a:gs pos="100000">
                  <a:srgbClr val="24242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sp>
          <p:nvSpPr>
            <p:cNvPr id="30" name="Freeform 30"/>
            <p:cNvSpPr>
              <a:spLocks/>
            </p:cNvSpPr>
            <p:nvPr/>
          </p:nvSpPr>
          <p:spPr bwMode="auto">
            <a:xfrm>
              <a:off x="813" y="598"/>
              <a:ext cx="393" cy="632"/>
            </a:xfrm>
            <a:custGeom>
              <a:avLst/>
              <a:gdLst>
                <a:gd name="T0" fmla="*/ 16 w 325"/>
                <a:gd name="T1" fmla="*/ 0 h 487"/>
                <a:gd name="T2" fmla="*/ 0 w 325"/>
                <a:gd name="T3" fmla="*/ 382 h 487"/>
                <a:gd name="T4" fmla="*/ 325 w 325"/>
                <a:gd name="T5" fmla="*/ 487 h 487"/>
                <a:gd name="T6" fmla="*/ 325 w 325"/>
                <a:gd name="T7" fmla="*/ 90 h 487"/>
                <a:gd name="T8" fmla="*/ 16 w 325"/>
                <a:gd name="T9" fmla="*/ 0 h 487"/>
                <a:gd name="T10" fmla="*/ 0 60000 65536"/>
                <a:gd name="T11" fmla="*/ 0 60000 65536"/>
                <a:gd name="T12" fmla="*/ 0 60000 65536"/>
                <a:gd name="T13" fmla="*/ 0 60000 65536"/>
                <a:gd name="T14" fmla="*/ 0 60000 65536"/>
                <a:gd name="T15" fmla="*/ 0 w 325"/>
                <a:gd name="T16" fmla="*/ 0 h 487"/>
                <a:gd name="T17" fmla="*/ 325 w 325"/>
                <a:gd name="T18" fmla="*/ 487 h 487"/>
              </a:gdLst>
              <a:ahLst/>
              <a:cxnLst>
                <a:cxn ang="T10">
                  <a:pos x="T0" y="T1"/>
                </a:cxn>
                <a:cxn ang="T11">
                  <a:pos x="T2" y="T3"/>
                </a:cxn>
                <a:cxn ang="T12">
                  <a:pos x="T4" y="T5"/>
                </a:cxn>
                <a:cxn ang="T13">
                  <a:pos x="T6" y="T7"/>
                </a:cxn>
                <a:cxn ang="T14">
                  <a:pos x="T8" y="T9"/>
                </a:cxn>
              </a:cxnLst>
              <a:rect l="T15" t="T16" r="T17" b="T18"/>
              <a:pathLst>
                <a:path w="325" h="487">
                  <a:moveTo>
                    <a:pt x="16" y="0"/>
                  </a:moveTo>
                  <a:cubicBezTo>
                    <a:pt x="16" y="0"/>
                    <a:pt x="37" y="218"/>
                    <a:pt x="0" y="382"/>
                  </a:cubicBezTo>
                  <a:cubicBezTo>
                    <a:pt x="325" y="487"/>
                    <a:pt x="325" y="487"/>
                    <a:pt x="325" y="487"/>
                  </a:cubicBezTo>
                  <a:cubicBezTo>
                    <a:pt x="325" y="90"/>
                    <a:pt x="325" y="90"/>
                    <a:pt x="325" y="90"/>
                  </a:cubicBezTo>
                  <a:lnTo>
                    <a:pt x="16" y="0"/>
                  </a:lnTo>
                  <a:close/>
                </a:path>
              </a:pathLst>
            </a:custGeom>
            <a:gradFill rotWithShape="1">
              <a:gsLst>
                <a:gs pos="0">
                  <a:srgbClr val="E9EAEA"/>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sp>
          <p:nvSpPr>
            <p:cNvPr id="31" name="Freeform 31"/>
            <p:cNvSpPr>
              <a:spLocks/>
            </p:cNvSpPr>
            <p:nvPr/>
          </p:nvSpPr>
          <p:spPr bwMode="auto">
            <a:xfrm>
              <a:off x="688" y="542"/>
              <a:ext cx="533" cy="719"/>
            </a:xfrm>
            <a:custGeom>
              <a:avLst/>
              <a:gdLst>
                <a:gd name="T0" fmla="*/ 426 w 441"/>
                <a:gd name="T1" fmla="*/ 134 h 555"/>
                <a:gd name="T2" fmla="*/ 17 w 441"/>
                <a:gd name="T3" fmla="*/ 0 h 555"/>
                <a:gd name="T4" fmla="*/ 14 w 441"/>
                <a:gd name="T5" fmla="*/ 0 h 555"/>
                <a:gd name="T6" fmla="*/ 15 w 441"/>
                <a:gd name="T7" fmla="*/ 16 h 555"/>
                <a:gd name="T8" fmla="*/ 411 w 441"/>
                <a:gd name="T9" fmla="*/ 147 h 555"/>
                <a:gd name="T10" fmla="*/ 412 w 441"/>
                <a:gd name="T11" fmla="*/ 539 h 555"/>
                <a:gd name="T12" fmla="*/ 0 w 441"/>
                <a:gd name="T13" fmla="*/ 424 h 555"/>
                <a:gd name="T14" fmla="*/ 0 w 441"/>
                <a:gd name="T15" fmla="*/ 436 h 555"/>
                <a:gd name="T16" fmla="*/ 412 w 441"/>
                <a:gd name="T17" fmla="*/ 555 h 555"/>
                <a:gd name="T18" fmla="*/ 427 w 441"/>
                <a:gd name="T19" fmla="*/ 555 h 555"/>
                <a:gd name="T20" fmla="*/ 426 w 441"/>
                <a:gd name="T21" fmla="*/ 134 h 5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1"/>
                <a:gd name="T34" fmla="*/ 0 h 555"/>
                <a:gd name="T35" fmla="*/ 441 w 441"/>
                <a:gd name="T36" fmla="*/ 555 h 5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1" h="555">
                  <a:moveTo>
                    <a:pt x="426" y="134"/>
                  </a:moveTo>
                  <a:cubicBezTo>
                    <a:pt x="17" y="0"/>
                    <a:pt x="17" y="0"/>
                    <a:pt x="17" y="0"/>
                  </a:cubicBezTo>
                  <a:cubicBezTo>
                    <a:pt x="14" y="0"/>
                    <a:pt x="14" y="0"/>
                    <a:pt x="14" y="0"/>
                  </a:cubicBezTo>
                  <a:cubicBezTo>
                    <a:pt x="15" y="16"/>
                    <a:pt x="15" y="16"/>
                    <a:pt x="15" y="16"/>
                  </a:cubicBezTo>
                  <a:cubicBezTo>
                    <a:pt x="411" y="147"/>
                    <a:pt x="411" y="147"/>
                    <a:pt x="411" y="147"/>
                  </a:cubicBezTo>
                  <a:cubicBezTo>
                    <a:pt x="411" y="147"/>
                    <a:pt x="427" y="235"/>
                    <a:pt x="412" y="539"/>
                  </a:cubicBezTo>
                  <a:cubicBezTo>
                    <a:pt x="0" y="424"/>
                    <a:pt x="0" y="424"/>
                    <a:pt x="0" y="424"/>
                  </a:cubicBezTo>
                  <a:cubicBezTo>
                    <a:pt x="0" y="436"/>
                    <a:pt x="0" y="436"/>
                    <a:pt x="0" y="436"/>
                  </a:cubicBezTo>
                  <a:cubicBezTo>
                    <a:pt x="412" y="555"/>
                    <a:pt x="412" y="555"/>
                    <a:pt x="412" y="555"/>
                  </a:cubicBezTo>
                  <a:cubicBezTo>
                    <a:pt x="427" y="555"/>
                    <a:pt x="427" y="555"/>
                    <a:pt x="427" y="555"/>
                  </a:cubicBezTo>
                  <a:cubicBezTo>
                    <a:pt x="441" y="270"/>
                    <a:pt x="426" y="134"/>
                    <a:pt x="426" y="134"/>
                  </a:cubicBezTo>
                  <a:close/>
                </a:path>
              </a:pathLst>
            </a:custGeom>
            <a:gradFill rotWithShape="1">
              <a:gsLst>
                <a:gs pos="0">
                  <a:srgbClr val="C0C0C0"/>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sp>
          <p:nvSpPr>
            <p:cNvPr id="32" name="Freeform 32"/>
            <p:cNvSpPr>
              <a:spLocks/>
            </p:cNvSpPr>
            <p:nvPr/>
          </p:nvSpPr>
          <p:spPr bwMode="auto">
            <a:xfrm>
              <a:off x="708" y="542"/>
              <a:ext cx="2735" cy="174"/>
            </a:xfrm>
            <a:custGeom>
              <a:avLst/>
              <a:gdLst>
                <a:gd name="T0" fmla="*/ 2386 w 2386"/>
                <a:gd name="T1" fmla="*/ 138 h 142"/>
                <a:gd name="T2" fmla="*/ 2054 w 2386"/>
                <a:gd name="T3" fmla="*/ 41 h 142"/>
                <a:gd name="T4" fmla="*/ 0 w 2386"/>
                <a:gd name="T5" fmla="*/ 0 h 142"/>
                <a:gd name="T6" fmla="*/ 431 w 2386"/>
                <a:gd name="T7" fmla="*/ 142 h 142"/>
                <a:gd name="T8" fmla="*/ 438 w 2386"/>
                <a:gd name="T9" fmla="*/ 135 h 142"/>
                <a:gd name="T10" fmla="*/ 2386 w 2386"/>
                <a:gd name="T11" fmla="*/ 138 h 142"/>
                <a:gd name="T12" fmla="*/ 0 60000 65536"/>
                <a:gd name="T13" fmla="*/ 0 60000 65536"/>
                <a:gd name="T14" fmla="*/ 0 60000 65536"/>
                <a:gd name="T15" fmla="*/ 0 60000 65536"/>
                <a:gd name="T16" fmla="*/ 0 60000 65536"/>
                <a:gd name="T17" fmla="*/ 0 60000 65536"/>
                <a:gd name="T18" fmla="*/ 0 w 2386"/>
                <a:gd name="T19" fmla="*/ 0 h 142"/>
                <a:gd name="T20" fmla="*/ 2386 w 2386"/>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2386" h="142">
                  <a:moveTo>
                    <a:pt x="2386" y="138"/>
                  </a:moveTo>
                  <a:lnTo>
                    <a:pt x="2054" y="41"/>
                  </a:lnTo>
                  <a:lnTo>
                    <a:pt x="0" y="0"/>
                  </a:lnTo>
                  <a:lnTo>
                    <a:pt x="431" y="142"/>
                  </a:lnTo>
                  <a:lnTo>
                    <a:pt x="438" y="135"/>
                  </a:lnTo>
                  <a:lnTo>
                    <a:pt x="2386" y="138"/>
                  </a:lnTo>
                  <a:close/>
                </a:path>
              </a:pathLst>
            </a:custGeom>
            <a:gradFill rotWithShape="1">
              <a:gsLst>
                <a:gs pos="0">
                  <a:srgbClr val="727172"/>
                </a:gs>
                <a:gs pos="100000">
                  <a:srgbClr val="4D4D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sp>
          <p:nvSpPr>
            <p:cNvPr id="33" name="Freeform 33"/>
            <p:cNvSpPr>
              <a:spLocks/>
            </p:cNvSpPr>
            <p:nvPr/>
          </p:nvSpPr>
          <p:spPr bwMode="auto">
            <a:xfrm>
              <a:off x="1202" y="708"/>
              <a:ext cx="2327" cy="553"/>
            </a:xfrm>
            <a:custGeom>
              <a:avLst/>
              <a:gdLst>
                <a:gd name="T0" fmla="*/ 1853 w 1924"/>
                <a:gd name="T1" fmla="*/ 3 h 427"/>
                <a:gd name="T2" fmla="*/ 7 w 1924"/>
                <a:gd name="T3" fmla="*/ 0 h 427"/>
                <a:gd name="T4" fmla="*/ 0 w 1924"/>
                <a:gd name="T5" fmla="*/ 6 h 427"/>
                <a:gd name="T6" fmla="*/ 2 w 1924"/>
                <a:gd name="T7" fmla="*/ 427 h 427"/>
                <a:gd name="T8" fmla="*/ 1867 w 1924"/>
                <a:gd name="T9" fmla="*/ 378 h 427"/>
                <a:gd name="T10" fmla="*/ 1867 w 1924"/>
                <a:gd name="T11" fmla="*/ 7 h 427"/>
                <a:gd name="T12" fmla="*/ 1853 w 1924"/>
                <a:gd name="T13" fmla="*/ 3 h 427"/>
                <a:gd name="T14" fmla="*/ 0 60000 65536"/>
                <a:gd name="T15" fmla="*/ 0 60000 65536"/>
                <a:gd name="T16" fmla="*/ 0 60000 65536"/>
                <a:gd name="T17" fmla="*/ 0 60000 65536"/>
                <a:gd name="T18" fmla="*/ 0 60000 65536"/>
                <a:gd name="T19" fmla="*/ 0 60000 65536"/>
                <a:gd name="T20" fmla="*/ 0 60000 65536"/>
                <a:gd name="T21" fmla="*/ 0 w 1924"/>
                <a:gd name="T22" fmla="*/ 0 h 427"/>
                <a:gd name="T23" fmla="*/ 1924 w 1924"/>
                <a:gd name="T24" fmla="*/ 427 h 4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4" h="427">
                  <a:moveTo>
                    <a:pt x="1853" y="3"/>
                  </a:moveTo>
                  <a:cubicBezTo>
                    <a:pt x="7" y="0"/>
                    <a:pt x="7" y="0"/>
                    <a:pt x="7" y="0"/>
                  </a:cubicBezTo>
                  <a:cubicBezTo>
                    <a:pt x="0" y="6"/>
                    <a:pt x="0" y="6"/>
                    <a:pt x="0" y="6"/>
                  </a:cubicBezTo>
                  <a:cubicBezTo>
                    <a:pt x="0" y="6"/>
                    <a:pt x="16" y="142"/>
                    <a:pt x="2" y="427"/>
                  </a:cubicBezTo>
                  <a:cubicBezTo>
                    <a:pt x="1867" y="378"/>
                    <a:pt x="1867" y="378"/>
                    <a:pt x="1867" y="378"/>
                  </a:cubicBezTo>
                  <a:cubicBezTo>
                    <a:pt x="1867" y="378"/>
                    <a:pt x="1924" y="194"/>
                    <a:pt x="1867" y="7"/>
                  </a:cubicBezTo>
                  <a:lnTo>
                    <a:pt x="1853" y="3"/>
                  </a:lnTo>
                  <a:close/>
                </a:path>
              </a:pathLst>
            </a:custGeom>
            <a:gradFill rotWithShape="1">
              <a:gsLst>
                <a:gs pos="0">
                  <a:srgbClr val="969696"/>
                </a:gs>
                <a:gs pos="100000">
                  <a:srgbClr val="4D4D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ea typeface="微软雅黑" panose="020B0503020204020204" pitchFamily="34" charset="-122"/>
              </a:endParaRPr>
            </a:p>
          </p:txBody>
        </p:sp>
      </p:grpSp>
      <p:sp>
        <p:nvSpPr>
          <p:cNvPr id="38" name="AutoShape 39"/>
          <p:cNvSpPr>
            <a:spLocks noChangeArrowheads="1"/>
          </p:cNvSpPr>
          <p:nvPr/>
        </p:nvSpPr>
        <p:spPr bwMode="auto">
          <a:xfrm>
            <a:off x="5122738" y="2985978"/>
            <a:ext cx="3635375" cy="3624704"/>
          </a:xfrm>
          <a:prstGeom prst="roundRect">
            <a:avLst>
              <a:gd name="adj" fmla="val 1394"/>
            </a:avLst>
          </a:prstGeom>
          <a:gradFill rotWithShape="1">
            <a:gsLst>
              <a:gs pos="0">
                <a:schemeClr val="bg1"/>
              </a:gs>
              <a:gs pos="100000">
                <a:srgbClr val="DDDDDD"/>
              </a:gs>
            </a:gsLst>
            <a:lin ang="5400000" scaled="1"/>
          </a:gradFill>
          <a:ln w="9525" algn="ctr">
            <a:solidFill>
              <a:schemeClr val="bg2"/>
            </a:solidFill>
            <a:round/>
            <a:headEnd/>
            <a:tailEnd/>
          </a:ln>
          <a:effectLst/>
          <a:extLst>
            <a:ext uri="{AF507438-7753-43E0-B8FC-AC1667EBCBE1}">
              <a14:hiddenEffects xmlns:a14="http://schemas.microsoft.com/office/drawing/2010/main">
                <a:effectLst>
                  <a:outerShdw dist="17961" dir="2700000" algn="ctr" rotWithShape="0">
                    <a:srgbClr val="858585"/>
                  </a:outerShdw>
                </a:effectLst>
              </a14:hiddenEffects>
            </a:ext>
          </a:extLst>
        </p:spPr>
        <p:txBody>
          <a:bodyPr wrap="none" anchor="ctr">
            <a:norm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342900" indent="-342900" eaLnBrk="1" hangingPunct="1">
              <a:lnSpc>
                <a:spcPct val="120000"/>
              </a:lnSpc>
              <a:buFont typeface="Wingdings" panose="05000000000000000000" pitchFamily="2" charset="2"/>
              <a:buChar char="ü"/>
            </a:pPr>
            <a:r>
              <a:rPr lang="zh-CN" altLang="en-US" sz="2400" dirty="0" smtClean="0">
                <a:solidFill>
                  <a:srgbClr val="000000"/>
                </a:solidFill>
                <a:latin typeface="微软雅黑" panose="020B0503020204020204" pitchFamily="34" charset="-122"/>
                <a:ea typeface="微软雅黑" panose="020B0503020204020204" pitchFamily="34" charset="-122"/>
              </a:rPr>
              <a:t>发放</a:t>
            </a:r>
            <a:r>
              <a:rPr lang="zh-CN" altLang="en-US" sz="2400" dirty="0">
                <a:solidFill>
                  <a:srgbClr val="000000"/>
                </a:solidFill>
                <a:latin typeface="微软雅黑" panose="020B0503020204020204" pitchFamily="34" charset="-122"/>
                <a:ea typeface="微软雅黑" panose="020B0503020204020204" pitchFamily="34" charset="-122"/>
              </a:rPr>
              <a:t>客房供应物品；</a:t>
            </a:r>
          </a:p>
          <a:p>
            <a:pPr marL="342900" indent="-342900" eaLnBrk="1" hangingPunct="1">
              <a:lnSpc>
                <a:spcPct val="120000"/>
              </a:lnSpc>
              <a:buFont typeface="Wingdings" panose="05000000000000000000" pitchFamily="2" charset="2"/>
              <a:buChar char="ü"/>
            </a:pPr>
            <a:r>
              <a:rPr lang="zh-CN" altLang="en-US" sz="2400" dirty="0" smtClean="0">
                <a:solidFill>
                  <a:srgbClr val="000000"/>
                </a:solidFill>
                <a:latin typeface="微软雅黑" panose="020B0503020204020204" pitchFamily="34" charset="-122"/>
                <a:ea typeface="微软雅黑" panose="020B0503020204020204" pitchFamily="34" charset="-122"/>
              </a:rPr>
              <a:t>处理</a:t>
            </a:r>
            <a:r>
              <a:rPr lang="zh-CN" altLang="en-US" sz="2400" dirty="0">
                <a:solidFill>
                  <a:srgbClr val="000000"/>
                </a:solidFill>
                <a:latin typeface="微软雅黑" panose="020B0503020204020204" pitchFamily="34" charset="-122"/>
                <a:ea typeface="微软雅黑" panose="020B0503020204020204" pitchFamily="34" charset="-122"/>
              </a:rPr>
              <a:t>洗衣业务：发出</a:t>
            </a:r>
            <a:r>
              <a:rPr lang="zh-CN" altLang="en-US" sz="2400" dirty="0" smtClean="0">
                <a:solidFill>
                  <a:srgbClr val="000000"/>
                </a:solidFill>
                <a:latin typeface="微软雅黑" panose="020B0503020204020204" pitchFamily="34" charset="-122"/>
                <a:ea typeface="微软雅黑" panose="020B0503020204020204" pitchFamily="34" charset="-122"/>
              </a:rPr>
              <a:t>棉织</a:t>
            </a:r>
            <a:endParaRPr lang="en-US" altLang="zh-CN" sz="2400" dirty="0" smtClean="0">
              <a:solidFill>
                <a:srgbClr val="000000"/>
              </a:solidFill>
              <a:latin typeface="微软雅黑" panose="020B0503020204020204" pitchFamily="34" charset="-122"/>
              <a:ea typeface="微软雅黑" panose="020B0503020204020204" pitchFamily="34" charset="-122"/>
            </a:endParaRPr>
          </a:p>
          <a:p>
            <a:pPr eaLnBrk="1" hangingPunct="1">
              <a:lnSpc>
                <a:spcPct val="120000"/>
              </a:lnSpc>
            </a:pPr>
            <a:r>
              <a:rPr lang="zh-CN" altLang="en-US" sz="2400" dirty="0" smtClean="0">
                <a:solidFill>
                  <a:srgbClr val="000000"/>
                </a:solidFill>
                <a:latin typeface="微软雅黑" panose="020B0503020204020204" pitchFamily="34" charset="-122"/>
                <a:ea typeface="微软雅黑" panose="020B0503020204020204" pitchFamily="34" charset="-122"/>
              </a:rPr>
              <a:t>品</a:t>
            </a:r>
            <a:r>
              <a:rPr lang="zh-CN" altLang="en-US" sz="2400" dirty="0">
                <a:solidFill>
                  <a:srgbClr val="000000"/>
                </a:solidFill>
                <a:latin typeface="微软雅黑" panose="020B0503020204020204" pitchFamily="34" charset="-122"/>
                <a:ea typeface="微软雅黑" panose="020B0503020204020204" pitchFamily="34" charset="-122"/>
              </a:rPr>
              <a:t>的计数，送洗棉织品</a:t>
            </a:r>
            <a:r>
              <a:rPr lang="zh-CN" altLang="en-US" sz="2400" dirty="0" smtClean="0">
                <a:solidFill>
                  <a:srgbClr val="000000"/>
                </a:solidFill>
                <a:latin typeface="微软雅黑" panose="020B0503020204020204" pitchFamily="34" charset="-122"/>
                <a:ea typeface="微软雅黑" panose="020B0503020204020204" pitchFamily="34" charset="-122"/>
              </a:rPr>
              <a:t>的</a:t>
            </a:r>
            <a:endParaRPr lang="en-US" altLang="zh-CN" sz="2400" dirty="0" smtClean="0">
              <a:solidFill>
                <a:srgbClr val="000000"/>
              </a:solidFill>
              <a:latin typeface="微软雅黑" panose="020B0503020204020204" pitchFamily="34" charset="-122"/>
              <a:ea typeface="微软雅黑" panose="020B0503020204020204" pitchFamily="34" charset="-122"/>
            </a:endParaRPr>
          </a:p>
          <a:p>
            <a:pPr eaLnBrk="1" hangingPunct="1">
              <a:lnSpc>
                <a:spcPct val="120000"/>
              </a:lnSpc>
            </a:pPr>
            <a:r>
              <a:rPr lang="zh-CN" altLang="en-US" sz="2400" dirty="0" smtClean="0">
                <a:solidFill>
                  <a:srgbClr val="000000"/>
                </a:solidFill>
                <a:latin typeface="微软雅黑" panose="020B0503020204020204" pitchFamily="34" charset="-122"/>
                <a:ea typeface="微软雅黑" panose="020B0503020204020204" pitchFamily="34" charset="-122"/>
              </a:rPr>
              <a:t>清点</a:t>
            </a:r>
            <a:r>
              <a:rPr lang="zh-CN" altLang="en-US" sz="2400" dirty="0">
                <a:solidFill>
                  <a:srgbClr val="000000"/>
                </a:solidFill>
                <a:latin typeface="微软雅黑" panose="020B0503020204020204" pitchFamily="34" charset="-122"/>
                <a:ea typeface="微软雅黑" panose="020B0503020204020204" pitchFamily="34" charset="-122"/>
              </a:rPr>
              <a:t>检查；</a:t>
            </a:r>
          </a:p>
          <a:p>
            <a:pPr marL="342900" indent="-342900" eaLnBrk="1" hangingPunct="1">
              <a:lnSpc>
                <a:spcPct val="120000"/>
              </a:lnSpc>
              <a:buFont typeface="Wingdings" panose="05000000000000000000" pitchFamily="2" charset="2"/>
              <a:buChar char="ü"/>
            </a:pPr>
            <a:r>
              <a:rPr lang="zh-CN" altLang="en-US" sz="2400" dirty="0" smtClean="0">
                <a:solidFill>
                  <a:srgbClr val="000000"/>
                </a:solidFill>
                <a:latin typeface="微软雅黑" panose="020B0503020204020204" pitchFamily="34" charset="-122"/>
                <a:ea typeface="微软雅黑" panose="020B0503020204020204" pitchFamily="34" charset="-122"/>
              </a:rPr>
              <a:t>分发</a:t>
            </a:r>
            <a:r>
              <a:rPr lang="zh-CN" altLang="en-US" sz="2400" dirty="0">
                <a:solidFill>
                  <a:srgbClr val="000000"/>
                </a:solidFill>
                <a:latin typeface="微软雅黑" panose="020B0503020204020204" pitchFamily="34" charset="-122"/>
                <a:ea typeface="微软雅黑" panose="020B0503020204020204" pitchFamily="34" charset="-122"/>
              </a:rPr>
              <a:t>餐饮部棉织品</a:t>
            </a:r>
            <a:r>
              <a:rPr lang="zh-CN" altLang="en-US" sz="2400" dirty="0" smtClean="0">
                <a:solidFill>
                  <a:srgbClr val="000000"/>
                </a:solidFill>
                <a:latin typeface="微软雅黑" panose="020B0503020204020204" pitchFamily="34" charset="-122"/>
                <a:ea typeface="微软雅黑" panose="020B0503020204020204" pitchFamily="34" charset="-122"/>
              </a:rPr>
              <a:t>；</a:t>
            </a:r>
            <a:endParaRPr lang="en-US" altLang="zh-CN" sz="2400" dirty="0" smtClean="0">
              <a:solidFill>
                <a:srgbClr val="000000"/>
              </a:solidFill>
              <a:latin typeface="微软雅黑" panose="020B0503020204020204" pitchFamily="34" charset="-122"/>
              <a:ea typeface="微软雅黑" panose="020B0503020204020204" pitchFamily="34" charset="-122"/>
            </a:endParaRPr>
          </a:p>
          <a:p>
            <a:pPr marL="342900" indent="-342900" eaLnBrk="1" hangingPunct="1">
              <a:lnSpc>
                <a:spcPct val="120000"/>
              </a:lnSpc>
              <a:buFont typeface="Wingdings" panose="05000000000000000000" pitchFamily="2" charset="2"/>
              <a:buChar char="ü"/>
            </a:pPr>
            <a:r>
              <a:rPr lang="zh-CN" altLang="en-US" sz="2400" dirty="0" smtClean="0">
                <a:solidFill>
                  <a:srgbClr val="000000"/>
                </a:solidFill>
                <a:latin typeface="微软雅黑" panose="020B0503020204020204" pitchFamily="34" charset="-122"/>
                <a:ea typeface="微软雅黑" panose="020B0503020204020204" pitchFamily="34" charset="-122"/>
              </a:rPr>
              <a:t>分发</a:t>
            </a:r>
            <a:r>
              <a:rPr lang="zh-CN" altLang="en-US" sz="2400" dirty="0">
                <a:solidFill>
                  <a:srgbClr val="000000"/>
                </a:solidFill>
                <a:latin typeface="微软雅黑" panose="020B0503020204020204" pitchFamily="34" charset="-122"/>
                <a:ea typeface="微软雅黑" panose="020B0503020204020204" pitchFamily="34" charset="-122"/>
              </a:rPr>
              <a:t>酒店员工</a:t>
            </a:r>
            <a:r>
              <a:rPr lang="zh-CN" altLang="en-US" sz="2400" dirty="0" smtClean="0">
                <a:solidFill>
                  <a:srgbClr val="000000"/>
                </a:solidFill>
                <a:latin typeface="微软雅黑" panose="020B0503020204020204" pitchFamily="34" charset="-122"/>
                <a:ea typeface="微软雅黑" panose="020B0503020204020204" pitchFamily="34" charset="-122"/>
              </a:rPr>
              <a:t>制服</a:t>
            </a:r>
            <a:endParaRPr lang="en-US" altLang="zh-CN" sz="2400" dirty="0" smtClean="0">
              <a:solidFill>
                <a:srgbClr val="000000"/>
              </a:solidFill>
              <a:latin typeface="微软雅黑" panose="020B0503020204020204" pitchFamily="34" charset="-122"/>
              <a:ea typeface="微软雅黑" panose="020B0503020204020204" pitchFamily="34" charset="-122"/>
            </a:endParaRPr>
          </a:p>
          <a:p>
            <a:pPr eaLnBrk="1" hangingPunct="1">
              <a:lnSpc>
                <a:spcPct val="120000"/>
              </a:lnSpc>
            </a:pPr>
            <a:r>
              <a:rPr lang="zh-CN" altLang="en-US" sz="2400" dirty="0" smtClean="0">
                <a:solidFill>
                  <a:srgbClr val="000000"/>
                </a:solidFill>
                <a:latin typeface="微软雅黑" panose="020B0503020204020204" pitchFamily="34" charset="-122"/>
                <a:ea typeface="微软雅黑" panose="020B0503020204020204" pitchFamily="34" charset="-122"/>
              </a:rPr>
              <a:t>（</a:t>
            </a:r>
            <a:r>
              <a:rPr lang="zh-CN" altLang="en-US" sz="2400" dirty="0">
                <a:solidFill>
                  <a:srgbClr val="000000"/>
                </a:solidFill>
                <a:latin typeface="微软雅黑" panose="020B0503020204020204" pitchFamily="34" charset="-122"/>
                <a:ea typeface="微软雅黑" panose="020B0503020204020204" pitchFamily="34" charset="-122"/>
              </a:rPr>
              <a:t>以脏换净）。</a:t>
            </a:r>
          </a:p>
        </p:txBody>
      </p:sp>
      <p:sp>
        <p:nvSpPr>
          <p:cNvPr id="39" name="AutoShape 40"/>
          <p:cNvSpPr>
            <a:spLocks noChangeArrowheads="1"/>
          </p:cNvSpPr>
          <p:nvPr/>
        </p:nvSpPr>
        <p:spPr bwMode="auto">
          <a:xfrm>
            <a:off x="5040188" y="2635143"/>
            <a:ext cx="3856787" cy="568402"/>
          </a:xfrm>
          <a:prstGeom prst="roundRect">
            <a:avLst>
              <a:gd name="adj" fmla="val 5630"/>
            </a:avLst>
          </a:prstGeom>
          <a:solidFill>
            <a:srgbClr val="CC3300"/>
          </a:solidFill>
          <a:ln>
            <a:noFill/>
          </a:ln>
          <a:effectLs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gn="ctr" eaLnBrk="1" hangingPunct="1"/>
            <a:endParaRPr lang="zh-CN" altLang="en-US" sz="2000" dirty="0">
              <a:solidFill>
                <a:schemeClr val="bg1"/>
              </a:solidFill>
              <a:ea typeface="微软雅黑" panose="020B0503020204020204" pitchFamily="34" charset="-122"/>
            </a:endParaRPr>
          </a:p>
        </p:txBody>
      </p:sp>
      <p:sp>
        <p:nvSpPr>
          <p:cNvPr id="40" name="Text Box 2"/>
          <p:cNvSpPr txBox="1">
            <a:spLocks noChangeArrowheads="1"/>
          </p:cNvSpPr>
          <p:nvPr/>
        </p:nvSpPr>
        <p:spPr bwMode="auto">
          <a:xfrm>
            <a:off x="714375" y="369595"/>
            <a:ext cx="81422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第一节    棉织品</a:t>
            </a:r>
            <a:r>
              <a:rPr lang="zh-CN" altLang="en-US" sz="3500" b="1" dirty="0">
                <a:solidFill>
                  <a:schemeClr val="accent1"/>
                </a:solidFill>
                <a:latin typeface="微软雅黑" pitchFamily="34" charset="-122"/>
                <a:ea typeface="微软雅黑" pitchFamily="34" charset="-122"/>
              </a:rPr>
              <a:t>管理</a:t>
            </a:r>
          </a:p>
        </p:txBody>
      </p:sp>
      <p:sp>
        <p:nvSpPr>
          <p:cNvPr id="41" name="Text Box 3"/>
          <p:cNvSpPr txBox="1">
            <a:spLocks noChangeArrowheads="1"/>
          </p:cNvSpPr>
          <p:nvPr/>
        </p:nvSpPr>
        <p:spPr bwMode="auto">
          <a:xfrm>
            <a:off x="1263511" y="1218887"/>
            <a:ext cx="32305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一、布草房管理</a:t>
            </a:r>
            <a:endParaRPr lang="en-US" altLang="zh-CN" sz="3000" b="1" dirty="0">
              <a:solidFill>
                <a:srgbClr val="CC3300"/>
              </a:solidFill>
              <a:latin typeface="黑体" pitchFamily="49" charset="-122"/>
              <a:ea typeface="黑体" pitchFamily="49" charset="-122"/>
            </a:endParaRPr>
          </a:p>
        </p:txBody>
      </p:sp>
      <p:sp>
        <p:nvSpPr>
          <p:cNvPr id="42" name="矩形 41"/>
          <p:cNvSpPr/>
          <p:nvPr/>
        </p:nvSpPr>
        <p:spPr>
          <a:xfrm>
            <a:off x="1836737" y="1772885"/>
            <a:ext cx="341632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（一）布草房的职能</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142500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99745" y="1992110"/>
            <a:ext cx="7650938" cy="4524315"/>
          </a:xfrm>
          <a:prstGeom prst="rect">
            <a:avLst/>
          </a:prstGeom>
          <a:noFill/>
        </p:spPr>
        <p:txBody>
          <a:bodyPr wrap="square" rtlCol="0">
            <a:spAutoFit/>
          </a:bodyPr>
          <a:lstStyle/>
          <a:p>
            <a:pPr>
              <a:lnSpc>
                <a:spcPct val="150000"/>
              </a:lnSpc>
            </a:pPr>
            <a:r>
              <a:rPr lang="zh-CN" altLang="en-US" sz="2400" dirty="0"/>
              <a:t>客房部棉织品的储备标准从３至５套不等，取决于营业状况、客房出租率、洗衣房运转状况、部门预算等因素。一般最低的标准是３套：一套在客房使用；一套在洗衣房洗涤；另一套则储存在棉织品仓库备用。但如果预算不是很紧的情况下，更现实一点的需要量则是５套：一套在客房内使用；一套在楼层储物室或工作车上；一套在中心棉织品仓库；一套已经脏了正送往洗衣房；另一套则正在洗衣房处理之中。</a:t>
            </a:r>
            <a:endParaRPr lang="zh-CN" altLang="zh-CN" sz="2400" dirty="0"/>
          </a:p>
        </p:txBody>
      </p:sp>
      <p:sp>
        <p:nvSpPr>
          <p:cNvPr id="3" name="矩形 2"/>
          <p:cNvSpPr/>
          <p:nvPr/>
        </p:nvSpPr>
        <p:spPr>
          <a:xfrm>
            <a:off x="409875" y="1329556"/>
            <a:ext cx="4134465"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（二）棉织品的储备标准</a:t>
            </a:r>
          </a:p>
        </p:txBody>
      </p:sp>
    </p:spTree>
    <p:extLst>
      <p:ext uri="{BB962C8B-B14F-4D97-AF65-F5344CB8AC3E}">
        <p14:creationId xmlns:p14="http://schemas.microsoft.com/office/powerpoint/2010/main" val="14141915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09875" y="1329556"/>
            <a:ext cx="4493538"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（三）棉织品的储存与保养</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30" y="1992110"/>
            <a:ext cx="8136565" cy="4317090"/>
          </a:xfrm>
          <a:prstGeom prst="rect">
            <a:avLst/>
          </a:prstGeom>
        </p:spPr>
      </p:pic>
    </p:spTree>
    <p:extLst>
      <p:ext uri="{BB962C8B-B14F-4D97-AF65-F5344CB8AC3E}">
        <p14:creationId xmlns:p14="http://schemas.microsoft.com/office/powerpoint/2010/main" val="9113308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09875" y="1329556"/>
            <a:ext cx="3057247"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（四）棉织品更新</a:t>
            </a:r>
          </a:p>
        </p:txBody>
      </p:sp>
      <p:sp>
        <p:nvSpPr>
          <p:cNvPr id="4" name="TextBox 3"/>
          <p:cNvSpPr txBox="1"/>
          <p:nvPr/>
        </p:nvSpPr>
        <p:spPr>
          <a:xfrm>
            <a:off x="899745" y="1992110"/>
            <a:ext cx="7650938" cy="4452566"/>
          </a:xfrm>
          <a:prstGeom prst="rect">
            <a:avLst/>
          </a:prstGeom>
          <a:noFill/>
        </p:spPr>
        <p:txBody>
          <a:bodyPr wrap="square" rtlCol="0">
            <a:spAutoFit/>
          </a:bodyPr>
          <a:lstStyle/>
          <a:p>
            <a:pPr>
              <a:lnSpc>
                <a:spcPct val="150000"/>
              </a:lnSpc>
            </a:pPr>
            <a:r>
              <a:rPr lang="zh-CN" altLang="en-US" sz="2400" dirty="0"/>
              <a:t>酒店在经营过程中，会使很多布草因使用时间过长而改变颜色，破旧、甚至破损</a:t>
            </a:r>
            <a:r>
              <a:rPr lang="zh-CN" altLang="en-US" sz="2400" dirty="0" smtClean="0"/>
              <a:t>，饭店</a:t>
            </a:r>
            <a:r>
              <a:rPr lang="zh-CN" altLang="en-US" sz="2400" dirty="0"/>
              <a:t>应及时更换，使其退出服务过程，而不应凑合着用，否则会严重形响服务质量，使饭店的利益遭受损害。通常，各类棉织品使用到８成左右陈旧程度时就需要更换新棉织品</a:t>
            </a:r>
            <a:r>
              <a:rPr lang="zh-CN" altLang="en-US" sz="2400" dirty="0" smtClean="0"/>
              <a:t>。布</a:t>
            </a:r>
            <a:r>
              <a:rPr lang="zh-CN" altLang="en-US" sz="2400" dirty="0"/>
              <a:t>草的退换应由饭店布草使用单位与布草房（洗衣房）共同把关，对于退下来的旧布草、脏布草，饭店采购部门应及时如数予以补充，保证一定的周转量</a:t>
            </a:r>
            <a:r>
              <a:rPr lang="zh-CN" altLang="en-US" sz="2400" dirty="0" smtClean="0"/>
              <a:t>。</a:t>
            </a:r>
            <a:endParaRPr lang="zh-CN" altLang="en-US" sz="2400" dirty="0"/>
          </a:p>
        </p:txBody>
      </p:sp>
    </p:spTree>
    <p:extLst>
      <p:ext uri="{BB962C8B-B14F-4D97-AF65-F5344CB8AC3E}">
        <p14:creationId xmlns:p14="http://schemas.microsoft.com/office/powerpoint/2010/main" val="25820115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700" y="1487410"/>
            <a:ext cx="4464310" cy="4749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p:cNvSpPr/>
          <p:nvPr/>
        </p:nvSpPr>
        <p:spPr>
          <a:xfrm>
            <a:off x="5083636" y="1479270"/>
            <a:ext cx="341632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（五）棉织品的盘点</a:t>
            </a:r>
          </a:p>
        </p:txBody>
      </p:sp>
      <p:sp>
        <p:nvSpPr>
          <p:cNvPr id="16" name="TextBox 15"/>
          <p:cNvSpPr txBox="1"/>
          <p:nvPr/>
        </p:nvSpPr>
        <p:spPr>
          <a:xfrm>
            <a:off x="5745358" y="2708950"/>
            <a:ext cx="2754598" cy="2862322"/>
          </a:xfrm>
          <a:prstGeom prst="rect">
            <a:avLst/>
          </a:prstGeom>
          <a:noFill/>
        </p:spPr>
        <p:txBody>
          <a:bodyPr wrap="square" rtlCol="0">
            <a:spAutoFit/>
          </a:bodyPr>
          <a:lstStyle/>
          <a:p>
            <a:pPr>
              <a:lnSpc>
                <a:spcPct val="150000"/>
              </a:lnSpc>
            </a:pPr>
            <a:r>
              <a:rPr lang="zh-CN" altLang="en-US" sz="2400" dirty="0"/>
              <a:t>布草房对棉织的管理，还应做好盘点工作。对棉织品盘点工作，每月进行一次。</a:t>
            </a:r>
          </a:p>
        </p:txBody>
      </p:sp>
    </p:spTree>
    <p:extLst>
      <p:ext uri="{BB962C8B-B14F-4D97-AF65-F5344CB8AC3E}">
        <p14:creationId xmlns:p14="http://schemas.microsoft.com/office/powerpoint/2010/main" val="7045151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68"/>
          <p:cNvSpPr>
            <a:spLocks noChangeArrowheads="1"/>
          </p:cNvSpPr>
          <p:nvPr/>
        </p:nvSpPr>
        <p:spPr bwMode="auto">
          <a:xfrm>
            <a:off x="4440239" y="4217990"/>
            <a:ext cx="1401763" cy="1385887"/>
          </a:xfrm>
          <a:custGeom>
            <a:avLst/>
            <a:gdLst>
              <a:gd name="T0" fmla="*/ 0 w 1401767"/>
              <a:gd name="T1" fmla="*/ 0 h 1386644"/>
              <a:gd name="T2" fmla="*/ 1401767 w 1401767"/>
              <a:gd name="T3" fmla="*/ 1386644 h 1386644"/>
            </a:gdLst>
            <a:ahLst/>
            <a:cxnLst/>
            <a:rect l="T0" t="T1" r="T2" b="T3"/>
            <a:pathLst>
              <a:path w="1401767" h="1386644">
                <a:moveTo>
                  <a:pt x="233035" y="0"/>
                </a:moveTo>
                <a:lnTo>
                  <a:pt x="640881" y="0"/>
                </a:lnTo>
                <a:cubicBezTo>
                  <a:pt x="633096" y="19935"/>
                  <a:pt x="629318" y="41634"/>
                  <a:pt x="629318" y="64216"/>
                </a:cubicBezTo>
                <a:cubicBezTo>
                  <a:pt x="629318" y="173647"/>
                  <a:pt x="718028" y="262357"/>
                  <a:pt x="827459" y="262357"/>
                </a:cubicBezTo>
                <a:cubicBezTo>
                  <a:pt x="936890" y="262357"/>
                  <a:pt x="1025600" y="173647"/>
                  <a:pt x="1025600" y="64216"/>
                </a:cubicBezTo>
                <a:cubicBezTo>
                  <a:pt x="1025600" y="41634"/>
                  <a:pt x="1021823" y="19935"/>
                  <a:pt x="1014038" y="0"/>
                </a:cubicBezTo>
                <a:lnTo>
                  <a:pt x="1401767" y="0"/>
                </a:lnTo>
                <a:lnTo>
                  <a:pt x="1401767" y="1168732"/>
                </a:lnTo>
                <a:lnTo>
                  <a:pt x="956993" y="1168732"/>
                </a:lnTo>
                <a:cubicBezTo>
                  <a:pt x="968847" y="1188427"/>
                  <a:pt x="974696" y="1211557"/>
                  <a:pt x="974696" y="1236054"/>
                </a:cubicBezTo>
                <a:cubicBezTo>
                  <a:pt x="974696" y="1319223"/>
                  <a:pt x="907275" y="1386644"/>
                  <a:pt x="824106" y="1386644"/>
                </a:cubicBezTo>
                <a:cubicBezTo>
                  <a:pt x="740937" y="1386644"/>
                  <a:pt x="673516" y="1319223"/>
                  <a:pt x="673516" y="1236054"/>
                </a:cubicBezTo>
                <a:cubicBezTo>
                  <a:pt x="673516" y="1211557"/>
                  <a:pt x="679365" y="1188427"/>
                  <a:pt x="691220" y="1168732"/>
                </a:cubicBezTo>
                <a:lnTo>
                  <a:pt x="233035" y="1168732"/>
                </a:lnTo>
                <a:lnTo>
                  <a:pt x="233035" y="733499"/>
                </a:lnTo>
                <a:cubicBezTo>
                  <a:pt x="212516" y="743855"/>
                  <a:pt x="189291" y="749187"/>
                  <a:pt x="164821" y="749187"/>
                </a:cubicBezTo>
                <a:cubicBezTo>
                  <a:pt x="73793" y="749187"/>
                  <a:pt x="0" y="675395"/>
                  <a:pt x="0" y="584366"/>
                </a:cubicBezTo>
                <a:cubicBezTo>
                  <a:pt x="0" y="493338"/>
                  <a:pt x="73793" y="419545"/>
                  <a:pt x="164821" y="419545"/>
                </a:cubicBezTo>
                <a:cubicBezTo>
                  <a:pt x="189291" y="419545"/>
                  <a:pt x="212516" y="424878"/>
                  <a:pt x="233035" y="435233"/>
                </a:cubicBezTo>
                <a:close/>
              </a:path>
            </a:pathLst>
          </a:custGeom>
          <a:solidFill>
            <a:srgbClr val="1A7BA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sp>
        <p:nvSpPr>
          <p:cNvPr id="3" name="矩形 65"/>
          <p:cNvSpPr>
            <a:spLocks noChangeArrowheads="1"/>
          </p:cNvSpPr>
          <p:nvPr/>
        </p:nvSpPr>
        <p:spPr bwMode="auto">
          <a:xfrm>
            <a:off x="3255964" y="3994150"/>
            <a:ext cx="1406525" cy="1392239"/>
          </a:xfrm>
          <a:custGeom>
            <a:avLst/>
            <a:gdLst>
              <a:gd name="T0" fmla="*/ 0 w 1406366"/>
              <a:gd name="T1" fmla="*/ 0 h 1392560"/>
              <a:gd name="T2" fmla="*/ 1406366 w 1406366"/>
              <a:gd name="T3" fmla="*/ 1392560 h 1392560"/>
            </a:gdLst>
            <a:ahLst/>
            <a:cxnLst/>
            <a:rect l="T0" t="T1" r="T2" b="T3"/>
            <a:pathLst>
              <a:path w="1406366" h="1392560">
                <a:moveTo>
                  <a:pt x="822000" y="0"/>
                </a:moveTo>
                <a:cubicBezTo>
                  <a:pt x="913029" y="0"/>
                  <a:pt x="986821" y="73793"/>
                  <a:pt x="986821" y="164821"/>
                </a:cubicBezTo>
                <a:cubicBezTo>
                  <a:pt x="986821" y="185675"/>
                  <a:pt x="982948" y="205623"/>
                  <a:pt x="975467" y="223828"/>
                </a:cubicBezTo>
                <a:lnTo>
                  <a:pt x="1406366" y="223828"/>
                </a:lnTo>
                <a:lnTo>
                  <a:pt x="1406366" y="633859"/>
                </a:lnTo>
                <a:cubicBezTo>
                  <a:pt x="1386081" y="625588"/>
                  <a:pt x="1363875" y="621361"/>
                  <a:pt x="1340681" y="621361"/>
                </a:cubicBezTo>
                <a:cubicBezTo>
                  <a:pt x="1237497" y="621361"/>
                  <a:pt x="1153848" y="705009"/>
                  <a:pt x="1153848" y="808194"/>
                </a:cubicBezTo>
                <a:cubicBezTo>
                  <a:pt x="1153848" y="911379"/>
                  <a:pt x="1237497" y="995027"/>
                  <a:pt x="1340681" y="995027"/>
                </a:cubicBezTo>
                <a:cubicBezTo>
                  <a:pt x="1363875" y="995027"/>
                  <a:pt x="1386081" y="990802"/>
                  <a:pt x="1406366" y="982530"/>
                </a:cubicBezTo>
                <a:lnTo>
                  <a:pt x="1406366" y="1392560"/>
                </a:lnTo>
                <a:lnTo>
                  <a:pt x="237634" y="1392560"/>
                </a:lnTo>
                <a:lnTo>
                  <a:pt x="237634" y="927784"/>
                </a:lnTo>
                <a:cubicBezTo>
                  <a:pt x="214351" y="948086"/>
                  <a:pt x="183720" y="958784"/>
                  <a:pt x="150590" y="958784"/>
                </a:cubicBezTo>
                <a:cubicBezTo>
                  <a:pt x="67421" y="958784"/>
                  <a:pt x="0" y="891363"/>
                  <a:pt x="0" y="808194"/>
                </a:cubicBezTo>
                <a:cubicBezTo>
                  <a:pt x="0" y="725025"/>
                  <a:pt x="67421" y="657604"/>
                  <a:pt x="150590" y="657604"/>
                </a:cubicBezTo>
                <a:cubicBezTo>
                  <a:pt x="183720" y="657604"/>
                  <a:pt x="214351" y="668302"/>
                  <a:pt x="237634" y="688604"/>
                </a:cubicBezTo>
                <a:lnTo>
                  <a:pt x="237634" y="223828"/>
                </a:lnTo>
                <a:lnTo>
                  <a:pt x="668533" y="223828"/>
                </a:lnTo>
                <a:cubicBezTo>
                  <a:pt x="661052" y="205623"/>
                  <a:pt x="657179" y="185675"/>
                  <a:pt x="657179" y="164821"/>
                </a:cubicBezTo>
                <a:cubicBezTo>
                  <a:pt x="657179" y="73793"/>
                  <a:pt x="730972" y="0"/>
                  <a:pt x="822000" y="0"/>
                </a:cubicBezTo>
                <a:close/>
              </a:path>
            </a:pathLst>
          </a:cu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sp>
        <p:nvSpPr>
          <p:cNvPr id="4" name="椭圆 75"/>
          <p:cNvSpPr>
            <a:spLocks noChangeArrowheads="1"/>
          </p:cNvSpPr>
          <p:nvPr/>
        </p:nvSpPr>
        <p:spPr bwMode="auto">
          <a:xfrm>
            <a:off x="3494089" y="2770188"/>
            <a:ext cx="1425575" cy="1433512"/>
          </a:xfrm>
          <a:custGeom>
            <a:avLst/>
            <a:gdLst>
              <a:gd name="T0" fmla="*/ 0 w 1425662"/>
              <a:gd name="T1" fmla="*/ 0 h 1433908"/>
              <a:gd name="T2" fmla="*/ 1425662 w 1425662"/>
              <a:gd name="T3" fmla="*/ 1433908 h 1433908"/>
            </a:gdLst>
            <a:ahLst/>
            <a:cxnLst/>
            <a:rect l="T0" t="T1" r="T2" b="T3"/>
            <a:pathLst>
              <a:path w="1425662" h="1433908">
                <a:moveTo>
                  <a:pt x="584366" y="0"/>
                </a:moveTo>
                <a:cubicBezTo>
                  <a:pt x="667535" y="0"/>
                  <a:pt x="734956" y="67421"/>
                  <a:pt x="734956" y="150590"/>
                </a:cubicBezTo>
                <a:cubicBezTo>
                  <a:pt x="734956" y="197370"/>
                  <a:pt x="713626" y="239167"/>
                  <a:pt x="678832" y="265176"/>
                </a:cubicBezTo>
                <a:lnTo>
                  <a:pt x="1168733" y="265176"/>
                </a:lnTo>
                <a:lnTo>
                  <a:pt x="1168733" y="716520"/>
                </a:lnTo>
                <a:cubicBezTo>
                  <a:pt x="1193634" y="695548"/>
                  <a:pt x="1225973" y="684721"/>
                  <a:pt x="1260841" y="684721"/>
                </a:cubicBezTo>
                <a:cubicBezTo>
                  <a:pt x="1351870" y="684721"/>
                  <a:pt x="1425662" y="758513"/>
                  <a:pt x="1425662" y="849542"/>
                </a:cubicBezTo>
                <a:cubicBezTo>
                  <a:pt x="1425662" y="940571"/>
                  <a:pt x="1351870" y="1014363"/>
                  <a:pt x="1260841" y="1014363"/>
                </a:cubicBezTo>
                <a:cubicBezTo>
                  <a:pt x="1225973" y="1014363"/>
                  <a:pt x="1193634" y="1003536"/>
                  <a:pt x="1168733" y="982566"/>
                </a:cubicBezTo>
                <a:lnTo>
                  <a:pt x="1168733" y="1433908"/>
                </a:lnTo>
                <a:lnTo>
                  <a:pt x="765724" y="1433908"/>
                </a:lnTo>
                <a:cubicBezTo>
                  <a:pt x="770905" y="1418114"/>
                  <a:pt x="773249" y="1401256"/>
                  <a:pt x="773249" y="1383851"/>
                </a:cubicBezTo>
                <a:cubicBezTo>
                  <a:pt x="773249" y="1279093"/>
                  <a:pt x="688325" y="1194168"/>
                  <a:pt x="583566" y="1194168"/>
                </a:cubicBezTo>
                <a:cubicBezTo>
                  <a:pt x="478807" y="1194168"/>
                  <a:pt x="393882" y="1279093"/>
                  <a:pt x="393882" y="1383851"/>
                </a:cubicBezTo>
                <a:cubicBezTo>
                  <a:pt x="393882" y="1401256"/>
                  <a:pt x="396227" y="1418114"/>
                  <a:pt x="401408" y="1433908"/>
                </a:cubicBezTo>
                <a:lnTo>
                  <a:pt x="0" y="1433908"/>
                </a:lnTo>
                <a:lnTo>
                  <a:pt x="0" y="265176"/>
                </a:lnTo>
                <a:lnTo>
                  <a:pt x="489901" y="265176"/>
                </a:lnTo>
                <a:cubicBezTo>
                  <a:pt x="455106" y="239167"/>
                  <a:pt x="433776" y="197370"/>
                  <a:pt x="433776" y="150590"/>
                </a:cubicBezTo>
                <a:cubicBezTo>
                  <a:pt x="433776" y="67421"/>
                  <a:pt x="501197" y="0"/>
                  <a:pt x="584366" y="0"/>
                </a:cubicBezTo>
                <a:close/>
              </a:path>
            </a:pathLst>
          </a:custGeom>
          <a:solidFill>
            <a:srgbClr val="1A7BA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sp>
        <p:nvSpPr>
          <p:cNvPr id="5" name="椭圆 76"/>
          <p:cNvSpPr>
            <a:spLocks noChangeArrowheads="1"/>
          </p:cNvSpPr>
          <p:nvPr/>
        </p:nvSpPr>
        <p:spPr bwMode="auto">
          <a:xfrm>
            <a:off x="4679950" y="3035301"/>
            <a:ext cx="1384300" cy="1408113"/>
          </a:xfrm>
          <a:custGeom>
            <a:avLst/>
            <a:gdLst>
              <a:gd name="T0" fmla="*/ 0 w 1384756"/>
              <a:gd name="T1" fmla="*/ 0 h 1408472"/>
              <a:gd name="T2" fmla="*/ 1384756 w 1384756"/>
              <a:gd name="T3" fmla="*/ 1408472 h 1408472"/>
            </a:gdLst>
            <a:ahLst/>
            <a:cxnLst/>
            <a:rect l="T0" t="T1" r="T2" b="T3"/>
            <a:pathLst>
              <a:path w="1384756" h="1408472">
                <a:moveTo>
                  <a:pt x="0" y="0"/>
                </a:moveTo>
                <a:lnTo>
                  <a:pt x="1168732" y="0"/>
                </a:lnTo>
                <a:lnTo>
                  <a:pt x="1168732" y="450207"/>
                </a:lnTo>
                <a:cubicBezTo>
                  <a:pt x="1188073" y="439244"/>
                  <a:pt x="1210481" y="433776"/>
                  <a:pt x="1234166" y="433776"/>
                </a:cubicBezTo>
                <a:cubicBezTo>
                  <a:pt x="1317335" y="433776"/>
                  <a:pt x="1384756" y="501197"/>
                  <a:pt x="1384756" y="584366"/>
                </a:cubicBezTo>
                <a:cubicBezTo>
                  <a:pt x="1384756" y="667535"/>
                  <a:pt x="1317335" y="734956"/>
                  <a:pt x="1234166" y="734956"/>
                </a:cubicBezTo>
                <a:cubicBezTo>
                  <a:pt x="1210481" y="734956"/>
                  <a:pt x="1188073" y="729488"/>
                  <a:pt x="1168732" y="718526"/>
                </a:cubicBezTo>
                <a:lnTo>
                  <a:pt x="1168732" y="1168732"/>
                </a:lnTo>
                <a:lnTo>
                  <a:pt x="728979" y="1168732"/>
                </a:lnTo>
                <a:cubicBezTo>
                  <a:pt x="742528" y="1190517"/>
                  <a:pt x="749187" y="1216306"/>
                  <a:pt x="749187" y="1243651"/>
                </a:cubicBezTo>
                <a:cubicBezTo>
                  <a:pt x="749187" y="1334680"/>
                  <a:pt x="675394" y="1408472"/>
                  <a:pt x="584366" y="1408472"/>
                </a:cubicBezTo>
                <a:cubicBezTo>
                  <a:pt x="493337" y="1408472"/>
                  <a:pt x="419545" y="1334680"/>
                  <a:pt x="419545" y="1243651"/>
                </a:cubicBezTo>
                <a:cubicBezTo>
                  <a:pt x="419545" y="1216306"/>
                  <a:pt x="426204" y="1190517"/>
                  <a:pt x="439754" y="1168732"/>
                </a:cubicBezTo>
                <a:lnTo>
                  <a:pt x="0" y="1168732"/>
                </a:lnTo>
                <a:lnTo>
                  <a:pt x="0" y="761099"/>
                </a:lnTo>
                <a:cubicBezTo>
                  <a:pt x="24839" y="773303"/>
                  <a:pt x="52809" y="779836"/>
                  <a:pt x="82305" y="779836"/>
                </a:cubicBezTo>
                <a:cubicBezTo>
                  <a:pt x="190260" y="779836"/>
                  <a:pt x="277774" y="692321"/>
                  <a:pt x="277774" y="584366"/>
                </a:cubicBezTo>
                <a:cubicBezTo>
                  <a:pt x="277774" y="476411"/>
                  <a:pt x="190260" y="388896"/>
                  <a:pt x="82305" y="388896"/>
                </a:cubicBezTo>
                <a:cubicBezTo>
                  <a:pt x="52809" y="388896"/>
                  <a:pt x="24839" y="395429"/>
                  <a:pt x="0" y="407633"/>
                </a:cubicBezTo>
                <a:close/>
              </a:path>
            </a:pathLst>
          </a:cu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sp>
        <p:nvSpPr>
          <p:cNvPr id="10" name="Text Box 3"/>
          <p:cNvSpPr txBox="1">
            <a:spLocks noChangeArrowheads="1"/>
          </p:cNvSpPr>
          <p:nvPr/>
        </p:nvSpPr>
        <p:spPr bwMode="auto">
          <a:xfrm>
            <a:off x="611727" y="549537"/>
            <a:ext cx="58324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二、缝纫室</a:t>
            </a:r>
            <a:endParaRPr lang="en-US" altLang="zh-CN" sz="3000" b="1" dirty="0">
              <a:solidFill>
                <a:srgbClr val="CC3300"/>
              </a:solidFill>
              <a:latin typeface="黑体" pitchFamily="49" charset="-122"/>
              <a:ea typeface="黑体" pitchFamily="49" charset="-122"/>
            </a:endParaRPr>
          </a:p>
        </p:txBody>
      </p:sp>
      <p:sp>
        <p:nvSpPr>
          <p:cNvPr id="12" name="矩形 11"/>
          <p:cNvSpPr/>
          <p:nvPr/>
        </p:nvSpPr>
        <p:spPr>
          <a:xfrm>
            <a:off x="374036" y="1694538"/>
            <a:ext cx="3153893" cy="2031325"/>
          </a:xfrm>
          <a:prstGeom prst="rect">
            <a:avLst/>
          </a:prstGeom>
        </p:spPr>
        <p:txBody>
          <a:bodyPr wrap="square">
            <a:spAutoFit/>
          </a:bodyPr>
          <a:lstStyle/>
          <a:p>
            <a:pPr lvl="0">
              <a:lnSpc>
                <a:spcPct val="150000"/>
              </a:lnSpc>
            </a:pPr>
            <a:r>
              <a:rPr lang="en-US" altLang="zh-CN" sz="2800" dirty="0" smtClean="0">
                <a:solidFill>
                  <a:srgbClr val="000000"/>
                </a:solidFill>
                <a:latin typeface="微软雅黑" panose="020B0503020204020204" pitchFamily="34" charset="-122"/>
                <a:ea typeface="微软雅黑" panose="020B0503020204020204" pitchFamily="34" charset="-122"/>
              </a:rPr>
              <a:t>1.</a:t>
            </a:r>
            <a:r>
              <a:rPr lang="zh-CN" altLang="zh-CN" sz="2800" dirty="0" smtClean="0">
                <a:solidFill>
                  <a:srgbClr val="000000"/>
                </a:solidFill>
                <a:latin typeface="微软雅黑" panose="020B0503020204020204" pitchFamily="34" charset="-122"/>
                <a:ea typeface="微软雅黑" panose="020B0503020204020204" pitchFamily="34" charset="-122"/>
              </a:rPr>
              <a:t>注意</a:t>
            </a:r>
            <a:r>
              <a:rPr lang="zh-CN" altLang="zh-CN" sz="2800" dirty="0">
                <a:solidFill>
                  <a:srgbClr val="000000"/>
                </a:solidFill>
                <a:latin typeface="微软雅黑" panose="020B0503020204020204" pitchFamily="34" charset="-122"/>
                <a:ea typeface="微软雅黑" panose="020B0503020204020204" pitchFamily="34" charset="-122"/>
              </a:rPr>
              <a:t>自己的仪容仪表，始终保持饱满的精神状态</a:t>
            </a:r>
          </a:p>
        </p:txBody>
      </p:sp>
      <p:sp>
        <p:nvSpPr>
          <p:cNvPr id="14" name="矩形 13"/>
          <p:cNvSpPr/>
          <p:nvPr/>
        </p:nvSpPr>
        <p:spPr>
          <a:xfrm>
            <a:off x="374036" y="5614987"/>
            <a:ext cx="4431021" cy="523220"/>
          </a:xfrm>
          <a:prstGeom prst="rect">
            <a:avLst/>
          </a:prstGeom>
        </p:spPr>
        <p:txBody>
          <a:bodyPr wrap="none">
            <a:spAutoFit/>
          </a:bodyPr>
          <a:lstStyle/>
          <a:p>
            <a:r>
              <a:rPr lang="en-US" altLang="zh-CN" sz="2800" dirty="0" smtClean="0">
                <a:solidFill>
                  <a:srgbClr val="000000"/>
                </a:solidFill>
                <a:latin typeface="微软雅黑" panose="020B0503020204020204" pitchFamily="34" charset="-122"/>
                <a:ea typeface="微软雅黑" panose="020B0503020204020204" pitchFamily="34" charset="-122"/>
              </a:rPr>
              <a:t>2.</a:t>
            </a:r>
            <a:r>
              <a:rPr lang="zh-CN" altLang="zh-CN" sz="2800" dirty="0" smtClean="0">
                <a:solidFill>
                  <a:srgbClr val="000000"/>
                </a:solidFill>
                <a:latin typeface="微软雅黑" panose="020B0503020204020204" pitchFamily="34" charset="-122"/>
                <a:ea typeface="微软雅黑" panose="020B0503020204020204" pitchFamily="34" charset="-122"/>
              </a:rPr>
              <a:t>记住</a:t>
            </a:r>
            <a:r>
              <a:rPr lang="zh-CN" altLang="zh-CN" sz="2800" dirty="0">
                <a:solidFill>
                  <a:srgbClr val="000000"/>
                </a:solidFill>
                <a:latin typeface="微软雅黑" panose="020B0503020204020204" pitchFamily="34" charset="-122"/>
                <a:ea typeface="微软雅黑" panose="020B0503020204020204" pitchFamily="34" charset="-122"/>
              </a:rPr>
              <a:t>客人所乘出租车牌号</a:t>
            </a:r>
            <a:endParaRPr lang="zh-CN" altLang="en-US" dirty="0"/>
          </a:p>
        </p:txBody>
      </p:sp>
      <p:sp>
        <p:nvSpPr>
          <p:cNvPr id="16" name="矩形 15"/>
          <p:cNvSpPr/>
          <p:nvPr/>
        </p:nvSpPr>
        <p:spPr>
          <a:xfrm>
            <a:off x="6017904" y="1844891"/>
            <a:ext cx="3067658" cy="1384995"/>
          </a:xfrm>
          <a:prstGeom prst="rect">
            <a:avLst/>
          </a:prstGeom>
        </p:spPr>
        <p:txBody>
          <a:bodyPr wrap="square">
            <a:spAutoFit/>
          </a:bodyPr>
          <a:lstStyle/>
          <a:p>
            <a:pPr lvl="0">
              <a:lnSpc>
                <a:spcPct val="150000"/>
              </a:lnSpc>
            </a:pPr>
            <a:r>
              <a:rPr lang="en-US" altLang="zh-CN" sz="2800" dirty="0" smtClean="0">
                <a:solidFill>
                  <a:srgbClr val="000000"/>
                </a:solidFill>
                <a:latin typeface="微软雅黑" panose="020B0503020204020204" pitchFamily="34" charset="-122"/>
                <a:ea typeface="微软雅黑" panose="020B0503020204020204" pitchFamily="34" charset="-122"/>
              </a:rPr>
              <a:t>3.</a:t>
            </a:r>
            <a:r>
              <a:rPr lang="zh-CN" altLang="zh-CN" sz="2800" dirty="0" smtClean="0">
                <a:solidFill>
                  <a:srgbClr val="000000"/>
                </a:solidFill>
                <a:latin typeface="微软雅黑" panose="020B0503020204020204" pitchFamily="34" charset="-122"/>
                <a:ea typeface="微软雅黑" panose="020B0503020204020204" pitchFamily="34" charset="-122"/>
              </a:rPr>
              <a:t>为</a:t>
            </a:r>
            <a:r>
              <a:rPr lang="zh-CN" altLang="zh-CN" sz="2800" dirty="0">
                <a:solidFill>
                  <a:srgbClr val="000000"/>
                </a:solidFill>
                <a:latin typeface="微软雅黑" panose="020B0503020204020204" pitchFamily="34" charset="-122"/>
                <a:ea typeface="微软雅黑" panose="020B0503020204020204" pitchFamily="34" charset="-122"/>
              </a:rPr>
              <a:t>客人拉、关车门时的一些问题</a:t>
            </a:r>
          </a:p>
        </p:txBody>
      </p:sp>
      <p:sp>
        <p:nvSpPr>
          <p:cNvPr id="18" name="矩形 17"/>
          <p:cNvSpPr/>
          <p:nvPr/>
        </p:nvSpPr>
        <p:spPr>
          <a:xfrm>
            <a:off x="4633597" y="5855076"/>
            <a:ext cx="4431021" cy="738664"/>
          </a:xfrm>
          <a:prstGeom prst="rect">
            <a:avLst/>
          </a:prstGeom>
        </p:spPr>
        <p:txBody>
          <a:bodyPr wrap="none">
            <a:spAutoFit/>
          </a:bodyPr>
          <a:lstStyle/>
          <a:p>
            <a:pPr lvl="0">
              <a:lnSpc>
                <a:spcPct val="150000"/>
              </a:lnSpc>
            </a:pPr>
            <a:r>
              <a:rPr lang="en-US" altLang="zh-CN" sz="2800" dirty="0" smtClean="0">
                <a:solidFill>
                  <a:srgbClr val="FF0000"/>
                </a:solidFill>
                <a:latin typeface="微软雅黑" panose="020B0503020204020204" pitchFamily="34" charset="-122"/>
                <a:ea typeface="微软雅黑" panose="020B0503020204020204" pitchFamily="34" charset="-122"/>
              </a:rPr>
              <a:t>4.</a:t>
            </a:r>
            <a:r>
              <a:rPr lang="zh-CN" altLang="zh-CN" sz="2800" dirty="0" smtClean="0">
                <a:solidFill>
                  <a:srgbClr val="FF0000"/>
                </a:solidFill>
                <a:latin typeface="微软雅黑" panose="020B0503020204020204" pitchFamily="34" charset="-122"/>
                <a:ea typeface="微软雅黑" panose="020B0503020204020204" pitchFamily="34" charset="-122"/>
              </a:rPr>
              <a:t>勿</a:t>
            </a:r>
            <a:r>
              <a:rPr lang="zh-CN" altLang="zh-CN" sz="2800" dirty="0">
                <a:solidFill>
                  <a:srgbClr val="FF0000"/>
                </a:solidFill>
                <a:latin typeface="微软雅黑" panose="020B0503020204020204" pitchFamily="34" charset="-122"/>
                <a:ea typeface="微软雅黑" panose="020B0503020204020204" pitchFamily="34" charset="-122"/>
              </a:rPr>
              <a:t>为小费问题而勾心斗角</a:t>
            </a:r>
            <a:endParaRPr lang="en-US" altLang="zh-CN" sz="2800"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903459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168980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954970" y="2780955"/>
            <a:ext cx="7891298" cy="3416320"/>
          </a:xfrm>
          <a:prstGeom prst="rect">
            <a:avLst/>
          </a:prstGeom>
          <a:noFill/>
        </p:spPr>
        <p:txBody>
          <a:bodyPr wrap="square" rtlCol="0">
            <a:spAutoFit/>
          </a:bodyPr>
          <a:lstStyle/>
          <a:p>
            <a:pPr>
              <a:lnSpc>
                <a:spcPct val="150000"/>
              </a:lnSpc>
            </a:pPr>
            <a:r>
              <a:rPr lang="zh-CN" altLang="en-US" sz="2400" dirty="0">
                <a:latin typeface="+mj-ea"/>
                <a:ea typeface="+mj-ea"/>
              </a:rPr>
              <a:t>缝纫室的主要工作包括：</a:t>
            </a:r>
          </a:p>
          <a:p>
            <a:pPr>
              <a:lnSpc>
                <a:spcPct val="150000"/>
              </a:lnSpc>
            </a:pPr>
            <a:r>
              <a:rPr lang="zh-CN" altLang="en-US" sz="2400" dirty="0">
                <a:latin typeface="+mj-ea"/>
                <a:ea typeface="+mj-ea"/>
              </a:rPr>
              <a:t>（</a:t>
            </a:r>
            <a:r>
              <a:rPr lang="en-US" altLang="zh-CN" sz="2400" dirty="0">
                <a:latin typeface="+mj-ea"/>
                <a:ea typeface="+mj-ea"/>
              </a:rPr>
              <a:t>1</a:t>
            </a:r>
            <a:r>
              <a:rPr lang="zh-CN" altLang="en-US" sz="2400" dirty="0">
                <a:latin typeface="+mj-ea"/>
                <a:ea typeface="+mj-ea"/>
              </a:rPr>
              <a:t>）	改做制服；</a:t>
            </a:r>
          </a:p>
          <a:p>
            <a:pPr>
              <a:lnSpc>
                <a:spcPct val="150000"/>
              </a:lnSpc>
            </a:pPr>
            <a:r>
              <a:rPr lang="zh-CN" altLang="en-US" sz="2400" dirty="0">
                <a:latin typeface="+mj-ea"/>
                <a:ea typeface="+mj-ea"/>
              </a:rPr>
              <a:t>（</a:t>
            </a:r>
            <a:r>
              <a:rPr lang="en-US" altLang="zh-CN" sz="2400" dirty="0">
                <a:latin typeface="+mj-ea"/>
                <a:ea typeface="+mj-ea"/>
              </a:rPr>
              <a:t>2</a:t>
            </a:r>
            <a:r>
              <a:rPr lang="zh-CN" altLang="en-US" sz="2400" dirty="0">
                <a:latin typeface="+mj-ea"/>
                <a:ea typeface="+mj-ea"/>
              </a:rPr>
              <a:t>）	修补台布、床单等；</a:t>
            </a:r>
          </a:p>
          <a:p>
            <a:pPr>
              <a:lnSpc>
                <a:spcPct val="150000"/>
              </a:lnSpc>
            </a:pPr>
            <a:r>
              <a:rPr lang="zh-CN" altLang="en-US" sz="2400" dirty="0">
                <a:latin typeface="+mj-ea"/>
                <a:ea typeface="+mj-ea"/>
              </a:rPr>
              <a:t>（</a:t>
            </a:r>
            <a:r>
              <a:rPr lang="en-US" altLang="zh-CN" sz="2400" dirty="0">
                <a:latin typeface="+mj-ea"/>
                <a:ea typeface="+mj-ea"/>
              </a:rPr>
              <a:t>3</a:t>
            </a:r>
            <a:r>
              <a:rPr lang="zh-CN" altLang="en-US" sz="2400" dirty="0">
                <a:latin typeface="+mj-ea"/>
                <a:ea typeface="+mj-ea"/>
              </a:rPr>
              <a:t>）	缝补窗帘、床罩、沙发套以及任何价格较高而又需稍作修补就能重新使用的物品；</a:t>
            </a:r>
          </a:p>
          <a:p>
            <a:pPr>
              <a:lnSpc>
                <a:spcPct val="150000"/>
              </a:lnSpc>
            </a:pPr>
            <a:r>
              <a:rPr lang="zh-CN" altLang="en-US" sz="2400" dirty="0">
                <a:latin typeface="+mj-ea"/>
                <a:ea typeface="+mj-ea"/>
              </a:rPr>
              <a:t>（</a:t>
            </a:r>
            <a:r>
              <a:rPr lang="en-US" altLang="zh-CN" sz="2400" dirty="0">
                <a:latin typeface="+mj-ea"/>
                <a:ea typeface="+mj-ea"/>
              </a:rPr>
              <a:t>4</a:t>
            </a:r>
            <a:r>
              <a:rPr lang="zh-CN" altLang="en-US" sz="2400" dirty="0">
                <a:latin typeface="+mj-ea"/>
                <a:ea typeface="+mj-ea"/>
              </a:rPr>
              <a:t>）	用报废的餐巾等制作厨师用工作布。</a:t>
            </a:r>
          </a:p>
        </p:txBody>
      </p:sp>
      <p:sp>
        <p:nvSpPr>
          <p:cNvPr id="8" name="Text Box 3"/>
          <p:cNvSpPr txBox="1">
            <a:spLocks noChangeArrowheads="1"/>
          </p:cNvSpPr>
          <p:nvPr/>
        </p:nvSpPr>
        <p:spPr bwMode="auto">
          <a:xfrm>
            <a:off x="607557" y="163977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二、缝纫室</a:t>
            </a:r>
            <a:endParaRPr lang="en-US" altLang="zh-CN" sz="3000" b="1" dirty="0">
              <a:solidFill>
                <a:srgbClr val="CC3300"/>
              </a:solidFill>
              <a:latin typeface="黑体" pitchFamily="49" charset="-122"/>
              <a:ea typeface="黑体" pitchFamily="49" charset="-122"/>
            </a:endParaRPr>
          </a:p>
        </p:txBody>
      </p:sp>
      <p:sp>
        <p:nvSpPr>
          <p:cNvPr id="2" name="Rectangle 1"/>
          <p:cNvSpPr>
            <a:spLocks noChangeArrowheads="1"/>
          </p:cNvSpPr>
          <p:nvPr/>
        </p:nvSpPr>
        <p:spPr bwMode="auto">
          <a:xfrm rot="10800000" flipV="1">
            <a:off x="3275910" y="1316604"/>
            <a:ext cx="536405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酒店可以根据需要，聘用一名非全日制的缝纫女工，也可以设立缝纫班组，负责改制制服或缝补棉织品织物。</a:t>
            </a:r>
            <a:r>
              <a:rPr kumimoji="0" lang="zh-CN" altLang="en-US"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rPr>
              <a:t> </a:t>
            </a:r>
          </a:p>
        </p:txBody>
      </p:sp>
    </p:spTree>
    <p:extLst>
      <p:ext uri="{BB962C8B-B14F-4D97-AF65-F5344CB8AC3E}">
        <p14:creationId xmlns:p14="http://schemas.microsoft.com/office/powerpoint/2010/main" val="9526847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a:spLocks/>
          </p:cNvSpPr>
          <p:nvPr/>
        </p:nvSpPr>
        <p:spPr bwMode="auto">
          <a:xfrm>
            <a:off x="4655133" y="2559245"/>
            <a:ext cx="1514475" cy="1439863"/>
          </a:xfrm>
          <a:custGeom>
            <a:avLst/>
            <a:gdLst/>
            <a:ahLst/>
            <a:cxnLst>
              <a:cxn ang="0">
                <a:pos x="451" y="262"/>
              </a:cxn>
              <a:cxn ang="0">
                <a:pos x="395" y="429"/>
              </a:cxn>
              <a:cxn ang="0">
                <a:pos x="243" y="385"/>
              </a:cxn>
              <a:cxn ang="0">
                <a:pos x="243" y="384"/>
              </a:cxn>
              <a:cxn ang="0">
                <a:pos x="194" y="318"/>
              </a:cxn>
              <a:cxn ang="0">
                <a:pos x="5" y="240"/>
              </a:cxn>
              <a:cxn ang="0">
                <a:pos x="0" y="240"/>
              </a:cxn>
              <a:cxn ang="0">
                <a:pos x="125" y="120"/>
              </a:cxn>
              <a:cxn ang="0">
                <a:pos x="13" y="0"/>
              </a:cxn>
              <a:cxn ang="0">
                <a:pos x="363" y="148"/>
              </a:cxn>
              <a:cxn ang="0">
                <a:pos x="451" y="262"/>
              </a:cxn>
            </a:cxnLst>
            <a:rect l="0" t="0" r="r" b="b"/>
            <a:pathLst>
              <a:path w="451" h="429">
                <a:moveTo>
                  <a:pt x="451" y="262"/>
                </a:moveTo>
                <a:cubicBezTo>
                  <a:pt x="395" y="429"/>
                  <a:pt x="395" y="429"/>
                  <a:pt x="395" y="429"/>
                </a:cubicBezTo>
                <a:cubicBezTo>
                  <a:pt x="243" y="385"/>
                  <a:pt x="243" y="385"/>
                  <a:pt x="243" y="385"/>
                </a:cubicBezTo>
                <a:cubicBezTo>
                  <a:pt x="243" y="385"/>
                  <a:pt x="243" y="384"/>
                  <a:pt x="243" y="384"/>
                </a:cubicBezTo>
                <a:cubicBezTo>
                  <a:pt x="230" y="360"/>
                  <a:pt x="214" y="338"/>
                  <a:pt x="194" y="318"/>
                </a:cubicBezTo>
                <a:cubicBezTo>
                  <a:pt x="142" y="266"/>
                  <a:pt x="79" y="240"/>
                  <a:pt x="5" y="240"/>
                </a:cubicBezTo>
                <a:cubicBezTo>
                  <a:pt x="4" y="240"/>
                  <a:pt x="2" y="240"/>
                  <a:pt x="0" y="240"/>
                </a:cubicBezTo>
                <a:cubicBezTo>
                  <a:pt x="125" y="120"/>
                  <a:pt x="125" y="120"/>
                  <a:pt x="125" y="120"/>
                </a:cubicBezTo>
                <a:cubicBezTo>
                  <a:pt x="13" y="0"/>
                  <a:pt x="13" y="0"/>
                  <a:pt x="13" y="0"/>
                </a:cubicBezTo>
                <a:cubicBezTo>
                  <a:pt x="149" y="2"/>
                  <a:pt x="266" y="51"/>
                  <a:pt x="363" y="148"/>
                </a:cubicBezTo>
                <a:cubicBezTo>
                  <a:pt x="399" y="183"/>
                  <a:pt x="428" y="222"/>
                  <a:pt x="451" y="262"/>
                </a:cubicBezTo>
                <a:close/>
              </a:path>
            </a:pathLst>
          </a:custGeom>
          <a:solidFill>
            <a:srgbClr val="3333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Freeform 6"/>
          <p:cNvSpPr>
            <a:spLocks/>
          </p:cNvSpPr>
          <p:nvPr/>
        </p:nvSpPr>
        <p:spPr bwMode="auto">
          <a:xfrm>
            <a:off x="5455233" y="3481582"/>
            <a:ext cx="919163" cy="1776413"/>
          </a:xfrm>
          <a:custGeom>
            <a:avLst/>
            <a:gdLst/>
            <a:ahLst/>
            <a:cxnLst>
              <a:cxn ang="0">
                <a:pos x="220" y="0"/>
              </a:cxn>
              <a:cxn ang="0">
                <a:pos x="274" y="231"/>
              </a:cxn>
              <a:cxn ang="0">
                <a:pos x="202" y="494"/>
              </a:cxn>
              <a:cxn ang="0">
                <a:pos x="32" y="529"/>
              </a:cxn>
              <a:cxn ang="0">
                <a:pos x="0" y="362"/>
              </a:cxn>
              <a:cxn ang="0">
                <a:pos x="34" y="231"/>
              </a:cxn>
              <a:cxn ang="0">
                <a:pos x="12" y="123"/>
              </a:cxn>
              <a:cxn ang="0">
                <a:pos x="166" y="166"/>
              </a:cxn>
              <a:cxn ang="0">
                <a:pos x="220" y="0"/>
              </a:cxn>
            </a:cxnLst>
            <a:rect l="0" t="0" r="r" b="b"/>
            <a:pathLst>
              <a:path w="274" h="529">
                <a:moveTo>
                  <a:pt x="220" y="0"/>
                </a:moveTo>
                <a:cubicBezTo>
                  <a:pt x="256" y="70"/>
                  <a:pt x="274" y="147"/>
                  <a:pt x="274" y="231"/>
                </a:cubicBezTo>
                <a:cubicBezTo>
                  <a:pt x="274" y="329"/>
                  <a:pt x="250" y="416"/>
                  <a:pt x="202" y="494"/>
                </a:cubicBezTo>
                <a:cubicBezTo>
                  <a:pt x="32" y="529"/>
                  <a:pt x="32" y="529"/>
                  <a:pt x="32" y="529"/>
                </a:cubicBezTo>
                <a:cubicBezTo>
                  <a:pt x="0" y="362"/>
                  <a:pt x="0" y="362"/>
                  <a:pt x="0" y="362"/>
                </a:cubicBezTo>
                <a:cubicBezTo>
                  <a:pt x="22" y="323"/>
                  <a:pt x="34" y="279"/>
                  <a:pt x="34" y="231"/>
                </a:cubicBezTo>
                <a:cubicBezTo>
                  <a:pt x="34" y="192"/>
                  <a:pt x="26" y="156"/>
                  <a:pt x="12" y="123"/>
                </a:cubicBezTo>
                <a:cubicBezTo>
                  <a:pt x="166" y="166"/>
                  <a:pt x="166" y="166"/>
                  <a:pt x="166" y="166"/>
                </a:cubicBezTo>
                <a:lnTo>
                  <a:pt x="220" y="0"/>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7"/>
          <p:cNvSpPr>
            <a:spLocks/>
          </p:cNvSpPr>
          <p:nvPr/>
        </p:nvSpPr>
        <p:spPr bwMode="auto">
          <a:xfrm>
            <a:off x="4275718" y="4751581"/>
            <a:ext cx="1824038" cy="1208088"/>
          </a:xfrm>
          <a:custGeom>
            <a:avLst/>
            <a:gdLst/>
            <a:ahLst/>
            <a:cxnLst>
              <a:cxn ang="0">
                <a:pos x="476" y="211"/>
              </a:cxn>
              <a:cxn ang="0">
                <a:pos x="118" y="360"/>
              </a:cxn>
              <a:cxn ang="0">
                <a:pos x="104" y="360"/>
              </a:cxn>
              <a:cxn ang="0">
                <a:pos x="0" y="235"/>
              </a:cxn>
              <a:cxn ang="0">
                <a:pos x="138" y="119"/>
              </a:cxn>
              <a:cxn ang="0">
                <a:pos x="307" y="41"/>
              </a:cxn>
              <a:cxn ang="0">
                <a:pos x="341" y="0"/>
              </a:cxn>
              <a:cxn ang="0">
                <a:pos x="375" y="164"/>
              </a:cxn>
              <a:cxn ang="0">
                <a:pos x="543" y="131"/>
              </a:cxn>
              <a:cxn ang="0">
                <a:pos x="476" y="211"/>
              </a:cxn>
            </a:cxnLst>
            <a:rect l="0" t="0" r="r" b="b"/>
            <a:pathLst>
              <a:path w="543" h="360">
                <a:moveTo>
                  <a:pt x="476" y="211"/>
                </a:moveTo>
                <a:cubicBezTo>
                  <a:pt x="378" y="310"/>
                  <a:pt x="258" y="360"/>
                  <a:pt x="118" y="360"/>
                </a:cubicBezTo>
                <a:cubicBezTo>
                  <a:pt x="113" y="360"/>
                  <a:pt x="109" y="360"/>
                  <a:pt x="104" y="360"/>
                </a:cubicBezTo>
                <a:cubicBezTo>
                  <a:pt x="0" y="235"/>
                  <a:pt x="0" y="235"/>
                  <a:pt x="0" y="235"/>
                </a:cubicBezTo>
                <a:cubicBezTo>
                  <a:pt x="138" y="119"/>
                  <a:pt x="138" y="119"/>
                  <a:pt x="138" y="119"/>
                </a:cubicBezTo>
                <a:cubicBezTo>
                  <a:pt x="203" y="115"/>
                  <a:pt x="259" y="89"/>
                  <a:pt x="307" y="41"/>
                </a:cubicBezTo>
                <a:cubicBezTo>
                  <a:pt x="320" y="28"/>
                  <a:pt x="331" y="14"/>
                  <a:pt x="341" y="0"/>
                </a:cubicBezTo>
                <a:cubicBezTo>
                  <a:pt x="375" y="164"/>
                  <a:pt x="375" y="164"/>
                  <a:pt x="375" y="164"/>
                </a:cubicBezTo>
                <a:cubicBezTo>
                  <a:pt x="543" y="131"/>
                  <a:pt x="543" y="131"/>
                  <a:pt x="543" y="131"/>
                </a:cubicBezTo>
                <a:cubicBezTo>
                  <a:pt x="524" y="159"/>
                  <a:pt x="502" y="186"/>
                  <a:pt x="476" y="211"/>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8"/>
          <p:cNvSpPr>
            <a:spLocks/>
          </p:cNvSpPr>
          <p:nvPr/>
        </p:nvSpPr>
        <p:spPr bwMode="auto">
          <a:xfrm>
            <a:off x="3175581" y="2559243"/>
            <a:ext cx="1843088" cy="1271588"/>
          </a:xfrm>
          <a:custGeom>
            <a:avLst/>
            <a:gdLst/>
            <a:ahLst/>
            <a:cxnLst>
              <a:cxn ang="0">
                <a:pos x="88" y="148"/>
              </a:cxn>
              <a:cxn ang="0">
                <a:pos x="436" y="0"/>
              </a:cxn>
              <a:cxn ang="0">
                <a:pos x="549" y="119"/>
              </a:cxn>
              <a:cxn ang="0">
                <a:pos x="426" y="241"/>
              </a:cxn>
              <a:cxn ang="0">
                <a:pos x="258" y="318"/>
              </a:cxn>
              <a:cxn ang="0">
                <a:pos x="212" y="379"/>
              </a:cxn>
              <a:cxn ang="0">
                <a:pos x="178" y="221"/>
              </a:cxn>
              <a:cxn ang="0">
                <a:pos x="0" y="264"/>
              </a:cxn>
              <a:cxn ang="0">
                <a:pos x="88" y="148"/>
              </a:cxn>
            </a:cxnLst>
            <a:rect l="0" t="0" r="r" b="b"/>
            <a:pathLst>
              <a:path w="549" h="379">
                <a:moveTo>
                  <a:pt x="88" y="148"/>
                </a:moveTo>
                <a:cubicBezTo>
                  <a:pt x="185" y="52"/>
                  <a:pt x="301" y="2"/>
                  <a:pt x="436" y="0"/>
                </a:cubicBezTo>
                <a:cubicBezTo>
                  <a:pt x="549" y="119"/>
                  <a:pt x="549" y="119"/>
                  <a:pt x="549" y="119"/>
                </a:cubicBezTo>
                <a:cubicBezTo>
                  <a:pt x="426" y="241"/>
                  <a:pt x="426" y="241"/>
                  <a:pt x="426" y="241"/>
                </a:cubicBezTo>
                <a:cubicBezTo>
                  <a:pt x="361" y="245"/>
                  <a:pt x="305" y="271"/>
                  <a:pt x="258" y="318"/>
                </a:cubicBezTo>
                <a:cubicBezTo>
                  <a:pt x="239" y="337"/>
                  <a:pt x="224" y="357"/>
                  <a:pt x="212" y="379"/>
                </a:cubicBezTo>
                <a:cubicBezTo>
                  <a:pt x="178" y="221"/>
                  <a:pt x="178" y="221"/>
                  <a:pt x="178" y="221"/>
                </a:cubicBezTo>
                <a:cubicBezTo>
                  <a:pt x="0" y="264"/>
                  <a:pt x="0" y="264"/>
                  <a:pt x="0" y="264"/>
                </a:cubicBezTo>
                <a:cubicBezTo>
                  <a:pt x="23" y="223"/>
                  <a:pt x="52" y="184"/>
                  <a:pt x="88" y="148"/>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9"/>
          <p:cNvSpPr>
            <a:spLocks/>
          </p:cNvSpPr>
          <p:nvPr/>
        </p:nvSpPr>
        <p:spPr bwMode="auto">
          <a:xfrm>
            <a:off x="3224795" y="4646807"/>
            <a:ext cx="1450975" cy="1309688"/>
          </a:xfrm>
          <a:custGeom>
            <a:avLst/>
            <a:gdLst/>
            <a:ahLst/>
            <a:cxnLst>
              <a:cxn ang="0">
                <a:pos x="431" y="150"/>
              </a:cxn>
              <a:cxn ang="0">
                <a:pos x="432" y="150"/>
              </a:cxn>
              <a:cxn ang="0">
                <a:pos x="298" y="266"/>
              </a:cxn>
              <a:cxn ang="0">
                <a:pos x="402" y="390"/>
              </a:cxn>
              <a:cxn ang="0">
                <a:pos x="73" y="242"/>
              </a:cxn>
              <a:cxn ang="0">
                <a:pos x="0" y="152"/>
              </a:cxn>
              <a:cxn ang="0">
                <a:pos x="47" y="0"/>
              </a:cxn>
              <a:cxn ang="0">
                <a:pos x="212" y="36"/>
              </a:cxn>
              <a:cxn ang="0">
                <a:pos x="243" y="72"/>
              </a:cxn>
              <a:cxn ang="0">
                <a:pos x="431" y="150"/>
              </a:cxn>
            </a:cxnLst>
            <a:rect l="0" t="0" r="r" b="b"/>
            <a:pathLst>
              <a:path w="432" h="390">
                <a:moveTo>
                  <a:pt x="431" y="150"/>
                </a:moveTo>
                <a:cubicBezTo>
                  <a:pt x="432" y="150"/>
                  <a:pt x="432" y="150"/>
                  <a:pt x="432" y="150"/>
                </a:cubicBezTo>
                <a:cubicBezTo>
                  <a:pt x="298" y="266"/>
                  <a:pt x="298" y="266"/>
                  <a:pt x="298" y="266"/>
                </a:cubicBezTo>
                <a:cubicBezTo>
                  <a:pt x="402" y="390"/>
                  <a:pt x="402" y="390"/>
                  <a:pt x="402" y="390"/>
                </a:cubicBezTo>
                <a:cubicBezTo>
                  <a:pt x="275" y="384"/>
                  <a:pt x="165" y="334"/>
                  <a:pt x="73" y="242"/>
                </a:cubicBezTo>
                <a:cubicBezTo>
                  <a:pt x="45" y="214"/>
                  <a:pt x="20" y="184"/>
                  <a:pt x="0" y="152"/>
                </a:cubicBezTo>
                <a:cubicBezTo>
                  <a:pt x="47" y="0"/>
                  <a:pt x="47" y="0"/>
                  <a:pt x="47" y="0"/>
                </a:cubicBezTo>
                <a:cubicBezTo>
                  <a:pt x="212" y="36"/>
                  <a:pt x="212" y="36"/>
                  <a:pt x="212" y="36"/>
                </a:cubicBezTo>
                <a:cubicBezTo>
                  <a:pt x="221" y="48"/>
                  <a:pt x="232" y="61"/>
                  <a:pt x="243" y="72"/>
                </a:cubicBezTo>
                <a:cubicBezTo>
                  <a:pt x="295" y="124"/>
                  <a:pt x="358" y="150"/>
                  <a:pt x="431" y="150"/>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0"/>
          <p:cNvSpPr>
            <a:spLocks/>
          </p:cNvSpPr>
          <p:nvPr/>
        </p:nvSpPr>
        <p:spPr bwMode="auto">
          <a:xfrm>
            <a:off x="2973970" y="3341882"/>
            <a:ext cx="936625" cy="1774825"/>
          </a:xfrm>
          <a:custGeom>
            <a:avLst/>
            <a:gdLst/>
            <a:ahLst/>
            <a:cxnLst>
              <a:cxn ang="0">
                <a:pos x="53" y="43"/>
              </a:cxn>
              <a:cxn ang="0">
                <a:pos x="229" y="0"/>
              </a:cxn>
              <a:cxn ang="0">
                <a:pos x="264" y="162"/>
              </a:cxn>
              <a:cxn ang="0">
                <a:pos x="240" y="273"/>
              </a:cxn>
              <a:cxn ang="0">
                <a:pos x="279" y="413"/>
              </a:cxn>
              <a:cxn ang="0">
                <a:pos x="115" y="374"/>
              </a:cxn>
              <a:cxn ang="0">
                <a:pos x="115" y="374"/>
              </a:cxn>
              <a:cxn ang="0">
                <a:pos x="68" y="529"/>
              </a:cxn>
              <a:cxn ang="0">
                <a:pos x="0" y="273"/>
              </a:cxn>
              <a:cxn ang="0">
                <a:pos x="53" y="43"/>
              </a:cxn>
            </a:cxnLst>
            <a:rect l="0" t="0" r="r" b="b"/>
            <a:pathLst>
              <a:path w="279" h="529">
                <a:moveTo>
                  <a:pt x="53" y="43"/>
                </a:moveTo>
                <a:cubicBezTo>
                  <a:pt x="229" y="0"/>
                  <a:pt x="229" y="0"/>
                  <a:pt x="229" y="0"/>
                </a:cubicBezTo>
                <a:cubicBezTo>
                  <a:pt x="264" y="162"/>
                  <a:pt x="264" y="162"/>
                  <a:pt x="264" y="162"/>
                </a:cubicBezTo>
                <a:cubicBezTo>
                  <a:pt x="248" y="196"/>
                  <a:pt x="240" y="233"/>
                  <a:pt x="240" y="273"/>
                </a:cubicBezTo>
                <a:cubicBezTo>
                  <a:pt x="240" y="325"/>
                  <a:pt x="253" y="372"/>
                  <a:pt x="279" y="413"/>
                </a:cubicBezTo>
                <a:cubicBezTo>
                  <a:pt x="115" y="374"/>
                  <a:pt x="115" y="374"/>
                  <a:pt x="115" y="374"/>
                </a:cubicBezTo>
                <a:cubicBezTo>
                  <a:pt x="115" y="374"/>
                  <a:pt x="115" y="374"/>
                  <a:pt x="115" y="374"/>
                </a:cubicBezTo>
                <a:cubicBezTo>
                  <a:pt x="68" y="529"/>
                  <a:pt x="68" y="529"/>
                  <a:pt x="68" y="529"/>
                </a:cubicBezTo>
                <a:cubicBezTo>
                  <a:pt x="22" y="453"/>
                  <a:pt x="0" y="368"/>
                  <a:pt x="0" y="273"/>
                </a:cubicBezTo>
                <a:cubicBezTo>
                  <a:pt x="0" y="189"/>
                  <a:pt x="18" y="112"/>
                  <a:pt x="53" y="43"/>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Text Placeholder 3"/>
          <p:cNvSpPr txBox="1">
            <a:spLocks/>
          </p:cNvSpPr>
          <p:nvPr/>
        </p:nvSpPr>
        <p:spPr>
          <a:xfrm>
            <a:off x="4531625" y="2802738"/>
            <a:ext cx="285335" cy="30777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bg1"/>
                </a:solidFill>
                <a:effectLst/>
                <a:uLnTx/>
                <a:uFillTx/>
                <a:latin typeface="+mn-lt"/>
                <a:ea typeface="+mn-ea"/>
                <a:cs typeface="+mn-cs"/>
              </a:rPr>
              <a:t>02</a:t>
            </a:r>
          </a:p>
        </p:txBody>
      </p:sp>
      <p:sp>
        <p:nvSpPr>
          <p:cNvPr id="19" name="Text Placeholder 3"/>
          <p:cNvSpPr txBox="1">
            <a:spLocks/>
          </p:cNvSpPr>
          <p:nvPr/>
        </p:nvSpPr>
        <p:spPr>
          <a:xfrm>
            <a:off x="5686811" y="3597861"/>
            <a:ext cx="285335" cy="30777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bg1"/>
                </a:solidFill>
                <a:effectLst/>
                <a:uLnTx/>
                <a:uFillTx/>
                <a:latin typeface="+mn-lt"/>
                <a:ea typeface="+mn-ea"/>
                <a:cs typeface="+mn-cs"/>
              </a:rPr>
              <a:t>03</a:t>
            </a:r>
          </a:p>
        </p:txBody>
      </p:sp>
      <p:sp>
        <p:nvSpPr>
          <p:cNvPr id="20" name="Text Placeholder 3"/>
          <p:cNvSpPr txBox="1">
            <a:spLocks/>
          </p:cNvSpPr>
          <p:nvPr/>
        </p:nvSpPr>
        <p:spPr>
          <a:xfrm>
            <a:off x="5598666" y="4865168"/>
            <a:ext cx="285335" cy="30777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bg1"/>
                </a:solidFill>
                <a:effectLst/>
                <a:uLnTx/>
                <a:uFillTx/>
                <a:latin typeface="+mn-lt"/>
                <a:ea typeface="+mn-ea"/>
                <a:cs typeface="+mn-cs"/>
              </a:rPr>
              <a:t>04</a:t>
            </a:r>
          </a:p>
        </p:txBody>
      </p:sp>
      <p:sp>
        <p:nvSpPr>
          <p:cNvPr id="21" name="Text Placeholder 3"/>
          <p:cNvSpPr txBox="1">
            <a:spLocks/>
          </p:cNvSpPr>
          <p:nvPr/>
        </p:nvSpPr>
        <p:spPr>
          <a:xfrm>
            <a:off x="3411573" y="3465225"/>
            <a:ext cx="285335" cy="30777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bg1"/>
                </a:solidFill>
                <a:effectLst/>
                <a:uLnTx/>
                <a:uFillTx/>
                <a:latin typeface="+mn-lt"/>
                <a:ea typeface="+mn-ea"/>
                <a:cs typeface="+mn-cs"/>
              </a:rPr>
              <a:t>01</a:t>
            </a:r>
          </a:p>
        </p:txBody>
      </p:sp>
      <p:sp>
        <p:nvSpPr>
          <p:cNvPr id="22" name="Text Placeholder 3"/>
          <p:cNvSpPr txBox="1">
            <a:spLocks/>
          </p:cNvSpPr>
          <p:nvPr/>
        </p:nvSpPr>
        <p:spPr>
          <a:xfrm>
            <a:off x="4456202" y="5418441"/>
            <a:ext cx="285335" cy="30777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bg1"/>
                </a:solidFill>
                <a:effectLst/>
                <a:uLnTx/>
                <a:uFillTx/>
                <a:latin typeface="+mn-lt"/>
                <a:ea typeface="+mn-ea"/>
                <a:cs typeface="+mn-cs"/>
              </a:rPr>
              <a:t>0</a:t>
            </a:r>
            <a:r>
              <a:rPr lang="en-US" sz="2000" dirty="0">
                <a:solidFill>
                  <a:schemeClr val="bg1"/>
                </a:solidFill>
              </a:rPr>
              <a:t>5</a:t>
            </a:r>
            <a:endParaRPr kumimoji="0" lang="en-U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23" name="Text Placeholder 3"/>
          <p:cNvSpPr txBox="1">
            <a:spLocks/>
          </p:cNvSpPr>
          <p:nvPr/>
        </p:nvSpPr>
        <p:spPr>
          <a:xfrm>
            <a:off x="3430063" y="4769917"/>
            <a:ext cx="285335" cy="30777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bg1"/>
                </a:solidFill>
                <a:effectLst/>
                <a:uLnTx/>
                <a:uFillTx/>
                <a:latin typeface="+mn-lt"/>
                <a:ea typeface="+mn-ea"/>
                <a:cs typeface="+mn-cs"/>
              </a:rPr>
              <a:t>06</a:t>
            </a:r>
          </a:p>
        </p:txBody>
      </p:sp>
      <p:sp>
        <p:nvSpPr>
          <p:cNvPr id="24" name="Freeform 122"/>
          <p:cNvSpPr>
            <a:spLocks noEditPoints="1"/>
          </p:cNvSpPr>
          <p:nvPr/>
        </p:nvSpPr>
        <p:spPr bwMode="auto">
          <a:xfrm>
            <a:off x="3191896" y="4015936"/>
            <a:ext cx="439353" cy="344809"/>
          </a:xfrm>
          <a:custGeom>
            <a:avLst/>
            <a:gdLst/>
            <a:ahLst/>
            <a:cxnLst>
              <a:cxn ang="0">
                <a:pos x="57" y="37"/>
              </a:cxn>
              <a:cxn ang="0">
                <a:pos x="38" y="56"/>
              </a:cxn>
              <a:cxn ang="0">
                <a:pos x="34" y="57"/>
              </a:cxn>
              <a:cxn ang="0">
                <a:pos x="31" y="56"/>
              </a:cxn>
              <a:cxn ang="0">
                <a:pos x="4" y="28"/>
              </a:cxn>
              <a:cxn ang="0">
                <a:pos x="0" y="20"/>
              </a:cxn>
              <a:cxn ang="0">
                <a:pos x="0" y="4"/>
              </a:cxn>
              <a:cxn ang="0">
                <a:pos x="5" y="0"/>
              </a:cxn>
              <a:cxn ang="0">
                <a:pos x="21" y="0"/>
              </a:cxn>
              <a:cxn ang="0">
                <a:pos x="29" y="3"/>
              </a:cxn>
              <a:cxn ang="0">
                <a:pos x="57" y="30"/>
              </a:cxn>
              <a:cxn ang="0">
                <a:pos x="58" y="34"/>
              </a:cxn>
              <a:cxn ang="0">
                <a:pos x="57" y="37"/>
              </a:cxn>
              <a:cxn ang="0">
                <a:pos x="13" y="7"/>
              </a:cxn>
              <a:cxn ang="0">
                <a:pos x="8" y="12"/>
              </a:cxn>
              <a:cxn ang="0">
                <a:pos x="13" y="17"/>
              </a:cxn>
              <a:cxn ang="0">
                <a:pos x="17" y="12"/>
              </a:cxn>
              <a:cxn ang="0">
                <a:pos x="13" y="7"/>
              </a:cxn>
              <a:cxn ang="0">
                <a:pos x="71" y="37"/>
              </a:cxn>
              <a:cxn ang="0">
                <a:pos x="52" y="56"/>
              </a:cxn>
              <a:cxn ang="0">
                <a:pos x="49" y="57"/>
              </a:cxn>
              <a:cxn ang="0">
                <a:pos x="45" y="55"/>
              </a:cxn>
              <a:cxn ang="0">
                <a:pos x="63" y="37"/>
              </a:cxn>
              <a:cxn ang="0">
                <a:pos x="64" y="34"/>
              </a:cxn>
              <a:cxn ang="0">
                <a:pos x="63" y="30"/>
              </a:cxn>
              <a:cxn ang="0">
                <a:pos x="35" y="3"/>
              </a:cxn>
              <a:cxn ang="0">
                <a:pos x="27" y="0"/>
              </a:cxn>
              <a:cxn ang="0">
                <a:pos x="36" y="0"/>
              </a:cxn>
              <a:cxn ang="0">
                <a:pos x="44" y="3"/>
              </a:cxn>
              <a:cxn ang="0">
                <a:pos x="71" y="30"/>
              </a:cxn>
              <a:cxn ang="0">
                <a:pos x="73" y="34"/>
              </a:cxn>
              <a:cxn ang="0">
                <a:pos x="71" y="37"/>
              </a:cxn>
            </a:cxnLst>
            <a:rect l="0" t="0" r="r" b="b"/>
            <a:pathLst>
              <a:path w="73" h="57">
                <a:moveTo>
                  <a:pt x="57" y="37"/>
                </a:moveTo>
                <a:cubicBezTo>
                  <a:pt x="38" y="56"/>
                  <a:pt x="38" y="56"/>
                  <a:pt x="38" y="56"/>
                </a:cubicBezTo>
                <a:cubicBezTo>
                  <a:pt x="37" y="57"/>
                  <a:pt x="36" y="57"/>
                  <a:pt x="34" y="57"/>
                </a:cubicBezTo>
                <a:cubicBezTo>
                  <a:pt x="33" y="57"/>
                  <a:pt x="32" y="57"/>
                  <a:pt x="31" y="56"/>
                </a:cubicBezTo>
                <a:cubicBezTo>
                  <a:pt x="4" y="28"/>
                  <a:pt x="4" y="28"/>
                  <a:pt x="4" y="28"/>
                </a:cubicBezTo>
                <a:cubicBezTo>
                  <a:pt x="2" y="27"/>
                  <a:pt x="0" y="23"/>
                  <a:pt x="0" y="20"/>
                </a:cubicBezTo>
                <a:cubicBezTo>
                  <a:pt x="0" y="4"/>
                  <a:pt x="0" y="4"/>
                  <a:pt x="0" y="4"/>
                </a:cubicBezTo>
                <a:cubicBezTo>
                  <a:pt x="0" y="2"/>
                  <a:pt x="3" y="0"/>
                  <a:pt x="5" y="0"/>
                </a:cubicBezTo>
                <a:cubicBezTo>
                  <a:pt x="21" y="0"/>
                  <a:pt x="21" y="0"/>
                  <a:pt x="21" y="0"/>
                </a:cubicBezTo>
                <a:cubicBezTo>
                  <a:pt x="24" y="0"/>
                  <a:pt x="27" y="1"/>
                  <a:pt x="29" y="3"/>
                </a:cubicBezTo>
                <a:cubicBezTo>
                  <a:pt x="57" y="30"/>
                  <a:pt x="57" y="30"/>
                  <a:pt x="57" y="30"/>
                </a:cubicBezTo>
                <a:cubicBezTo>
                  <a:pt x="57" y="31"/>
                  <a:pt x="58" y="32"/>
                  <a:pt x="58" y="34"/>
                </a:cubicBezTo>
                <a:cubicBezTo>
                  <a:pt x="58" y="35"/>
                  <a:pt x="57" y="36"/>
                  <a:pt x="57" y="37"/>
                </a:cubicBezTo>
                <a:close/>
                <a:moveTo>
                  <a:pt x="13" y="7"/>
                </a:moveTo>
                <a:cubicBezTo>
                  <a:pt x="10" y="7"/>
                  <a:pt x="8" y="9"/>
                  <a:pt x="8" y="12"/>
                </a:cubicBezTo>
                <a:cubicBezTo>
                  <a:pt x="8" y="14"/>
                  <a:pt x="10" y="17"/>
                  <a:pt x="13" y="17"/>
                </a:cubicBezTo>
                <a:cubicBezTo>
                  <a:pt x="15" y="17"/>
                  <a:pt x="17" y="14"/>
                  <a:pt x="17" y="12"/>
                </a:cubicBezTo>
                <a:cubicBezTo>
                  <a:pt x="17" y="9"/>
                  <a:pt x="15" y="7"/>
                  <a:pt x="13" y="7"/>
                </a:cubicBezTo>
                <a:close/>
                <a:moveTo>
                  <a:pt x="71" y="37"/>
                </a:moveTo>
                <a:cubicBezTo>
                  <a:pt x="52" y="56"/>
                  <a:pt x="52" y="56"/>
                  <a:pt x="52" y="56"/>
                </a:cubicBezTo>
                <a:cubicBezTo>
                  <a:pt x="52" y="57"/>
                  <a:pt x="50" y="57"/>
                  <a:pt x="49" y="57"/>
                </a:cubicBezTo>
                <a:cubicBezTo>
                  <a:pt x="47" y="57"/>
                  <a:pt x="46" y="56"/>
                  <a:pt x="45" y="55"/>
                </a:cubicBezTo>
                <a:cubicBezTo>
                  <a:pt x="63" y="37"/>
                  <a:pt x="63" y="37"/>
                  <a:pt x="63" y="37"/>
                </a:cubicBezTo>
                <a:cubicBezTo>
                  <a:pt x="63" y="36"/>
                  <a:pt x="64" y="35"/>
                  <a:pt x="64" y="34"/>
                </a:cubicBezTo>
                <a:cubicBezTo>
                  <a:pt x="64" y="32"/>
                  <a:pt x="63" y="31"/>
                  <a:pt x="63" y="30"/>
                </a:cubicBezTo>
                <a:cubicBezTo>
                  <a:pt x="35" y="3"/>
                  <a:pt x="35" y="3"/>
                  <a:pt x="35" y="3"/>
                </a:cubicBezTo>
                <a:cubicBezTo>
                  <a:pt x="34" y="1"/>
                  <a:pt x="30" y="0"/>
                  <a:pt x="27" y="0"/>
                </a:cubicBezTo>
                <a:cubicBezTo>
                  <a:pt x="36" y="0"/>
                  <a:pt x="36" y="0"/>
                  <a:pt x="36" y="0"/>
                </a:cubicBezTo>
                <a:cubicBezTo>
                  <a:pt x="38" y="0"/>
                  <a:pt x="42" y="1"/>
                  <a:pt x="44" y="3"/>
                </a:cubicBezTo>
                <a:cubicBezTo>
                  <a:pt x="71" y="30"/>
                  <a:pt x="71" y="30"/>
                  <a:pt x="71" y="30"/>
                </a:cubicBezTo>
                <a:cubicBezTo>
                  <a:pt x="72" y="31"/>
                  <a:pt x="73" y="32"/>
                  <a:pt x="73" y="34"/>
                </a:cubicBezTo>
                <a:cubicBezTo>
                  <a:pt x="73" y="35"/>
                  <a:pt x="72" y="36"/>
                  <a:pt x="71" y="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66"/>
          <p:cNvSpPr>
            <a:spLocks noEditPoints="1"/>
          </p:cNvSpPr>
          <p:nvPr/>
        </p:nvSpPr>
        <p:spPr bwMode="auto">
          <a:xfrm>
            <a:off x="3937678" y="2937239"/>
            <a:ext cx="377030" cy="379803"/>
          </a:xfrm>
          <a:custGeom>
            <a:avLst/>
            <a:gdLst/>
            <a:ahLst/>
            <a:cxnLst>
              <a:cxn ang="0">
                <a:pos x="1" y="42"/>
              </a:cxn>
              <a:cxn ang="0">
                <a:pos x="1" y="40"/>
              </a:cxn>
              <a:cxn ang="0">
                <a:pos x="14" y="41"/>
              </a:cxn>
              <a:cxn ang="0">
                <a:pos x="30" y="19"/>
              </a:cxn>
              <a:cxn ang="0">
                <a:pos x="17" y="8"/>
              </a:cxn>
              <a:cxn ang="0">
                <a:pos x="9" y="14"/>
              </a:cxn>
              <a:cxn ang="0">
                <a:pos x="9" y="19"/>
              </a:cxn>
              <a:cxn ang="0">
                <a:pos x="18" y="39"/>
              </a:cxn>
              <a:cxn ang="0">
                <a:pos x="4" y="24"/>
              </a:cxn>
              <a:cxn ang="0">
                <a:pos x="4" y="9"/>
              </a:cxn>
              <a:cxn ang="0">
                <a:pos x="17" y="0"/>
              </a:cxn>
              <a:cxn ang="0">
                <a:pos x="37" y="16"/>
              </a:cxn>
              <a:cxn ang="0">
                <a:pos x="30" y="19"/>
              </a:cxn>
              <a:cxn ang="0">
                <a:pos x="6" y="58"/>
              </a:cxn>
              <a:cxn ang="0">
                <a:pos x="5" y="56"/>
              </a:cxn>
              <a:cxn ang="0">
                <a:pos x="16" y="46"/>
              </a:cxn>
              <a:cxn ang="0">
                <a:pos x="7" y="58"/>
              </a:cxn>
              <a:cxn ang="0">
                <a:pos x="22" y="63"/>
              </a:cxn>
              <a:cxn ang="0">
                <a:pos x="20" y="49"/>
              </a:cxn>
              <a:cxn ang="0">
                <a:pos x="23" y="49"/>
              </a:cxn>
              <a:cxn ang="0">
                <a:pos x="59" y="54"/>
              </a:cxn>
              <a:cxn ang="0">
                <a:pos x="46" y="62"/>
              </a:cxn>
              <a:cxn ang="0">
                <a:pos x="25" y="46"/>
              </a:cxn>
              <a:cxn ang="0">
                <a:pos x="33" y="43"/>
              </a:cxn>
              <a:cxn ang="0">
                <a:pos x="48" y="54"/>
              </a:cxn>
              <a:cxn ang="0">
                <a:pos x="55" y="46"/>
              </a:cxn>
              <a:cxn ang="0">
                <a:pos x="44" y="33"/>
              </a:cxn>
              <a:cxn ang="0">
                <a:pos x="46" y="25"/>
              </a:cxn>
              <a:cxn ang="0">
                <a:pos x="62" y="46"/>
              </a:cxn>
              <a:cxn ang="0">
                <a:pos x="42" y="13"/>
              </a:cxn>
              <a:cxn ang="0">
                <a:pos x="40" y="13"/>
              </a:cxn>
              <a:cxn ang="0">
                <a:pos x="41" y="0"/>
              </a:cxn>
              <a:cxn ang="0">
                <a:pos x="42" y="13"/>
              </a:cxn>
              <a:cxn ang="0">
                <a:pos x="47" y="17"/>
              </a:cxn>
              <a:cxn ang="0">
                <a:pos x="46" y="15"/>
              </a:cxn>
              <a:cxn ang="0">
                <a:pos x="58" y="5"/>
              </a:cxn>
              <a:cxn ang="0">
                <a:pos x="48" y="16"/>
              </a:cxn>
              <a:cxn ang="0">
                <a:pos x="50" y="23"/>
              </a:cxn>
              <a:cxn ang="0">
                <a:pos x="50" y="20"/>
              </a:cxn>
              <a:cxn ang="0">
                <a:pos x="63" y="22"/>
              </a:cxn>
            </a:cxnLst>
            <a:rect l="0" t="0" r="r" b="b"/>
            <a:pathLst>
              <a:path w="63" h="63">
                <a:moveTo>
                  <a:pt x="13" y="42"/>
                </a:moveTo>
                <a:cubicBezTo>
                  <a:pt x="1" y="42"/>
                  <a:pt x="1" y="42"/>
                  <a:pt x="1" y="42"/>
                </a:cubicBezTo>
                <a:cubicBezTo>
                  <a:pt x="0" y="42"/>
                  <a:pt x="0" y="42"/>
                  <a:pt x="0" y="41"/>
                </a:cubicBezTo>
                <a:cubicBezTo>
                  <a:pt x="0" y="40"/>
                  <a:pt x="0" y="40"/>
                  <a:pt x="1" y="40"/>
                </a:cubicBezTo>
                <a:cubicBezTo>
                  <a:pt x="13" y="40"/>
                  <a:pt x="13" y="40"/>
                  <a:pt x="13" y="40"/>
                </a:cubicBezTo>
                <a:cubicBezTo>
                  <a:pt x="14" y="40"/>
                  <a:pt x="14" y="40"/>
                  <a:pt x="14" y="41"/>
                </a:cubicBezTo>
                <a:cubicBezTo>
                  <a:pt x="14" y="42"/>
                  <a:pt x="14" y="42"/>
                  <a:pt x="13" y="42"/>
                </a:cubicBezTo>
                <a:close/>
                <a:moveTo>
                  <a:pt x="30" y="19"/>
                </a:moveTo>
                <a:cubicBezTo>
                  <a:pt x="19" y="9"/>
                  <a:pt x="19" y="9"/>
                  <a:pt x="19" y="9"/>
                </a:cubicBezTo>
                <a:cubicBezTo>
                  <a:pt x="19" y="8"/>
                  <a:pt x="18" y="8"/>
                  <a:pt x="17" y="8"/>
                </a:cubicBezTo>
                <a:cubicBezTo>
                  <a:pt x="16" y="8"/>
                  <a:pt x="15" y="8"/>
                  <a:pt x="14" y="9"/>
                </a:cubicBezTo>
                <a:cubicBezTo>
                  <a:pt x="9" y="14"/>
                  <a:pt x="9" y="14"/>
                  <a:pt x="9" y="14"/>
                </a:cubicBezTo>
                <a:cubicBezTo>
                  <a:pt x="8" y="15"/>
                  <a:pt x="8" y="16"/>
                  <a:pt x="8" y="17"/>
                </a:cubicBezTo>
                <a:cubicBezTo>
                  <a:pt x="8" y="18"/>
                  <a:pt x="8" y="19"/>
                  <a:pt x="9" y="19"/>
                </a:cubicBezTo>
                <a:cubicBezTo>
                  <a:pt x="19" y="30"/>
                  <a:pt x="19" y="30"/>
                  <a:pt x="19" y="30"/>
                </a:cubicBezTo>
                <a:cubicBezTo>
                  <a:pt x="18" y="39"/>
                  <a:pt x="18" y="39"/>
                  <a:pt x="18" y="39"/>
                </a:cubicBezTo>
                <a:cubicBezTo>
                  <a:pt x="18" y="38"/>
                  <a:pt x="17" y="38"/>
                  <a:pt x="16" y="37"/>
                </a:cubicBezTo>
                <a:cubicBezTo>
                  <a:pt x="4" y="24"/>
                  <a:pt x="4" y="24"/>
                  <a:pt x="4" y="24"/>
                </a:cubicBezTo>
                <a:cubicBezTo>
                  <a:pt x="2" y="22"/>
                  <a:pt x="0" y="20"/>
                  <a:pt x="0" y="17"/>
                </a:cubicBezTo>
                <a:cubicBezTo>
                  <a:pt x="0" y="14"/>
                  <a:pt x="2" y="11"/>
                  <a:pt x="4" y="9"/>
                </a:cubicBezTo>
                <a:cubicBezTo>
                  <a:pt x="9" y="3"/>
                  <a:pt x="9" y="3"/>
                  <a:pt x="9" y="3"/>
                </a:cubicBezTo>
                <a:cubicBezTo>
                  <a:pt x="11" y="1"/>
                  <a:pt x="14" y="0"/>
                  <a:pt x="17" y="0"/>
                </a:cubicBezTo>
                <a:cubicBezTo>
                  <a:pt x="20" y="0"/>
                  <a:pt x="23" y="1"/>
                  <a:pt x="25" y="4"/>
                </a:cubicBezTo>
                <a:cubicBezTo>
                  <a:pt x="37" y="16"/>
                  <a:pt x="37" y="16"/>
                  <a:pt x="37" y="16"/>
                </a:cubicBezTo>
                <a:cubicBezTo>
                  <a:pt x="38" y="17"/>
                  <a:pt x="38" y="18"/>
                  <a:pt x="39" y="18"/>
                </a:cubicBezTo>
                <a:lnTo>
                  <a:pt x="30" y="19"/>
                </a:lnTo>
                <a:close/>
                <a:moveTo>
                  <a:pt x="7" y="58"/>
                </a:moveTo>
                <a:cubicBezTo>
                  <a:pt x="6" y="58"/>
                  <a:pt x="6" y="58"/>
                  <a:pt x="6" y="58"/>
                </a:cubicBezTo>
                <a:cubicBezTo>
                  <a:pt x="6" y="58"/>
                  <a:pt x="5" y="58"/>
                  <a:pt x="5" y="58"/>
                </a:cubicBezTo>
                <a:cubicBezTo>
                  <a:pt x="5" y="57"/>
                  <a:pt x="5" y="56"/>
                  <a:pt x="5" y="56"/>
                </a:cubicBezTo>
                <a:cubicBezTo>
                  <a:pt x="15" y="46"/>
                  <a:pt x="15" y="46"/>
                  <a:pt x="15" y="46"/>
                </a:cubicBezTo>
                <a:cubicBezTo>
                  <a:pt x="15" y="46"/>
                  <a:pt x="16" y="46"/>
                  <a:pt x="16" y="46"/>
                </a:cubicBezTo>
                <a:cubicBezTo>
                  <a:pt x="17" y="47"/>
                  <a:pt x="17" y="47"/>
                  <a:pt x="16" y="48"/>
                </a:cubicBezTo>
                <a:lnTo>
                  <a:pt x="7" y="58"/>
                </a:lnTo>
                <a:close/>
                <a:moveTo>
                  <a:pt x="23" y="62"/>
                </a:moveTo>
                <a:cubicBezTo>
                  <a:pt x="23" y="62"/>
                  <a:pt x="22" y="63"/>
                  <a:pt x="22" y="63"/>
                </a:cubicBezTo>
                <a:cubicBezTo>
                  <a:pt x="21" y="63"/>
                  <a:pt x="20" y="62"/>
                  <a:pt x="20" y="62"/>
                </a:cubicBezTo>
                <a:cubicBezTo>
                  <a:pt x="20" y="49"/>
                  <a:pt x="20" y="49"/>
                  <a:pt x="20" y="49"/>
                </a:cubicBezTo>
                <a:cubicBezTo>
                  <a:pt x="20" y="49"/>
                  <a:pt x="21" y="48"/>
                  <a:pt x="22" y="48"/>
                </a:cubicBezTo>
                <a:cubicBezTo>
                  <a:pt x="22" y="48"/>
                  <a:pt x="23" y="49"/>
                  <a:pt x="23" y="49"/>
                </a:cubicBezTo>
                <a:lnTo>
                  <a:pt x="23" y="62"/>
                </a:lnTo>
                <a:close/>
                <a:moveTo>
                  <a:pt x="59" y="54"/>
                </a:moveTo>
                <a:cubicBezTo>
                  <a:pt x="54" y="59"/>
                  <a:pt x="54" y="59"/>
                  <a:pt x="54" y="59"/>
                </a:cubicBezTo>
                <a:cubicBezTo>
                  <a:pt x="51" y="61"/>
                  <a:pt x="49" y="62"/>
                  <a:pt x="46" y="62"/>
                </a:cubicBezTo>
                <a:cubicBezTo>
                  <a:pt x="43" y="62"/>
                  <a:pt x="40" y="61"/>
                  <a:pt x="38" y="59"/>
                </a:cubicBezTo>
                <a:cubicBezTo>
                  <a:pt x="25" y="46"/>
                  <a:pt x="25" y="46"/>
                  <a:pt x="25" y="46"/>
                </a:cubicBezTo>
                <a:cubicBezTo>
                  <a:pt x="25" y="46"/>
                  <a:pt x="24" y="45"/>
                  <a:pt x="24" y="44"/>
                </a:cubicBezTo>
                <a:cubicBezTo>
                  <a:pt x="33" y="43"/>
                  <a:pt x="33" y="43"/>
                  <a:pt x="33" y="43"/>
                </a:cubicBezTo>
                <a:cubicBezTo>
                  <a:pt x="43" y="54"/>
                  <a:pt x="43" y="54"/>
                  <a:pt x="43" y="54"/>
                </a:cubicBezTo>
                <a:cubicBezTo>
                  <a:pt x="45" y="55"/>
                  <a:pt x="47" y="55"/>
                  <a:pt x="48" y="54"/>
                </a:cubicBezTo>
                <a:cubicBezTo>
                  <a:pt x="54" y="48"/>
                  <a:pt x="54" y="48"/>
                  <a:pt x="54" y="48"/>
                </a:cubicBezTo>
                <a:cubicBezTo>
                  <a:pt x="55" y="48"/>
                  <a:pt x="55" y="47"/>
                  <a:pt x="55" y="46"/>
                </a:cubicBezTo>
                <a:cubicBezTo>
                  <a:pt x="55" y="45"/>
                  <a:pt x="55" y="44"/>
                  <a:pt x="54" y="43"/>
                </a:cubicBezTo>
                <a:cubicBezTo>
                  <a:pt x="44" y="33"/>
                  <a:pt x="44" y="33"/>
                  <a:pt x="44" y="33"/>
                </a:cubicBezTo>
                <a:cubicBezTo>
                  <a:pt x="44" y="24"/>
                  <a:pt x="44" y="24"/>
                  <a:pt x="44" y="24"/>
                </a:cubicBezTo>
                <a:cubicBezTo>
                  <a:pt x="45" y="24"/>
                  <a:pt x="46" y="25"/>
                  <a:pt x="46" y="25"/>
                </a:cubicBezTo>
                <a:cubicBezTo>
                  <a:pt x="59" y="38"/>
                  <a:pt x="59" y="38"/>
                  <a:pt x="59" y="38"/>
                </a:cubicBezTo>
                <a:cubicBezTo>
                  <a:pt x="61" y="40"/>
                  <a:pt x="62" y="43"/>
                  <a:pt x="62" y="46"/>
                </a:cubicBezTo>
                <a:cubicBezTo>
                  <a:pt x="62" y="49"/>
                  <a:pt x="61" y="52"/>
                  <a:pt x="59" y="54"/>
                </a:cubicBezTo>
                <a:close/>
                <a:moveTo>
                  <a:pt x="42" y="13"/>
                </a:moveTo>
                <a:cubicBezTo>
                  <a:pt x="42" y="14"/>
                  <a:pt x="42" y="14"/>
                  <a:pt x="41" y="14"/>
                </a:cubicBezTo>
                <a:cubicBezTo>
                  <a:pt x="40" y="14"/>
                  <a:pt x="40" y="14"/>
                  <a:pt x="40" y="13"/>
                </a:cubicBezTo>
                <a:cubicBezTo>
                  <a:pt x="40" y="1"/>
                  <a:pt x="40" y="1"/>
                  <a:pt x="40" y="1"/>
                </a:cubicBezTo>
                <a:cubicBezTo>
                  <a:pt x="40" y="0"/>
                  <a:pt x="40" y="0"/>
                  <a:pt x="41" y="0"/>
                </a:cubicBezTo>
                <a:cubicBezTo>
                  <a:pt x="42" y="0"/>
                  <a:pt x="42" y="0"/>
                  <a:pt x="42" y="1"/>
                </a:cubicBezTo>
                <a:lnTo>
                  <a:pt x="42" y="13"/>
                </a:lnTo>
                <a:close/>
                <a:moveTo>
                  <a:pt x="48" y="16"/>
                </a:moveTo>
                <a:cubicBezTo>
                  <a:pt x="48" y="17"/>
                  <a:pt x="47" y="17"/>
                  <a:pt x="47" y="17"/>
                </a:cubicBezTo>
                <a:cubicBezTo>
                  <a:pt x="47" y="17"/>
                  <a:pt x="47" y="17"/>
                  <a:pt x="46" y="16"/>
                </a:cubicBezTo>
                <a:cubicBezTo>
                  <a:pt x="46" y="16"/>
                  <a:pt x="46" y="15"/>
                  <a:pt x="46" y="15"/>
                </a:cubicBezTo>
                <a:cubicBezTo>
                  <a:pt x="56" y="5"/>
                  <a:pt x="56" y="5"/>
                  <a:pt x="56" y="5"/>
                </a:cubicBezTo>
                <a:cubicBezTo>
                  <a:pt x="56" y="4"/>
                  <a:pt x="57" y="4"/>
                  <a:pt x="58" y="5"/>
                </a:cubicBezTo>
                <a:cubicBezTo>
                  <a:pt x="58" y="5"/>
                  <a:pt x="58" y="6"/>
                  <a:pt x="58" y="7"/>
                </a:cubicBezTo>
                <a:lnTo>
                  <a:pt x="48" y="16"/>
                </a:lnTo>
                <a:close/>
                <a:moveTo>
                  <a:pt x="62" y="23"/>
                </a:moveTo>
                <a:cubicBezTo>
                  <a:pt x="50" y="23"/>
                  <a:pt x="50" y="23"/>
                  <a:pt x="50" y="23"/>
                </a:cubicBezTo>
                <a:cubicBezTo>
                  <a:pt x="49" y="23"/>
                  <a:pt x="48" y="22"/>
                  <a:pt x="48" y="22"/>
                </a:cubicBezTo>
                <a:cubicBezTo>
                  <a:pt x="48" y="21"/>
                  <a:pt x="49" y="20"/>
                  <a:pt x="50" y="20"/>
                </a:cubicBezTo>
                <a:cubicBezTo>
                  <a:pt x="62" y="20"/>
                  <a:pt x="62" y="20"/>
                  <a:pt x="62" y="20"/>
                </a:cubicBezTo>
                <a:cubicBezTo>
                  <a:pt x="62" y="20"/>
                  <a:pt x="63" y="21"/>
                  <a:pt x="63" y="22"/>
                </a:cubicBezTo>
                <a:cubicBezTo>
                  <a:pt x="63" y="22"/>
                  <a:pt x="62" y="23"/>
                  <a:pt x="62" y="2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40"/>
          <p:cNvSpPr>
            <a:spLocks noEditPoints="1"/>
          </p:cNvSpPr>
          <p:nvPr/>
        </p:nvSpPr>
        <p:spPr bwMode="auto">
          <a:xfrm>
            <a:off x="5263145" y="3056113"/>
            <a:ext cx="359334" cy="361976"/>
          </a:xfrm>
          <a:custGeom>
            <a:avLst/>
            <a:gdLst/>
            <a:ahLst/>
            <a:cxnLst>
              <a:cxn ang="0">
                <a:pos x="63" y="43"/>
              </a:cxn>
              <a:cxn ang="0">
                <a:pos x="60" y="48"/>
              </a:cxn>
              <a:cxn ang="0">
                <a:pos x="34" y="62"/>
              </a:cxn>
              <a:cxn ang="0">
                <a:pos x="31" y="63"/>
              </a:cxn>
              <a:cxn ang="0">
                <a:pos x="29" y="62"/>
              </a:cxn>
              <a:cxn ang="0">
                <a:pos x="2" y="48"/>
              </a:cxn>
              <a:cxn ang="0">
                <a:pos x="0" y="43"/>
              </a:cxn>
              <a:cxn ang="0">
                <a:pos x="0" y="14"/>
              </a:cxn>
              <a:cxn ang="0">
                <a:pos x="3" y="10"/>
              </a:cxn>
              <a:cxn ang="0">
                <a:pos x="30" y="0"/>
              </a:cxn>
              <a:cxn ang="0">
                <a:pos x="31" y="0"/>
              </a:cxn>
              <a:cxn ang="0">
                <a:pos x="33" y="0"/>
              </a:cxn>
              <a:cxn ang="0">
                <a:pos x="60" y="10"/>
              </a:cxn>
              <a:cxn ang="0">
                <a:pos x="63" y="14"/>
              </a:cxn>
              <a:cxn ang="0">
                <a:pos x="63" y="43"/>
              </a:cxn>
              <a:cxn ang="0">
                <a:pos x="58" y="14"/>
              </a:cxn>
              <a:cxn ang="0">
                <a:pos x="31" y="4"/>
              </a:cxn>
              <a:cxn ang="0">
                <a:pos x="5" y="14"/>
              </a:cxn>
              <a:cxn ang="0">
                <a:pos x="31" y="24"/>
              </a:cxn>
              <a:cxn ang="0">
                <a:pos x="58" y="14"/>
              </a:cxn>
              <a:cxn ang="0">
                <a:pos x="58" y="43"/>
              </a:cxn>
              <a:cxn ang="0">
                <a:pos x="58" y="19"/>
              </a:cxn>
              <a:cxn ang="0">
                <a:pos x="34" y="28"/>
              </a:cxn>
              <a:cxn ang="0">
                <a:pos x="34" y="57"/>
              </a:cxn>
              <a:cxn ang="0">
                <a:pos x="58" y="43"/>
              </a:cxn>
            </a:cxnLst>
            <a:rect l="0" t="0" r="r" b="b"/>
            <a:pathLst>
              <a:path w="63" h="63">
                <a:moveTo>
                  <a:pt x="63" y="43"/>
                </a:moveTo>
                <a:cubicBezTo>
                  <a:pt x="63" y="45"/>
                  <a:pt x="62" y="47"/>
                  <a:pt x="60" y="48"/>
                </a:cubicBezTo>
                <a:cubicBezTo>
                  <a:pt x="34" y="62"/>
                  <a:pt x="34" y="62"/>
                  <a:pt x="34" y="62"/>
                </a:cubicBezTo>
                <a:cubicBezTo>
                  <a:pt x="33" y="63"/>
                  <a:pt x="32" y="63"/>
                  <a:pt x="31" y="63"/>
                </a:cubicBezTo>
                <a:cubicBezTo>
                  <a:pt x="31" y="63"/>
                  <a:pt x="30" y="63"/>
                  <a:pt x="29" y="62"/>
                </a:cubicBezTo>
                <a:cubicBezTo>
                  <a:pt x="2" y="48"/>
                  <a:pt x="2" y="48"/>
                  <a:pt x="2" y="48"/>
                </a:cubicBezTo>
                <a:cubicBezTo>
                  <a:pt x="1" y="47"/>
                  <a:pt x="0" y="45"/>
                  <a:pt x="0" y="43"/>
                </a:cubicBezTo>
                <a:cubicBezTo>
                  <a:pt x="0" y="14"/>
                  <a:pt x="0" y="14"/>
                  <a:pt x="0" y="14"/>
                </a:cubicBezTo>
                <a:cubicBezTo>
                  <a:pt x="0" y="12"/>
                  <a:pt x="1" y="10"/>
                  <a:pt x="3" y="10"/>
                </a:cubicBezTo>
                <a:cubicBezTo>
                  <a:pt x="30" y="0"/>
                  <a:pt x="30" y="0"/>
                  <a:pt x="30" y="0"/>
                </a:cubicBezTo>
                <a:cubicBezTo>
                  <a:pt x="30" y="0"/>
                  <a:pt x="31" y="0"/>
                  <a:pt x="31" y="0"/>
                </a:cubicBezTo>
                <a:cubicBezTo>
                  <a:pt x="32" y="0"/>
                  <a:pt x="32" y="0"/>
                  <a:pt x="33" y="0"/>
                </a:cubicBezTo>
                <a:cubicBezTo>
                  <a:pt x="60" y="10"/>
                  <a:pt x="60" y="10"/>
                  <a:pt x="60" y="10"/>
                </a:cubicBezTo>
                <a:cubicBezTo>
                  <a:pt x="62" y="10"/>
                  <a:pt x="63" y="12"/>
                  <a:pt x="63" y="14"/>
                </a:cubicBezTo>
                <a:lnTo>
                  <a:pt x="63" y="43"/>
                </a:lnTo>
                <a:close/>
                <a:moveTo>
                  <a:pt x="58" y="14"/>
                </a:moveTo>
                <a:cubicBezTo>
                  <a:pt x="31" y="4"/>
                  <a:pt x="31" y="4"/>
                  <a:pt x="31" y="4"/>
                </a:cubicBezTo>
                <a:cubicBezTo>
                  <a:pt x="5" y="14"/>
                  <a:pt x="5" y="14"/>
                  <a:pt x="5" y="14"/>
                </a:cubicBezTo>
                <a:cubicBezTo>
                  <a:pt x="31" y="24"/>
                  <a:pt x="31" y="24"/>
                  <a:pt x="31" y="24"/>
                </a:cubicBezTo>
                <a:lnTo>
                  <a:pt x="58" y="14"/>
                </a:lnTo>
                <a:close/>
                <a:moveTo>
                  <a:pt x="58" y="43"/>
                </a:moveTo>
                <a:cubicBezTo>
                  <a:pt x="58" y="19"/>
                  <a:pt x="58" y="19"/>
                  <a:pt x="58" y="19"/>
                </a:cubicBezTo>
                <a:cubicBezTo>
                  <a:pt x="34" y="28"/>
                  <a:pt x="34" y="28"/>
                  <a:pt x="34" y="28"/>
                </a:cubicBezTo>
                <a:cubicBezTo>
                  <a:pt x="34" y="57"/>
                  <a:pt x="34" y="57"/>
                  <a:pt x="34" y="57"/>
                </a:cubicBezTo>
                <a:lnTo>
                  <a:pt x="58" y="4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45"/>
          <p:cNvSpPr>
            <a:spLocks/>
          </p:cNvSpPr>
          <p:nvPr/>
        </p:nvSpPr>
        <p:spPr bwMode="auto">
          <a:xfrm>
            <a:off x="5721107" y="4283210"/>
            <a:ext cx="378651" cy="326519"/>
          </a:xfrm>
          <a:custGeom>
            <a:avLst/>
            <a:gdLst/>
            <a:ahLst/>
            <a:cxnLst>
              <a:cxn ang="0">
                <a:pos x="64" y="51"/>
              </a:cxn>
              <a:cxn ang="0">
                <a:pos x="60" y="55"/>
              </a:cxn>
              <a:cxn ang="0">
                <a:pos x="49" y="55"/>
              </a:cxn>
              <a:cxn ang="0">
                <a:pos x="45" y="51"/>
              </a:cxn>
              <a:cxn ang="0">
                <a:pos x="45" y="40"/>
              </a:cxn>
              <a:cxn ang="0">
                <a:pos x="49" y="36"/>
              </a:cxn>
              <a:cxn ang="0">
                <a:pos x="52" y="36"/>
              </a:cxn>
              <a:cxn ang="0">
                <a:pos x="52" y="30"/>
              </a:cxn>
              <a:cxn ang="0">
                <a:pos x="34" y="30"/>
              </a:cxn>
              <a:cxn ang="0">
                <a:pos x="34" y="36"/>
              </a:cxn>
              <a:cxn ang="0">
                <a:pos x="37" y="36"/>
              </a:cxn>
              <a:cxn ang="0">
                <a:pos x="41" y="40"/>
              </a:cxn>
              <a:cxn ang="0">
                <a:pos x="41" y="51"/>
              </a:cxn>
              <a:cxn ang="0">
                <a:pos x="37" y="55"/>
              </a:cxn>
              <a:cxn ang="0">
                <a:pos x="26" y="55"/>
              </a:cxn>
              <a:cxn ang="0">
                <a:pos x="23" y="51"/>
              </a:cxn>
              <a:cxn ang="0">
                <a:pos x="23" y="40"/>
              </a:cxn>
              <a:cxn ang="0">
                <a:pos x="26" y="36"/>
              </a:cxn>
              <a:cxn ang="0">
                <a:pos x="29" y="36"/>
              </a:cxn>
              <a:cxn ang="0">
                <a:pos x="29" y="30"/>
              </a:cxn>
              <a:cxn ang="0">
                <a:pos x="11" y="30"/>
              </a:cxn>
              <a:cxn ang="0">
                <a:pos x="11" y="36"/>
              </a:cxn>
              <a:cxn ang="0">
                <a:pos x="15" y="36"/>
              </a:cxn>
              <a:cxn ang="0">
                <a:pos x="18" y="40"/>
              </a:cxn>
              <a:cxn ang="0">
                <a:pos x="18" y="51"/>
              </a:cxn>
              <a:cxn ang="0">
                <a:pos x="15" y="55"/>
              </a:cxn>
              <a:cxn ang="0">
                <a:pos x="3" y="55"/>
              </a:cxn>
              <a:cxn ang="0">
                <a:pos x="0" y="51"/>
              </a:cxn>
              <a:cxn ang="0">
                <a:pos x="0" y="40"/>
              </a:cxn>
              <a:cxn ang="0">
                <a:pos x="3" y="36"/>
              </a:cxn>
              <a:cxn ang="0">
                <a:pos x="7" y="36"/>
              </a:cxn>
              <a:cxn ang="0">
                <a:pos x="7" y="30"/>
              </a:cxn>
              <a:cxn ang="0">
                <a:pos x="11" y="25"/>
              </a:cxn>
              <a:cxn ang="0">
                <a:pos x="29" y="25"/>
              </a:cxn>
              <a:cxn ang="0">
                <a:pos x="29" y="18"/>
              </a:cxn>
              <a:cxn ang="0">
                <a:pos x="26" y="18"/>
              </a:cxn>
              <a:cxn ang="0">
                <a:pos x="23" y="15"/>
              </a:cxn>
              <a:cxn ang="0">
                <a:pos x="23" y="3"/>
              </a:cxn>
              <a:cxn ang="0">
                <a:pos x="26" y="0"/>
              </a:cxn>
              <a:cxn ang="0">
                <a:pos x="37" y="0"/>
              </a:cxn>
              <a:cxn ang="0">
                <a:pos x="41" y="3"/>
              </a:cxn>
              <a:cxn ang="0">
                <a:pos x="41" y="15"/>
              </a:cxn>
              <a:cxn ang="0">
                <a:pos x="37" y="18"/>
              </a:cxn>
              <a:cxn ang="0">
                <a:pos x="34" y="18"/>
              </a:cxn>
              <a:cxn ang="0">
                <a:pos x="34" y="25"/>
              </a:cxn>
              <a:cxn ang="0">
                <a:pos x="52" y="25"/>
              </a:cxn>
              <a:cxn ang="0">
                <a:pos x="57" y="30"/>
              </a:cxn>
              <a:cxn ang="0">
                <a:pos x="57" y="36"/>
              </a:cxn>
              <a:cxn ang="0">
                <a:pos x="60" y="36"/>
              </a:cxn>
              <a:cxn ang="0">
                <a:pos x="64" y="40"/>
              </a:cxn>
              <a:cxn ang="0">
                <a:pos x="64" y="51"/>
              </a:cxn>
            </a:cxnLst>
            <a:rect l="0" t="0" r="r" b="b"/>
            <a:pathLst>
              <a:path w="64" h="55">
                <a:moveTo>
                  <a:pt x="64" y="51"/>
                </a:moveTo>
                <a:cubicBezTo>
                  <a:pt x="64" y="53"/>
                  <a:pt x="62" y="55"/>
                  <a:pt x="60" y="55"/>
                </a:cubicBezTo>
                <a:cubicBezTo>
                  <a:pt x="49" y="55"/>
                  <a:pt x="49" y="55"/>
                  <a:pt x="49" y="55"/>
                </a:cubicBezTo>
                <a:cubicBezTo>
                  <a:pt x="47" y="55"/>
                  <a:pt x="45" y="53"/>
                  <a:pt x="45" y="51"/>
                </a:cubicBezTo>
                <a:cubicBezTo>
                  <a:pt x="45" y="40"/>
                  <a:pt x="45" y="40"/>
                  <a:pt x="45" y="40"/>
                </a:cubicBezTo>
                <a:cubicBezTo>
                  <a:pt x="45" y="38"/>
                  <a:pt x="47" y="36"/>
                  <a:pt x="49" y="36"/>
                </a:cubicBezTo>
                <a:cubicBezTo>
                  <a:pt x="52" y="36"/>
                  <a:pt x="52" y="36"/>
                  <a:pt x="52" y="36"/>
                </a:cubicBezTo>
                <a:cubicBezTo>
                  <a:pt x="52" y="30"/>
                  <a:pt x="52" y="30"/>
                  <a:pt x="52" y="30"/>
                </a:cubicBezTo>
                <a:cubicBezTo>
                  <a:pt x="34" y="30"/>
                  <a:pt x="34" y="30"/>
                  <a:pt x="34" y="30"/>
                </a:cubicBezTo>
                <a:cubicBezTo>
                  <a:pt x="34" y="36"/>
                  <a:pt x="34" y="36"/>
                  <a:pt x="34" y="36"/>
                </a:cubicBezTo>
                <a:cubicBezTo>
                  <a:pt x="37" y="36"/>
                  <a:pt x="37" y="36"/>
                  <a:pt x="37" y="36"/>
                </a:cubicBezTo>
                <a:cubicBezTo>
                  <a:pt x="39" y="36"/>
                  <a:pt x="41" y="38"/>
                  <a:pt x="41" y="40"/>
                </a:cubicBezTo>
                <a:cubicBezTo>
                  <a:pt x="41" y="51"/>
                  <a:pt x="41" y="51"/>
                  <a:pt x="41" y="51"/>
                </a:cubicBezTo>
                <a:cubicBezTo>
                  <a:pt x="41" y="53"/>
                  <a:pt x="39" y="55"/>
                  <a:pt x="37" y="55"/>
                </a:cubicBezTo>
                <a:cubicBezTo>
                  <a:pt x="26" y="55"/>
                  <a:pt x="26" y="55"/>
                  <a:pt x="26" y="55"/>
                </a:cubicBezTo>
                <a:cubicBezTo>
                  <a:pt x="24" y="55"/>
                  <a:pt x="23" y="53"/>
                  <a:pt x="23" y="51"/>
                </a:cubicBezTo>
                <a:cubicBezTo>
                  <a:pt x="23" y="40"/>
                  <a:pt x="23" y="40"/>
                  <a:pt x="23" y="40"/>
                </a:cubicBezTo>
                <a:cubicBezTo>
                  <a:pt x="23" y="38"/>
                  <a:pt x="24" y="36"/>
                  <a:pt x="26" y="36"/>
                </a:cubicBezTo>
                <a:cubicBezTo>
                  <a:pt x="29" y="36"/>
                  <a:pt x="29" y="36"/>
                  <a:pt x="29" y="36"/>
                </a:cubicBezTo>
                <a:cubicBezTo>
                  <a:pt x="29" y="30"/>
                  <a:pt x="29" y="30"/>
                  <a:pt x="29" y="30"/>
                </a:cubicBezTo>
                <a:cubicBezTo>
                  <a:pt x="11" y="30"/>
                  <a:pt x="11" y="30"/>
                  <a:pt x="11" y="30"/>
                </a:cubicBezTo>
                <a:cubicBezTo>
                  <a:pt x="11" y="36"/>
                  <a:pt x="11" y="36"/>
                  <a:pt x="11" y="36"/>
                </a:cubicBezTo>
                <a:cubicBezTo>
                  <a:pt x="15" y="36"/>
                  <a:pt x="15" y="36"/>
                  <a:pt x="15" y="36"/>
                </a:cubicBezTo>
                <a:cubicBezTo>
                  <a:pt x="17" y="36"/>
                  <a:pt x="18" y="38"/>
                  <a:pt x="18" y="40"/>
                </a:cubicBezTo>
                <a:cubicBezTo>
                  <a:pt x="18" y="51"/>
                  <a:pt x="18" y="51"/>
                  <a:pt x="18" y="51"/>
                </a:cubicBezTo>
                <a:cubicBezTo>
                  <a:pt x="18" y="53"/>
                  <a:pt x="17" y="55"/>
                  <a:pt x="15" y="55"/>
                </a:cubicBezTo>
                <a:cubicBezTo>
                  <a:pt x="3" y="55"/>
                  <a:pt x="3" y="55"/>
                  <a:pt x="3" y="55"/>
                </a:cubicBezTo>
                <a:cubicBezTo>
                  <a:pt x="1" y="55"/>
                  <a:pt x="0" y="53"/>
                  <a:pt x="0" y="51"/>
                </a:cubicBezTo>
                <a:cubicBezTo>
                  <a:pt x="0" y="40"/>
                  <a:pt x="0" y="40"/>
                  <a:pt x="0" y="40"/>
                </a:cubicBezTo>
                <a:cubicBezTo>
                  <a:pt x="0" y="38"/>
                  <a:pt x="1" y="36"/>
                  <a:pt x="3" y="36"/>
                </a:cubicBezTo>
                <a:cubicBezTo>
                  <a:pt x="7" y="36"/>
                  <a:pt x="7" y="36"/>
                  <a:pt x="7" y="36"/>
                </a:cubicBezTo>
                <a:cubicBezTo>
                  <a:pt x="7" y="30"/>
                  <a:pt x="7" y="30"/>
                  <a:pt x="7" y="30"/>
                </a:cubicBezTo>
                <a:cubicBezTo>
                  <a:pt x="7" y="27"/>
                  <a:pt x="9" y="25"/>
                  <a:pt x="11" y="25"/>
                </a:cubicBezTo>
                <a:cubicBezTo>
                  <a:pt x="29" y="25"/>
                  <a:pt x="29" y="25"/>
                  <a:pt x="29" y="25"/>
                </a:cubicBezTo>
                <a:cubicBezTo>
                  <a:pt x="29" y="18"/>
                  <a:pt x="29" y="18"/>
                  <a:pt x="29" y="18"/>
                </a:cubicBezTo>
                <a:cubicBezTo>
                  <a:pt x="26" y="18"/>
                  <a:pt x="26" y="18"/>
                  <a:pt x="26" y="18"/>
                </a:cubicBezTo>
                <a:cubicBezTo>
                  <a:pt x="24" y="18"/>
                  <a:pt x="23" y="17"/>
                  <a:pt x="23" y="15"/>
                </a:cubicBezTo>
                <a:cubicBezTo>
                  <a:pt x="23" y="3"/>
                  <a:pt x="23" y="3"/>
                  <a:pt x="23" y="3"/>
                </a:cubicBezTo>
                <a:cubicBezTo>
                  <a:pt x="23" y="1"/>
                  <a:pt x="24" y="0"/>
                  <a:pt x="26" y="0"/>
                </a:cubicBezTo>
                <a:cubicBezTo>
                  <a:pt x="37" y="0"/>
                  <a:pt x="37" y="0"/>
                  <a:pt x="37" y="0"/>
                </a:cubicBezTo>
                <a:cubicBezTo>
                  <a:pt x="39" y="0"/>
                  <a:pt x="41" y="1"/>
                  <a:pt x="41" y="3"/>
                </a:cubicBezTo>
                <a:cubicBezTo>
                  <a:pt x="41" y="15"/>
                  <a:pt x="41" y="15"/>
                  <a:pt x="41" y="15"/>
                </a:cubicBezTo>
                <a:cubicBezTo>
                  <a:pt x="41" y="17"/>
                  <a:pt x="39" y="18"/>
                  <a:pt x="37" y="18"/>
                </a:cubicBezTo>
                <a:cubicBezTo>
                  <a:pt x="34" y="18"/>
                  <a:pt x="34" y="18"/>
                  <a:pt x="34" y="18"/>
                </a:cubicBezTo>
                <a:cubicBezTo>
                  <a:pt x="34" y="25"/>
                  <a:pt x="34" y="25"/>
                  <a:pt x="34" y="25"/>
                </a:cubicBezTo>
                <a:cubicBezTo>
                  <a:pt x="52" y="25"/>
                  <a:pt x="52" y="25"/>
                  <a:pt x="52" y="25"/>
                </a:cubicBezTo>
                <a:cubicBezTo>
                  <a:pt x="55" y="25"/>
                  <a:pt x="57" y="27"/>
                  <a:pt x="57" y="30"/>
                </a:cubicBezTo>
                <a:cubicBezTo>
                  <a:pt x="57" y="36"/>
                  <a:pt x="57" y="36"/>
                  <a:pt x="57" y="36"/>
                </a:cubicBezTo>
                <a:cubicBezTo>
                  <a:pt x="60" y="36"/>
                  <a:pt x="60" y="36"/>
                  <a:pt x="60" y="36"/>
                </a:cubicBezTo>
                <a:cubicBezTo>
                  <a:pt x="62" y="36"/>
                  <a:pt x="64" y="38"/>
                  <a:pt x="64" y="40"/>
                </a:cubicBezTo>
                <a:lnTo>
                  <a:pt x="64" y="5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22"/>
          <p:cNvSpPr>
            <a:spLocks/>
          </p:cNvSpPr>
          <p:nvPr/>
        </p:nvSpPr>
        <p:spPr bwMode="auto">
          <a:xfrm>
            <a:off x="5018669" y="5273363"/>
            <a:ext cx="339402" cy="320676"/>
          </a:xfrm>
          <a:custGeom>
            <a:avLst/>
            <a:gdLst/>
            <a:ahLst/>
            <a:cxnLst>
              <a:cxn ang="0">
                <a:pos x="60" y="52"/>
              </a:cxn>
              <a:cxn ang="0">
                <a:pos x="49" y="48"/>
              </a:cxn>
              <a:cxn ang="0">
                <a:pos x="45" y="53"/>
              </a:cxn>
              <a:cxn ang="0">
                <a:pos x="46" y="62"/>
              </a:cxn>
              <a:cxn ang="0">
                <a:pos x="46" y="62"/>
              </a:cxn>
              <a:cxn ang="0">
                <a:pos x="45" y="62"/>
              </a:cxn>
              <a:cxn ang="0">
                <a:pos x="32" y="63"/>
              </a:cxn>
              <a:cxn ang="0">
                <a:pos x="26" y="59"/>
              </a:cxn>
              <a:cxn ang="0">
                <a:pos x="31" y="48"/>
              </a:cxn>
              <a:cxn ang="0">
                <a:pos x="23" y="41"/>
              </a:cxn>
              <a:cxn ang="0">
                <a:pos x="15" y="48"/>
              </a:cxn>
              <a:cxn ang="0">
                <a:pos x="19" y="58"/>
              </a:cxn>
              <a:cxn ang="0">
                <a:pos x="17" y="62"/>
              </a:cxn>
              <a:cxn ang="0">
                <a:pos x="13" y="63"/>
              </a:cxn>
              <a:cxn ang="0">
                <a:pos x="3" y="62"/>
              </a:cxn>
              <a:cxn ang="0">
                <a:pos x="0" y="62"/>
              </a:cxn>
              <a:cxn ang="0">
                <a:pos x="0" y="62"/>
              </a:cxn>
              <a:cxn ang="0">
                <a:pos x="0" y="62"/>
              </a:cxn>
              <a:cxn ang="0">
                <a:pos x="0" y="21"/>
              </a:cxn>
              <a:cxn ang="0">
                <a:pos x="3" y="21"/>
              </a:cxn>
              <a:cxn ang="0">
                <a:pos x="13" y="22"/>
              </a:cxn>
              <a:cxn ang="0">
                <a:pos x="17" y="21"/>
              </a:cxn>
              <a:cxn ang="0">
                <a:pos x="19" y="17"/>
              </a:cxn>
              <a:cxn ang="0">
                <a:pos x="15" y="7"/>
              </a:cxn>
              <a:cxn ang="0">
                <a:pos x="23" y="0"/>
              </a:cxn>
              <a:cxn ang="0">
                <a:pos x="31" y="7"/>
              </a:cxn>
              <a:cxn ang="0">
                <a:pos x="26" y="18"/>
              </a:cxn>
              <a:cxn ang="0">
                <a:pos x="32" y="22"/>
              </a:cxn>
              <a:cxn ang="0">
                <a:pos x="46" y="21"/>
              </a:cxn>
              <a:cxn ang="0">
                <a:pos x="46" y="21"/>
              </a:cxn>
              <a:cxn ang="0">
                <a:pos x="46" y="24"/>
              </a:cxn>
              <a:cxn ang="0">
                <a:pos x="45" y="34"/>
              </a:cxn>
              <a:cxn ang="0">
                <a:pos x="46" y="38"/>
              </a:cxn>
              <a:cxn ang="0">
                <a:pos x="50" y="40"/>
              </a:cxn>
              <a:cxn ang="0">
                <a:pos x="60" y="36"/>
              </a:cxn>
              <a:cxn ang="0">
                <a:pos x="67" y="44"/>
              </a:cxn>
              <a:cxn ang="0">
                <a:pos x="60" y="52"/>
              </a:cxn>
            </a:cxnLst>
            <a:rect l="0" t="0" r="r" b="b"/>
            <a:pathLst>
              <a:path w="67" h="63">
                <a:moveTo>
                  <a:pt x="60" y="52"/>
                </a:moveTo>
                <a:cubicBezTo>
                  <a:pt x="55" y="52"/>
                  <a:pt x="54" y="48"/>
                  <a:pt x="49" y="48"/>
                </a:cubicBezTo>
                <a:cubicBezTo>
                  <a:pt x="46" y="48"/>
                  <a:pt x="45" y="50"/>
                  <a:pt x="45" y="53"/>
                </a:cubicBezTo>
                <a:cubicBezTo>
                  <a:pt x="45" y="56"/>
                  <a:pt x="46" y="59"/>
                  <a:pt x="46" y="62"/>
                </a:cubicBezTo>
                <a:cubicBezTo>
                  <a:pt x="46" y="62"/>
                  <a:pt x="46" y="62"/>
                  <a:pt x="46" y="62"/>
                </a:cubicBezTo>
                <a:cubicBezTo>
                  <a:pt x="46" y="62"/>
                  <a:pt x="45" y="62"/>
                  <a:pt x="45" y="62"/>
                </a:cubicBezTo>
                <a:cubicBezTo>
                  <a:pt x="41" y="62"/>
                  <a:pt x="36" y="63"/>
                  <a:pt x="32" y="63"/>
                </a:cubicBezTo>
                <a:cubicBezTo>
                  <a:pt x="29" y="63"/>
                  <a:pt x="26" y="62"/>
                  <a:pt x="26" y="59"/>
                </a:cubicBezTo>
                <a:cubicBezTo>
                  <a:pt x="26" y="54"/>
                  <a:pt x="31" y="53"/>
                  <a:pt x="31" y="48"/>
                </a:cubicBezTo>
                <a:cubicBezTo>
                  <a:pt x="31" y="44"/>
                  <a:pt x="27" y="41"/>
                  <a:pt x="23" y="41"/>
                </a:cubicBezTo>
                <a:cubicBezTo>
                  <a:pt x="19" y="41"/>
                  <a:pt x="15" y="44"/>
                  <a:pt x="15" y="48"/>
                </a:cubicBezTo>
                <a:cubicBezTo>
                  <a:pt x="15" y="53"/>
                  <a:pt x="19" y="56"/>
                  <a:pt x="19" y="58"/>
                </a:cubicBezTo>
                <a:cubicBezTo>
                  <a:pt x="19" y="60"/>
                  <a:pt x="18" y="61"/>
                  <a:pt x="17" y="62"/>
                </a:cubicBezTo>
                <a:cubicBezTo>
                  <a:pt x="16" y="63"/>
                  <a:pt x="14" y="63"/>
                  <a:pt x="13" y="63"/>
                </a:cubicBezTo>
                <a:cubicBezTo>
                  <a:pt x="9" y="63"/>
                  <a:pt x="6" y="63"/>
                  <a:pt x="3" y="62"/>
                </a:cubicBezTo>
                <a:cubicBezTo>
                  <a:pt x="2" y="62"/>
                  <a:pt x="1" y="62"/>
                  <a:pt x="0" y="62"/>
                </a:cubicBezTo>
                <a:cubicBezTo>
                  <a:pt x="0" y="62"/>
                  <a:pt x="0" y="62"/>
                  <a:pt x="0" y="62"/>
                </a:cubicBezTo>
                <a:cubicBezTo>
                  <a:pt x="0" y="62"/>
                  <a:pt x="0" y="62"/>
                  <a:pt x="0" y="62"/>
                </a:cubicBezTo>
                <a:cubicBezTo>
                  <a:pt x="0" y="21"/>
                  <a:pt x="0" y="21"/>
                  <a:pt x="0" y="21"/>
                </a:cubicBezTo>
                <a:cubicBezTo>
                  <a:pt x="0" y="21"/>
                  <a:pt x="2" y="21"/>
                  <a:pt x="3" y="21"/>
                </a:cubicBezTo>
                <a:cubicBezTo>
                  <a:pt x="6" y="22"/>
                  <a:pt x="9" y="22"/>
                  <a:pt x="13" y="22"/>
                </a:cubicBezTo>
                <a:cubicBezTo>
                  <a:pt x="14" y="22"/>
                  <a:pt x="16" y="22"/>
                  <a:pt x="17" y="21"/>
                </a:cubicBezTo>
                <a:cubicBezTo>
                  <a:pt x="18" y="20"/>
                  <a:pt x="19" y="19"/>
                  <a:pt x="19" y="17"/>
                </a:cubicBezTo>
                <a:cubicBezTo>
                  <a:pt x="19" y="15"/>
                  <a:pt x="15" y="12"/>
                  <a:pt x="15" y="7"/>
                </a:cubicBezTo>
                <a:cubicBezTo>
                  <a:pt x="15" y="3"/>
                  <a:pt x="19" y="0"/>
                  <a:pt x="23" y="0"/>
                </a:cubicBezTo>
                <a:cubicBezTo>
                  <a:pt x="27" y="0"/>
                  <a:pt x="31" y="3"/>
                  <a:pt x="31" y="7"/>
                </a:cubicBezTo>
                <a:cubicBezTo>
                  <a:pt x="31" y="12"/>
                  <a:pt x="26" y="13"/>
                  <a:pt x="26" y="18"/>
                </a:cubicBezTo>
                <a:cubicBezTo>
                  <a:pt x="26" y="21"/>
                  <a:pt x="29" y="22"/>
                  <a:pt x="32" y="22"/>
                </a:cubicBezTo>
                <a:cubicBezTo>
                  <a:pt x="37" y="22"/>
                  <a:pt x="41" y="21"/>
                  <a:pt x="46" y="21"/>
                </a:cubicBezTo>
                <a:cubicBezTo>
                  <a:pt x="46" y="21"/>
                  <a:pt x="46" y="21"/>
                  <a:pt x="46" y="21"/>
                </a:cubicBezTo>
                <a:cubicBezTo>
                  <a:pt x="46" y="21"/>
                  <a:pt x="46" y="23"/>
                  <a:pt x="46" y="24"/>
                </a:cubicBezTo>
                <a:cubicBezTo>
                  <a:pt x="45" y="27"/>
                  <a:pt x="45" y="30"/>
                  <a:pt x="45" y="34"/>
                </a:cubicBezTo>
                <a:cubicBezTo>
                  <a:pt x="45" y="35"/>
                  <a:pt x="45" y="37"/>
                  <a:pt x="46" y="38"/>
                </a:cubicBezTo>
                <a:cubicBezTo>
                  <a:pt x="47" y="39"/>
                  <a:pt x="48" y="40"/>
                  <a:pt x="50" y="40"/>
                </a:cubicBezTo>
                <a:cubicBezTo>
                  <a:pt x="52" y="40"/>
                  <a:pt x="55" y="36"/>
                  <a:pt x="60" y="36"/>
                </a:cubicBezTo>
                <a:cubicBezTo>
                  <a:pt x="64" y="36"/>
                  <a:pt x="67" y="40"/>
                  <a:pt x="67" y="44"/>
                </a:cubicBezTo>
                <a:cubicBezTo>
                  <a:pt x="67" y="49"/>
                  <a:pt x="64" y="52"/>
                  <a:pt x="60" y="5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07"/>
          <p:cNvSpPr>
            <a:spLocks noEditPoints="1"/>
          </p:cNvSpPr>
          <p:nvPr/>
        </p:nvSpPr>
        <p:spPr bwMode="auto">
          <a:xfrm>
            <a:off x="3749559" y="5133915"/>
            <a:ext cx="361596" cy="366725"/>
          </a:xfrm>
          <a:custGeom>
            <a:avLst/>
            <a:gdLst/>
            <a:ahLst/>
            <a:cxnLst>
              <a:cxn ang="0">
                <a:pos x="64" y="14"/>
              </a:cxn>
              <a:cxn ang="0">
                <a:pos x="12" y="65"/>
              </a:cxn>
              <a:cxn ang="0">
                <a:pos x="10" y="66"/>
              </a:cxn>
              <a:cxn ang="0">
                <a:pos x="8" y="65"/>
              </a:cxn>
              <a:cxn ang="0">
                <a:pos x="0" y="57"/>
              </a:cxn>
              <a:cxn ang="0">
                <a:pos x="0" y="56"/>
              </a:cxn>
              <a:cxn ang="0">
                <a:pos x="0" y="54"/>
              </a:cxn>
              <a:cxn ang="0">
                <a:pos x="52" y="2"/>
              </a:cxn>
              <a:cxn ang="0">
                <a:pos x="54" y="1"/>
              </a:cxn>
              <a:cxn ang="0">
                <a:pos x="56" y="2"/>
              </a:cxn>
              <a:cxn ang="0">
                <a:pos x="64" y="10"/>
              </a:cxn>
              <a:cxn ang="0">
                <a:pos x="64" y="12"/>
              </a:cxn>
              <a:cxn ang="0">
                <a:pos x="64" y="14"/>
              </a:cxn>
              <a:cxn ang="0">
                <a:pos x="14" y="5"/>
              </a:cxn>
              <a:cxn ang="0">
                <a:pos x="10" y="7"/>
              </a:cxn>
              <a:cxn ang="0">
                <a:pos x="9" y="11"/>
              </a:cxn>
              <a:cxn ang="0">
                <a:pos x="8" y="7"/>
              </a:cxn>
              <a:cxn ang="0">
                <a:pos x="4" y="5"/>
              </a:cxn>
              <a:cxn ang="0">
                <a:pos x="8" y="4"/>
              </a:cxn>
              <a:cxn ang="0">
                <a:pos x="9" y="0"/>
              </a:cxn>
              <a:cxn ang="0">
                <a:pos x="10" y="4"/>
              </a:cxn>
              <a:cxn ang="0">
                <a:pos x="14" y="5"/>
              </a:cxn>
              <a:cxn ang="0">
                <a:pos x="32" y="13"/>
              </a:cxn>
              <a:cxn ang="0">
                <a:pos x="24" y="16"/>
              </a:cxn>
              <a:cxn ang="0">
                <a:pos x="22" y="23"/>
              </a:cxn>
              <a:cxn ang="0">
                <a:pos x="19" y="16"/>
              </a:cxn>
              <a:cxn ang="0">
                <a:pos x="11" y="13"/>
              </a:cxn>
              <a:cxn ang="0">
                <a:pos x="19" y="11"/>
              </a:cxn>
              <a:cxn ang="0">
                <a:pos x="22" y="3"/>
              </a:cxn>
              <a:cxn ang="0">
                <a:pos x="24" y="11"/>
              </a:cxn>
              <a:cxn ang="0">
                <a:pos x="32" y="13"/>
              </a:cxn>
              <a:cxn ang="0">
                <a:pos x="40" y="5"/>
              </a:cxn>
              <a:cxn ang="0">
                <a:pos x="36" y="7"/>
              </a:cxn>
              <a:cxn ang="0">
                <a:pos x="34" y="11"/>
              </a:cxn>
              <a:cxn ang="0">
                <a:pos x="33" y="7"/>
              </a:cxn>
              <a:cxn ang="0">
                <a:pos x="29" y="5"/>
              </a:cxn>
              <a:cxn ang="0">
                <a:pos x="33" y="4"/>
              </a:cxn>
              <a:cxn ang="0">
                <a:pos x="34" y="0"/>
              </a:cxn>
              <a:cxn ang="0">
                <a:pos x="36" y="4"/>
              </a:cxn>
              <a:cxn ang="0">
                <a:pos x="40" y="5"/>
              </a:cxn>
              <a:cxn ang="0">
                <a:pos x="58" y="12"/>
              </a:cxn>
              <a:cxn ang="0">
                <a:pos x="54" y="8"/>
              </a:cxn>
              <a:cxn ang="0">
                <a:pos x="42" y="19"/>
              </a:cxn>
              <a:cxn ang="0">
                <a:pos x="46" y="24"/>
              </a:cxn>
              <a:cxn ang="0">
                <a:pos x="58" y="12"/>
              </a:cxn>
              <a:cxn ang="0">
                <a:pos x="65" y="31"/>
              </a:cxn>
              <a:cxn ang="0">
                <a:pos x="61" y="32"/>
              </a:cxn>
              <a:cxn ang="0">
                <a:pos x="60" y="36"/>
              </a:cxn>
              <a:cxn ang="0">
                <a:pos x="59" y="32"/>
              </a:cxn>
              <a:cxn ang="0">
                <a:pos x="55" y="31"/>
              </a:cxn>
              <a:cxn ang="0">
                <a:pos x="59" y="30"/>
              </a:cxn>
              <a:cxn ang="0">
                <a:pos x="60" y="26"/>
              </a:cxn>
              <a:cxn ang="0">
                <a:pos x="61" y="30"/>
              </a:cxn>
              <a:cxn ang="0">
                <a:pos x="65" y="31"/>
              </a:cxn>
            </a:cxnLst>
            <a:rect l="0" t="0" r="r" b="b"/>
            <a:pathLst>
              <a:path w="65" h="66">
                <a:moveTo>
                  <a:pt x="64" y="14"/>
                </a:moveTo>
                <a:cubicBezTo>
                  <a:pt x="12" y="65"/>
                  <a:pt x="12" y="65"/>
                  <a:pt x="12" y="65"/>
                </a:cubicBezTo>
                <a:cubicBezTo>
                  <a:pt x="11" y="66"/>
                  <a:pt x="11" y="66"/>
                  <a:pt x="10" y="66"/>
                </a:cubicBezTo>
                <a:cubicBezTo>
                  <a:pt x="9" y="66"/>
                  <a:pt x="9" y="66"/>
                  <a:pt x="8" y="65"/>
                </a:cubicBezTo>
                <a:cubicBezTo>
                  <a:pt x="0" y="57"/>
                  <a:pt x="0" y="57"/>
                  <a:pt x="0" y="57"/>
                </a:cubicBezTo>
                <a:cubicBezTo>
                  <a:pt x="0" y="57"/>
                  <a:pt x="0" y="56"/>
                  <a:pt x="0" y="56"/>
                </a:cubicBezTo>
                <a:cubicBezTo>
                  <a:pt x="0" y="55"/>
                  <a:pt x="0" y="54"/>
                  <a:pt x="0" y="54"/>
                </a:cubicBezTo>
                <a:cubicBezTo>
                  <a:pt x="52" y="2"/>
                  <a:pt x="52" y="2"/>
                  <a:pt x="52" y="2"/>
                </a:cubicBezTo>
                <a:cubicBezTo>
                  <a:pt x="52" y="2"/>
                  <a:pt x="53" y="1"/>
                  <a:pt x="54" y="1"/>
                </a:cubicBezTo>
                <a:cubicBezTo>
                  <a:pt x="54" y="1"/>
                  <a:pt x="55" y="2"/>
                  <a:pt x="56" y="2"/>
                </a:cubicBezTo>
                <a:cubicBezTo>
                  <a:pt x="64" y="10"/>
                  <a:pt x="64" y="10"/>
                  <a:pt x="64" y="10"/>
                </a:cubicBezTo>
                <a:cubicBezTo>
                  <a:pt x="64" y="11"/>
                  <a:pt x="64" y="11"/>
                  <a:pt x="64" y="12"/>
                </a:cubicBezTo>
                <a:cubicBezTo>
                  <a:pt x="64" y="13"/>
                  <a:pt x="64" y="13"/>
                  <a:pt x="64" y="14"/>
                </a:cubicBezTo>
                <a:close/>
                <a:moveTo>
                  <a:pt x="14" y="5"/>
                </a:moveTo>
                <a:cubicBezTo>
                  <a:pt x="10" y="7"/>
                  <a:pt x="10" y="7"/>
                  <a:pt x="10" y="7"/>
                </a:cubicBezTo>
                <a:cubicBezTo>
                  <a:pt x="9" y="11"/>
                  <a:pt x="9" y="11"/>
                  <a:pt x="9" y="11"/>
                </a:cubicBezTo>
                <a:cubicBezTo>
                  <a:pt x="8" y="7"/>
                  <a:pt x="8" y="7"/>
                  <a:pt x="8" y="7"/>
                </a:cubicBezTo>
                <a:cubicBezTo>
                  <a:pt x="4" y="5"/>
                  <a:pt x="4" y="5"/>
                  <a:pt x="4" y="5"/>
                </a:cubicBezTo>
                <a:cubicBezTo>
                  <a:pt x="8" y="4"/>
                  <a:pt x="8" y="4"/>
                  <a:pt x="8" y="4"/>
                </a:cubicBezTo>
                <a:cubicBezTo>
                  <a:pt x="9" y="0"/>
                  <a:pt x="9" y="0"/>
                  <a:pt x="9" y="0"/>
                </a:cubicBezTo>
                <a:cubicBezTo>
                  <a:pt x="10" y="4"/>
                  <a:pt x="10" y="4"/>
                  <a:pt x="10" y="4"/>
                </a:cubicBezTo>
                <a:lnTo>
                  <a:pt x="14" y="5"/>
                </a:lnTo>
                <a:close/>
                <a:moveTo>
                  <a:pt x="32" y="13"/>
                </a:moveTo>
                <a:cubicBezTo>
                  <a:pt x="24" y="16"/>
                  <a:pt x="24" y="16"/>
                  <a:pt x="24" y="16"/>
                </a:cubicBezTo>
                <a:cubicBezTo>
                  <a:pt x="22" y="23"/>
                  <a:pt x="22" y="23"/>
                  <a:pt x="22" y="23"/>
                </a:cubicBezTo>
                <a:cubicBezTo>
                  <a:pt x="19" y="16"/>
                  <a:pt x="19" y="16"/>
                  <a:pt x="19" y="16"/>
                </a:cubicBezTo>
                <a:cubicBezTo>
                  <a:pt x="11" y="13"/>
                  <a:pt x="11" y="13"/>
                  <a:pt x="11" y="13"/>
                </a:cubicBezTo>
                <a:cubicBezTo>
                  <a:pt x="19" y="11"/>
                  <a:pt x="19" y="11"/>
                  <a:pt x="19" y="11"/>
                </a:cubicBezTo>
                <a:cubicBezTo>
                  <a:pt x="22" y="3"/>
                  <a:pt x="22" y="3"/>
                  <a:pt x="22" y="3"/>
                </a:cubicBezTo>
                <a:cubicBezTo>
                  <a:pt x="24" y="11"/>
                  <a:pt x="24" y="11"/>
                  <a:pt x="24" y="11"/>
                </a:cubicBezTo>
                <a:lnTo>
                  <a:pt x="32" y="13"/>
                </a:lnTo>
                <a:close/>
                <a:moveTo>
                  <a:pt x="40" y="5"/>
                </a:moveTo>
                <a:cubicBezTo>
                  <a:pt x="36" y="7"/>
                  <a:pt x="36" y="7"/>
                  <a:pt x="36" y="7"/>
                </a:cubicBezTo>
                <a:cubicBezTo>
                  <a:pt x="34" y="11"/>
                  <a:pt x="34" y="11"/>
                  <a:pt x="34" y="11"/>
                </a:cubicBezTo>
                <a:cubicBezTo>
                  <a:pt x="33" y="7"/>
                  <a:pt x="33" y="7"/>
                  <a:pt x="33" y="7"/>
                </a:cubicBezTo>
                <a:cubicBezTo>
                  <a:pt x="29" y="5"/>
                  <a:pt x="29" y="5"/>
                  <a:pt x="29" y="5"/>
                </a:cubicBezTo>
                <a:cubicBezTo>
                  <a:pt x="33" y="4"/>
                  <a:pt x="33" y="4"/>
                  <a:pt x="33" y="4"/>
                </a:cubicBezTo>
                <a:cubicBezTo>
                  <a:pt x="34" y="0"/>
                  <a:pt x="34" y="0"/>
                  <a:pt x="34" y="0"/>
                </a:cubicBezTo>
                <a:cubicBezTo>
                  <a:pt x="36" y="4"/>
                  <a:pt x="36" y="4"/>
                  <a:pt x="36" y="4"/>
                </a:cubicBezTo>
                <a:lnTo>
                  <a:pt x="40" y="5"/>
                </a:lnTo>
                <a:close/>
                <a:moveTo>
                  <a:pt x="58" y="12"/>
                </a:moveTo>
                <a:cubicBezTo>
                  <a:pt x="54" y="8"/>
                  <a:pt x="54" y="8"/>
                  <a:pt x="54" y="8"/>
                </a:cubicBezTo>
                <a:cubicBezTo>
                  <a:pt x="42" y="19"/>
                  <a:pt x="42" y="19"/>
                  <a:pt x="42" y="19"/>
                </a:cubicBezTo>
                <a:cubicBezTo>
                  <a:pt x="46" y="24"/>
                  <a:pt x="46" y="24"/>
                  <a:pt x="46" y="24"/>
                </a:cubicBezTo>
                <a:lnTo>
                  <a:pt x="58" y="12"/>
                </a:lnTo>
                <a:close/>
                <a:moveTo>
                  <a:pt x="65" y="31"/>
                </a:moveTo>
                <a:cubicBezTo>
                  <a:pt x="61" y="32"/>
                  <a:pt x="61" y="32"/>
                  <a:pt x="61" y="32"/>
                </a:cubicBezTo>
                <a:cubicBezTo>
                  <a:pt x="60" y="36"/>
                  <a:pt x="60" y="36"/>
                  <a:pt x="60" y="36"/>
                </a:cubicBezTo>
                <a:cubicBezTo>
                  <a:pt x="59" y="32"/>
                  <a:pt x="59" y="32"/>
                  <a:pt x="59" y="32"/>
                </a:cubicBezTo>
                <a:cubicBezTo>
                  <a:pt x="55" y="31"/>
                  <a:pt x="55" y="31"/>
                  <a:pt x="55" y="31"/>
                </a:cubicBezTo>
                <a:cubicBezTo>
                  <a:pt x="59" y="30"/>
                  <a:pt x="59" y="30"/>
                  <a:pt x="59" y="30"/>
                </a:cubicBezTo>
                <a:cubicBezTo>
                  <a:pt x="60" y="26"/>
                  <a:pt x="60" y="26"/>
                  <a:pt x="60" y="26"/>
                </a:cubicBezTo>
                <a:cubicBezTo>
                  <a:pt x="61" y="30"/>
                  <a:pt x="61" y="30"/>
                  <a:pt x="61" y="30"/>
                </a:cubicBezTo>
                <a:lnTo>
                  <a:pt x="65" y="3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1"/>
          <p:cNvSpPr>
            <a:spLocks noEditPoints="1"/>
          </p:cNvSpPr>
          <p:nvPr/>
        </p:nvSpPr>
        <p:spPr bwMode="auto">
          <a:xfrm>
            <a:off x="4273257" y="3842495"/>
            <a:ext cx="804312" cy="804312"/>
          </a:xfrm>
          <a:custGeom>
            <a:avLst/>
            <a:gdLst/>
            <a:ahLst/>
            <a:cxnLst>
              <a:cxn ang="0">
                <a:pos x="602" y="178"/>
              </a:cxn>
              <a:cxn ang="0">
                <a:pos x="450" y="390"/>
              </a:cxn>
              <a:cxn ang="0">
                <a:pos x="330" y="390"/>
              </a:cxn>
              <a:cxn ang="0">
                <a:pos x="421" y="339"/>
              </a:cxn>
              <a:cxn ang="0">
                <a:pos x="390" y="781"/>
              </a:cxn>
              <a:cxn ang="0">
                <a:pos x="390" y="0"/>
              </a:cxn>
              <a:cxn ang="0">
                <a:pos x="695" y="522"/>
              </a:cxn>
              <a:cxn ang="0">
                <a:pos x="652" y="488"/>
              </a:cxn>
              <a:cxn ang="0">
                <a:pos x="722" y="405"/>
              </a:cxn>
              <a:cxn ang="0">
                <a:pos x="669" y="375"/>
              </a:cxn>
              <a:cxn ang="0">
                <a:pos x="699" y="268"/>
              </a:cxn>
              <a:cxn ang="0">
                <a:pos x="645" y="275"/>
              </a:cxn>
              <a:cxn ang="0">
                <a:pos x="522" y="85"/>
              </a:cxn>
              <a:cxn ang="0">
                <a:pos x="488" y="129"/>
              </a:cxn>
              <a:cxn ang="0">
                <a:pos x="405" y="58"/>
              </a:cxn>
              <a:cxn ang="0">
                <a:pos x="375" y="111"/>
              </a:cxn>
              <a:cxn ang="0">
                <a:pos x="268" y="81"/>
              </a:cxn>
              <a:cxn ang="0">
                <a:pos x="275" y="136"/>
              </a:cxn>
              <a:cxn ang="0">
                <a:pos x="166" y="145"/>
              </a:cxn>
              <a:cxn ang="0">
                <a:pos x="182" y="203"/>
              </a:cxn>
              <a:cxn ang="0">
                <a:pos x="85" y="258"/>
              </a:cxn>
              <a:cxn ang="0">
                <a:pos x="129" y="292"/>
              </a:cxn>
              <a:cxn ang="0">
                <a:pos x="58" y="375"/>
              </a:cxn>
              <a:cxn ang="0">
                <a:pos x="111" y="405"/>
              </a:cxn>
              <a:cxn ang="0">
                <a:pos x="81" y="512"/>
              </a:cxn>
              <a:cxn ang="0">
                <a:pos x="136" y="506"/>
              </a:cxn>
              <a:cxn ang="0">
                <a:pos x="145" y="614"/>
              </a:cxn>
              <a:cxn ang="0">
                <a:pos x="203" y="598"/>
              </a:cxn>
              <a:cxn ang="0">
                <a:pos x="390" y="723"/>
              </a:cxn>
              <a:cxn ang="0">
                <a:pos x="577" y="598"/>
              </a:cxn>
              <a:cxn ang="0">
                <a:pos x="635" y="614"/>
              </a:cxn>
              <a:cxn ang="0">
                <a:pos x="280" y="599"/>
              </a:cxn>
              <a:cxn ang="0">
                <a:pos x="500" y="555"/>
              </a:cxn>
              <a:cxn ang="0">
                <a:pos x="280" y="599"/>
              </a:cxn>
              <a:cxn ang="0">
                <a:pos x="280" y="599"/>
              </a:cxn>
            </a:cxnLst>
            <a:rect l="0" t="0" r="r" b="b"/>
            <a:pathLst>
              <a:path w="781" h="781">
                <a:moveTo>
                  <a:pt x="421" y="339"/>
                </a:moveTo>
                <a:cubicBezTo>
                  <a:pt x="602" y="178"/>
                  <a:pt x="602" y="178"/>
                  <a:pt x="602" y="178"/>
                </a:cubicBezTo>
                <a:cubicBezTo>
                  <a:pt x="442" y="361"/>
                  <a:pt x="442" y="361"/>
                  <a:pt x="442" y="361"/>
                </a:cubicBezTo>
                <a:cubicBezTo>
                  <a:pt x="447" y="370"/>
                  <a:pt x="450" y="379"/>
                  <a:pt x="450" y="390"/>
                </a:cubicBezTo>
                <a:cubicBezTo>
                  <a:pt x="450" y="423"/>
                  <a:pt x="423" y="450"/>
                  <a:pt x="390" y="450"/>
                </a:cubicBezTo>
                <a:cubicBezTo>
                  <a:pt x="357" y="450"/>
                  <a:pt x="330" y="423"/>
                  <a:pt x="330" y="390"/>
                </a:cubicBezTo>
                <a:cubicBezTo>
                  <a:pt x="330" y="357"/>
                  <a:pt x="357" y="330"/>
                  <a:pt x="390" y="330"/>
                </a:cubicBezTo>
                <a:cubicBezTo>
                  <a:pt x="401" y="330"/>
                  <a:pt x="412" y="334"/>
                  <a:pt x="421" y="339"/>
                </a:cubicBezTo>
                <a:close/>
                <a:moveTo>
                  <a:pt x="781" y="390"/>
                </a:moveTo>
                <a:cubicBezTo>
                  <a:pt x="781" y="605"/>
                  <a:pt x="605" y="781"/>
                  <a:pt x="390" y="781"/>
                </a:cubicBezTo>
                <a:cubicBezTo>
                  <a:pt x="175" y="781"/>
                  <a:pt x="0" y="605"/>
                  <a:pt x="0" y="390"/>
                </a:cubicBezTo>
                <a:cubicBezTo>
                  <a:pt x="0" y="175"/>
                  <a:pt x="175" y="0"/>
                  <a:pt x="390" y="0"/>
                </a:cubicBezTo>
                <a:cubicBezTo>
                  <a:pt x="605" y="0"/>
                  <a:pt x="781" y="175"/>
                  <a:pt x="781" y="390"/>
                </a:cubicBezTo>
                <a:close/>
                <a:moveTo>
                  <a:pt x="695" y="522"/>
                </a:moveTo>
                <a:cubicBezTo>
                  <a:pt x="646" y="503"/>
                  <a:pt x="646" y="503"/>
                  <a:pt x="646" y="503"/>
                </a:cubicBezTo>
                <a:cubicBezTo>
                  <a:pt x="652" y="488"/>
                  <a:pt x="652" y="488"/>
                  <a:pt x="652" y="488"/>
                </a:cubicBezTo>
                <a:cubicBezTo>
                  <a:pt x="701" y="508"/>
                  <a:pt x="701" y="508"/>
                  <a:pt x="701" y="508"/>
                </a:cubicBezTo>
                <a:cubicBezTo>
                  <a:pt x="713" y="476"/>
                  <a:pt x="720" y="442"/>
                  <a:pt x="722" y="405"/>
                </a:cubicBezTo>
                <a:cubicBezTo>
                  <a:pt x="669" y="405"/>
                  <a:pt x="669" y="405"/>
                  <a:pt x="669" y="405"/>
                </a:cubicBezTo>
                <a:cubicBezTo>
                  <a:pt x="669" y="375"/>
                  <a:pt x="669" y="375"/>
                  <a:pt x="669" y="375"/>
                </a:cubicBezTo>
                <a:cubicBezTo>
                  <a:pt x="722" y="375"/>
                  <a:pt x="722" y="375"/>
                  <a:pt x="722" y="375"/>
                </a:cubicBezTo>
                <a:cubicBezTo>
                  <a:pt x="720" y="337"/>
                  <a:pt x="712" y="302"/>
                  <a:pt x="699" y="268"/>
                </a:cubicBezTo>
                <a:cubicBezTo>
                  <a:pt x="651" y="289"/>
                  <a:pt x="651" y="289"/>
                  <a:pt x="651" y="289"/>
                </a:cubicBezTo>
                <a:cubicBezTo>
                  <a:pt x="645" y="275"/>
                  <a:pt x="645" y="275"/>
                  <a:pt x="645" y="275"/>
                </a:cubicBezTo>
                <a:cubicBezTo>
                  <a:pt x="693" y="254"/>
                  <a:pt x="693" y="254"/>
                  <a:pt x="693" y="254"/>
                </a:cubicBezTo>
                <a:cubicBezTo>
                  <a:pt x="659" y="179"/>
                  <a:pt x="598" y="118"/>
                  <a:pt x="522" y="85"/>
                </a:cubicBezTo>
                <a:cubicBezTo>
                  <a:pt x="503" y="134"/>
                  <a:pt x="503" y="134"/>
                  <a:pt x="503" y="134"/>
                </a:cubicBezTo>
                <a:cubicBezTo>
                  <a:pt x="488" y="129"/>
                  <a:pt x="488" y="129"/>
                  <a:pt x="488" y="129"/>
                </a:cubicBezTo>
                <a:cubicBezTo>
                  <a:pt x="508" y="80"/>
                  <a:pt x="508" y="80"/>
                  <a:pt x="508" y="80"/>
                </a:cubicBezTo>
                <a:cubicBezTo>
                  <a:pt x="476" y="67"/>
                  <a:pt x="442" y="60"/>
                  <a:pt x="405" y="58"/>
                </a:cubicBezTo>
                <a:cubicBezTo>
                  <a:pt x="405" y="111"/>
                  <a:pt x="405" y="111"/>
                  <a:pt x="405" y="111"/>
                </a:cubicBezTo>
                <a:cubicBezTo>
                  <a:pt x="375" y="111"/>
                  <a:pt x="375" y="111"/>
                  <a:pt x="375" y="111"/>
                </a:cubicBezTo>
                <a:cubicBezTo>
                  <a:pt x="375" y="58"/>
                  <a:pt x="375" y="58"/>
                  <a:pt x="375" y="58"/>
                </a:cubicBezTo>
                <a:cubicBezTo>
                  <a:pt x="337" y="60"/>
                  <a:pt x="302" y="68"/>
                  <a:pt x="268" y="81"/>
                </a:cubicBezTo>
                <a:cubicBezTo>
                  <a:pt x="289" y="130"/>
                  <a:pt x="289" y="130"/>
                  <a:pt x="289" y="130"/>
                </a:cubicBezTo>
                <a:cubicBezTo>
                  <a:pt x="275" y="136"/>
                  <a:pt x="275" y="136"/>
                  <a:pt x="275" y="136"/>
                </a:cubicBezTo>
                <a:cubicBezTo>
                  <a:pt x="254" y="87"/>
                  <a:pt x="254" y="87"/>
                  <a:pt x="254" y="87"/>
                </a:cubicBezTo>
                <a:cubicBezTo>
                  <a:pt x="222" y="102"/>
                  <a:pt x="192" y="121"/>
                  <a:pt x="166" y="145"/>
                </a:cubicBezTo>
                <a:cubicBezTo>
                  <a:pt x="203" y="182"/>
                  <a:pt x="203" y="182"/>
                  <a:pt x="203" y="182"/>
                </a:cubicBezTo>
                <a:cubicBezTo>
                  <a:pt x="182" y="203"/>
                  <a:pt x="182" y="203"/>
                  <a:pt x="182" y="203"/>
                </a:cubicBezTo>
                <a:cubicBezTo>
                  <a:pt x="145" y="166"/>
                  <a:pt x="145" y="166"/>
                  <a:pt x="145" y="166"/>
                </a:cubicBezTo>
                <a:cubicBezTo>
                  <a:pt x="120" y="193"/>
                  <a:pt x="100" y="224"/>
                  <a:pt x="85" y="258"/>
                </a:cubicBezTo>
                <a:cubicBezTo>
                  <a:pt x="134" y="278"/>
                  <a:pt x="134" y="278"/>
                  <a:pt x="134" y="278"/>
                </a:cubicBezTo>
                <a:cubicBezTo>
                  <a:pt x="129" y="292"/>
                  <a:pt x="129" y="292"/>
                  <a:pt x="129" y="292"/>
                </a:cubicBezTo>
                <a:cubicBezTo>
                  <a:pt x="80" y="272"/>
                  <a:pt x="80" y="272"/>
                  <a:pt x="80" y="272"/>
                </a:cubicBezTo>
                <a:cubicBezTo>
                  <a:pt x="67" y="304"/>
                  <a:pt x="60" y="339"/>
                  <a:pt x="58" y="375"/>
                </a:cubicBezTo>
                <a:cubicBezTo>
                  <a:pt x="111" y="375"/>
                  <a:pt x="111" y="375"/>
                  <a:pt x="111" y="375"/>
                </a:cubicBezTo>
                <a:cubicBezTo>
                  <a:pt x="111" y="405"/>
                  <a:pt x="111" y="405"/>
                  <a:pt x="111" y="405"/>
                </a:cubicBezTo>
                <a:cubicBezTo>
                  <a:pt x="58" y="405"/>
                  <a:pt x="58" y="405"/>
                  <a:pt x="58" y="405"/>
                </a:cubicBezTo>
                <a:cubicBezTo>
                  <a:pt x="60" y="443"/>
                  <a:pt x="68" y="479"/>
                  <a:pt x="81" y="512"/>
                </a:cubicBezTo>
                <a:cubicBezTo>
                  <a:pt x="130" y="492"/>
                  <a:pt x="130" y="492"/>
                  <a:pt x="130" y="492"/>
                </a:cubicBezTo>
                <a:cubicBezTo>
                  <a:pt x="136" y="506"/>
                  <a:pt x="136" y="506"/>
                  <a:pt x="136" y="506"/>
                </a:cubicBezTo>
                <a:cubicBezTo>
                  <a:pt x="87" y="526"/>
                  <a:pt x="87" y="526"/>
                  <a:pt x="87" y="526"/>
                </a:cubicBezTo>
                <a:cubicBezTo>
                  <a:pt x="102" y="558"/>
                  <a:pt x="121" y="588"/>
                  <a:pt x="145" y="614"/>
                </a:cubicBezTo>
                <a:cubicBezTo>
                  <a:pt x="182" y="577"/>
                  <a:pt x="182" y="577"/>
                  <a:pt x="182" y="577"/>
                </a:cubicBezTo>
                <a:cubicBezTo>
                  <a:pt x="203" y="598"/>
                  <a:pt x="203" y="598"/>
                  <a:pt x="203" y="598"/>
                </a:cubicBezTo>
                <a:cubicBezTo>
                  <a:pt x="166" y="635"/>
                  <a:pt x="166" y="635"/>
                  <a:pt x="166" y="635"/>
                </a:cubicBezTo>
                <a:cubicBezTo>
                  <a:pt x="226" y="689"/>
                  <a:pt x="304" y="723"/>
                  <a:pt x="390" y="723"/>
                </a:cubicBezTo>
                <a:cubicBezTo>
                  <a:pt x="476" y="723"/>
                  <a:pt x="555" y="689"/>
                  <a:pt x="614" y="635"/>
                </a:cubicBezTo>
                <a:cubicBezTo>
                  <a:pt x="577" y="598"/>
                  <a:pt x="577" y="598"/>
                  <a:pt x="577" y="598"/>
                </a:cubicBezTo>
                <a:cubicBezTo>
                  <a:pt x="598" y="577"/>
                  <a:pt x="598" y="577"/>
                  <a:pt x="598" y="577"/>
                </a:cubicBezTo>
                <a:cubicBezTo>
                  <a:pt x="635" y="614"/>
                  <a:pt x="635" y="614"/>
                  <a:pt x="635" y="614"/>
                </a:cubicBezTo>
                <a:cubicBezTo>
                  <a:pt x="660" y="587"/>
                  <a:pt x="680" y="556"/>
                  <a:pt x="695" y="522"/>
                </a:cubicBezTo>
                <a:close/>
                <a:moveTo>
                  <a:pt x="280" y="599"/>
                </a:moveTo>
                <a:cubicBezTo>
                  <a:pt x="500" y="599"/>
                  <a:pt x="500" y="599"/>
                  <a:pt x="500" y="599"/>
                </a:cubicBezTo>
                <a:cubicBezTo>
                  <a:pt x="500" y="555"/>
                  <a:pt x="500" y="555"/>
                  <a:pt x="500" y="555"/>
                </a:cubicBezTo>
                <a:cubicBezTo>
                  <a:pt x="280" y="555"/>
                  <a:pt x="280" y="555"/>
                  <a:pt x="280" y="555"/>
                </a:cubicBezTo>
                <a:lnTo>
                  <a:pt x="280" y="599"/>
                </a:lnTo>
                <a:close/>
                <a:moveTo>
                  <a:pt x="280" y="599"/>
                </a:moveTo>
                <a:cubicBezTo>
                  <a:pt x="280" y="599"/>
                  <a:pt x="280" y="599"/>
                  <a:pt x="280" y="599"/>
                </a:cubicBezTo>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Text Box 3"/>
          <p:cNvSpPr txBox="1">
            <a:spLocks noChangeArrowheads="1"/>
          </p:cNvSpPr>
          <p:nvPr/>
        </p:nvSpPr>
        <p:spPr bwMode="auto">
          <a:xfrm>
            <a:off x="871883" y="1143575"/>
            <a:ext cx="58193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一、卧室设计与装修的一般原则</a:t>
            </a:r>
            <a:endParaRPr lang="en-US" altLang="zh-CN" sz="3000" b="1" dirty="0">
              <a:solidFill>
                <a:srgbClr val="CC3300"/>
              </a:solidFill>
              <a:latin typeface="黑体" pitchFamily="49" charset="-122"/>
              <a:ea typeface="黑体" pitchFamily="49" charset="-122"/>
            </a:endParaRPr>
          </a:p>
        </p:txBody>
      </p:sp>
      <p:sp>
        <p:nvSpPr>
          <p:cNvPr id="37" name="矩形 36"/>
          <p:cNvSpPr/>
          <p:nvPr/>
        </p:nvSpPr>
        <p:spPr>
          <a:xfrm>
            <a:off x="667794" y="3981764"/>
            <a:ext cx="2031325" cy="461665"/>
          </a:xfrm>
          <a:prstGeom prst="rect">
            <a:avLst/>
          </a:prstGeom>
        </p:spPr>
        <p:txBody>
          <a:bodyPr wrap="none">
            <a:spAutoFit/>
          </a:bodyPr>
          <a:lstStyle/>
          <a:p>
            <a:r>
              <a:rPr lang="zh-CN" altLang="en-US" sz="2400" dirty="0">
                <a:latin typeface="微软雅黑" panose="020B0503020204020204" pitchFamily="34" charset="-122"/>
                <a:ea typeface="微软雅黑" panose="020B0503020204020204" pitchFamily="34" charset="-122"/>
              </a:rPr>
              <a:t>（一）安全性</a:t>
            </a:r>
          </a:p>
        </p:txBody>
      </p:sp>
      <p:sp>
        <p:nvSpPr>
          <p:cNvPr id="39" name="矩形 38"/>
          <p:cNvSpPr/>
          <p:nvPr/>
        </p:nvSpPr>
        <p:spPr>
          <a:xfrm>
            <a:off x="1107874" y="2465738"/>
            <a:ext cx="2303698" cy="461665"/>
          </a:xfrm>
          <a:prstGeom prst="rect">
            <a:avLst/>
          </a:prstGeom>
        </p:spPr>
        <p:txBody>
          <a:bodyPr wrap="square">
            <a:spAutoFit/>
          </a:bodyPr>
          <a:lstStyle/>
          <a:p>
            <a:pPr lvl="0"/>
            <a:r>
              <a:rPr lang="zh-CN" altLang="en-US" sz="2400" dirty="0">
                <a:latin typeface="微软雅黑" panose="020B0503020204020204" pitchFamily="34" charset="-122"/>
                <a:ea typeface="微软雅黑" panose="020B0503020204020204" pitchFamily="34" charset="-122"/>
              </a:rPr>
              <a:t>（二）健康性</a:t>
            </a:r>
          </a:p>
        </p:txBody>
      </p:sp>
      <p:sp>
        <p:nvSpPr>
          <p:cNvPr id="41" name="矩形 40"/>
          <p:cNvSpPr/>
          <p:nvPr/>
        </p:nvSpPr>
        <p:spPr>
          <a:xfrm>
            <a:off x="5956986" y="2475574"/>
            <a:ext cx="2287270" cy="461665"/>
          </a:xfrm>
          <a:prstGeom prst="rect">
            <a:avLst/>
          </a:prstGeom>
        </p:spPr>
        <p:txBody>
          <a:bodyPr wrap="square">
            <a:spAutoFit/>
          </a:bodyPr>
          <a:lstStyle/>
          <a:p>
            <a:pPr lvl="0"/>
            <a:r>
              <a:rPr lang="zh-CN" altLang="en-US" sz="2400" dirty="0">
                <a:latin typeface="微软雅黑" panose="020B0503020204020204" pitchFamily="34" charset="-122"/>
                <a:ea typeface="微软雅黑" panose="020B0503020204020204" pitchFamily="34" charset="-122"/>
              </a:rPr>
              <a:t>（三）舒适感</a:t>
            </a:r>
          </a:p>
        </p:txBody>
      </p:sp>
      <p:sp>
        <p:nvSpPr>
          <p:cNvPr id="43" name="矩形 42"/>
          <p:cNvSpPr/>
          <p:nvPr/>
        </p:nvSpPr>
        <p:spPr>
          <a:xfrm>
            <a:off x="6516135" y="4246950"/>
            <a:ext cx="2031325" cy="461665"/>
          </a:xfrm>
          <a:prstGeom prst="rect">
            <a:avLst/>
          </a:prstGeom>
        </p:spPr>
        <p:txBody>
          <a:bodyPr wrap="none">
            <a:spAutoFit/>
          </a:bodyPr>
          <a:lstStyle/>
          <a:p>
            <a:pPr lvl="0"/>
            <a:r>
              <a:rPr lang="zh-CN" altLang="en-US" sz="2400" dirty="0">
                <a:latin typeface="微软雅黑" panose="020B0503020204020204" pitchFamily="34" charset="-122"/>
                <a:ea typeface="微软雅黑" panose="020B0503020204020204" pitchFamily="34" charset="-122"/>
              </a:rPr>
              <a:t>（四）实用性</a:t>
            </a:r>
          </a:p>
        </p:txBody>
      </p:sp>
      <p:sp>
        <p:nvSpPr>
          <p:cNvPr id="46" name="矩形 45"/>
          <p:cNvSpPr/>
          <p:nvPr/>
        </p:nvSpPr>
        <p:spPr>
          <a:xfrm>
            <a:off x="5829478" y="5725662"/>
            <a:ext cx="2031325" cy="461665"/>
          </a:xfrm>
          <a:prstGeom prst="rect">
            <a:avLst/>
          </a:prstGeom>
        </p:spPr>
        <p:txBody>
          <a:bodyPr wrap="none">
            <a:spAutoFit/>
          </a:bodyPr>
          <a:lstStyle/>
          <a:p>
            <a:pPr lvl="0"/>
            <a:r>
              <a:rPr lang="zh-CN" altLang="en-US" sz="2400" dirty="0">
                <a:solidFill>
                  <a:srgbClr val="000000"/>
                </a:solidFill>
                <a:latin typeface="微软雅黑" panose="020B0503020204020204" pitchFamily="34" charset="-122"/>
                <a:ea typeface="微软雅黑" panose="020B0503020204020204" pitchFamily="34" charset="-122"/>
              </a:rPr>
              <a:t>（五）美观性</a:t>
            </a:r>
          </a:p>
        </p:txBody>
      </p:sp>
      <p:sp>
        <p:nvSpPr>
          <p:cNvPr id="48" name="矩形 47"/>
          <p:cNvSpPr/>
          <p:nvPr/>
        </p:nvSpPr>
        <p:spPr>
          <a:xfrm>
            <a:off x="1337639" y="5562781"/>
            <a:ext cx="2117712"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2400" kern="0" dirty="0">
                <a:solidFill>
                  <a:sysClr val="windowText" lastClr="000000"/>
                </a:solidFill>
                <a:latin typeface="微软雅黑" panose="020B0503020204020204" pitchFamily="34" charset="-122"/>
                <a:ea typeface="微软雅黑" panose="020B0503020204020204" pitchFamily="34" charset="-122"/>
              </a:rPr>
              <a:t>（六）便利性</a:t>
            </a:r>
          </a:p>
        </p:txBody>
      </p:sp>
      <p:sp>
        <p:nvSpPr>
          <p:cNvPr id="30" name="Text Box 2"/>
          <p:cNvSpPr txBox="1">
            <a:spLocks noChangeArrowheads="1"/>
          </p:cNvSpPr>
          <p:nvPr/>
        </p:nvSpPr>
        <p:spPr bwMode="auto">
          <a:xfrm>
            <a:off x="460481" y="212577"/>
            <a:ext cx="81422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a:solidFill>
                  <a:schemeClr val="accent1"/>
                </a:solidFill>
                <a:latin typeface="微软雅黑" pitchFamily="34" charset="-122"/>
                <a:ea typeface="微软雅黑" pitchFamily="34" charset="-122"/>
              </a:rPr>
              <a:t>第一</a:t>
            </a:r>
            <a:r>
              <a:rPr lang="zh-CN" altLang="en-US" sz="3500" b="1" dirty="0" smtClean="0">
                <a:solidFill>
                  <a:schemeClr val="accent1"/>
                </a:solidFill>
                <a:latin typeface="微软雅黑" pitchFamily="34" charset="-122"/>
                <a:ea typeface="微软雅黑" pitchFamily="34" charset="-122"/>
              </a:rPr>
              <a:t>节    客房</a:t>
            </a:r>
            <a:r>
              <a:rPr lang="zh-CN" altLang="en-US" sz="3500" b="1" dirty="0">
                <a:solidFill>
                  <a:schemeClr val="accent1"/>
                </a:solidFill>
                <a:latin typeface="微软雅黑" pitchFamily="34" charset="-122"/>
                <a:ea typeface="微软雅黑" pitchFamily="34" charset="-122"/>
              </a:rPr>
              <a:t>设计与装修的一般原则</a:t>
            </a:r>
          </a:p>
        </p:txBody>
      </p:sp>
    </p:spTree>
    <p:extLst>
      <p:ext uri="{BB962C8B-B14F-4D97-AF65-F5344CB8AC3E}">
        <p14:creationId xmlns:p14="http://schemas.microsoft.com/office/powerpoint/2010/main" val="411162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childTnLst>
                                </p:cTn>
                              </p:par>
                            </p:childTnLst>
                          </p:cTn>
                        </p:par>
                        <p:par>
                          <p:cTn id="30" fill="hold">
                            <p:stCondLst>
                              <p:cond delay="5500"/>
                            </p:stCondLst>
                            <p:childTnLst>
                              <p:par>
                                <p:cTn id="31" presetID="10"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2"/>
          </a:xfrm>
          <a:prstGeom prst="rect">
            <a:avLst/>
          </a:prstGeom>
          <a:noFill/>
          <a:ln>
            <a:noFill/>
          </a:ln>
        </p:spPr>
      </p:pic>
      <p:sp>
        <p:nvSpPr>
          <p:cNvPr id="137219" name="任意多边形 19"/>
          <p:cNvSpPr>
            <a:spLocks/>
          </p:cNvSpPr>
          <p:nvPr/>
        </p:nvSpPr>
        <p:spPr bwMode="auto">
          <a:xfrm>
            <a:off x="3" y="0"/>
            <a:ext cx="5148038" cy="6858000"/>
          </a:xfrm>
          <a:custGeom>
            <a:avLst/>
            <a:gdLst>
              <a:gd name="T0" fmla="*/ 460572 w 7239909"/>
              <a:gd name="T1" fmla="*/ 0 h 6857999"/>
              <a:gd name="T2" fmla="*/ 5548440 w 7239909"/>
              <a:gd name="T3" fmla="*/ 0 h 6857999"/>
              <a:gd name="T4" fmla="*/ 5700776 w 7239909"/>
              <a:gd name="T5" fmla="*/ 113861 h 6857999"/>
              <a:gd name="T6" fmla="*/ 7243304 w 7239909"/>
              <a:gd name="T7" fmla="*/ 3383190 h 6857999"/>
              <a:gd name="T8" fmla="*/ 5700777 w 7239909"/>
              <a:gd name="T9" fmla="*/ 6652525 h 6857999"/>
              <a:gd name="T10" fmla="*/ 5425865 w 7239909"/>
              <a:gd name="T11" fmla="*/ 6858004 h 6857999"/>
              <a:gd name="T12" fmla="*/ 583152 w 7239909"/>
              <a:gd name="T13" fmla="*/ 6858004 h 6857999"/>
              <a:gd name="T14" fmla="*/ 308238 w 7239909"/>
              <a:gd name="T15" fmla="*/ 6652525 h 6857999"/>
              <a:gd name="T16" fmla="*/ 7225 w 7239909"/>
              <a:gd name="T17" fmla="*/ 6379073 h 6857999"/>
              <a:gd name="T18" fmla="*/ 0 w 7239909"/>
              <a:gd name="T19" fmla="*/ 6371129 h 6857999"/>
              <a:gd name="T20" fmla="*/ 0 w 7239909"/>
              <a:gd name="T21" fmla="*/ 395257 h 6857999"/>
              <a:gd name="T22" fmla="*/ 7225 w 7239909"/>
              <a:gd name="T23" fmla="*/ 387313 h 6857999"/>
              <a:gd name="T24" fmla="*/ 308238 w 7239909"/>
              <a:gd name="T25" fmla="*/ 113861 h 6857999"/>
              <a:gd name="T26" fmla="*/ 460572 w 7239909"/>
              <a:gd name="T27" fmla="*/ 0 h 68579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39909" h="6857999">
                <a:moveTo>
                  <a:pt x="460357" y="0"/>
                </a:moveTo>
                <a:lnTo>
                  <a:pt x="5545840" y="0"/>
                </a:lnTo>
                <a:lnTo>
                  <a:pt x="5698103" y="113861"/>
                </a:lnTo>
                <a:cubicBezTo>
                  <a:pt x="6639723" y="890954"/>
                  <a:pt x="7239909" y="2066982"/>
                  <a:pt x="7239909" y="3383190"/>
                </a:cubicBezTo>
                <a:cubicBezTo>
                  <a:pt x="7239909" y="4699399"/>
                  <a:pt x="6639723" y="5875426"/>
                  <a:pt x="5698104" y="6652520"/>
                </a:cubicBezTo>
                <a:lnTo>
                  <a:pt x="5423320" y="6857999"/>
                </a:lnTo>
                <a:lnTo>
                  <a:pt x="582877" y="6857999"/>
                </a:lnTo>
                <a:lnTo>
                  <a:pt x="308093" y="6652520"/>
                </a:lnTo>
                <a:cubicBezTo>
                  <a:pt x="203468" y="6566176"/>
                  <a:pt x="103059" y="6474907"/>
                  <a:pt x="7220" y="6379068"/>
                </a:cubicBezTo>
                <a:lnTo>
                  <a:pt x="0" y="6371124"/>
                </a:lnTo>
                <a:lnTo>
                  <a:pt x="0" y="395257"/>
                </a:lnTo>
                <a:lnTo>
                  <a:pt x="7220" y="387313"/>
                </a:lnTo>
                <a:cubicBezTo>
                  <a:pt x="103059" y="291474"/>
                  <a:pt x="203469" y="200205"/>
                  <a:pt x="308093" y="113861"/>
                </a:cubicBezTo>
                <a:lnTo>
                  <a:pt x="460357" y="0"/>
                </a:lnTo>
                <a:close/>
              </a:path>
            </a:pathLst>
          </a:custGeom>
          <a:solidFill>
            <a:srgbClr val="2D3E50">
              <a:alpha val="32941"/>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37220" name="任意多边形 13"/>
          <p:cNvSpPr>
            <a:spLocks/>
          </p:cNvSpPr>
          <p:nvPr/>
        </p:nvSpPr>
        <p:spPr bwMode="auto">
          <a:xfrm>
            <a:off x="22388" y="2564940"/>
            <a:ext cx="4566047" cy="4293062"/>
          </a:xfrm>
          <a:custGeom>
            <a:avLst/>
            <a:gdLst>
              <a:gd name="T0" fmla="*/ 11479333 w 4368800"/>
              <a:gd name="T1" fmla="*/ 0 h 3770086"/>
              <a:gd name="T2" fmla="*/ 22958666 w 4368800"/>
              <a:gd name="T3" fmla="*/ 11489062 h 3770086"/>
              <a:gd name="T4" fmla="*/ 19596450 w 4368800"/>
              <a:gd name="T5" fmla="*/ 19613051 h 3770086"/>
              <a:gd name="T6" fmla="*/ 19358913 w 4368800"/>
              <a:gd name="T7" fmla="*/ 19829128 h 3770086"/>
              <a:gd name="T8" fmla="*/ 3599766 w 4368800"/>
              <a:gd name="T9" fmla="*/ 19829128 h 3770086"/>
              <a:gd name="T10" fmla="*/ 3362220 w 4368800"/>
              <a:gd name="T11" fmla="*/ 19613051 h 3770086"/>
              <a:gd name="T12" fmla="*/ 0 w 4368800"/>
              <a:gd name="T13" fmla="*/ 11489062 h 3770086"/>
              <a:gd name="T14" fmla="*/ 11479333 w 4368800"/>
              <a:gd name="T15" fmla="*/ 0 h 37700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68800" h="3770086">
                <a:moveTo>
                  <a:pt x="2184400" y="0"/>
                </a:moveTo>
                <a:cubicBezTo>
                  <a:pt x="3390811" y="0"/>
                  <a:pt x="4368800" y="977989"/>
                  <a:pt x="4368800" y="2184400"/>
                </a:cubicBezTo>
                <a:cubicBezTo>
                  <a:pt x="4368800" y="2787606"/>
                  <a:pt x="4124303" y="3333706"/>
                  <a:pt x="3729004" y="3729004"/>
                </a:cubicBezTo>
                <a:lnTo>
                  <a:pt x="3683803" y="3770086"/>
                </a:lnTo>
                <a:lnTo>
                  <a:pt x="684998" y="3770086"/>
                </a:lnTo>
                <a:lnTo>
                  <a:pt x="639796" y="3729004"/>
                </a:lnTo>
                <a:cubicBezTo>
                  <a:pt x="244497" y="3333706"/>
                  <a:pt x="0" y="2787606"/>
                  <a:pt x="0" y="2184400"/>
                </a:cubicBezTo>
                <a:cubicBezTo>
                  <a:pt x="0" y="977989"/>
                  <a:pt x="977989" y="0"/>
                  <a:pt x="2184400" y="0"/>
                </a:cubicBezTo>
                <a:close/>
              </a:path>
            </a:pathLst>
          </a:custGeom>
          <a:solidFill>
            <a:schemeClr val="bg1">
              <a:alpha val="34000"/>
            </a:schemeClr>
          </a:solidFill>
          <a:ln>
            <a:noFill/>
          </a:ln>
          <a:extLst/>
        </p:spPr>
        <p:txBody>
          <a:bodyPr anchor="ctr"/>
          <a:lstStyle/>
          <a:p>
            <a:endParaRPr lang="zh-CN" altLang="en-US"/>
          </a:p>
        </p:txBody>
      </p:sp>
      <p:sp>
        <p:nvSpPr>
          <p:cNvPr id="12" name="矩形 132100"/>
          <p:cNvSpPr>
            <a:spLocks noRot="1" noChangeArrowheads="1"/>
          </p:cNvSpPr>
          <p:nvPr/>
        </p:nvSpPr>
        <p:spPr bwMode="auto">
          <a:xfrm>
            <a:off x="467715" y="3933035"/>
            <a:ext cx="3443677" cy="240616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indent="0" algn="ctr" eaLnBrk="1" hangingPunct="1">
              <a:lnSpc>
                <a:spcPct val="150000"/>
              </a:lnSpc>
              <a:buNone/>
            </a:pPr>
            <a:r>
              <a:rPr lang="zh-CN" altLang="en-US" b="1" dirty="0">
                <a:solidFill>
                  <a:srgbClr val="FFFFCC"/>
                </a:solidFill>
              </a:rPr>
              <a:t>酒店缝纫女工的职责是改制制服和缝补棉织品</a:t>
            </a:r>
            <a:endParaRPr lang="zh-CN" altLang="en-US" b="1" dirty="0">
              <a:solidFill>
                <a:srgbClr val="0000FF"/>
              </a:solidFill>
            </a:endParaRPr>
          </a:p>
        </p:txBody>
      </p:sp>
    </p:spTree>
    <p:extLst>
      <p:ext uri="{BB962C8B-B14F-4D97-AF65-F5344CB8AC3E}">
        <p14:creationId xmlns:p14="http://schemas.microsoft.com/office/powerpoint/2010/main" val="137779128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9979" y="1630856"/>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987095" y="2991169"/>
            <a:ext cx="7891298" cy="3416320"/>
          </a:xfrm>
          <a:prstGeom prst="rect">
            <a:avLst/>
          </a:prstGeom>
          <a:noFill/>
        </p:spPr>
        <p:txBody>
          <a:bodyPr wrap="square" rtlCol="0">
            <a:spAutoFit/>
          </a:bodyPr>
          <a:lstStyle/>
          <a:p>
            <a:pPr>
              <a:lnSpc>
                <a:spcPct val="150000"/>
              </a:lnSpc>
            </a:pPr>
            <a:r>
              <a:rPr lang="zh-CN" altLang="en-US" sz="2400" dirty="0">
                <a:latin typeface="+mj-ea"/>
                <a:ea typeface="+mj-ea"/>
              </a:rPr>
              <a:t>制服是员工工作时穿着的服装，包括：套装、衬衫、</a:t>
            </a:r>
            <a:r>
              <a:rPr lang="zh-CN" altLang="en-US" sz="2400" dirty="0" smtClean="0">
                <a:latin typeface="+mj-ea"/>
                <a:ea typeface="+mj-ea"/>
              </a:rPr>
              <a:t>领带、</a:t>
            </a:r>
            <a:r>
              <a:rPr lang="zh-CN" altLang="en-US" sz="2400" dirty="0">
                <a:latin typeface="+mj-ea"/>
                <a:ea typeface="+mj-ea"/>
              </a:rPr>
              <a:t>厨师制服、厨师帽等。设计良好的制服不仅可以方便员工的工作，而且能够体现酒店的个性、风格和经营</a:t>
            </a:r>
            <a:r>
              <a:rPr lang="zh-CN" altLang="en-US" sz="2400" dirty="0" smtClean="0">
                <a:latin typeface="+mj-ea"/>
                <a:ea typeface="+mj-ea"/>
              </a:rPr>
              <a:t>特色。</a:t>
            </a:r>
            <a:endParaRPr lang="zh-CN" altLang="en-US" sz="2400" dirty="0">
              <a:latin typeface="+mj-ea"/>
              <a:ea typeface="+mj-ea"/>
            </a:endParaRPr>
          </a:p>
          <a:p>
            <a:pPr>
              <a:lnSpc>
                <a:spcPct val="150000"/>
              </a:lnSpc>
            </a:pPr>
            <a:r>
              <a:rPr lang="zh-CN" altLang="en-US" sz="2400" dirty="0">
                <a:latin typeface="+mj-ea"/>
                <a:ea typeface="+mj-ea"/>
              </a:rPr>
              <a:t>设计和选购制服时，应考虑以下因素：</a:t>
            </a:r>
          </a:p>
          <a:p>
            <a:pPr>
              <a:lnSpc>
                <a:spcPct val="150000"/>
              </a:lnSpc>
            </a:pPr>
            <a:r>
              <a:rPr lang="zh-CN" altLang="en-US" sz="2400" dirty="0" smtClean="0">
                <a:latin typeface="+mj-ea"/>
                <a:ea typeface="+mj-ea"/>
              </a:rPr>
              <a:t>▶舒适       ▶实用</a:t>
            </a:r>
            <a:endParaRPr lang="zh-CN" altLang="en-US" sz="2400" dirty="0">
              <a:latin typeface="+mj-ea"/>
              <a:ea typeface="+mj-ea"/>
            </a:endParaRPr>
          </a:p>
          <a:p>
            <a:pPr>
              <a:lnSpc>
                <a:spcPct val="150000"/>
              </a:lnSpc>
            </a:pPr>
            <a:r>
              <a:rPr lang="zh-CN" altLang="en-US" sz="2400" dirty="0" smtClean="0">
                <a:latin typeface="+mj-ea"/>
                <a:ea typeface="+mj-ea"/>
              </a:rPr>
              <a:t>▶美观       ▶耐用       ▶易</a:t>
            </a:r>
            <a:r>
              <a:rPr lang="zh-CN" altLang="en-US" sz="2400" dirty="0">
                <a:latin typeface="+mj-ea"/>
                <a:ea typeface="+mj-ea"/>
              </a:rPr>
              <a:t>保养</a:t>
            </a:r>
          </a:p>
        </p:txBody>
      </p:sp>
      <p:sp>
        <p:nvSpPr>
          <p:cNvPr id="8" name="Text Box 3"/>
          <p:cNvSpPr txBox="1">
            <a:spLocks noChangeArrowheads="1"/>
          </p:cNvSpPr>
          <p:nvPr/>
        </p:nvSpPr>
        <p:spPr bwMode="auto">
          <a:xfrm>
            <a:off x="587962" y="1580822"/>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三、制服的管理</a:t>
            </a:r>
            <a:endParaRPr lang="en-US" altLang="zh-CN" sz="3000" b="1" dirty="0">
              <a:solidFill>
                <a:srgbClr val="CC3300"/>
              </a:solidFill>
              <a:latin typeface="黑体" pitchFamily="49" charset="-122"/>
              <a:ea typeface="黑体" pitchFamily="49" charset="-122"/>
            </a:endParaRPr>
          </a:p>
        </p:txBody>
      </p:sp>
      <p:sp>
        <p:nvSpPr>
          <p:cNvPr id="11" name="矩形 10"/>
          <p:cNvSpPr/>
          <p:nvPr/>
        </p:nvSpPr>
        <p:spPr>
          <a:xfrm>
            <a:off x="766154" y="2252510"/>
            <a:ext cx="4134465"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（一）制服的设计和选购</a:t>
            </a:r>
          </a:p>
        </p:txBody>
      </p:sp>
    </p:spTree>
    <p:extLst>
      <p:ext uri="{BB962C8B-B14F-4D97-AF65-F5344CB8AC3E}">
        <p14:creationId xmlns:p14="http://schemas.microsoft.com/office/powerpoint/2010/main" val="24683649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123830" y="3429000"/>
            <a:ext cx="6419624" cy="1754326"/>
          </a:xfrm>
          <a:prstGeom prst="rect">
            <a:avLst/>
          </a:prstGeom>
          <a:noFill/>
        </p:spPr>
        <p:txBody>
          <a:bodyPr wrap="square" rtlCol="0">
            <a:spAutoFit/>
          </a:bodyPr>
          <a:lstStyle/>
          <a:p>
            <a:pPr>
              <a:lnSpc>
                <a:spcPct val="150000"/>
              </a:lnSpc>
            </a:pPr>
            <a:r>
              <a:rPr lang="zh-CN" altLang="en-US" sz="2400" dirty="0">
                <a:latin typeface="+mj-ea"/>
                <a:ea typeface="+mj-ea"/>
              </a:rPr>
              <a:t>一般来说，每位员工三套制服是最起码的订购量，但明智一点的酒店经理会要求额外再加一些，以备更换之用。</a:t>
            </a:r>
          </a:p>
        </p:txBody>
      </p:sp>
      <p:sp>
        <p:nvSpPr>
          <p:cNvPr id="11" name="矩形 10"/>
          <p:cNvSpPr/>
          <p:nvPr/>
        </p:nvSpPr>
        <p:spPr>
          <a:xfrm>
            <a:off x="750609" y="2132910"/>
            <a:ext cx="341632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（二）制服的订购量</a:t>
            </a:r>
          </a:p>
        </p:txBody>
      </p:sp>
    </p:spTree>
    <p:extLst>
      <p:ext uri="{BB962C8B-B14F-4D97-AF65-F5344CB8AC3E}">
        <p14:creationId xmlns:p14="http://schemas.microsoft.com/office/powerpoint/2010/main" val="17271094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99745" y="2636945"/>
            <a:ext cx="8028240" cy="3416320"/>
          </a:xfrm>
          <a:prstGeom prst="rect">
            <a:avLst/>
          </a:prstGeom>
          <a:noFill/>
        </p:spPr>
        <p:txBody>
          <a:bodyPr wrap="square" rtlCol="0">
            <a:spAutoFit/>
          </a:bodyPr>
          <a:lstStyle/>
          <a:p>
            <a:pPr>
              <a:lnSpc>
                <a:spcPct val="150000"/>
              </a:lnSpc>
            </a:pPr>
            <a:r>
              <a:rPr lang="zh-CN" altLang="en-US" sz="2400" dirty="0">
                <a:latin typeface="+mj-ea"/>
                <a:ea typeface="+mj-ea"/>
              </a:rPr>
              <a:t>制服的收取和发放均在布草房的专用窗口进行。员工每天上、下班前，将制服送到布草房，制服管理员收取后，将干净的制服发放给员工（制服管理员在收取制服时，必须检查制服上的编号或姓名有无脱落，以免混淆）。</a:t>
            </a:r>
          </a:p>
          <a:p>
            <a:pPr>
              <a:lnSpc>
                <a:spcPct val="150000"/>
              </a:lnSpc>
            </a:pPr>
            <a:r>
              <a:rPr lang="zh-CN" altLang="en-US" sz="2400" dirty="0">
                <a:latin typeface="+mj-ea"/>
                <a:ea typeface="+mj-ea"/>
              </a:rPr>
              <a:t>制服管理员在将收取的脏制服送洗衣房洗涤前要进行登记，洗净后再由制服管理员验收入库。</a:t>
            </a:r>
          </a:p>
        </p:txBody>
      </p:sp>
      <p:sp>
        <p:nvSpPr>
          <p:cNvPr id="11" name="矩形 10"/>
          <p:cNvSpPr/>
          <p:nvPr/>
        </p:nvSpPr>
        <p:spPr>
          <a:xfrm>
            <a:off x="467715" y="1741522"/>
            <a:ext cx="3775393"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（三）制服的日常送领</a:t>
            </a:r>
          </a:p>
        </p:txBody>
      </p:sp>
    </p:spTree>
    <p:extLst>
      <p:ext uri="{BB962C8B-B14F-4D97-AF65-F5344CB8AC3E}">
        <p14:creationId xmlns:p14="http://schemas.microsoft.com/office/powerpoint/2010/main" val="17612507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67715" y="1741522"/>
            <a:ext cx="3775393"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（四）制服的入库保管</a:t>
            </a:r>
          </a:p>
        </p:txBody>
      </p:sp>
      <p:grpSp>
        <p:nvGrpSpPr>
          <p:cNvPr id="4" name="组合 3"/>
          <p:cNvGrpSpPr/>
          <p:nvPr/>
        </p:nvGrpSpPr>
        <p:grpSpPr>
          <a:xfrm>
            <a:off x="1619795" y="2924862"/>
            <a:ext cx="4689972" cy="2806634"/>
            <a:chOff x="5699760" y="2171302"/>
            <a:chExt cx="8509589" cy="2806634"/>
          </a:xfrm>
        </p:grpSpPr>
        <p:sp>
          <p:nvSpPr>
            <p:cNvPr id="5" name="矩形 4"/>
            <p:cNvSpPr/>
            <p:nvPr/>
          </p:nvSpPr>
          <p:spPr>
            <a:xfrm>
              <a:off x="6420851" y="2171302"/>
              <a:ext cx="5044903" cy="685800"/>
            </a:xfrm>
            <a:prstGeom prst="rect">
              <a:avLst/>
            </a:prstGeom>
            <a:gradFill flip="none" rotWithShape="1">
              <a:gsLst>
                <a:gs pos="0">
                  <a:schemeClr val="bg1">
                    <a:alpha val="0"/>
                  </a:schemeClr>
                </a:gs>
                <a:gs pos="56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tx1"/>
                  </a:solidFill>
                </a:rPr>
                <a:t>分类保管</a:t>
              </a:r>
            </a:p>
          </p:txBody>
        </p:sp>
        <p:sp>
          <p:nvSpPr>
            <p:cNvPr id="6" name="圆角矩形 5"/>
            <p:cNvSpPr/>
            <p:nvPr/>
          </p:nvSpPr>
          <p:spPr>
            <a:xfrm>
              <a:off x="5699760" y="2194560"/>
              <a:ext cx="685800" cy="685800"/>
            </a:xfrm>
            <a:prstGeom prst="roundRect">
              <a:avLst/>
            </a:prstGeom>
            <a:solidFill>
              <a:schemeClr val="accent1"/>
            </a:solidFill>
            <a:ln>
              <a:noFill/>
            </a:ln>
            <a:scene3d>
              <a:camera prst="orthographicFront"/>
              <a:lightRig rig="threePt" dir="t"/>
            </a:scene3d>
            <a:sp3d>
              <a:bevelT w="50800" h="50800"/>
            </a:sp3d>
          </p:spPr>
          <p:style>
            <a:lnRef idx="1">
              <a:schemeClr val="accent5"/>
            </a:lnRef>
            <a:fillRef idx="1001">
              <a:schemeClr val="dk2"/>
            </a:fillRef>
            <a:effectRef idx="1">
              <a:schemeClr val="accent5"/>
            </a:effectRef>
            <a:fontRef idx="minor">
              <a:schemeClr val="dk1"/>
            </a:fontRef>
          </p:style>
          <p:txBody>
            <a:bodyPr rtlCol="0" anchor="ctr"/>
            <a:lstStyle/>
            <a:p>
              <a:pPr algn="ctr"/>
              <a:r>
                <a:rPr lang="en-US" altLang="zh-CN" sz="2400" b="1" smtClean="0">
                  <a:solidFill>
                    <a:schemeClr val="bg1"/>
                  </a:solidFill>
                </a:rPr>
                <a:t>1</a:t>
              </a:r>
              <a:endParaRPr lang="zh-CN" altLang="en-US" sz="2400" b="1">
                <a:solidFill>
                  <a:schemeClr val="bg1"/>
                </a:solidFill>
              </a:endParaRPr>
            </a:p>
          </p:txBody>
        </p:sp>
        <p:sp>
          <p:nvSpPr>
            <p:cNvPr id="7" name="圆角矩形 6"/>
            <p:cNvSpPr/>
            <p:nvPr/>
          </p:nvSpPr>
          <p:spPr>
            <a:xfrm>
              <a:off x="5699760" y="3220488"/>
              <a:ext cx="685800" cy="685800"/>
            </a:xfrm>
            <a:prstGeom prst="roundRect">
              <a:avLst/>
            </a:prstGeom>
            <a:solidFill>
              <a:schemeClr val="accent1"/>
            </a:solidFill>
            <a:ln>
              <a:noFill/>
            </a:ln>
            <a:scene3d>
              <a:camera prst="orthographicFront"/>
              <a:lightRig rig="threePt" dir="t"/>
            </a:scene3d>
            <a:sp3d>
              <a:bevelT w="50800" h="50800"/>
            </a:sp3d>
          </p:spPr>
          <p:style>
            <a:lnRef idx="1">
              <a:schemeClr val="accent5"/>
            </a:lnRef>
            <a:fillRef idx="1001">
              <a:schemeClr val="dk2"/>
            </a:fillRef>
            <a:effectRef idx="1">
              <a:schemeClr val="accent5"/>
            </a:effectRef>
            <a:fontRef idx="minor">
              <a:schemeClr val="dk1"/>
            </a:fontRef>
          </p:style>
          <p:txBody>
            <a:bodyPr rtlCol="0" anchor="ctr"/>
            <a:lstStyle/>
            <a:p>
              <a:pPr algn="ctr"/>
              <a:r>
                <a:rPr lang="en-US" altLang="zh-CN" sz="2400" b="1" smtClean="0">
                  <a:solidFill>
                    <a:schemeClr val="bg1"/>
                  </a:solidFill>
                </a:rPr>
                <a:t>2</a:t>
              </a:r>
              <a:endParaRPr lang="zh-CN" altLang="en-US" sz="2400" b="1">
                <a:solidFill>
                  <a:schemeClr val="bg1"/>
                </a:solidFill>
              </a:endParaRPr>
            </a:p>
          </p:txBody>
        </p:sp>
        <p:sp>
          <p:nvSpPr>
            <p:cNvPr id="8" name="圆角矩形 7"/>
            <p:cNvSpPr/>
            <p:nvPr/>
          </p:nvSpPr>
          <p:spPr>
            <a:xfrm>
              <a:off x="5699760" y="4292136"/>
              <a:ext cx="685800" cy="685800"/>
            </a:xfrm>
            <a:prstGeom prst="roundRect">
              <a:avLst/>
            </a:prstGeom>
            <a:solidFill>
              <a:schemeClr val="accent1"/>
            </a:solidFill>
            <a:ln>
              <a:noFill/>
            </a:ln>
            <a:scene3d>
              <a:camera prst="orthographicFront"/>
              <a:lightRig rig="threePt" dir="t"/>
            </a:scene3d>
            <a:sp3d>
              <a:bevelT w="50800" h="50800"/>
            </a:sp3d>
          </p:spPr>
          <p:style>
            <a:lnRef idx="1">
              <a:schemeClr val="accent5"/>
            </a:lnRef>
            <a:fillRef idx="1001">
              <a:schemeClr val="dk2"/>
            </a:fillRef>
            <a:effectRef idx="1">
              <a:schemeClr val="accent5"/>
            </a:effectRef>
            <a:fontRef idx="minor">
              <a:schemeClr val="dk1"/>
            </a:fontRef>
          </p:style>
          <p:txBody>
            <a:bodyPr rtlCol="0" anchor="ctr"/>
            <a:lstStyle/>
            <a:p>
              <a:pPr algn="ctr"/>
              <a:r>
                <a:rPr lang="en-US" altLang="zh-CN" sz="2400" b="1" smtClean="0">
                  <a:solidFill>
                    <a:schemeClr val="bg1"/>
                  </a:solidFill>
                </a:rPr>
                <a:t>3</a:t>
              </a:r>
              <a:endParaRPr lang="zh-CN" altLang="en-US" sz="2400" b="1">
                <a:solidFill>
                  <a:schemeClr val="bg1"/>
                </a:solidFill>
              </a:endParaRPr>
            </a:p>
          </p:txBody>
        </p:sp>
        <p:sp>
          <p:nvSpPr>
            <p:cNvPr id="9" name="矩形 8"/>
            <p:cNvSpPr/>
            <p:nvPr/>
          </p:nvSpPr>
          <p:spPr>
            <a:xfrm>
              <a:off x="6420849" y="3194860"/>
              <a:ext cx="7788499" cy="685800"/>
            </a:xfrm>
            <a:prstGeom prst="rect">
              <a:avLst/>
            </a:prstGeom>
            <a:gradFill flip="none" rotWithShape="1">
              <a:gsLst>
                <a:gs pos="0">
                  <a:schemeClr val="bg1">
                    <a:alpha val="0"/>
                  </a:schemeClr>
                </a:gs>
                <a:gs pos="56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tx1"/>
                  </a:solidFill>
                </a:rPr>
                <a:t>制服上架</a:t>
              </a:r>
            </a:p>
          </p:txBody>
        </p:sp>
        <p:sp>
          <p:nvSpPr>
            <p:cNvPr id="10" name="矩形 9"/>
            <p:cNvSpPr/>
            <p:nvPr/>
          </p:nvSpPr>
          <p:spPr>
            <a:xfrm>
              <a:off x="6420851" y="4292136"/>
              <a:ext cx="7788498" cy="685800"/>
            </a:xfrm>
            <a:prstGeom prst="rect">
              <a:avLst/>
            </a:prstGeom>
            <a:gradFill flip="none" rotWithShape="1">
              <a:gsLst>
                <a:gs pos="0">
                  <a:schemeClr val="bg1">
                    <a:alpha val="0"/>
                  </a:schemeClr>
                </a:gs>
                <a:gs pos="56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tx1"/>
                  </a:solidFill>
                </a:rPr>
                <a:t>统一修补</a:t>
              </a:r>
            </a:p>
          </p:txBody>
        </p:sp>
      </p:grpSp>
      <p:pic>
        <p:nvPicPr>
          <p:cNvPr id="12" name="图片 11" descr="9706591458937141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57348"/>
            <a:ext cx="4104285" cy="4435835"/>
          </a:xfrm>
          <a:prstGeom prst="rect">
            <a:avLst/>
          </a:prstGeom>
          <a:noFill/>
          <a:ln>
            <a:noFill/>
          </a:ln>
        </p:spPr>
      </p:pic>
    </p:spTree>
    <p:extLst>
      <p:ext uri="{BB962C8B-B14F-4D97-AF65-F5344CB8AC3E}">
        <p14:creationId xmlns:p14="http://schemas.microsoft.com/office/powerpoint/2010/main" val="26428827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99745" y="2636945"/>
            <a:ext cx="8028240" cy="3416320"/>
          </a:xfrm>
          <a:prstGeom prst="rect">
            <a:avLst/>
          </a:prstGeom>
          <a:noFill/>
        </p:spPr>
        <p:txBody>
          <a:bodyPr wrap="square" rtlCol="0">
            <a:spAutoFit/>
          </a:bodyPr>
          <a:lstStyle/>
          <a:p>
            <a:pPr>
              <a:lnSpc>
                <a:spcPct val="150000"/>
              </a:lnSpc>
            </a:pPr>
            <a:r>
              <a:rPr lang="zh-CN" altLang="en-US" sz="2400" dirty="0">
                <a:latin typeface="+mj-ea"/>
                <a:ea typeface="+mj-ea"/>
              </a:rPr>
              <a:t>制服的收取和发放均在布草房的专用窗口进行。员工每天上、下班前，将制服送到布草房，制服管理员收取后，将干净的制服发放给员工（制服管理员在收取制服时，必须检查制服上的编号或姓名有无脱落，以免混淆）。</a:t>
            </a:r>
          </a:p>
          <a:p>
            <a:pPr>
              <a:lnSpc>
                <a:spcPct val="150000"/>
              </a:lnSpc>
            </a:pPr>
            <a:r>
              <a:rPr lang="zh-CN" altLang="en-US" sz="2400" dirty="0">
                <a:latin typeface="+mj-ea"/>
                <a:ea typeface="+mj-ea"/>
              </a:rPr>
              <a:t>制服管理员在将收取的脏制服送洗衣房洗涤前要进行登记，洗净后再由制服管理员验收入库。</a:t>
            </a:r>
          </a:p>
        </p:txBody>
      </p:sp>
      <p:sp>
        <p:nvSpPr>
          <p:cNvPr id="11" name="矩形 10"/>
          <p:cNvSpPr/>
          <p:nvPr/>
        </p:nvSpPr>
        <p:spPr>
          <a:xfrm>
            <a:off x="467715" y="1741522"/>
            <a:ext cx="4134465"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（五）制服的更新和补充</a:t>
            </a:r>
          </a:p>
        </p:txBody>
      </p:sp>
    </p:spTree>
    <p:extLst>
      <p:ext uri="{BB962C8B-B14F-4D97-AF65-F5344CB8AC3E}">
        <p14:creationId xmlns:p14="http://schemas.microsoft.com/office/powerpoint/2010/main" val="38767461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240820" y="1899929"/>
            <a:ext cx="3672255" cy="4524315"/>
          </a:xfrm>
          <a:prstGeom prst="rect">
            <a:avLst/>
          </a:prstGeom>
          <a:noFill/>
        </p:spPr>
        <p:txBody>
          <a:bodyPr wrap="square" rtlCol="0">
            <a:spAutoFit/>
          </a:bodyPr>
          <a:lstStyle/>
          <a:p>
            <a:pPr>
              <a:lnSpc>
                <a:spcPct val="150000"/>
              </a:lnSpc>
            </a:pPr>
            <a:r>
              <a:rPr lang="zh-CN" altLang="en-US" sz="2400" dirty="0"/>
              <a:t>１、建立制服消耗记录卡</a:t>
            </a:r>
          </a:p>
          <a:p>
            <a:pPr>
              <a:lnSpc>
                <a:spcPct val="150000"/>
              </a:lnSpc>
            </a:pPr>
            <a:r>
              <a:rPr lang="zh-CN" altLang="en-US" sz="2400" dirty="0"/>
              <a:t>对各部门的员工制服做好消耗记录，定期汇总。对于制服的非正常损坏、遗失等，应要求员工适当</a:t>
            </a:r>
            <a:r>
              <a:rPr lang="zh-CN" altLang="en-US" sz="2400" dirty="0" smtClean="0"/>
              <a:t>赔偿。因</a:t>
            </a:r>
            <a:r>
              <a:rPr lang="zh-CN" altLang="en-US" sz="2400" dirty="0"/>
              <a:t>破损、丢失而补发的制服，要按部门登记入账，定期将帐单交财务部。</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845"/>
            <a:ext cx="4924425" cy="5184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4905175" y="1237375"/>
            <a:ext cx="4134465"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（五）制服的更新和补充</a:t>
            </a:r>
          </a:p>
        </p:txBody>
      </p:sp>
    </p:spTree>
    <p:extLst>
      <p:ext uri="{BB962C8B-B14F-4D97-AF65-F5344CB8AC3E}">
        <p14:creationId xmlns:p14="http://schemas.microsoft.com/office/powerpoint/2010/main" val="297043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547790" y="3068975"/>
            <a:ext cx="7164180" cy="2952205"/>
          </a:xfrm>
          <a:prstGeom prst="rect">
            <a:avLst/>
          </a:prstGeom>
          <a:noFill/>
        </p:spPr>
        <p:txBody>
          <a:bodyPr wrap="square" rtlCol="0">
            <a:spAutoFit/>
          </a:bodyPr>
          <a:lstStyle/>
          <a:p>
            <a:pPr>
              <a:lnSpc>
                <a:spcPct val="150000"/>
              </a:lnSpc>
            </a:pPr>
            <a:r>
              <a:rPr lang="zh-CN" altLang="en-US" sz="2400" dirty="0" smtClean="0">
                <a:latin typeface="+mj-ea"/>
                <a:ea typeface="+mj-ea"/>
              </a:rPr>
              <a:t>对于</a:t>
            </a:r>
            <a:r>
              <a:rPr lang="zh-CN" altLang="en-US" sz="2400" dirty="0">
                <a:latin typeface="+mj-ea"/>
                <a:ea typeface="+mj-ea"/>
              </a:rPr>
              <a:t>因洗涤、磨损等自然原因造成的更新需求，要按有关规定和程序，办理有关更新手续。对于损坏、丢失等原因而需要补充的，由部门主管查明原因，由员工本人填写“制服审领单”，经部门经理签字后，由布草房负责报销和补充新制服。</a:t>
            </a:r>
          </a:p>
        </p:txBody>
      </p:sp>
      <p:sp>
        <p:nvSpPr>
          <p:cNvPr id="2" name="矩形 1"/>
          <p:cNvSpPr/>
          <p:nvPr/>
        </p:nvSpPr>
        <p:spPr>
          <a:xfrm>
            <a:off x="539720" y="2158502"/>
            <a:ext cx="3262432" cy="646331"/>
          </a:xfrm>
          <a:prstGeom prst="rect">
            <a:avLst/>
          </a:prstGeom>
        </p:spPr>
        <p:txBody>
          <a:bodyPr wrap="none">
            <a:spAutoFit/>
          </a:bodyPr>
          <a:lstStyle/>
          <a:p>
            <a:pPr lvl="0">
              <a:lnSpc>
                <a:spcPct val="150000"/>
              </a:lnSpc>
            </a:pPr>
            <a:r>
              <a:rPr lang="zh-CN" altLang="en-US" sz="2400" dirty="0">
                <a:solidFill>
                  <a:srgbClr val="000000"/>
                </a:solidFill>
                <a:latin typeface="宋体"/>
                <a:ea typeface="宋体"/>
              </a:rPr>
              <a:t>２、制服的更新、补充</a:t>
            </a:r>
          </a:p>
        </p:txBody>
      </p:sp>
    </p:spTree>
    <p:extLst>
      <p:ext uri="{BB962C8B-B14F-4D97-AF65-F5344CB8AC3E}">
        <p14:creationId xmlns:p14="http://schemas.microsoft.com/office/powerpoint/2010/main" val="21965527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68104" y="2249228"/>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796250" y="2959152"/>
            <a:ext cx="7992555" cy="2862322"/>
          </a:xfrm>
          <a:prstGeom prst="rect">
            <a:avLst/>
          </a:prstGeom>
          <a:noFill/>
        </p:spPr>
        <p:txBody>
          <a:bodyPr wrap="square" rtlCol="0">
            <a:spAutoFit/>
          </a:bodyPr>
          <a:lstStyle/>
          <a:p>
            <a:pPr>
              <a:lnSpc>
                <a:spcPct val="150000"/>
              </a:lnSpc>
            </a:pPr>
            <a:r>
              <a:rPr lang="zh-CN" altLang="en-US" sz="2400" dirty="0">
                <a:latin typeface="+mn-ea"/>
                <a:ea typeface="+mn-ea"/>
              </a:rPr>
              <a:t>酒店洗衣房的主要任务是负责洗涤、熨烫酒店客房部、餐饮部（厨房、餐厅、酒巴等）的布草，保证客房、餐饮部门的清洁卫生，从而确保酒店经营活动的正常进行</a:t>
            </a:r>
            <a:r>
              <a:rPr lang="zh-CN" altLang="en-US" sz="2400" dirty="0" smtClean="0">
                <a:latin typeface="+mn-ea"/>
                <a:ea typeface="+mn-ea"/>
              </a:rPr>
              <a:t>。</a:t>
            </a:r>
            <a:endParaRPr lang="en-US" altLang="zh-CN" sz="2400" dirty="0" smtClean="0">
              <a:latin typeface="+mn-ea"/>
              <a:ea typeface="+mn-ea"/>
            </a:endParaRPr>
          </a:p>
          <a:p>
            <a:pPr>
              <a:lnSpc>
                <a:spcPct val="150000"/>
              </a:lnSpc>
            </a:pPr>
            <a:r>
              <a:rPr lang="zh-CN" altLang="en-US" sz="2400" dirty="0" smtClean="0">
                <a:latin typeface="+mn-ea"/>
                <a:ea typeface="+mn-ea"/>
              </a:rPr>
              <a:t>洗衣房</a:t>
            </a:r>
            <a:r>
              <a:rPr lang="zh-CN" altLang="en-US" sz="2400" dirty="0">
                <a:latin typeface="+mn-ea"/>
                <a:ea typeface="+mn-ea"/>
              </a:rPr>
              <a:t>的第二大任务是负责提供客衣的洗涤、熨烫服务</a:t>
            </a:r>
            <a:r>
              <a:rPr lang="zh-CN" altLang="en-US" sz="2400" dirty="0" smtClean="0">
                <a:latin typeface="+mn-ea"/>
                <a:ea typeface="+mn-ea"/>
              </a:rPr>
              <a:t>。</a:t>
            </a:r>
            <a:endParaRPr lang="en-US" altLang="zh-CN" sz="2400" dirty="0" smtClean="0">
              <a:latin typeface="+mn-ea"/>
              <a:ea typeface="+mn-ea"/>
            </a:endParaRPr>
          </a:p>
          <a:p>
            <a:pPr>
              <a:lnSpc>
                <a:spcPct val="150000"/>
              </a:lnSpc>
            </a:pPr>
            <a:r>
              <a:rPr lang="zh-CN" altLang="en-US" sz="2400" dirty="0" smtClean="0">
                <a:latin typeface="+mn-ea"/>
                <a:ea typeface="+mn-ea"/>
              </a:rPr>
              <a:t>洗衣房</a:t>
            </a:r>
            <a:r>
              <a:rPr lang="zh-CN" altLang="en-US" sz="2400" dirty="0">
                <a:latin typeface="+mn-ea"/>
                <a:ea typeface="+mn-ea"/>
              </a:rPr>
              <a:t>的第三大任务是负责酒店员工制服的洗涤工作。</a:t>
            </a:r>
            <a:endParaRPr lang="zh-CN" altLang="zh-CN" sz="2400" dirty="0">
              <a:latin typeface="+mn-ea"/>
              <a:ea typeface="+mn-ea"/>
            </a:endParaRPr>
          </a:p>
        </p:txBody>
      </p:sp>
      <p:sp>
        <p:nvSpPr>
          <p:cNvPr id="11" name="Text Box 3"/>
          <p:cNvSpPr txBox="1">
            <a:spLocks noChangeArrowheads="1"/>
          </p:cNvSpPr>
          <p:nvPr/>
        </p:nvSpPr>
        <p:spPr bwMode="auto">
          <a:xfrm>
            <a:off x="1432812" y="2149162"/>
            <a:ext cx="41042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smtClean="0">
                <a:solidFill>
                  <a:srgbClr val="CC3300"/>
                </a:solidFill>
                <a:latin typeface="黑体" pitchFamily="49" charset="-122"/>
                <a:ea typeface="黑体" pitchFamily="49" charset="-122"/>
              </a:rPr>
              <a:t>一</a:t>
            </a:r>
            <a:r>
              <a:rPr lang="zh-CN" altLang="en-US" sz="3000" b="1" dirty="0">
                <a:solidFill>
                  <a:srgbClr val="CC3300"/>
                </a:solidFill>
                <a:latin typeface="黑体" pitchFamily="49" charset="-122"/>
                <a:ea typeface="黑体" pitchFamily="49" charset="-122"/>
              </a:rPr>
              <a:t>、洗衣房的任务</a:t>
            </a:r>
            <a:endParaRPr lang="en-US" altLang="zh-CN" sz="3000" b="1" dirty="0">
              <a:solidFill>
                <a:srgbClr val="CC3300"/>
              </a:solidFill>
              <a:latin typeface="黑体" pitchFamily="49" charset="-122"/>
              <a:ea typeface="黑体" pitchFamily="49" charset="-122"/>
            </a:endParaRPr>
          </a:p>
        </p:txBody>
      </p:sp>
      <p:sp>
        <p:nvSpPr>
          <p:cNvPr id="15" name="Text Box 2"/>
          <p:cNvSpPr txBox="1">
            <a:spLocks noChangeArrowheads="1"/>
          </p:cNvSpPr>
          <p:nvPr/>
        </p:nvSpPr>
        <p:spPr bwMode="auto">
          <a:xfrm>
            <a:off x="251700" y="1418153"/>
            <a:ext cx="79205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第二节    洗衣房</a:t>
            </a:r>
            <a:r>
              <a:rPr lang="zh-CN" altLang="en-US" sz="3500" b="1" dirty="0">
                <a:solidFill>
                  <a:schemeClr val="accent1"/>
                </a:solidFill>
                <a:latin typeface="微软雅黑" pitchFamily="34" charset="-122"/>
                <a:ea typeface="微软雅黑" pitchFamily="34" charset="-122"/>
              </a:rPr>
              <a:t>管理</a:t>
            </a:r>
          </a:p>
        </p:txBody>
      </p:sp>
    </p:spTree>
    <p:extLst>
      <p:ext uri="{BB962C8B-B14F-4D97-AF65-F5344CB8AC3E}">
        <p14:creationId xmlns:p14="http://schemas.microsoft.com/office/powerpoint/2010/main" val="6678452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File000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5015" y="775958"/>
            <a:ext cx="5852283" cy="6082042"/>
          </a:xfrm>
          <a:prstGeom prst="rect">
            <a:avLst/>
          </a:prstGeom>
          <a:noFill/>
          <a:ln>
            <a:noFill/>
          </a:ln>
        </p:spPr>
      </p:pic>
      <p:grpSp>
        <p:nvGrpSpPr>
          <p:cNvPr id="30" name="组合 29"/>
          <p:cNvGrpSpPr/>
          <p:nvPr/>
        </p:nvGrpSpPr>
        <p:grpSpPr>
          <a:xfrm>
            <a:off x="311458" y="1580779"/>
            <a:ext cx="2951732" cy="5308071"/>
            <a:chOff x="3273623" y="1536813"/>
            <a:chExt cx="3935643" cy="5308071"/>
          </a:xfrm>
        </p:grpSpPr>
        <p:sp>
          <p:nvSpPr>
            <p:cNvPr id="6" name="任意多边形 5"/>
            <p:cNvSpPr/>
            <p:nvPr/>
          </p:nvSpPr>
          <p:spPr>
            <a:xfrm>
              <a:off x="4445836" y="4413620"/>
              <a:ext cx="1055861" cy="2431262"/>
            </a:xfrm>
            <a:custGeom>
              <a:avLst/>
              <a:gdLst>
                <a:gd name="connsiteX0" fmla="*/ 0 w 975285"/>
                <a:gd name="connsiteY0" fmla="*/ 0 h 2476982"/>
                <a:gd name="connsiteX1" fmla="*/ 474562 w 975285"/>
                <a:gd name="connsiteY1" fmla="*/ 254643 h 2476982"/>
                <a:gd name="connsiteX2" fmla="*/ 914400 w 975285"/>
                <a:gd name="connsiteY2" fmla="*/ 891250 h 2476982"/>
                <a:gd name="connsiteX3" fmla="*/ 960699 w 975285"/>
                <a:gd name="connsiteY3" fmla="*/ 2476982 h 2476982"/>
                <a:gd name="connsiteX0" fmla="*/ 0 w 979595"/>
                <a:gd name="connsiteY0" fmla="*/ 0 h 2476982"/>
                <a:gd name="connsiteX1" fmla="*/ 474562 w 979595"/>
                <a:gd name="connsiteY1" fmla="*/ 254643 h 2476982"/>
                <a:gd name="connsiteX2" fmla="*/ 924560 w 979595"/>
                <a:gd name="connsiteY2" fmla="*/ 891250 h 2476982"/>
                <a:gd name="connsiteX3" fmla="*/ 960699 w 979595"/>
                <a:gd name="connsiteY3" fmla="*/ 2476982 h 2476982"/>
                <a:gd name="connsiteX0" fmla="*/ 0 w 966540"/>
                <a:gd name="connsiteY0" fmla="*/ 0 h 2446502"/>
                <a:gd name="connsiteX1" fmla="*/ 474562 w 966540"/>
                <a:gd name="connsiteY1" fmla="*/ 254643 h 2446502"/>
                <a:gd name="connsiteX2" fmla="*/ 924560 w 966540"/>
                <a:gd name="connsiteY2" fmla="*/ 891250 h 2446502"/>
                <a:gd name="connsiteX3" fmla="*/ 935299 w 966540"/>
                <a:gd name="connsiteY3" fmla="*/ 2446502 h 2446502"/>
                <a:gd name="connsiteX0" fmla="*/ 0 w 1057980"/>
                <a:gd name="connsiteY0" fmla="*/ 0 h 2431262"/>
                <a:gd name="connsiteX1" fmla="*/ 566002 w 1057980"/>
                <a:gd name="connsiteY1" fmla="*/ 239403 h 2431262"/>
                <a:gd name="connsiteX2" fmla="*/ 1016000 w 1057980"/>
                <a:gd name="connsiteY2" fmla="*/ 876010 h 2431262"/>
                <a:gd name="connsiteX3" fmla="*/ 1026739 w 1057980"/>
                <a:gd name="connsiteY3" fmla="*/ 2431262 h 2431262"/>
                <a:gd name="connsiteX0" fmla="*/ 0 w 1057980"/>
                <a:gd name="connsiteY0" fmla="*/ 0 h 2431262"/>
                <a:gd name="connsiteX1" fmla="*/ 566002 w 1057980"/>
                <a:gd name="connsiteY1" fmla="*/ 239403 h 2431262"/>
                <a:gd name="connsiteX2" fmla="*/ 1016000 w 1057980"/>
                <a:gd name="connsiteY2" fmla="*/ 876010 h 2431262"/>
                <a:gd name="connsiteX3" fmla="*/ 1026739 w 1057980"/>
                <a:gd name="connsiteY3" fmla="*/ 2431262 h 2431262"/>
                <a:gd name="connsiteX0" fmla="*/ 0 w 1047358"/>
                <a:gd name="connsiteY0" fmla="*/ 0 h 2431262"/>
                <a:gd name="connsiteX1" fmla="*/ 718402 w 1047358"/>
                <a:gd name="connsiteY1" fmla="*/ 280043 h 2431262"/>
                <a:gd name="connsiteX2" fmla="*/ 1016000 w 1047358"/>
                <a:gd name="connsiteY2" fmla="*/ 876010 h 2431262"/>
                <a:gd name="connsiteX3" fmla="*/ 1026739 w 1047358"/>
                <a:gd name="connsiteY3" fmla="*/ 2431262 h 2431262"/>
                <a:gd name="connsiteX0" fmla="*/ 0 w 1047358"/>
                <a:gd name="connsiteY0" fmla="*/ 0 h 2431262"/>
                <a:gd name="connsiteX1" fmla="*/ 718402 w 1047358"/>
                <a:gd name="connsiteY1" fmla="*/ 280043 h 2431262"/>
                <a:gd name="connsiteX2" fmla="*/ 1016000 w 1047358"/>
                <a:gd name="connsiteY2" fmla="*/ 876010 h 2431262"/>
                <a:gd name="connsiteX3" fmla="*/ 1026739 w 1047358"/>
                <a:gd name="connsiteY3" fmla="*/ 2431262 h 2431262"/>
                <a:gd name="connsiteX0" fmla="*/ 0 w 1047358"/>
                <a:gd name="connsiteY0" fmla="*/ 0 h 2431262"/>
                <a:gd name="connsiteX1" fmla="*/ 718402 w 1047358"/>
                <a:gd name="connsiteY1" fmla="*/ 280043 h 2431262"/>
                <a:gd name="connsiteX2" fmla="*/ 1016000 w 1047358"/>
                <a:gd name="connsiteY2" fmla="*/ 876010 h 2431262"/>
                <a:gd name="connsiteX3" fmla="*/ 1026739 w 1047358"/>
                <a:gd name="connsiteY3" fmla="*/ 2431262 h 2431262"/>
                <a:gd name="connsiteX0" fmla="*/ 0 w 1047358"/>
                <a:gd name="connsiteY0" fmla="*/ 0 h 2431262"/>
                <a:gd name="connsiteX1" fmla="*/ 718402 w 1047358"/>
                <a:gd name="connsiteY1" fmla="*/ 280043 h 2431262"/>
                <a:gd name="connsiteX2" fmla="*/ 1016000 w 1047358"/>
                <a:gd name="connsiteY2" fmla="*/ 876010 h 2431262"/>
                <a:gd name="connsiteX3" fmla="*/ 1026739 w 1047358"/>
                <a:gd name="connsiteY3" fmla="*/ 2431262 h 2431262"/>
                <a:gd name="connsiteX0" fmla="*/ 0 w 1056979"/>
                <a:gd name="connsiteY0" fmla="*/ 0 h 2431262"/>
                <a:gd name="connsiteX1" fmla="*/ 718402 w 1056979"/>
                <a:gd name="connsiteY1" fmla="*/ 280043 h 2431262"/>
                <a:gd name="connsiteX2" fmla="*/ 1031240 w 1056979"/>
                <a:gd name="connsiteY2" fmla="*/ 962370 h 2431262"/>
                <a:gd name="connsiteX3" fmla="*/ 1026739 w 1056979"/>
                <a:gd name="connsiteY3" fmla="*/ 2431262 h 2431262"/>
                <a:gd name="connsiteX0" fmla="*/ 0 w 1059218"/>
                <a:gd name="connsiteY0" fmla="*/ 0 h 2431262"/>
                <a:gd name="connsiteX1" fmla="*/ 718402 w 1059218"/>
                <a:gd name="connsiteY1" fmla="*/ 280043 h 2431262"/>
                <a:gd name="connsiteX2" fmla="*/ 1031240 w 1059218"/>
                <a:gd name="connsiteY2" fmla="*/ 962370 h 2431262"/>
                <a:gd name="connsiteX3" fmla="*/ 1026739 w 1059218"/>
                <a:gd name="connsiteY3" fmla="*/ 2431262 h 2431262"/>
                <a:gd name="connsiteX0" fmla="*/ 0 w 1055861"/>
                <a:gd name="connsiteY0" fmla="*/ 0 h 2431262"/>
                <a:gd name="connsiteX1" fmla="*/ 733642 w 1055861"/>
                <a:gd name="connsiteY1" fmla="*/ 315603 h 2431262"/>
                <a:gd name="connsiteX2" fmla="*/ 1031240 w 1055861"/>
                <a:gd name="connsiteY2" fmla="*/ 962370 h 2431262"/>
                <a:gd name="connsiteX3" fmla="*/ 1026739 w 1055861"/>
                <a:gd name="connsiteY3" fmla="*/ 2431262 h 2431262"/>
                <a:gd name="connsiteX0" fmla="*/ 0 w 1055861"/>
                <a:gd name="connsiteY0" fmla="*/ 0 h 2431262"/>
                <a:gd name="connsiteX1" fmla="*/ 733642 w 1055861"/>
                <a:gd name="connsiteY1" fmla="*/ 315603 h 2431262"/>
                <a:gd name="connsiteX2" fmla="*/ 1031240 w 1055861"/>
                <a:gd name="connsiteY2" fmla="*/ 962370 h 2431262"/>
                <a:gd name="connsiteX3" fmla="*/ 1026739 w 1055861"/>
                <a:gd name="connsiteY3" fmla="*/ 2431262 h 2431262"/>
              </a:gdLst>
              <a:ahLst/>
              <a:cxnLst>
                <a:cxn ang="0">
                  <a:pos x="connsiteX0" y="connsiteY0"/>
                </a:cxn>
                <a:cxn ang="0">
                  <a:pos x="connsiteX1" y="connsiteY1"/>
                </a:cxn>
                <a:cxn ang="0">
                  <a:pos x="connsiteX2" y="connsiteY2"/>
                </a:cxn>
                <a:cxn ang="0">
                  <a:pos x="connsiteX3" y="connsiteY3"/>
                </a:cxn>
              </a:cxnLst>
              <a:rect l="l" t="t" r="r" b="b"/>
              <a:pathLst>
                <a:path w="1055861" h="2431262">
                  <a:moveTo>
                    <a:pt x="0" y="0"/>
                  </a:moveTo>
                  <a:cubicBezTo>
                    <a:pt x="455721" y="103850"/>
                    <a:pt x="564309" y="169601"/>
                    <a:pt x="733642" y="315603"/>
                  </a:cubicBezTo>
                  <a:cubicBezTo>
                    <a:pt x="770895" y="360005"/>
                    <a:pt x="982391" y="609760"/>
                    <a:pt x="1031240" y="962370"/>
                  </a:cubicBezTo>
                  <a:cubicBezTo>
                    <a:pt x="1080089" y="1314980"/>
                    <a:pt x="1044101" y="1823591"/>
                    <a:pt x="1026739" y="2431262"/>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cxnSp>
          <p:nvCxnSpPr>
            <p:cNvPr id="9" name="直接连接符 8"/>
            <p:cNvCxnSpPr/>
            <p:nvPr/>
          </p:nvCxnSpPr>
          <p:spPr>
            <a:xfrm flipH="1">
              <a:off x="5499387" y="2777924"/>
              <a:ext cx="13178" cy="4066960"/>
            </a:xfrm>
            <a:prstGeom prst="line">
              <a:avLst/>
            </a:prstGeom>
            <a:ln w="698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任意多边形 12"/>
            <p:cNvSpPr/>
            <p:nvPr/>
          </p:nvSpPr>
          <p:spPr>
            <a:xfrm>
              <a:off x="4015740" y="3154680"/>
              <a:ext cx="1508760" cy="891540"/>
            </a:xfrm>
            <a:custGeom>
              <a:avLst/>
              <a:gdLst>
                <a:gd name="connsiteX0" fmla="*/ 1508760 w 1508760"/>
                <a:gd name="connsiteY0" fmla="*/ 891540 h 891540"/>
                <a:gd name="connsiteX1" fmla="*/ 784860 w 1508760"/>
                <a:gd name="connsiteY1" fmla="*/ 259080 h 891540"/>
                <a:gd name="connsiteX2" fmla="*/ 0 w 1508760"/>
                <a:gd name="connsiteY2" fmla="*/ 0 h 891540"/>
              </a:gdLst>
              <a:ahLst/>
              <a:cxnLst>
                <a:cxn ang="0">
                  <a:pos x="connsiteX0" y="connsiteY0"/>
                </a:cxn>
                <a:cxn ang="0">
                  <a:pos x="connsiteX1" y="connsiteY1"/>
                </a:cxn>
                <a:cxn ang="0">
                  <a:pos x="connsiteX2" y="connsiteY2"/>
                </a:cxn>
              </a:cxnLst>
              <a:rect l="l" t="t" r="r" b="b"/>
              <a:pathLst>
                <a:path w="1508760" h="891540">
                  <a:moveTo>
                    <a:pt x="1508760" y="891540"/>
                  </a:moveTo>
                  <a:cubicBezTo>
                    <a:pt x="1272540" y="649605"/>
                    <a:pt x="1036320" y="407670"/>
                    <a:pt x="784860" y="259080"/>
                  </a:cubicBezTo>
                  <a:cubicBezTo>
                    <a:pt x="533400" y="110490"/>
                    <a:pt x="266700" y="55245"/>
                    <a:pt x="0"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任意多边形 13"/>
            <p:cNvSpPr/>
            <p:nvPr/>
          </p:nvSpPr>
          <p:spPr>
            <a:xfrm>
              <a:off x="4450080" y="3459480"/>
              <a:ext cx="548640" cy="83820"/>
            </a:xfrm>
            <a:custGeom>
              <a:avLst/>
              <a:gdLst>
                <a:gd name="connsiteX0" fmla="*/ 548640 w 548640"/>
                <a:gd name="connsiteY0" fmla="*/ 83820 h 83820"/>
                <a:gd name="connsiteX1" fmla="*/ 0 w 548640"/>
                <a:gd name="connsiteY1" fmla="*/ 0 h 83820"/>
              </a:gdLst>
              <a:ahLst/>
              <a:cxnLst>
                <a:cxn ang="0">
                  <a:pos x="connsiteX0" y="connsiteY0"/>
                </a:cxn>
                <a:cxn ang="0">
                  <a:pos x="connsiteX1" y="connsiteY1"/>
                </a:cxn>
              </a:cxnLst>
              <a:rect l="l" t="t" r="r" b="b"/>
              <a:pathLst>
                <a:path w="548640" h="83820">
                  <a:moveTo>
                    <a:pt x="548640" y="83820"/>
                  </a:moveTo>
                  <a:lnTo>
                    <a:pt x="0"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 name="任意多边形 14"/>
            <p:cNvSpPr/>
            <p:nvPr/>
          </p:nvSpPr>
          <p:spPr>
            <a:xfrm>
              <a:off x="4583430" y="2990850"/>
              <a:ext cx="220980" cy="426720"/>
            </a:xfrm>
            <a:custGeom>
              <a:avLst/>
              <a:gdLst>
                <a:gd name="connsiteX0" fmla="*/ 220980 w 220980"/>
                <a:gd name="connsiteY0" fmla="*/ 426720 h 426720"/>
                <a:gd name="connsiteX1" fmla="*/ 0 w 220980"/>
                <a:gd name="connsiteY1" fmla="*/ 0 h 426720"/>
              </a:gdLst>
              <a:ahLst/>
              <a:cxnLst>
                <a:cxn ang="0">
                  <a:pos x="connsiteX0" y="connsiteY0"/>
                </a:cxn>
                <a:cxn ang="0">
                  <a:pos x="connsiteX1" y="connsiteY1"/>
                </a:cxn>
              </a:cxnLst>
              <a:rect l="l" t="t" r="r" b="b"/>
              <a:pathLst>
                <a:path w="220980" h="426720">
                  <a:moveTo>
                    <a:pt x="220980" y="426720"/>
                  </a:moveTo>
                  <a:lnTo>
                    <a:pt x="0"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 name="任意多边形 15"/>
            <p:cNvSpPr/>
            <p:nvPr/>
          </p:nvSpPr>
          <p:spPr>
            <a:xfrm>
              <a:off x="5516880" y="3672840"/>
              <a:ext cx="1158240" cy="777240"/>
            </a:xfrm>
            <a:custGeom>
              <a:avLst/>
              <a:gdLst>
                <a:gd name="connsiteX0" fmla="*/ 0 w 1158240"/>
                <a:gd name="connsiteY0" fmla="*/ 777240 h 777240"/>
                <a:gd name="connsiteX1" fmla="*/ 1158240 w 1158240"/>
                <a:gd name="connsiteY1" fmla="*/ 0 h 777240"/>
              </a:gdLst>
              <a:ahLst/>
              <a:cxnLst>
                <a:cxn ang="0">
                  <a:pos x="connsiteX0" y="connsiteY0"/>
                </a:cxn>
                <a:cxn ang="0">
                  <a:pos x="connsiteX1" y="connsiteY1"/>
                </a:cxn>
              </a:cxnLst>
              <a:rect l="l" t="t" r="r" b="b"/>
              <a:pathLst>
                <a:path w="1158240" h="777240">
                  <a:moveTo>
                    <a:pt x="0" y="777240"/>
                  </a:moveTo>
                  <a:lnTo>
                    <a:pt x="1158240"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任意多边形 16"/>
            <p:cNvSpPr/>
            <p:nvPr/>
          </p:nvSpPr>
          <p:spPr>
            <a:xfrm>
              <a:off x="5844540" y="3754755"/>
              <a:ext cx="83820" cy="480060"/>
            </a:xfrm>
            <a:custGeom>
              <a:avLst/>
              <a:gdLst>
                <a:gd name="connsiteX0" fmla="*/ 0 w 83820"/>
                <a:gd name="connsiteY0" fmla="*/ 480060 h 480060"/>
                <a:gd name="connsiteX1" fmla="*/ 83820 w 83820"/>
                <a:gd name="connsiteY1" fmla="*/ 0 h 480060"/>
              </a:gdLst>
              <a:ahLst/>
              <a:cxnLst>
                <a:cxn ang="0">
                  <a:pos x="connsiteX0" y="connsiteY0"/>
                </a:cxn>
                <a:cxn ang="0">
                  <a:pos x="connsiteX1" y="connsiteY1"/>
                </a:cxn>
              </a:cxnLst>
              <a:rect l="l" t="t" r="r" b="b"/>
              <a:pathLst>
                <a:path w="83820" h="480060">
                  <a:moveTo>
                    <a:pt x="0" y="480060"/>
                  </a:moveTo>
                  <a:lnTo>
                    <a:pt x="83820"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任意多边形 17"/>
            <p:cNvSpPr/>
            <p:nvPr/>
          </p:nvSpPr>
          <p:spPr>
            <a:xfrm>
              <a:off x="6033135" y="4105275"/>
              <a:ext cx="495300" cy="7620"/>
            </a:xfrm>
            <a:custGeom>
              <a:avLst/>
              <a:gdLst>
                <a:gd name="connsiteX0" fmla="*/ 0 w 495300"/>
                <a:gd name="connsiteY0" fmla="*/ 0 h 7620"/>
                <a:gd name="connsiteX1" fmla="*/ 495300 w 495300"/>
                <a:gd name="connsiteY1" fmla="*/ 7620 h 7620"/>
              </a:gdLst>
              <a:ahLst/>
              <a:cxnLst>
                <a:cxn ang="0">
                  <a:pos x="connsiteX0" y="connsiteY0"/>
                </a:cxn>
                <a:cxn ang="0">
                  <a:pos x="connsiteX1" y="connsiteY1"/>
                </a:cxn>
              </a:cxnLst>
              <a:rect l="l" t="t" r="r" b="b"/>
              <a:pathLst>
                <a:path w="495300" h="7620">
                  <a:moveTo>
                    <a:pt x="0" y="0"/>
                  </a:moveTo>
                  <a:lnTo>
                    <a:pt x="495300" y="762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任意多边形 18"/>
            <p:cNvSpPr/>
            <p:nvPr/>
          </p:nvSpPr>
          <p:spPr>
            <a:xfrm>
              <a:off x="4464194" y="4624327"/>
              <a:ext cx="586740" cy="121920"/>
            </a:xfrm>
            <a:custGeom>
              <a:avLst/>
              <a:gdLst>
                <a:gd name="connsiteX0" fmla="*/ 0 w 586740"/>
                <a:gd name="connsiteY0" fmla="*/ 121920 h 121920"/>
                <a:gd name="connsiteX1" fmla="*/ 182880 w 586740"/>
                <a:gd name="connsiteY1" fmla="*/ 68580 h 121920"/>
                <a:gd name="connsiteX2" fmla="*/ 586740 w 586740"/>
                <a:gd name="connsiteY2" fmla="*/ 0 h 121920"/>
              </a:gdLst>
              <a:ahLst/>
              <a:cxnLst>
                <a:cxn ang="0">
                  <a:pos x="connsiteX0" y="connsiteY0"/>
                </a:cxn>
                <a:cxn ang="0">
                  <a:pos x="connsiteX1" y="connsiteY1"/>
                </a:cxn>
                <a:cxn ang="0">
                  <a:pos x="connsiteX2" y="connsiteY2"/>
                </a:cxn>
              </a:cxnLst>
              <a:rect l="l" t="t" r="r" b="b"/>
              <a:pathLst>
                <a:path w="586740" h="121920">
                  <a:moveTo>
                    <a:pt x="0" y="121920"/>
                  </a:moveTo>
                  <a:cubicBezTo>
                    <a:pt x="42545" y="105410"/>
                    <a:pt x="85090" y="88900"/>
                    <a:pt x="182880" y="68580"/>
                  </a:cubicBezTo>
                  <a:cubicBezTo>
                    <a:pt x="280670" y="48260"/>
                    <a:pt x="433705" y="24130"/>
                    <a:pt x="586740"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任意多边形 19"/>
            <p:cNvSpPr/>
            <p:nvPr/>
          </p:nvSpPr>
          <p:spPr>
            <a:xfrm>
              <a:off x="5486400" y="5324354"/>
              <a:ext cx="706056" cy="416689"/>
            </a:xfrm>
            <a:custGeom>
              <a:avLst/>
              <a:gdLst>
                <a:gd name="connsiteX0" fmla="*/ 0 w 706056"/>
                <a:gd name="connsiteY0" fmla="*/ 416689 h 416689"/>
                <a:gd name="connsiteX1" fmla="*/ 405114 w 706056"/>
                <a:gd name="connsiteY1" fmla="*/ 104173 h 416689"/>
                <a:gd name="connsiteX2" fmla="*/ 706056 w 706056"/>
                <a:gd name="connsiteY2" fmla="*/ 0 h 416689"/>
              </a:gdLst>
              <a:ahLst/>
              <a:cxnLst>
                <a:cxn ang="0">
                  <a:pos x="connsiteX0" y="connsiteY0"/>
                </a:cxn>
                <a:cxn ang="0">
                  <a:pos x="connsiteX1" y="connsiteY1"/>
                </a:cxn>
                <a:cxn ang="0">
                  <a:pos x="connsiteX2" y="connsiteY2"/>
                </a:cxn>
              </a:cxnLst>
              <a:rect l="l" t="t" r="r" b="b"/>
              <a:pathLst>
                <a:path w="706056" h="416689">
                  <a:moveTo>
                    <a:pt x="0" y="416689"/>
                  </a:moveTo>
                  <a:cubicBezTo>
                    <a:pt x="143719" y="295155"/>
                    <a:pt x="287438" y="173621"/>
                    <a:pt x="405114" y="104173"/>
                  </a:cubicBezTo>
                  <a:cubicBezTo>
                    <a:pt x="522790" y="34725"/>
                    <a:pt x="614423" y="17362"/>
                    <a:pt x="706056"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任意多边形 20"/>
            <p:cNvSpPr/>
            <p:nvPr/>
          </p:nvSpPr>
          <p:spPr>
            <a:xfrm>
              <a:off x="5821680" y="5223510"/>
              <a:ext cx="106680" cy="243840"/>
            </a:xfrm>
            <a:custGeom>
              <a:avLst/>
              <a:gdLst>
                <a:gd name="connsiteX0" fmla="*/ 0 w 106680"/>
                <a:gd name="connsiteY0" fmla="*/ 243840 h 243840"/>
                <a:gd name="connsiteX1" fmla="*/ 49530 w 106680"/>
                <a:gd name="connsiteY1" fmla="*/ 57150 h 243840"/>
                <a:gd name="connsiteX2" fmla="*/ 106680 w 106680"/>
                <a:gd name="connsiteY2" fmla="*/ 0 h 243840"/>
              </a:gdLst>
              <a:ahLst/>
              <a:cxnLst>
                <a:cxn ang="0">
                  <a:pos x="connsiteX0" y="connsiteY0"/>
                </a:cxn>
                <a:cxn ang="0">
                  <a:pos x="connsiteX1" y="connsiteY1"/>
                </a:cxn>
                <a:cxn ang="0">
                  <a:pos x="connsiteX2" y="connsiteY2"/>
                </a:cxn>
              </a:cxnLst>
              <a:rect l="l" t="t" r="r" b="b"/>
              <a:pathLst>
                <a:path w="106680" h="243840">
                  <a:moveTo>
                    <a:pt x="0" y="243840"/>
                  </a:moveTo>
                  <a:cubicBezTo>
                    <a:pt x="15875" y="170815"/>
                    <a:pt x="31750" y="97790"/>
                    <a:pt x="49530" y="57150"/>
                  </a:cubicBezTo>
                  <a:cubicBezTo>
                    <a:pt x="67310" y="16510"/>
                    <a:pt x="86995" y="8255"/>
                    <a:pt x="106680"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椭圆 21"/>
            <p:cNvSpPr/>
            <p:nvPr/>
          </p:nvSpPr>
          <p:spPr>
            <a:xfrm>
              <a:off x="5012977" y="1536813"/>
              <a:ext cx="972820" cy="1576910"/>
            </a:xfrm>
            <a:custGeom>
              <a:avLst/>
              <a:gdLst>
                <a:gd name="connsiteX0" fmla="*/ 0 w 1259840"/>
                <a:gd name="connsiteY0" fmla="*/ 629920 h 1259840"/>
                <a:gd name="connsiteX1" fmla="*/ 629920 w 1259840"/>
                <a:gd name="connsiteY1" fmla="*/ 0 h 1259840"/>
                <a:gd name="connsiteX2" fmla="*/ 1259840 w 1259840"/>
                <a:gd name="connsiteY2" fmla="*/ 629920 h 1259840"/>
                <a:gd name="connsiteX3" fmla="*/ 629920 w 1259840"/>
                <a:gd name="connsiteY3" fmla="*/ 1259840 h 1259840"/>
                <a:gd name="connsiteX4" fmla="*/ 0 w 1259840"/>
                <a:gd name="connsiteY4" fmla="*/ 629920 h 125984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840" h="2042160">
                  <a:moveTo>
                    <a:pt x="0" y="1412240"/>
                  </a:moveTo>
                  <a:cubicBezTo>
                    <a:pt x="0" y="1071880"/>
                    <a:pt x="373465" y="487680"/>
                    <a:pt x="629920" y="0"/>
                  </a:cubicBezTo>
                  <a:cubicBezTo>
                    <a:pt x="876215" y="497840"/>
                    <a:pt x="1259840" y="1064345"/>
                    <a:pt x="1259840" y="1412240"/>
                  </a:cubicBezTo>
                  <a:cubicBezTo>
                    <a:pt x="1259840" y="1760135"/>
                    <a:pt x="977815" y="2042160"/>
                    <a:pt x="629920" y="2042160"/>
                  </a:cubicBezTo>
                  <a:cubicBezTo>
                    <a:pt x="282025" y="2042160"/>
                    <a:pt x="0" y="1752600"/>
                    <a:pt x="0" y="1412240"/>
                  </a:cubicBezTo>
                  <a:close/>
                </a:path>
              </a:pathLst>
            </a:custGeom>
            <a:solidFill>
              <a:srgbClr val="C0000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椭圆 21"/>
            <p:cNvSpPr/>
            <p:nvPr/>
          </p:nvSpPr>
          <p:spPr>
            <a:xfrm rot="17534892">
              <a:off x="3473030" y="2528470"/>
              <a:ext cx="642247" cy="1041062"/>
            </a:xfrm>
            <a:custGeom>
              <a:avLst/>
              <a:gdLst>
                <a:gd name="connsiteX0" fmla="*/ 0 w 1259840"/>
                <a:gd name="connsiteY0" fmla="*/ 629920 h 1259840"/>
                <a:gd name="connsiteX1" fmla="*/ 629920 w 1259840"/>
                <a:gd name="connsiteY1" fmla="*/ 0 h 1259840"/>
                <a:gd name="connsiteX2" fmla="*/ 1259840 w 1259840"/>
                <a:gd name="connsiteY2" fmla="*/ 629920 h 1259840"/>
                <a:gd name="connsiteX3" fmla="*/ 629920 w 1259840"/>
                <a:gd name="connsiteY3" fmla="*/ 1259840 h 1259840"/>
                <a:gd name="connsiteX4" fmla="*/ 0 w 1259840"/>
                <a:gd name="connsiteY4" fmla="*/ 629920 h 125984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840" h="2042160">
                  <a:moveTo>
                    <a:pt x="0" y="1412240"/>
                  </a:moveTo>
                  <a:cubicBezTo>
                    <a:pt x="0" y="1071880"/>
                    <a:pt x="373465" y="487680"/>
                    <a:pt x="629920" y="0"/>
                  </a:cubicBezTo>
                  <a:cubicBezTo>
                    <a:pt x="876215" y="497840"/>
                    <a:pt x="1259840" y="1064345"/>
                    <a:pt x="1259840" y="1412240"/>
                  </a:cubicBezTo>
                  <a:cubicBezTo>
                    <a:pt x="1259840" y="1760135"/>
                    <a:pt x="977815" y="2042160"/>
                    <a:pt x="629920" y="2042160"/>
                  </a:cubicBezTo>
                  <a:cubicBezTo>
                    <a:pt x="282025" y="2042160"/>
                    <a:pt x="0" y="1752600"/>
                    <a:pt x="0" y="1412240"/>
                  </a:cubicBezTo>
                  <a:close/>
                </a:path>
              </a:pathLst>
            </a:custGeom>
            <a:solidFill>
              <a:srgbClr val="C0000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椭圆 21"/>
            <p:cNvSpPr/>
            <p:nvPr/>
          </p:nvSpPr>
          <p:spPr>
            <a:xfrm rot="4065108" flipH="1">
              <a:off x="6519397" y="3214405"/>
              <a:ext cx="526423" cy="853315"/>
            </a:xfrm>
            <a:custGeom>
              <a:avLst/>
              <a:gdLst>
                <a:gd name="connsiteX0" fmla="*/ 0 w 1259840"/>
                <a:gd name="connsiteY0" fmla="*/ 629920 h 1259840"/>
                <a:gd name="connsiteX1" fmla="*/ 629920 w 1259840"/>
                <a:gd name="connsiteY1" fmla="*/ 0 h 1259840"/>
                <a:gd name="connsiteX2" fmla="*/ 1259840 w 1259840"/>
                <a:gd name="connsiteY2" fmla="*/ 629920 h 1259840"/>
                <a:gd name="connsiteX3" fmla="*/ 629920 w 1259840"/>
                <a:gd name="connsiteY3" fmla="*/ 1259840 h 1259840"/>
                <a:gd name="connsiteX4" fmla="*/ 0 w 1259840"/>
                <a:gd name="connsiteY4" fmla="*/ 629920 h 125984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840" h="2042160">
                  <a:moveTo>
                    <a:pt x="0" y="1412240"/>
                  </a:moveTo>
                  <a:cubicBezTo>
                    <a:pt x="0" y="1071880"/>
                    <a:pt x="373465" y="487680"/>
                    <a:pt x="629920" y="0"/>
                  </a:cubicBezTo>
                  <a:cubicBezTo>
                    <a:pt x="876215" y="497840"/>
                    <a:pt x="1259840" y="1064345"/>
                    <a:pt x="1259840" y="1412240"/>
                  </a:cubicBezTo>
                  <a:cubicBezTo>
                    <a:pt x="1259840" y="1760135"/>
                    <a:pt x="977815" y="2042160"/>
                    <a:pt x="629920" y="2042160"/>
                  </a:cubicBezTo>
                  <a:cubicBezTo>
                    <a:pt x="282025" y="2042160"/>
                    <a:pt x="0" y="1752600"/>
                    <a:pt x="0" y="1412240"/>
                  </a:cubicBezTo>
                  <a:close/>
                </a:path>
              </a:pathLst>
            </a:custGeom>
            <a:solidFill>
              <a:srgbClr val="C0000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椭圆 21"/>
            <p:cNvSpPr/>
            <p:nvPr/>
          </p:nvSpPr>
          <p:spPr>
            <a:xfrm rot="6133574" flipV="1">
              <a:off x="3985133" y="3943112"/>
              <a:ext cx="504613" cy="817962"/>
            </a:xfrm>
            <a:custGeom>
              <a:avLst/>
              <a:gdLst>
                <a:gd name="connsiteX0" fmla="*/ 0 w 1259840"/>
                <a:gd name="connsiteY0" fmla="*/ 629920 h 1259840"/>
                <a:gd name="connsiteX1" fmla="*/ 629920 w 1259840"/>
                <a:gd name="connsiteY1" fmla="*/ 0 h 1259840"/>
                <a:gd name="connsiteX2" fmla="*/ 1259840 w 1259840"/>
                <a:gd name="connsiteY2" fmla="*/ 629920 h 1259840"/>
                <a:gd name="connsiteX3" fmla="*/ 629920 w 1259840"/>
                <a:gd name="connsiteY3" fmla="*/ 1259840 h 1259840"/>
                <a:gd name="connsiteX4" fmla="*/ 0 w 1259840"/>
                <a:gd name="connsiteY4" fmla="*/ 629920 h 125984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840" h="2042160">
                  <a:moveTo>
                    <a:pt x="0" y="1412240"/>
                  </a:moveTo>
                  <a:cubicBezTo>
                    <a:pt x="0" y="1071880"/>
                    <a:pt x="373465" y="487680"/>
                    <a:pt x="629920" y="0"/>
                  </a:cubicBezTo>
                  <a:cubicBezTo>
                    <a:pt x="876215" y="497840"/>
                    <a:pt x="1259840" y="1064345"/>
                    <a:pt x="1259840" y="1412240"/>
                  </a:cubicBezTo>
                  <a:cubicBezTo>
                    <a:pt x="1259840" y="1760135"/>
                    <a:pt x="977815" y="2042160"/>
                    <a:pt x="629920" y="2042160"/>
                  </a:cubicBezTo>
                  <a:cubicBezTo>
                    <a:pt x="282025" y="2042160"/>
                    <a:pt x="0" y="1752600"/>
                    <a:pt x="0" y="1412240"/>
                  </a:cubicBezTo>
                  <a:close/>
                </a:path>
              </a:pathLst>
            </a:custGeom>
            <a:solidFill>
              <a:srgbClr val="C0000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椭圆 21"/>
            <p:cNvSpPr/>
            <p:nvPr/>
          </p:nvSpPr>
          <p:spPr>
            <a:xfrm rot="15466426" flipH="1" flipV="1">
              <a:off x="6188313" y="4974575"/>
              <a:ext cx="389904" cy="632023"/>
            </a:xfrm>
            <a:custGeom>
              <a:avLst/>
              <a:gdLst>
                <a:gd name="connsiteX0" fmla="*/ 0 w 1259840"/>
                <a:gd name="connsiteY0" fmla="*/ 629920 h 1259840"/>
                <a:gd name="connsiteX1" fmla="*/ 629920 w 1259840"/>
                <a:gd name="connsiteY1" fmla="*/ 0 h 1259840"/>
                <a:gd name="connsiteX2" fmla="*/ 1259840 w 1259840"/>
                <a:gd name="connsiteY2" fmla="*/ 629920 h 1259840"/>
                <a:gd name="connsiteX3" fmla="*/ 629920 w 1259840"/>
                <a:gd name="connsiteY3" fmla="*/ 1259840 h 1259840"/>
                <a:gd name="connsiteX4" fmla="*/ 0 w 1259840"/>
                <a:gd name="connsiteY4" fmla="*/ 629920 h 125984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 name="connsiteX0" fmla="*/ 0 w 1259840"/>
                <a:gd name="connsiteY0" fmla="*/ 1412240 h 2042160"/>
                <a:gd name="connsiteX1" fmla="*/ 629920 w 1259840"/>
                <a:gd name="connsiteY1" fmla="*/ 0 h 2042160"/>
                <a:gd name="connsiteX2" fmla="*/ 1259840 w 1259840"/>
                <a:gd name="connsiteY2" fmla="*/ 1412240 h 2042160"/>
                <a:gd name="connsiteX3" fmla="*/ 629920 w 1259840"/>
                <a:gd name="connsiteY3" fmla="*/ 2042160 h 2042160"/>
                <a:gd name="connsiteX4" fmla="*/ 0 w 1259840"/>
                <a:gd name="connsiteY4" fmla="*/ 1412240 h 204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840" h="2042160">
                  <a:moveTo>
                    <a:pt x="0" y="1412240"/>
                  </a:moveTo>
                  <a:cubicBezTo>
                    <a:pt x="0" y="1071880"/>
                    <a:pt x="373465" y="487680"/>
                    <a:pt x="629920" y="0"/>
                  </a:cubicBezTo>
                  <a:cubicBezTo>
                    <a:pt x="876215" y="497840"/>
                    <a:pt x="1259840" y="1064345"/>
                    <a:pt x="1259840" y="1412240"/>
                  </a:cubicBezTo>
                  <a:cubicBezTo>
                    <a:pt x="1259840" y="1760135"/>
                    <a:pt x="977815" y="2042160"/>
                    <a:pt x="629920" y="2042160"/>
                  </a:cubicBezTo>
                  <a:cubicBezTo>
                    <a:pt x="282025" y="2042160"/>
                    <a:pt x="0" y="1752600"/>
                    <a:pt x="0" y="1412240"/>
                  </a:cubicBezTo>
                  <a:close/>
                </a:path>
              </a:pathLst>
            </a:custGeom>
            <a:solidFill>
              <a:srgbClr val="C0000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49" name="Text Box 3"/>
          <p:cNvSpPr txBox="1">
            <a:spLocks noChangeArrowheads="1"/>
          </p:cNvSpPr>
          <p:nvPr/>
        </p:nvSpPr>
        <p:spPr bwMode="auto">
          <a:xfrm>
            <a:off x="427734" y="208842"/>
            <a:ext cx="688045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二、洗衣房的组织机构及岗位职责</a:t>
            </a:r>
            <a:endParaRPr lang="en-US" altLang="zh-CN" sz="3000" b="1" dirty="0">
              <a:solidFill>
                <a:srgbClr val="CC3300"/>
              </a:solidFill>
              <a:latin typeface="黑体" pitchFamily="49" charset="-122"/>
              <a:ea typeface="黑体" pitchFamily="49" charset="-122"/>
            </a:endParaRPr>
          </a:p>
        </p:txBody>
      </p:sp>
      <p:sp>
        <p:nvSpPr>
          <p:cNvPr id="50" name="内容占位符 2"/>
          <p:cNvSpPr txBox="1">
            <a:spLocks/>
          </p:cNvSpPr>
          <p:nvPr/>
        </p:nvSpPr>
        <p:spPr>
          <a:xfrm>
            <a:off x="906724" y="894019"/>
            <a:ext cx="5876618" cy="676977"/>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sym typeface="Calibri" pitchFamily="34" charset="0"/>
              </a:defRPr>
            </a:lvl1pPr>
            <a:lvl2pPr marL="742950" lvl="1"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sym typeface="Calibri" pitchFamily="34" charset="0"/>
              </a:defRPr>
            </a:lvl2pPr>
            <a:lvl3pPr marL="1143000" lvl="2"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sym typeface="Calibri" pitchFamily="34" charset="0"/>
              </a:defRPr>
            </a:lvl3pPr>
            <a:lvl4pPr marL="1600200" lvl="3"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sym typeface="Calibri" pitchFamily="34" charset="0"/>
              </a:defRPr>
            </a:lvl4pPr>
            <a:lvl5pPr marL="2057400" lvl="4"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sym typeface="Calibri" pitchFamily="34" charset="0"/>
              </a:defRPr>
            </a:lvl5pPr>
            <a:lvl6pPr marL="2514600" lvl="5" indent="-228600" algn="l" defTabSz="914400" eaLnBrk="1" fontAlgn="base" latinLnBrk="0" hangingPunct="1">
              <a:spcBef>
                <a:spcPct val="20000"/>
              </a:spcBef>
              <a:buFont typeface="Arial" charset="0"/>
              <a:buChar char="»"/>
              <a:defRPr sz="2000" kern="1200">
                <a:solidFill>
                  <a:schemeClr val="tx1"/>
                </a:solidFill>
                <a:latin typeface="+mn-lt"/>
                <a:ea typeface="+mn-ea"/>
                <a:cs typeface="+mn-cs"/>
                <a:sym typeface="Calibri" charset="0"/>
              </a:defRPr>
            </a:lvl6pPr>
            <a:lvl7pPr marL="2971800" lvl="6" indent="-228600" algn="l" defTabSz="914400" eaLnBrk="1" fontAlgn="base" latinLnBrk="0" hangingPunct="1">
              <a:spcBef>
                <a:spcPct val="20000"/>
              </a:spcBef>
              <a:buFont typeface="Arial" charset="0"/>
              <a:buChar char="»"/>
              <a:defRPr sz="2000" kern="1200">
                <a:solidFill>
                  <a:schemeClr val="tx1"/>
                </a:solidFill>
                <a:latin typeface="+mn-lt"/>
                <a:ea typeface="+mn-ea"/>
                <a:cs typeface="+mn-cs"/>
                <a:sym typeface="Calibri" charset="0"/>
              </a:defRPr>
            </a:lvl7pPr>
            <a:lvl8pPr marL="3429000" lvl="7" indent="-228600" algn="l" defTabSz="914400" eaLnBrk="1" fontAlgn="base" latinLnBrk="0" hangingPunct="1">
              <a:spcBef>
                <a:spcPct val="20000"/>
              </a:spcBef>
              <a:buFont typeface="Arial" charset="0"/>
              <a:buChar char="»"/>
              <a:defRPr sz="2000" kern="1200">
                <a:solidFill>
                  <a:schemeClr val="tx1"/>
                </a:solidFill>
                <a:latin typeface="+mn-lt"/>
                <a:ea typeface="+mn-ea"/>
                <a:cs typeface="+mn-cs"/>
                <a:sym typeface="Calibri" charset="0"/>
              </a:defRPr>
            </a:lvl8pPr>
            <a:lvl9pPr marL="3886200" lvl="8" indent="-228600" algn="l" defTabSz="914400" eaLnBrk="1" fontAlgn="base" latinLnBrk="0" hangingPunct="1">
              <a:spcBef>
                <a:spcPct val="20000"/>
              </a:spcBef>
              <a:buFont typeface="Arial" charset="0"/>
              <a:buChar char="»"/>
              <a:defRPr sz="2000" kern="1200">
                <a:solidFill>
                  <a:schemeClr val="tx1"/>
                </a:solidFill>
                <a:latin typeface="+mn-lt"/>
                <a:ea typeface="+mn-ea"/>
                <a:cs typeface="+mn-cs"/>
                <a:sym typeface="Calibri" charset="0"/>
              </a:defRPr>
            </a:lvl9pPr>
          </a:lstStyle>
          <a:p>
            <a:pPr marL="0" indent="0">
              <a:lnSpc>
                <a:spcPct val="150000"/>
              </a:lnSpc>
              <a:buNone/>
            </a:pPr>
            <a:r>
              <a:rPr lang="zh-CN" altLang="en-US" sz="2800" dirty="0">
                <a:latin typeface="微软雅黑" panose="020B0503020204020204" pitchFamily="34" charset="-122"/>
                <a:ea typeface="微软雅黑" panose="020B0503020204020204" pitchFamily="34" charset="-122"/>
              </a:rPr>
              <a:t>（一）洗衣房的组织结构</a:t>
            </a:r>
            <a:endParaRPr lang="en-US" altLang="zh-CN" sz="2800"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3446313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1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3990" y="1634996"/>
            <a:ext cx="6127069" cy="5229125"/>
            <a:chOff x="5967726" y="1846796"/>
            <a:chExt cx="4398949" cy="3377635"/>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7726" y="1846796"/>
              <a:ext cx="4398949" cy="3377635"/>
            </a:xfrm>
            <a:custGeom>
              <a:avLst/>
              <a:gdLst>
                <a:gd name="connsiteX0" fmla="*/ 3333734 w 3796894"/>
                <a:gd name="connsiteY0" fmla="*/ 158827 h 2914704"/>
                <a:gd name="connsiteX1" fmla="*/ 3333734 w 3796894"/>
                <a:gd name="connsiteY1" fmla="*/ 159782 h 2914704"/>
                <a:gd name="connsiteX2" fmla="*/ 154601 w 3796894"/>
                <a:gd name="connsiteY2" fmla="*/ 159782 h 2914704"/>
                <a:gd name="connsiteX3" fmla="*/ 154601 w 3796894"/>
                <a:gd name="connsiteY3" fmla="*/ 2128067 h 2914704"/>
                <a:gd name="connsiteX4" fmla="*/ 3626221 w 3796894"/>
                <a:gd name="connsiteY4" fmla="*/ 2128067 h 2914704"/>
                <a:gd name="connsiteX5" fmla="*/ 3626221 w 3796894"/>
                <a:gd name="connsiteY5" fmla="*/ 2118575 h 2914704"/>
                <a:gd name="connsiteX6" fmla="*/ 3640861 w 3796894"/>
                <a:gd name="connsiteY6" fmla="*/ 2118575 h 2914704"/>
                <a:gd name="connsiteX7" fmla="*/ 3640861 w 3796894"/>
                <a:gd name="connsiteY7" fmla="*/ 158827 h 2914704"/>
                <a:gd name="connsiteX8" fmla="*/ 0 w 3796894"/>
                <a:gd name="connsiteY8" fmla="*/ 0 h 2914704"/>
                <a:gd name="connsiteX9" fmla="*/ 3796894 w 3796894"/>
                <a:gd name="connsiteY9" fmla="*/ 0 h 2914704"/>
                <a:gd name="connsiteX10" fmla="*/ 3796894 w 3796894"/>
                <a:gd name="connsiteY10" fmla="*/ 2914704 h 2914704"/>
                <a:gd name="connsiteX11" fmla="*/ 0 w 3796894"/>
                <a:gd name="connsiteY11" fmla="*/ 2914704 h 291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6894" h="2914704">
                  <a:moveTo>
                    <a:pt x="3333734" y="158827"/>
                  </a:moveTo>
                  <a:lnTo>
                    <a:pt x="3333734" y="159782"/>
                  </a:lnTo>
                  <a:lnTo>
                    <a:pt x="154601" y="159782"/>
                  </a:lnTo>
                  <a:lnTo>
                    <a:pt x="154601" y="2128067"/>
                  </a:lnTo>
                  <a:lnTo>
                    <a:pt x="3626221" y="2128067"/>
                  </a:lnTo>
                  <a:lnTo>
                    <a:pt x="3626221" y="2118575"/>
                  </a:lnTo>
                  <a:lnTo>
                    <a:pt x="3640861" y="2118575"/>
                  </a:lnTo>
                  <a:lnTo>
                    <a:pt x="3640861" y="158827"/>
                  </a:lnTo>
                  <a:close/>
                  <a:moveTo>
                    <a:pt x="0" y="0"/>
                  </a:moveTo>
                  <a:lnTo>
                    <a:pt x="3796894" y="0"/>
                  </a:lnTo>
                  <a:lnTo>
                    <a:pt x="3796894" y="2914704"/>
                  </a:lnTo>
                  <a:lnTo>
                    <a:pt x="0" y="2914704"/>
                  </a:lnTo>
                  <a:close/>
                </a:path>
              </a:pathLst>
            </a:custGeom>
          </p:spPr>
        </p:pic>
        <p:sp>
          <p:nvSpPr>
            <p:cNvPr id="4" name="矩形 3"/>
            <p:cNvSpPr/>
            <p:nvPr/>
          </p:nvSpPr>
          <p:spPr>
            <a:xfrm>
              <a:off x="6125258" y="2004524"/>
              <a:ext cx="4070302" cy="2316016"/>
            </a:xfrm>
            <a:prstGeom prst="rect">
              <a:avLst/>
            </a:prstGeom>
            <a:blipFill rotWithShape="1">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3408" y="1879184"/>
            <a:ext cx="5669313" cy="358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云形标注 7"/>
          <p:cNvSpPr/>
          <p:nvPr/>
        </p:nvSpPr>
        <p:spPr>
          <a:xfrm>
            <a:off x="4319667" y="-61522"/>
            <a:ext cx="4824335" cy="2708951"/>
          </a:xfrm>
          <a:prstGeom prst="cloud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400" b="1" dirty="0">
                <a:solidFill>
                  <a:srgbClr val="0000FF"/>
                </a:solidFill>
              </a:rPr>
              <a:t>一款失败的、但又非常常见的客房插座位置设计</a:t>
            </a:r>
          </a:p>
        </p:txBody>
      </p:sp>
    </p:spTree>
    <p:extLst>
      <p:ext uri="{BB962C8B-B14F-4D97-AF65-F5344CB8AC3E}">
        <p14:creationId xmlns:p14="http://schemas.microsoft.com/office/powerpoint/2010/main" val="22284824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331775" y="2348925"/>
            <a:ext cx="7344510" cy="3970318"/>
          </a:xfrm>
          <a:prstGeom prst="rect">
            <a:avLst/>
          </a:prstGeom>
          <a:noFill/>
        </p:spPr>
        <p:txBody>
          <a:bodyPr wrap="square" rtlCol="0">
            <a:spAutoFit/>
          </a:bodyPr>
          <a:lstStyle/>
          <a:p>
            <a:pPr>
              <a:lnSpc>
                <a:spcPct val="150000"/>
              </a:lnSpc>
            </a:pPr>
            <a:r>
              <a:rPr lang="zh-CN" altLang="en-US" sz="2400" dirty="0">
                <a:latin typeface="+mj-ea"/>
                <a:ea typeface="+mj-ea"/>
              </a:rPr>
              <a:t>洗衣房的工作是比较繁重的，因而需要配备足够的人员。如果酒店洗衣房不对社会开放，则酒店客房数与洗衣房所需人员之间客观上存在着一定的比例关系，一般来说，这一比例为</a:t>
            </a:r>
            <a:r>
              <a:rPr lang="en-US" altLang="zh-CN" sz="2400" dirty="0">
                <a:latin typeface="+mj-ea"/>
                <a:ea typeface="+mj-ea"/>
              </a:rPr>
              <a:t>1</a:t>
            </a:r>
            <a:r>
              <a:rPr lang="zh-CN" altLang="en-US" sz="2400" dirty="0">
                <a:latin typeface="+mj-ea"/>
                <a:ea typeface="+mj-ea"/>
              </a:rPr>
              <a:t>：</a:t>
            </a:r>
            <a:r>
              <a:rPr lang="en-US" altLang="zh-CN" sz="2400" dirty="0">
                <a:latin typeface="+mj-ea"/>
                <a:ea typeface="+mj-ea"/>
              </a:rPr>
              <a:t>0.12</a:t>
            </a:r>
            <a:r>
              <a:rPr lang="zh-CN" altLang="en-US" sz="2400" dirty="0">
                <a:latin typeface="+mj-ea"/>
                <a:ea typeface="+mj-ea"/>
              </a:rPr>
              <a:t>左右，也就是说，拥有</a:t>
            </a:r>
            <a:r>
              <a:rPr lang="en-US" altLang="zh-CN" sz="2400" dirty="0">
                <a:latin typeface="+mj-ea"/>
                <a:ea typeface="+mj-ea"/>
              </a:rPr>
              <a:t>1000</a:t>
            </a:r>
            <a:r>
              <a:rPr lang="zh-CN" altLang="en-US" sz="2400" dirty="0">
                <a:latin typeface="+mj-ea"/>
                <a:ea typeface="+mj-ea"/>
              </a:rPr>
              <a:t>间客房的饭店，洗衣房所需人员为</a:t>
            </a:r>
            <a:r>
              <a:rPr lang="en-US" altLang="zh-CN" sz="2400" dirty="0">
                <a:latin typeface="+mj-ea"/>
                <a:ea typeface="+mj-ea"/>
              </a:rPr>
              <a:t>120</a:t>
            </a:r>
            <a:r>
              <a:rPr lang="zh-CN" altLang="en-US" sz="2400" dirty="0">
                <a:latin typeface="+mj-ea"/>
                <a:ea typeface="+mj-ea"/>
              </a:rPr>
              <a:t>人左右。而如果酒店洗衣房同时对外开放，则要根据洗衣房的大小和实际业务量的多少，适当增加人员。</a:t>
            </a:r>
          </a:p>
        </p:txBody>
      </p:sp>
      <p:sp>
        <p:nvSpPr>
          <p:cNvPr id="11" name="矩形 10"/>
          <p:cNvSpPr/>
          <p:nvPr/>
        </p:nvSpPr>
        <p:spPr>
          <a:xfrm>
            <a:off x="481032" y="1503570"/>
            <a:ext cx="485261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（二）洗衣房员工的配备标准</a:t>
            </a:r>
          </a:p>
        </p:txBody>
      </p:sp>
    </p:spTree>
    <p:extLst>
      <p:ext uri="{BB962C8B-B14F-4D97-AF65-F5344CB8AC3E}">
        <p14:creationId xmlns:p14="http://schemas.microsoft.com/office/powerpoint/2010/main" val="5955884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575792" y="1335425"/>
            <a:ext cx="5388515" cy="1556376"/>
          </a:xfrm>
          <a:prstGeom prst="rect">
            <a:avLst/>
          </a:prstGeom>
        </p:spPr>
      </p:pic>
      <p:pic>
        <p:nvPicPr>
          <p:cNvPr id="3" name="图片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753675" y="2699417"/>
            <a:ext cx="5607888" cy="1560399"/>
          </a:xfrm>
          <a:prstGeom prst="rect">
            <a:avLst/>
          </a:prstGeom>
        </p:spPr>
      </p:pic>
      <p:pic>
        <p:nvPicPr>
          <p:cNvPr id="4" name="图片 3"/>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961587" y="4073331"/>
            <a:ext cx="5706628" cy="1556376"/>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1701" y="5450665"/>
            <a:ext cx="6840474" cy="1560399"/>
          </a:xfrm>
          <a:prstGeom prst="rect">
            <a:avLst/>
          </a:prstGeom>
        </p:spPr>
      </p:pic>
      <p:sp>
        <p:nvSpPr>
          <p:cNvPr id="10" name="TextBox 9"/>
          <p:cNvSpPr txBox="1"/>
          <p:nvPr/>
        </p:nvSpPr>
        <p:spPr>
          <a:xfrm>
            <a:off x="3753548" y="1922175"/>
            <a:ext cx="301510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2400" kern="0" dirty="0">
                <a:solidFill>
                  <a:sysClr val="window" lastClr="FFFFFF"/>
                </a:solidFill>
                <a:latin typeface="Arial" pitchFamily="34" charset="0"/>
                <a:ea typeface="微软雅黑" pitchFamily="34" charset="-122"/>
                <a:cs typeface="Arial" pitchFamily="34" charset="0"/>
              </a:rPr>
              <a:t>有一定的工作经验。</a:t>
            </a:r>
          </a:p>
        </p:txBody>
      </p:sp>
      <p:sp>
        <p:nvSpPr>
          <p:cNvPr id="11" name="TextBox 10"/>
          <p:cNvSpPr txBox="1"/>
          <p:nvPr/>
        </p:nvSpPr>
        <p:spPr>
          <a:xfrm>
            <a:off x="2967208" y="3303863"/>
            <a:ext cx="347692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2400" kern="0" dirty="0">
                <a:solidFill>
                  <a:sysClr val="window" lastClr="FFFFFF"/>
                </a:solidFill>
                <a:latin typeface="Arial" pitchFamily="34" charset="0"/>
                <a:ea typeface="微软雅黑" pitchFamily="34" charset="-122"/>
                <a:cs typeface="Arial" pitchFamily="34" charset="0"/>
              </a:rPr>
              <a:t>身体健康，能吃苦耐劳。</a:t>
            </a:r>
          </a:p>
        </p:txBody>
      </p:sp>
      <p:sp>
        <p:nvSpPr>
          <p:cNvPr id="12" name="TextBox 11"/>
          <p:cNvSpPr txBox="1"/>
          <p:nvPr/>
        </p:nvSpPr>
        <p:spPr>
          <a:xfrm>
            <a:off x="2038600" y="4445238"/>
            <a:ext cx="3255025"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2400" kern="0" dirty="0">
                <a:solidFill>
                  <a:sysClr val="window" lastClr="FFFFFF"/>
                </a:solidFill>
                <a:latin typeface="Arial" pitchFamily="34" charset="0"/>
                <a:ea typeface="微软雅黑" pitchFamily="34" charset="-122"/>
                <a:cs typeface="Arial" pitchFamily="34" charset="0"/>
              </a:rPr>
              <a:t>有强烈的工作责任心，工作耐心细致。</a:t>
            </a:r>
            <a:endParaRPr kumimoji="0" lang="en-US" altLang="zh-CN" sz="2400" b="0" i="0" u="none" strike="noStrike" kern="0" cap="none" spc="0" normalizeH="0" baseline="0" noProof="0" dirty="0" smtClean="0">
              <a:ln>
                <a:noFill/>
              </a:ln>
              <a:solidFill>
                <a:sysClr val="window" lastClr="FFFFFF"/>
              </a:solidFill>
              <a:effectLst/>
              <a:uLnTx/>
              <a:uFillTx/>
              <a:latin typeface="Arial" pitchFamily="34" charset="0"/>
              <a:ea typeface="微软雅黑" pitchFamily="34" charset="-122"/>
              <a:cs typeface="Arial" pitchFamily="34" charset="0"/>
            </a:endParaRPr>
          </a:p>
        </p:txBody>
      </p:sp>
      <p:sp>
        <p:nvSpPr>
          <p:cNvPr id="13" name="TextBox 12"/>
          <p:cNvSpPr txBox="1"/>
          <p:nvPr/>
        </p:nvSpPr>
        <p:spPr>
          <a:xfrm>
            <a:off x="251701" y="5938477"/>
            <a:ext cx="5544384"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2400" kern="0" dirty="0">
                <a:solidFill>
                  <a:sysClr val="window" lastClr="FFFFFF"/>
                </a:solidFill>
                <a:latin typeface="Arial" pitchFamily="34" charset="0"/>
                <a:ea typeface="微软雅黑" pitchFamily="34" charset="-122"/>
                <a:cs typeface="Arial" pitchFamily="34" charset="0"/>
              </a:rPr>
              <a:t>熟悉洗涤设备的使用和保养</a:t>
            </a:r>
            <a:r>
              <a:rPr lang="zh-CN" altLang="en-US" sz="2400" kern="0" dirty="0" smtClean="0">
                <a:solidFill>
                  <a:sysClr val="window" lastClr="FFFFFF"/>
                </a:solidFill>
                <a:latin typeface="Arial" pitchFamily="34" charset="0"/>
                <a:ea typeface="微软雅黑" pitchFamily="34" charset="-122"/>
                <a:cs typeface="Arial" pitchFamily="34" charset="0"/>
              </a:rPr>
              <a:t>，布料</a:t>
            </a:r>
            <a:r>
              <a:rPr lang="zh-CN" altLang="en-US" sz="2400" kern="0" dirty="0">
                <a:solidFill>
                  <a:sysClr val="window" lastClr="FFFFFF"/>
                </a:solidFill>
                <a:latin typeface="Arial" pitchFamily="34" charset="0"/>
                <a:ea typeface="微软雅黑" pitchFamily="34" charset="-122"/>
                <a:cs typeface="Arial" pitchFamily="34" charset="0"/>
              </a:rPr>
              <a:t>的洗涤要求和标准</a:t>
            </a:r>
            <a:r>
              <a:rPr lang="zh-CN" altLang="en-US" sz="2400" kern="0" dirty="0" smtClean="0">
                <a:solidFill>
                  <a:sysClr val="window" lastClr="FFFFFF"/>
                </a:solidFill>
                <a:latin typeface="Arial" pitchFamily="34" charset="0"/>
                <a:ea typeface="微软雅黑" pitchFamily="34" charset="-122"/>
                <a:cs typeface="Arial" pitchFamily="34" charset="0"/>
              </a:rPr>
              <a:t>，洗涤</a:t>
            </a:r>
            <a:r>
              <a:rPr lang="zh-CN" altLang="en-US" sz="2400" kern="0" dirty="0">
                <a:solidFill>
                  <a:sysClr val="window" lastClr="FFFFFF"/>
                </a:solidFill>
                <a:latin typeface="Arial" pitchFamily="34" charset="0"/>
                <a:ea typeface="微软雅黑" pitchFamily="34" charset="-122"/>
                <a:cs typeface="Arial" pitchFamily="34" charset="0"/>
              </a:rPr>
              <a:t>化学药品的用途。</a:t>
            </a:r>
            <a:endParaRPr kumimoji="0" lang="en-US" altLang="zh-CN" sz="2400" b="0" i="0" u="none" strike="noStrike" kern="0" cap="none" spc="0" normalizeH="0" baseline="0" noProof="0" dirty="0" smtClean="0">
              <a:ln>
                <a:noFill/>
              </a:ln>
              <a:solidFill>
                <a:sysClr val="window" lastClr="FFFFFF"/>
              </a:solidFill>
              <a:effectLst/>
              <a:uLnTx/>
              <a:uFillTx/>
              <a:latin typeface="Arial" pitchFamily="34" charset="0"/>
              <a:ea typeface="微软雅黑" pitchFamily="34" charset="-122"/>
              <a:cs typeface="Arial" pitchFamily="34" charset="0"/>
            </a:endParaRPr>
          </a:p>
        </p:txBody>
      </p:sp>
      <p:sp>
        <p:nvSpPr>
          <p:cNvPr id="16" name="矩形 15"/>
          <p:cNvSpPr/>
          <p:nvPr/>
        </p:nvSpPr>
        <p:spPr>
          <a:xfrm>
            <a:off x="540903" y="608765"/>
            <a:ext cx="5676554"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（三）洗衣房员工的基本素质要求 </a:t>
            </a:r>
          </a:p>
        </p:txBody>
      </p:sp>
    </p:spTree>
    <p:extLst>
      <p:ext uri="{BB962C8B-B14F-4D97-AF65-F5344CB8AC3E}">
        <p14:creationId xmlns:p14="http://schemas.microsoft.com/office/powerpoint/2010/main" val="2594620228"/>
      </p:ext>
    </p:extLst>
  </p:cSld>
  <p:clrMapOvr>
    <a:masterClrMapping/>
  </p:clrMapOvr>
  <p:transition spd="slow">
    <p:pull/>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稻壳儿小白白(http://dwz.cn/Wu2UP)"/>
          <p:cNvSpPr>
            <a:spLocks noEditPoints="1"/>
          </p:cNvSpPr>
          <p:nvPr/>
        </p:nvSpPr>
        <p:spPr bwMode="auto">
          <a:xfrm rot="-1550821">
            <a:off x="1773963" y="2370444"/>
            <a:ext cx="1220390" cy="3757613"/>
          </a:xfrm>
          <a:custGeom>
            <a:avLst/>
            <a:gdLst>
              <a:gd name="T0" fmla="*/ 0 w 168"/>
              <a:gd name="T1" fmla="*/ 2147483646 h 392"/>
              <a:gd name="T2" fmla="*/ 2147483646 w 168"/>
              <a:gd name="T3" fmla="*/ 2147483646 h 392"/>
              <a:gd name="T4" fmla="*/ 2147483646 w 168"/>
              <a:gd name="T5" fmla="*/ 2147483646 h 392"/>
              <a:gd name="T6" fmla="*/ 2147483646 w 168"/>
              <a:gd name="T7" fmla="*/ 2147483646 h 392"/>
              <a:gd name="T8" fmla="*/ 2147483646 w 168"/>
              <a:gd name="T9" fmla="*/ 2147483646 h 392"/>
              <a:gd name="T10" fmla="*/ 2147483646 w 168"/>
              <a:gd name="T11" fmla="*/ 2147483646 h 392"/>
              <a:gd name="T12" fmla="*/ 2147483646 w 168"/>
              <a:gd name="T13" fmla="*/ 2147483646 h 392"/>
              <a:gd name="T14" fmla="*/ 2147483646 w 168"/>
              <a:gd name="T15" fmla="*/ 2147483646 h 392"/>
              <a:gd name="T16" fmla="*/ 2147483646 w 168"/>
              <a:gd name="T17" fmla="*/ 2147483646 h 392"/>
              <a:gd name="T18" fmla="*/ 2147483646 w 168"/>
              <a:gd name="T19" fmla="*/ 2147483646 h 392"/>
              <a:gd name="T20" fmla="*/ 2147483646 w 168"/>
              <a:gd name="T21" fmla="*/ 2147483646 h 392"/>
              <a:gd name="T22" fmla="*/ 2147483646 w 168"/>
              <a:gd name="T23" fmla="*/ 2147483646 h 392"/>
              <a:gd name="T24" fmla="*/ 2147483646 w 168"/>
              <a:gd name="T25" fmla="*/ 2147483646 h 392"/>
              <a:gd name="T26" fmla="*/ 2147483646 w 168"/>
              <a:gd name="T27" fmla="*/ 2147483646 h 392"/>
              <a:gd name="T28" fmla="*/ 2147483646 w 168"/>
              <a:gd name="T29" fmla="*/ 2147483646 h 392"/>
              <a:gd name="T30" fmla="*/ 2147483646 w 168"/>
              <a:gd name="T31" fmla="*/ 2147483646 h 392"/>
              <a:gd name="T32" fmla="*/ 2147483646 w 168"/>
              <a:gd name="T33" fmla="*/ 2147483646 h 392"/>
              <a:gd name="T34" fmla="*/ 2147483646 w 168"/>
              <a:gd name="T35" fmla="*/ 2147483646 h 392"/>
              <a:gd name="T36" fmla="*/ 2147483646 w 168"/>
              <a:gd name="T37" fmla="*/ 2147483646 h 392"/>
              <a:gd name="T38" fmla="*/ 2147483646 w 168"/>
              <a:gd name="T39" fmla="*/ 2147483646 h 392"/>
              <a:gd name="T40" fmla="*/ 2147483646 w 168"/>
              <a:gd name="T41" fmla="*/ 2147483646 h 392"/>
              <a:gd name="T42" fmla="*/ 2147483646 w 168"/>
              <a:gd name="T43" fmla="*/ 2147483646 h 392"/>
              <a:gd name="T44" fmla="*/ 2147483646 w 168"/>
              <a:gd name="T45" fmla="*/ 2147483646 h 392"/>
              <a:gd name="T46" fmla="*/ 2147483646 w 168"/>
              <a:gd name="T47" fmla="*/ 2147483646 h 392"/>
              <a:gd name="T48" fmla="*/ 2147483646 w 168"/>
              <a:gd name="T49" fmla="*/ 2147483646 h 392"/>
              <a:gd name="T50" fmla="*/ 2147483646 w 168"/>
              <a:gd name="T51" fmla="*/ 2147483646 h 392"/>
              <a:gd name="T52" fmla="*/ 2147483646 w 168"/>
              <a:gd name="T53" fmla="*/ 2147483646 h 392"/>
              <a:gd name="T54" fmla="*/ 2147483646 w 168"/>
              <a:gd name="T55" fmla="*/ 2147483646 h 392"/>
              <a:gd name="T56" fmla="*/ 2147483646 w 168"/>
              <a:gd name="T57" fmla="*/ 2147483646 h 392"/>
              <a:gd name="T58" fmla="*/ 2147483646 w 168"/>
              <a:gd name="T59" fmla="*/ 0 h 392"/>
              <a:gd name="T60" fmla="*/ 2147483646 w 168"/>
              <a:gd name="T61" fmla="*/ 2147483646 h 392"/>
              <a:gd name="T62" fmla="*/ 0 w 168"/>
              <a:gd name="T63" fmla="*/ 2147483646 h 392"/>
              <a:gd name="T64" fmla="*/ 2147483646 w 168"/>
              <a:gd name="T65" fmla="*/ 2147483646 h 392"/>
              <a:gd name="T66" fmla="*/ 2147483646 w 168"/>
              <a:gd name="T67" fmla="*/ 2147483646 h 392"/>
              <a:gd name="T68" fmla="*/ 2147483646 w 168"/>
              <a:gd name="T69" fmla="*/ 2147483646 h 392"/>
              <a:gd name="T70" fmla="*/ 2147483646 w 168"/>
              <a:gd name="T71" fmla="*/ 2147483646 h 392"/>
              <a:gd name="T72" fmla="*/ 2147483646 w 168"/>
              <a:gd name="T73" fmla="*/ 2147483646 h 392"/>
              <a:gd name="T74" fmla="*/ 2147483646 w 168"/>
              <a:gd name="T75" fmla="*/ 2147483646 h 392"/>
              <a:gd name="T76" fmla="*/ 2147483646 w 168"/>
              <a:gd name="T77" fmla="*/ 2147483646 h 392"/>
              <a:gd name="T78" fmla="*/ 2147483646 w 168"/>
              <a:gd name="T79" fmla="*/ 2147483646 h 392"/>
              <a:gd name="T80" fmla="*/ 2147483646 w 168"/>
              <a:gd name="T81" fmla="*/ 2147483646 h 392"/>
              <a:gd name="T82" fmla="*/ 2147483646 w 168"/>
              <a:gd name="T83" fmla="*/ 2147483646 h 392"/>
              <a:gd name="T84" fmla="*/ 2147483646 w 168"/>
              <a:gd name="T85" fmla="*/ 2147483646 h 392"/>
              <a:gd name="T86" fmla="*/ 2147483646 w 168"/>
              <a:gd name="T87" fmla="*/ 2147483646 h 392"/>
              <a:gd name="T88" fmla="*/ 2147483646 w 168"/>
              <a:gd name="T89" fmla="*/ 2147483646 h 3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8" h="392">
                <a:moveTo>
                  <a:pt x="0" y="84"/>
                </a:moveTo>
                <a:cubicBezTo>
                  <a:pt x="0" y="112"/>
                  <a:pt x="23" y="134"/>
                  <a:pt x="50" y="134"/>
                </a:cubicBezTo>
                <a:cubicBezTo>
                  <a:pt x="54" y="134"/>
                  <a:pt x="57" y="134"/>
                  <a:pt x="61" y="133"/>
                </a:cubicBezTo>
                <a:cubicBezTo>
                  <a:pt x="61" y="148"/>
                  <a:pt x="61" y="148"/>
                  <a:pt x="61" y="148"/>
                </a:cubicBezTo>
                <a:cubicBezTo>
                  <a:pt x="73" y="154"/>
                  <a:pt x="73" y="154"/>
                  <a:pt x="73" y="154"/>
                </a:cubicBezTo>
                <a:cubicBezTo>
                  <a:pt x="73" y="278"/>
                  <a:pt x="73" y="278"/>
                  <a:pt x="73" y="278"/>
                </a:cubicBezTo>
                <a:cubicBezTo>
                  <a:pt x="61" y="284"/>
                  <a:pt x="61" y="284"/>
                  <a:pt x="61" y="284"/>
                </a:cubicBezTo>
                <a:cubicBezTo>
                  <a:pt x="61" y="377"/>
                  <a:pt x="61" y="377"/>
                  <a:pt x="61" y="377"/>
                </a:cubicBezTo>
                <a:cubicBezTo>
                  <a:pt x="61" y="385"/>
                  <a:pt x="67" y="392"/>
                  <a:pt x="75" y="392"/>
                </a:cubicBezTo>
                <a:cubicBezTo>
                  <a:pt x="93" y="392"/>
                  <a:pt x="93" y="392"/>
                  <a:pt x="93" y="392"/>
                </a:cubicBezTo>
                <a:cubicBezTo>
                  <a:pt x="101" y="392"/>
                  <a:pt x="107" y="385"/>
                  <a:pt x="107" y="377"/>
                </a:cubicBezTo>
                <a:cubicBezTo>
                  <a:pt x="107" y="357"/>
                  <a:pt x="107" y="357"/>
                  <a:pt x="107" y="357"/>
                </a:cubicBezTo>
                <a:cubicBezTo>
                  <a:pt x="143" y="357"/>
                  <a:pt x="143" y="357"/>
                  <a:pt x="143" y="357"/>
                </a:cubicBezTo>
                <a:cubicBezTo>
                  <a:pt x="150" y="357"/>
                  <a:pt x="157" y="350"/>
                  <a:pt x="157" y="343"/>
                </a:cubicBezTo>
                <a:cubicBezTo>
                  <a:pt x="157" y="335"/>
                  <a:pt x="150" y="329"/>
                  <a:pt x="143" y="329"/>
                </a:cubicBezTo>
                <a:cubicBezTo>
                  <a:pt x="107" y="329"/>
                  <a:pt x="107" y="329"/>
                  <a:pt x="107" y="329"/>
                </a:cubicBezTo>
                <a:cubicBezTo>
                  <a:pt x="107" y="321"/>
                  <a:pt x="107" y="321"/>
                  <a:pt x="107" y="321"/>
                </a:cubicBezTo>
                <a:cubicBezTo>
                  <a:pt x="143" y="321"/>
                  <a:pt x="143" y="321"/>
                  <a:pt x="143" y="321"/>
                </a:cubicBezTo>
                <a:cubicBezTo>
                  <a:pt x="150" y="321"/>
                  <a:pt x="157" y="314"/>
                  <a:pt x="157" y="307"/>
                </a:cubicBezTo>
                <a:cubicBezTo>
                  <a:pt x="157" y="299"/>
                  <a:pt x="150" y="293"/>
                  <a:pt x="143" y="293"/>
                </a:cubicBezTo>
                <a:cubicBezTo>
                  <a:pt x="107" y="293"/>
                  <a:pt x="107" y="293"/>
                  <a:pt x="107" y="293"/>
                </a:cubicBezTo>
                <a:cubicBezTo>
                  <a:pt x="107" y="283"/>
                  <a:pt x="107" y="283"/>
                  <a:pt x="107" y="283"/>
                </a:cubicBezTo>
                <a:cubicBezTo>
                  <a:pt x="95" y="277"/>
                  <a:pt x="95" y="277"/>
                  <a:pt x="95" y="277"/>
                </a:cubicBezTo>
                <a:cubicBezTo>
                  <a:pt x="95" y="156"/>
                  <a:pt x="95" y="156"/>
                  <a:pt x="95" y="156"/>
                </a:cubicBezTo>
                <a:cubicBezTo>
                  <a:pt x="107" y="150"/>
                  <a:pt x="107" y="150"/>
                  <a:pt x="107" y="150"/>
                </a:cubicBezTo>
                <a:cubicBezTo>
                  <a:pt x="107" y="133"/>
                  <a:pt x="107" y="133"/>
                  <a:pt x="107" y="133"/>
                </a:cubicBezTo>
                <a:cubicBezTo>
                  <a:pt x="110" y="134"/>
                  <a:pt x="114" y="134"/>
                  <a:pt x="117" y="134"/>
                </a:cubicBezTo>
                <a:cubicBezTo>
                  <a:pt x="145" y="134"/>
                  <a:pt x="168" y="112"/>
                  <a:pt x="168" y="84"/>
                </a:cubicBezTo>
                <a:cubicBezTo>
                  <a:pt x="168" y="61"/>
                  <a:pt x="153" y="42"/>
                  <a:pt x="132" y="36"/>
                </a:cubicBezTo>
                <a:cubicBezTo>
                  <a:pt x="126" y="15"/>
                  <a:pt x="107" y="0"/>
                  <a:pt x="84" y="0"/>
                </a:cubicBezTo>
                <a:cubicBezTo>
                  <a:pt x="61" y="0"/>
                  <a:pt x="42" y="15"/>
                  <a:pt x="36" y="36"/>
                </a:cubicBezTo>
                <a:cubicBezTo>
                  <a:pt x="15" y="42"/>
                  <a:pt x="0" y="61"/>
                  <a:pt x="0" y="84"/>
                </a:cubicBezTo>
                <a:close/>
                <a:moveTo>
                  <a:pt x="84" y="31"/>
                </a:moveTo>
                <a:cubicBezTo>
                  <a:pt x="97" y="31"/>
                  <a:pt x="107" y="41"/>
                  <a:pt x="107" y="54"/>
                </a:cubicBezTo>
                <a:cubicBezTo>
                  <a:pt x="107" y="57"/>
                  <a:pt x="106" y="59"/>
                  <a:pt x="106" y="62"/>
                </a:cubicBezTo>
                <a:cubicBezTo>
                  <a:pt x="119" y="62"/>
                  <a:pt x="129" y="73"/>
                  <a:pt x="129" y="87"/>
                </a:cubicBezTo>
                <a:cubicBezTo>
                  <a:pt x="129" y="100"/>
                  <a:pt x="118" y="111"/>
                  <a:pt x="105" y="111"/>
                </a:cubicBezTo>
                <a:cubicBezTo>
                  <a:pt x="96" y="111"/>
                  <a:pt x="88" y="107"/>
                  <a:pt x="84" y="100"/>
                </a:cubicBezTo>
                <a:cubicBezTo>
                  <a:pt x="79" y="107"/>
                  <a:pt x="72" y="111"/>
                  <a:pt x="63" y="111"/>
                </a:cubicBezTo>
                <a:cubicBezTo>
                  <a:pt x="49" y="111"/>
                  <a:pt x="38" y="100"/>
                  <a:pt x="38" y="87"/>
                </a:cubicBezTo>
                <a:cubicBezTo>
                  <a:pt x="38" y="73"/>
                  <a:pt x="49" y="62"/>
                  <a:pt x="62" y="62"/>
                </a:cubicBezTo>
                <a:cubicBezTo>
                  <a:pt x="61" y="59"/>
                  <a:pt x="61" y="57"/>
                  <a:pt x="61" y="54"/>
                </a:cubicBezTo>
                <a:cubicBezTo>
                  <a:pt x="61" y="41"/>
                  <a:pt x="71" y="31"/>
                  <a:pt x="84" y="31"/>
                </a:cubicBezTo>
                <a:close/>
                <a:moveTo>
                  <a:pt x="84" y="31"/>
                </a:moveTo>
                <a:cubicBezTo>
                  <a:pt x="84" y="31"/>
                  <a:pt x="84" y="31"/>
                  <a:pt x="84" y="31"/>
                </a:cubicBezTo>
              </a:path>
            </a:pathLst>
          </a:custGeom>
          <a:solidFill>
            <a:srgbClr val="32B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987" name="稻壳儿小白白(http://dwz.cn/Wu2UP)"/>
          <p:cNvSpPr>
            <a:spLocks noChangeArrowheads="1"/>
          </p:cNvSpPr>
          <p:nvPr/>
        </p:nvSpPr>
        <p:spPr bwMode="auto">
          <a:xfrm rot="1568449">
            <a:off x="2475243" y="3770617"/>
            <a:ext cx="2089547" cy="998539"/>
          </a:xfrm>
          <a:prstGeom prst="roundRect">
            <a:avLst>
              <a:gd name="adj" fmla="val 16667"/>
            </a:avLst>
          </a:prstGeom>
          <a:solidFill>
            <a:srgbClr val="ADBA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b="1">
              <a:solidFill>
                <a:srgbClr val="FFFFFF"/>
              </a:solidFill>
              <a:sym typeface="Arial" panose="020B0604020202020204" pitchFamily="34" charset="0"/>
            </a:endParaRPr>
          </a:p>
        </p:txBody>
      </p:sp>
      <p:sp>
        <p:nvSpPr>
          <p:cNvPr id="41988" name="稻壳儿小白白(http://dwz.cn/Wu2UP)"/>
          <p:cNvSpPr>
            <a:spLocks noChangeArrowheads="1"/>
          </p:cNvSpPr>
          <p:nvPr/>
        </p:nvSpPr>
        <p:spPr bwMode="auto">
          <a:xfrm rot="1568449">
            <a:off x="2464526" y="3696006"/>
            <a:ext cx="2088356" cy="998537"/>
          </a:xfrm>
          <a:prstGeom prst="roundRect">
            <a:avLst>
              <a:gd name="adj" fmla="val 16667"/>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b="1" dirty="0">
              <a:solidFill>
                <a:srgbClr val="FFFFFF"/>
              </a:solidFill>
              <a:sym typeface="Arial" panose="020B0604020202020204" pitchFamily="34" charset="0"/>
            </a:endParaRPr>
          </a:p>
        </p:txBody>
      </p:sp>
      <p:sp>
        <p:nvSpPr>
          <p:cNvPr id="41989" name="稻壳儿小白白(http://dwz.cn/Wu2UP)"/>
          <p:cNvSpPr>
            <a:spLocks noChangeArrowheads="1"/>
          </p:cNvSpPr>
          <p:nvPr/>
        </p:nvSpPr>
        <p:spPr bwMode="auto">
          <a:xfrm rot="-3831552">
            <a:off x="2617323" y="3630919"/>
            <a:ext cx="258763" cy="1952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1600">
              <a:solidFill>
                <a:srgbClr val="FFFFFF"/>
              </a:solidFill>
              <a:sym typeface="Arial" panose="020B0604020202020204" pitchFamily="34" charset="0"/>
            </a:endParaRPr>
          </a:p>
        </p:txBody>
      </p:sp>
      <p:sp>
        <p:nvSpPr>
          <p:cNvPr id="41990" name="稻壳儿小白白(http://dwz.cn/Wu2UP)"/>
          <p:cNvSpPr>
            <a:spLocks noChangeArrowheads="1"/>
          </p:cNvSpPr>
          <p:nvPr/>
        </p:nvSpPr>
        <p:spPr bwMode="auto">
          <a:xfrm rot="-3831552">
            <a:off x="2394081" y="3133437"/>
            <a:ext cx="82551" cy="782241"/>
          </a:xfrm>
          <a:prstGeom prst="roundRect">
            <a:avLst>
              <a:gd name="adj" fmla="val 38542"/>
            </a:avLst>
          </a:prstGeom>
          <a:solidFill>
            <a:srgbClr val="ADBA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1600">
              <a:solidFill>
                <a:srgbClr val="FFFFFF"/>
              </a:solidFill>
              <a:sym typeface="Arial" panose="020B0604020202020204" pitchFamily="34" charset="0"/>
            </a:endParaRPr>
          </a:p>
        </p:txBody>
      </p:sp>
      <p:sp>
        <p:nvSpPr>
          <p:cNvPr id="41991" name="稻壳儿小白白(http://dwz.cn/Wu2UP)"/>
          <p:cNvSpPr>
            <a:spLocks noChangeArrowheads="1"/>
          </p:cNvSpPr>
          <p:nvPr/>
        </p:nvSpPr>
        <p:spPr bwMode="auto">
          <a:xfrm rot="140878">
            <a:off x="2789568" y="2833992"/>
            <a:ext cx="2089547" cy="998539"/>
          </a:xfrm>
          <a:prstGeom prst="roundRect">
            <a:avLst>
              <a:gd name="adj" fmla="val 16667"/>
            </a:avLst>
          </a:prstGeom>
          <a:solidFill>
            <a:srgbClr val="ADBA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b="1">
              <a:solidFill>
                <a:srgbClr val="FFFFFF"/>
              </a:solidFill>
              <a:sym typeface="Arial" panose="020B0604020202020204" pitchFamily="34" charset="0"/>
            </a:endParaRPr>
          </a:p>
        </p:txBody>
      </p:sp>
      <p:sp>
        <p:nvSpPr>
          <p:cNvPr id="41992" name="稻壳儿小白白(http://dwz.cn/Wu2UP)"/>
          <p:cNvSpPr>
            <a:spLocks noChangeArrowheads="1"/>
          </p:cNvSpPr>
          <p:nvPr/>
        </p:nvSpPr>
        <p:spPr bwMode="auto">
          <a:xfrm rot="140878">
            <a:off x="2756231" y="2776841"/>
            <a:ext cx="2089547" cy="998539"/>
          </a:xfrm>
          <a:prstGeom prst="roundRect">
            <a:avLst>
              <a:gd name="adj" fmla="val 16667"/>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b="1" dirty="0">
              <a:solidFill>
                <a:srgbClr val="FFFFFF"/>
              </a:solidFill>
              <a:sym typeface="Arial" panose="020B0604020202020204" pitchFamily="34" charset="0"/>
            </a:endParaRPr>
          </a:p>
        </p:txBody>
      </p:sp>
      <p:sp>
        <p:nvSpPr>
          <p:cNvPr id="41993" name="稻壳儿小白白(http://dwz.cn/Wu2UP)"/>
          <p:cNvSpPr>
            <a:spLocks noChangeArrowheads="1"/>
          </p:cNvSpPr>
          <p:nvPr/>
        </p:nvSpPr>
        <p:spPr bwMode="auto">
          <a:xfrm rot="-5259122">
            <a:off x="2832033" y="3161813"/>
            <a:ext cx="260351" cy="1952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1600">
              <a:solidFill>
                <a:srgbClr val="FFFFFF"/>
              </a:solidFill>
              <a:sym typeface="Arial" panose="020B0604020202020204" pitchFamily="34" charset="0"/>
            </a:endParaRPr>
          </a:p>
        </p:txBody>
      </p:sp>
      <p:sp>
        <p:nvSpPr>
          <p:cNvPr id="41994" name="稻壳儿小白白(http://dwz.cn/Wu2UP)"/>
          <p:cNvSpPr>
            <a:spLocks noChangeArrowheads="1"/>
          </p:cNvSpPr>
          <p:nvPr/>
        </p:nvSpPr>
        <p:spPr bwMode="auto">
          <a:xfrm rot="-5259122">
            <a:off x="2573866" y="2849272"/>
            <a:ext cx="82551" cy="782240"/>
          </a:xfrm>
          <a:prstGeom prst="roundRect">
            <a:avLst>
              <a:gd name="adj" fmla="val 38542"/>
            </a:avLst>
          </a:prstGeom>
          <a:solidFill>
            <a:srgbClr val="ADBA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1600">
              <a:solidFill>
                <a:srgbClr val="FFFFFF"/>
              </a:solidFill>
              <a:sym typeface="Arial" panose="020B0604020202020204" pitchFamily="34" charset="0"/>
            </a:endParaRPr>
          </a:p>
        </p:txBody>
      </p:sp>
      <p:sp>
        <p:nvSpPr>
          <p:cNvPr id="41995" name="稻壳儿小白白(http://dwz.cn/Wu2UP)"/>
          <p:cNvSpPr>
            <a:spLocks noChangeArrowheads="1"/>
          </p:cNvSpPr>
          <p:nvPr/>
        </p:nvSpPr>
        <p:spPr bwMode="auto">
          <a:xfrm rot="-1053712">
            <a:off x="2660981" y="1943408"/>
            <a:ext cx="2089547" cy="998537"/>
          </a:xfrm>
          <a:prstGeom prst="roundRect">
            <a:avLst>
              <a:gd name="adj" fmla="val 16667"/>
            </a:avLst>
          </a:prstGeom>
          <a:solidFill>
            <a:srgbClr val="ADBA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b="1">
              <a:solidFill>
                <a:srgbClr val="FFFFFF"/>
              </a:solidFill>
              <a:sym typeface="Arial" panose="020B0604020202020204" pitchFamily="34" charset="0"/>
            </a:endParaRPr>
          </a:p>
        </p:txBody>
      </p:sp>
      <p:sp>
        <p:nvSpPr>
          <p:cNvPr id="41996" name="稻壳儿小白白(http://dwz.cn/Wu2UP)"/>
          <p:cNvSpPr>
            <a:spLocks noChangeArrowheads="1"/>
          </p:cNvSpPr>
          <p:nvPr/>
        </p:nvSpPr>
        <p:spPr bwMode="auto">
          <a:xfrm rot="-1053712">
            <a:off x="2613354" y="1905308"/>
            <a:ext cx="2088356" cy="998537"/>
          </a:xfrm>
          <a:prstGeom prst="roundRect">
            <a:avLst>
              <a:gd name="adj" fmla="val 16667"/>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b="1" dirty="0">
              <a:solidFill>
                <a:srgbClr val="FFFFFF"/>
              </a:solidFill>
              <a:sym typeface="Arial" panose="020B0604020202020204" pitchFamily="34" charset="0"/>
            </a:endParaRPr>
          </a:p>
        </p:txBody>
      </p:sp>
      <p:sp>
        <p:nvSpPr>
          <p:cNvPr id="41997" name="稻壳儿小白白(http://dwz.cn/Wu2UP)"/>
          <p:cNvSpPr>
            <a:spLocks noChangeArrowheads="1"/>
          </p:cNvSpPr>
          <p:nvPr/>
        </p:nvSpPr>
        <p:spPr bwMode="auto">
          <a:xfrm rot="-6453712">
            <a:off x="2734401" y="2671275"/>
            <a:ext cx="260351" cy="1952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1600">
              <a:solidFill>
                <a:srgbClr val="FFFFFF"/>
              </a:solidFill>
              <a:sym typeface="Arial" panose="020B0604020202020204" pitchFamily="34" charset="0"/>
            </a:endParaRPr>
          </a:p>
        </p:txBody>
      </p:sp>
      <p:sp>
        <p:nvSpPr>
          <p:cNvPr id="41998" name="稻壳儿小白白(http://dwz.cn/Wu2UP)"/>
          <p:cNvSpPr>
            <a:spLocks noChangeArrowheads="1"/>
          </p:cNvSpPr>
          <p:nvPr/>
        </p:nvSpPr>
        <p:spPr bwMode="auto">
          <a:xfrm rot="-6453712">
            <a:off x="2492903" y="2517485"/>
            <a:ext cx="82551" cy="782240"/>
          </a:xfrm>
          <a:prstGeom prst="roundRect">
            <a:avLst>
              <a:gd name="adj" fmla="val 38542"/>
            </a:avLst>
          </a:prstGeom>
          <a:solidFill>
            <a:srgbClr val="ADBA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1600">
              <a:solidFill>
                <a:srgbClr val="FFFFFF"/>
              </a:solidFill>
              <a:sym typeface="Arial" panose="020B0604020202020204" pitchFamily="34" charset="0"/>
            </a:endParaRPr>
          </a:p>
        </p:txBody>
      </p:sp>
      <p:sp>
        <p:nvSpPr>
          <p:cNvPr id="41999" name="稻壳儿小白白(http://dwz.cn/Wu2UP)"/>
          <p:cNvSpPr>
            <a:spLocks noChangeArrowheads="1"/>
          </p:cNvSpPr>
          <p:nvPr/>
        </p:nvSpPr>
        <p:spPr bwMode="auto">
          <a:xfrm rot="18174686" flipH="1">
            <a:off x="-270935" y="4622511"/>
            <a:ext cx="2786063" cy="748903"/>
          </a:xfrm>
          <a:prstGeom prst="roundRect">
            <a:avLst>
              <a:gd name="adj" fmla="val 16667"/>
            </a:avLst>
          </a:prstGeom>
          <a:solidFill>
            <a:srgbClr val="ADBA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b="1">
              <a:solidFill>
                <a:srgbClr val="FFFFFF"/>
              </a:solidFill>
              <a:sym typeface="Arial" panose="020B0604020202020204" pitchFamily="34" charset="0"/>
            </a:endParaRPr>
          </a:p>
        </p:txBody>
      </p:sp>
      <p:sp>
        <p:nvSpPr>
          <p:cNvPr id="42000" name="稻壳儿小白白(http://dwz.cn/Wu2UP)"/>
          <p:cNvSpPr>
            <a:spLocks noChangeArrowheads="1"/>
          </p:cNvSpPr>
          <p:nvPr/>
        </p:nvSpPr>
        <p:spPr bwMode="auto">
          <a:xfrm rot="18174686" flipH="1">
            <a:off x="-289985" y="4551074"/>
            <a:ext cx="2786063" cy="748903"/>
          </a:xfrm>
          <a:prstGeom prst="roundRect">
            <a:avLst>
              <a:gd name="adj" fmla="val 16667"/>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b="1" dirty="0" smtClean="0">
                <a:solidFill>
                  <a:srgbClr val="FFFFFF"/>
                </a:solidFill>
                <a:sym typeface="Arial" panose="020B0604020202020204" pitchFamily="34" charset="0"/>
              </a:rPr>
              <a:t> </a:t>
            </a:r>
            <a:endParaRPr lang="en-US" altLang="zh-CN" b="1" dirty="0">
              <a:solidFill>
                <a:srgbClr val="FFFFFF"/>
              </a:solidFill>
              <a:sym typeface="Arial" panose="020B0604020202020204" pitchFamily="34" charset="0"/>
            </a:endParaRPr>
          </a:p>
        </p:txBody>
      </p:sp>
      <p:sp>
        <p:nvSpPr>
          <p:cNvPr id="42001" name="稻壳儿小白白(http://dwz.cn/Wu2UP)"/>
          <p:cNvSpPr>
            <a:spLocks noChangeArrowheads="1"/>
          </p:cNvSpPr>
          <p:nvPr/>
        </p:nvSpPr>
        <p:spPr bwMode="auto">
          <a:xfrm rot="1974686" flipH="1">
            <a:off x="1478688" y="3872218"/>
            <a:ext cx="195263" cy="26035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1600">
              <a:solidFill>
                <a:srgbClr val="FFFFFF"/>
              </a:solidFill>
              <a:sym typeface="Arial" panose="020B0604020202020204" pitchFamily="34" charset="0"/>
            </a:endParaRPr>
          </a:p>
        </p:txBody>
      </p:sp>
      <p:sp>
        <p:nvSpPr>
          <p:cNvPr id="42002" name="稻壳儿小白白(http://dwz.cn/Wu2UP)"/>
          <p:cNvSpPr>
            <a:spLocks noChangeArrowheads="1"/>
          </p:cNvSpPr>
          <p:nvPr/>
        </p:nvSpPr>
        <p:spPr bwMode="auto">
          <a:xfrm rot="1974686" flipH="1">
            <a:off x="1733484" y="3092757"/>
            <a:ext cx="63103" cy="1042987"/>
          </a:xfrm>
          <a:prstGeom prst="roundRect">
            <a:avLst>
              <a:gd name="adj" fmla="val 38542"/>
            </a:avLst>
          </a:prstGeom>
          <a:solidFill>
            <a:srgbClr val="ADBA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1600">
              <a:solidFill>
                <a:srgbClr val="FFFFFF"/>
              </a:solidFill>
              <a:sym typeface="Arial" panose="020B0604020202020204" pitchFamily="34" charset="0"/>
            </a:endParaRPr>
          </a:p>
        </p:txBody>
      </p:sp>
      <p:sp>
        <p:nvSpPr>
          <p:cNvPr id="42003" name="稻壳儿小白白(http://dwz.cn/Wu2UP)"/>
          <p:cNvSpPr>
            <a:spLocks noChangeArrowheads="1"/>
          </p:cNvSpPr>
          <p:nvPr/>
        </p:nvSpPr>
        <p:spPr bwMode="auto">
          <a:xfrm>
            <a:off x="5655899" y="462164"/>
            <a:ext cx="478631" cy="638175"/>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2400">
              <a:solidFill>
                <a:srgbClr val="FFFFFF"/>
              </a:solidFill>
              <a:sym typeface="Arial" panose="020B0604020202020204" pitchFamily="34" charset="0"/>
            </a:endParaRPr>
          </a:p>
        </p:txBody>
      </p:sp>
      <p:pic>
        <p:nvPicPr>
          <p:cNvPr id="42004" name="稻壳儿小白白(http://dwz.cn/Wu2UP)"/>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671" y="566938"/>
            <a:ext cx="302419"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5" name="稻壳儿小白白(http://dwz.cn/Wu2UP)"/>
          <p:cNvSpPr>
            <a:spLocks noChangeArrowheads="1"/>
          </p:cNvSpPr>
          <p:nvPr/>
        </p:nvSpPr>
        <p:spPr bwMode="auto">
          <a:xfrm>
            <a:off x="5655899" y="1479752"/>
            <a:ext cx="478631" cy="638175"/>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2400">
              <a:solidFill>
                <a:srgbClr val="FFFFFF"/>
              </a:solidFill>
              <a:sym typeface="Arial" panose="020B0604020202020204" pitchFamily="34" charset="0"/>
            </a:endParaRPr>
          </a:p>
        </p:txBody>
      </p:sp>
      <p:sp>
        <p:nvSpPr>
          <p:cNvPr id="42006" name="稻壳儿小白白(http://dwz.cn/Wu2UP)"/>
          <p:cNvSpPr>
            <a:spLocks noEditPoints="1"/>
          </p:cNvSpPr>
          <p:nvPr/>
        </p:nvSpPr>
        <p:spPr bwMode="auto">
          <a:xfrm>
            <a:off x="5734480" y="1589288"/>
            <a:ext cx="340519" cy="376239"/>
          </a:xfrm>
          <a:custGeom>
            <a:avLst/>
            <a:gdLst>
              <a:gd name="T0" fmla="*/ 650682686 w 287"/>
              <a:gd name="T1" fmla="*/ 196572449 h 237"/>
              <a:gd name="T2" fmla="*/ 610639895 w 287"/>
              <a:gd name="T3" fmla="*/ 236895002 h 237"/>
              <a:gd name="T4" fmla="*/ 650682686 w 287"/>
              <a:gd name="T5" fmla="*/ 279738509 h 237"/>
              <a:gd name="T6" fmla="*/ 693226568 w 287"/>
              <a:gd name="T7" fmla="*/ 236895002 h 237"/>
              <a:gd name="T8" fmla="*/ 650682686 w 287"/>
              <a:gd name="T9" fmla="*/ 196572449 h 237"/>
              <a:gd name="T10" fmla="*/ 67570627 w 287"/>
              <a:gd name="T11" fmla="*/ 196572449 h 237"/>
              <a:gd name="T12" fmla="*/ 27529418 w 287"/>
              <a:gd name="T13" fmla="*/ 236895002 h 237"/>
              <a:gd name="T14" fmla="*/ 67570627 w 287"/>
              <a:gd name="T15" fmla="*/ 279738509 h 237"/>
              <a:gd name="T16" fmla="*/ 107613417 w 287"/>
              <a:gd name="T17" fmla="*/ 236895002 h 237"/>
              <a:gd name="T18" fmla="*/ 67570627 w 287"/>
              <a:gd name="T19" fmla="*/ 196572449 h 237"/>
              <a:gd name="T20" fmla="*/ 530555897 w 287"/>
              <a:gd name="T21" fmla="*/ 123488614 h 237"/>
              <a:gd name="T22" fmla="*/ 470493294 w 287"/>
              <a:gd name="T23" fmla="*/ 183972444 h 237"/>
              <a:gd name="T24" fmla="*/ 530555897 w 287"/>
              <a:gd name="T25" fmla="*/ 244456275 h 237"/>
              <a:gd name="T26" fmla="*/ 590620082 w 287"/>
              <a:gd name="T27" fmla="*/ 183972444 h 237"/>
              <a:gd name="T28" fmla="*/ 530555897 w 287"/>
              <a:gd name="T29" fmla="*/ 123488614 h 237"/>
              <a:gd name="T30" fmla="*/ 718253312 w 287"/>
              <a:gd name="T31" fmla="*/ 493951281 h 237"/>
              <a:gd name="T32" fmla="*/ 648180011 w 287"/>
              <a:gd name="T33" fmla="*/ 493951281 h 237"/>
              <a:gd name="T34" fmla="*/ 648180011 w 287"/>
              <a:gd name="T35" fmla="*/ 365423936 h 237"/>
              <a:gd name="T36" fmla="*/ 633163965 w 287"/>
              <a:gd name="T37" fmla="*/ 304940105 h 237"/>
              <a:gd name="T38" fmla="*/ 650682686 w 287"/>
              <a:gd name="T39" fmla="*/ 302419152 h 237"/>
              <a:gd name="T40" fmla="*/ 718253312 w 287"/>
              <a:gd name="T41" fmla="*/ 370464255 h 237"/>
              <a:gd name="T42" fmla="*/ 718253312 w 287"/>
              <a:gd name="T43" fmla="*/ 493951281 h 237"/>
              <a:gd name="T44" fmla="*/ 187697415 w 287"/>
              <a:gd name="T45" fmla="*/ 123488614 h 237"/>
              <a:gd name="T46" fmla="*/ 127633230 w 287"/>
              <a:gd name="T47" fmla="*/ 183972444 h 237"/>
              <a:gd name="T48" fmla="*/ 187697415 w 287"/>
              <a:gd name="T49" fmla="*/ 244456275 h 237"/>
              <a:gd name="T50" fmla="*/ 247760019 w 287"/>
              <a:gd name="T51" fmla="*/ 183972444 h 237"/>
              <a:gd name="T52" fmla="*/ 187697415 w 287"/>
              <a:gd name="T53" fmla="*/ 123488614 h 237"/>
              <a:gd name="T54" fmla="*/ 67570627 w 287"/>
              <a:gd name="T55" fmla="*/ 302419152 h 237"/>
              <a:gd name="T56" fmla="*/ 85089347 w 287"/>
              <a:gd name="T57" fmla="*/ 304940105 h 237"/>
              <a:gd name="T58" fmla="*/ 70073301 w 287"/>
              <a:gd name="T59" fmla="*/ 365423936 h 237"/>
              <a:gd name="T60" fmla="*/ 70073301 w 287"/>
              <a:gd name="T61" fmla="*/ 493951281 h 237"/>
              <a:gd name="T62" fmla="*/ 0 w 287"/>
              <a:gd name="T63" fmla="*/ 493951281 h 237"/>
              <a:gd name="T64" fmla="*/ 0 w 287"/>
              <a:gd name="T65" fmla="*/ 370464255 h 237"/>
              <a:gd name="T66" fmla="*/ 67570627 w 287"/>
              <a:gd name="T67" fmla="*/ 302419152 h 237"/>
              <a:gd name="T68" fmla="*/ 360377202 w 287"/>
              <a:gd name="T69" fmla="*/ 0 h 237"/>
              <a:gd name="T70" fmla="*/ 270284088 w 287"/>
              <a:gd name="T71" fmla="*/ 90725746 h 237"/>
              <a:gd name="T72" fmla="*/ 360377202 w 287"/>
              <a:gd name="T73" fmla="*/ 181451491 h 237"/>
              <a:gd name="T74" fmla="*/ 447969224 w 287"/>
              <a:gd name="T75" fmla="*/ 90725746 h 237"/>
              <a:gd name="T76" fmla="*/ 360377202 w 287"/>
              <a:gd name="T77" fmla="*/ 0 h 237"/>
              <a:gd name="T78" fmla="*/ 628158616 w 287"/>
              <a:gd name="T79" fmla="*/ 539314154 h 237"/>
              <a:gd name="T80" fmla="*/ 520545199 w 287"/>
              <a:gd name="T81" fmla="*/ 539314154 h 237"/>
              <a:gd name="T82" fmla="*/ 520545199 w 287"/>
              <a:gd name="T83" fmla="*/ 345262659 h 237"/>
              <a:gd name="T84" fmla="*/ 503028061 w 287"/>
              <a:gd name="T85" fmla="*/ 272177237 h 237"/>
              <a:gd name="T86" fmla="*/ 530555897 w 287"/>
              <a:gd name="T87" fmla="*/ 267136918 h 237"/>
              <a:gd name="T88" fmla="*/ 628158616 w 287"/>
              <a:gd name="T89" fmla="*/ 365423936 h 237"/>
              <a:gd name="T90" fmla="*/ 628158616 w 287"/>
              <a:gd name="T91" fmla="*/ 539314154 h 237"/>
              <a:gd name="T92" fmla="*/ 197708113 w 287"/>
              <a:gd name="T93" fmla="*/ 345262659 h 237"/>
              <a:gd name="T94" fmla="*/ 197708113 w 287"/>
              <a:gd name="T95" fmla="*/ 539314154 h 237"/>
              <a:gd name="T96" fmla="*/ 92597370 w 287"/>
              <a:gd name="T97" fmla="*/ 539314154 h 237"/>
              <a:gd name="T98" fmla="*/ 92597370 w 287"/>
              <a:gd name="T99" fmla="*/ 365423936 h 237"/>
              <a:gd name="T100" fmla="*/ 187697415 w 287"/>
              <a:gd name="T101" fmla="*/ 267136918 h 237"/>
              <a:gd name="T102" fmla="*/ 215225252 w 287"/>
              <a:gd name="T103" fmla="*/ 272177237 h 237"/>
              <a:gd name="T104" fmla="*/ 197708113 w 287"/>
              <a:gd name="T105" fmla="*/ 345262659 h 237"/>
              <a:gd name="T106" fmla="*/ 220230600 w 287"/>
              <a:gd name="T107" fmla="*/ 597278619 h 237"/>
              <a:gd name="T108" fmla="*/ 500525386 w 287"/>
              <a:gd name="T109" fmla="*/ 597278619 h 237"/>
              <a:gd name="T110" fmla="*/ 500525386 w 287"/>
              <a:gd name="T111" fmla="*/ 345262659 h 237"/>
              <a:gd name="T112" fmla="*/ 360377202 w 287"/>
              <a:gd name="T113" fmla="*/ 204133721 h 237"/>
              <a:gd name="T114" fmla="*/ 220230600 w 287"/>
              <a:gd name="T115" fmla="*/ 345262659 h 237"/>
              <a:gd name="T116" fmla="*/ 220230600 w 287"/>
              <a:gd name="T117" fmla="*/ 597278619 h 2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87" h="237">
                <a:moveTo>
                  <a:pt x="260" y="78"/>
                </a:moveTo>
                <a:cubicBezTo>
                  <a:pt x="251" y="78"/>
                  <a:pt x="244" y="85"/>
                  <a:pt x="244" y="94"/>
                </a:cubicBezTo>
                <a:cubicBezTo>
                  <a:pt x="244" y="103"/>
                  <a:pt x="251" y="111"/>
                  <a:pt x="260" y="111"/>
                </a:cubicBezTo>
                <a:cubicBezTo>
                  <a:pt x="269" y="111"/>
                  <a:pt x="277" y="103"/>
                  <a:pt x="277" y="94"/>
                </a:cubicBezTo>
                <a:cubicBezTo>
                  <a:pt x="277" y="85"/>
                  <a:pt x="269" y="78"/>
                  <a:pt x="260" y="78"/>
                </a:cubicBezTo>
                <a:close/>
                <a:moveTo>
                  <a:pt x="27" y="78"/>
                </a:moveTo>
                <a:cubicBezTo>
                  <a:pt x="18" y="78"/>
                  <a:pt x="11" y="85"/>
                  <a:pt x="11" y="94"/>
                </a:cubicBezTo>
                <a:cubicBezTo>
                  <a:pt x="11" y="103"/>
                  <a:pt x="18" y="111"/>
                  <a:pt x="27" y="111"/>
                </a:cubicBezTo>
                <a:cubicBezTo>
                  <a:pt x="36" y="111"/>
                  <a:pt x="43" y="103"/>
                  <a:pt x="43" y="94"/>
                </a:cubicBezTo>
                <a:cubicBezTo>
                  <a:pt x="43" y="85"/>
                  <a:pt x="36" y="78"/>
                  <a:pt x="27" y="78"/>
                </a:cubicBezTo>
                <a:close/>
                <a:moveTo>
                  <a:pt x="212" y="49"/>
                </a:moveTo>
                <a:cubicBezTo>
                  <a:pt x="199" y="49"/>
                  <a:pt x="188" y="59"/>
                  <a:pt x="188" y="73"/>
                </a:cubicBezTo>
                <a:cubicBezTo>
                  <a:pt x="188" y="86"/>
                  <a:pt x="199" y="97"/>
                  <a:pt x="212" y="97"/>
                </a:cubicBezTo>
                <a:cubicBezTo>
                  <a:pt x="225" y="97"/>
                  <a:pt x="236" y="86"/>
                  <a:pt x="236" y="73"/>
                </a:cubicBezTo>
                <a:cubicBezTo>
                  <a:pt x="236" y="59"/>
                  <a:pt x="225" y="49"/>
                  <a:pt x="212" y="49"/>
                </a:cubicBezTo>
                <a:close/>
                <a:moveTo>
                  <a:pt x="287" y="196"/>
                </a:moveTo>
                <a:cubicBezTo>
                  <a:pt x="259" y="196"/>
                  <a:pt x="259" y="196"/>
                  <a:pt x="259" y="196"/>
                </a:cubicBezTo>
                <a:cubicBezTo>
                  <a:pt x="259" y="145"/>
                  <a:pt x="259" y="145"/>
                  <a:pt x="259" y="145"/>
                </a:cubicBezTo>
                <a:cubicBezTo>
                  <a:pt x="259" y="136"/>
                  <a:pt x="257" y="128"/>
                  <a:pt x="253" y="121"/>
                </a:cubicBezTo>
                <a:cubicBezTo>
                  <a:pt x="255" y="120"/>
                  <a:pt x="258" y="120"/>
                  <a:pt x="260" y="120"/>
                </a:cubicBezTo>
                <a:cubicBezTo>
                  <a:pt x="275" y="120"/>
                  <a:pt x="287" y="132"/>
                  <a:pt x="287" y="147"/>
                </a:cubicBezTo>
                <a:lnTo>
                  <a:pt x="287" y="196"/>
                </a:lnTo>
                <a:close/>
                <a:moveTo>
                  <a:pt x="75" y="49"/>
                </a:moveTo>
                <a:cubicBezTo>
                  <a:pt x="62" y="49"/>
                  <a:pt x="51" y="59"/>
                  <a:pt x="51" y="73"/>
                </a:cubicBezTo>
                <a:cubicBezTo>
                  <a:pt x="51" y="86"/>
                  <a:pt x="62" y="97"/>
                  <a:pt x="75" y="97"/>
                </a:cubicBezTo>
                <a:cubicBezTo>
                  <a:pt x="88" y="97"/>
                  <a:pt x="99" y="86"/>
                  <a:pt x="99" y="73"/>
                </a:cubicBezTo>
                <a:cubicBezTo>
                  <a:pt x="99" y="59"/>
                  <a:pt x="88" y="49"/>
                  <a:pt x="75" y="49"/>
                </a:cubicBezTo>
                <a:close/>
                <a:moveTo>
                  <a:pt x="27" y="120"/>
                </a:moveTo>
                <a:cubicBezTo>
                  <a:pt x="29" y="120"/>
                  <a:pt x="32" y="120"/>
                  <a:pt x="34" y="121"/>
                </a:cubicBezTo>
                <a:cubicBezTo>
                  <a:pt x="30" y="128"/>
                  <a:pt x="28" y="136"/>
                  <a:pt x="28" y="145"/>
                </a:cubicBezTo>
                <a:cubicBezTo>
                  <a:pt x="28" y="196"/>
                  <a:pt x="28" y="196"/>
                  <a:pt x="28" y="196"/>
                </a:cubicBezTo>
                <a:cubicBezTo>
                  <a:pt x="0" y="196"/>
                  <a:pt x="0" y="196"/>
                  <a:pt x="0" y="196"/>
                </a:cubicBezTo>
                <a:cubicBezTo>
                  <a:pt x="0" y="147"/>
                  <a:pt x="0" y="147"/>
                  <a:pt x="0" y="147"/>
                </a:cubicBezTo>
                <a:cubicBezTo>
                  <a:pt x="0" y="132"/>
                  <a:pt x="12" y="120"/>
                  <a:pt x="27" y="120"/>
                </a:cubicBezTo>
                <a:close/>
                <a:moveTo>
                  <a:pt x="144" y="0"/>
                </a:moveTo>
                <a:cubicBezTo>
                  <a:pt x="124" y="0"/>
                  <a:pt x="108" y="16"/>
                  <a:pt x="108" y="36"/>
                </a:cubicBezTo>
                <a:cubicBezTo>
                  <a:pt x="108" y="56"/>
                  <a:pt x="124" y="72"/>
                  <a:pt x="144" y="72"/>
                </a:cubicBezTo>
                <a:cubicBezTo>
                  <a:pt x="163" y="72"/>
                  <a:pt x="179" y="56"/>
                  <a:pt x="179" y="36"/>
                </a:cubicBezTo>
                <a:cubicBezTo>
                  <a:pt x="179" y="16"/>
                  <a:pt x="163" y="0"/>
                  <a:pt x="144" y="0"/>
                </a:cubicBezTo>
                <a:close/>
                <a:moveTo>
                  <a:pt x="251" y="214"/>
                </a:moveTo>
                <a:cubicBezTo>
                  <a:pt x="208" y="214"/>
                  <a:pt x="208" y="214"/>
                  <a:pt x="208" y="214"/>
                </a:cubicBezTo>
                <a:cubicBezTo>
                  <a:pt x="208" y="137"/>
                  <a:pt x="208" y="137"/>
                  <a:pt x="208" y="137"/>
                </a:cubicBezTo>
                <a:cubicBezTo>
                  <a:pt x="208" y="127"/>
                  <a:pt x="206" y="117"/>
                  <a:pt x="201" y="108"/>
                </a:cubicBezTo>
                <a:cubicBezTo>
                  <a:pt x="205" y="107"/>
                  <a:pt x="208" y="106"/>
                  <a:pt x="212" y="106"/>
                </a:cubicBezTo>
                <a:cubicBezTo>
                  <a:pt x="233" y="106"/>
                  <a:pt x="251" y="124"/>
                  <a:pt x="251" y="145"/>
                </a:cubicBezTo>
                <a:lnTo>
                  <a:pt x="251" y="214"/>
                </a:lnTo>
                <a:close/>
                <a:moveTo>
                  <a:pt x="79" y="137"/>
                </a:moveTo>
                <a:cubicBezTo>
                  <a:pt x="79" y="214"/>
                  <a:pt x="79" y="214"/>
                  <a:pt x="79" y="214"/>
                </a:cubicBezTo>
                <a:cubicBezTo>
                  <a:pt x="37" y="214"/>
                  <a:pt x="37" y="214"/>
                  <a:pt x="37" y="214"/>
                </a:cubicBezTo>
                <a:cubicBezTo>
                  <a:pt x="37" y="145"/>
                  <a:pt x="37" y="145"/>
                  <a:pt x="37" y="145"/>
                </a:cubicBezTo>
                <a:cubicBezTo>
                  <a:pt x="37" y="124"/>
                  <a:pt x="54" y="106"/>
                  <a:pt x="75" y="106"/>
                </a:cubicBezTo>
                <a:cubicBezTo>
                  <a:pt x="79" y="106"/>
                  <a:pt x="83" y="107"/>
                  <a:pt x="86" y="108"/>
                </a:cubicBezTo>
                <a:cubicBezTo>
                  <a:pt x="81" y="117"/>
                  <a:pt x="79" y="127"/>
                  <a:pt x="79" y="137"/>
                </a:cubicBezTo>
                <a:close/>
                <a:moveTo>
                  <a:pt x="88" y="237"/>
                </a:moveTo>
                <a:cubicBezTo>
                  <a:pt x="200" y="237"/>
                  <a:pt x="200" y="237"/>
                  <a:pt x="200" y="237"/>
                </a:cubicBezTo>
                <a:cubicBezTo>
                  <a:pt x="200" y="137"/>
                  <a:pt x="200" y="137"/>
                  <a:pt x="200" y="137"/>
                </a:cubicBezTo>
                <a:cubicBezTo>
                  <a:pt x="200" y="106"/>
                  <a:pt x="174" y="81"/>
                  <a:pt x="144" y="81"/>
                </a:cubicBezTo>
                <a:cubicBezTo>
                  <a:pt x="113" y="81"/>
                  <a:pt x="88" y="106"/>
                  <a:pt x="88" y="137"/>
                </a:cubicBezTo>
                <a:lnTo>
                  <a:pt x="88" y="23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2007" name="稻壳儿小白白(http://dwz.cn/Wu2UP)"/>
          <p:cNvSpPr>
            <a:spLocks noChangeArrowheads="1"/>
          </p:cNvSpPr>
          <p:nvPr/>
        </p:nvSpPr>
        <p:spPr bwMode="auto">
          <a:xfrm>
            <a:off x="5655899" y="2412537"/>
            <a:ext cx="478631" cy="638175"/>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2400">
              <a:solidFill>
                <a:srgbClr val="FFFFFF"/>
              </a:solidFill>
              <a:sym typeface="Arial" panose="020B0604020202020204" pitchFamily="34" charset="0"/>
            </a:endParaRPr>
          </a:p>
        </p:txBody>
      </p:sp>
      <p:sp>
        <p:nvSpPr>
          <p:cNvPr id="42008" name="稻壳儿小白白(http://dwz.cn/Wu2UP)"/>
          <p:cNvSpPr>
            <a:spLocks noEditPoints="1"/>
          </p:cNvSpPr>
          <p:nvPr/>
        </p:nvSpPr>
        <p:spPr bwMode="auto">
          <a:xfrm>
            <a:off x="5761864" y="2591923"/>
            <a:ext cx="260747" cy="274637"/>
          </a:xfrm>
          <a:custGeom>
            <a:avLst/>
            <a:gdLst>
              <a:gd name="T0" fmla="*/ 293369207 w 411"/>
              <a:gd name="T1" fmla="*/ 222016890 h 324"/>
              <a:gd name="T2" fmla="*/ 293369207 w 411"/>
              <a:gd name="T3" fmla="*/ 33051376 h 324"/>
              <a:gd name="T4" fmla="*/ 282636518 w 411"/>
              <a:gd name="T5" fmla="*/ 22992372 h 324"/>
              <a:gd name="T6" fmla="*/ 150262731 w 411"/>
              <a:gd name="T7" fmla="*/ 22992372 h 324"/>
              <a:gd name="T8" fmla="*/ 143107322 w 411"/>
              <a:gd name="T9" fmla="*/ 12214565 h 324"/>
              <a:gd name="T10" fmla="*/ 143107322 w 411"/>
              <a:gd name="T11" fmla="*/ 10777807 h 324"/>
              <a:gd name="T12" fmla="*/ 131658161 w 411"/>
              <a:gd name="T13" fmla="*/ 0 h 324"/>
              <a:gd name="T14" fmla="*/ 61536174 w 411"/>
              <a:gd name="T15" fmla="*/ 0 h 324"/>
              <a:gd name="T16" fmla="*/ 50087859 w 411"/>
              <a:gd name="T17" fmla="*/ 10777807 h 324"/>
              <a:gd name="T18" fmla="*/ 50087859 w 411"/>
              <a:gd name="T19" fmla="*/ 12214565 h 324"/>
              <a:gd name="T20" fmla="*/ 42932450 w 411"/>
              <a:gd name="T21" fmla="*/ 22992372 h 324"/>
              <a:gd name="T22" fmla="*/ 42932450 w 411"/>
              <a:gd name="T23" fmla="*/ 22992372 h 324"/>
              <a:gd name="T24" fmla="*/ 32914540 w 411"/>
              <a:gd name="T25" fmla="*/ 33051376 h 324"/>
              <a:gd name="T26" fmla="*/ 32914540 w 411"/>
              <a:gd name="T27" fmla="*/ 87657519 h 324"/>
              <a:gd name="T28" fmla="*/ 10017910 w 411"/>
              <a:gd name="T29" fmla="*/ 87657519 h 324"/>
              <a:gd name="T30" fmla="*/ 3577281 w 411"/>
              <a:gd name="T31" fmla="*/ 99153281 h 324"/>
              <a:gd name="T32" fmla="*/ 27190383 w 411"/>
              <a:gd name="T33" fmla="*/ 222016890 h 324"/>
              <a:gd name="T34" fmla="*/ 37923072 w 411"/>
              <a:gd name="T35" fmla="*/ 232794697 h 324"/>
              <a:gd name="T36" fmla="*/ 288360675 w 411"/>
              <a:gd name="T37" fmla="*/ 232794697 h 324"/>
              <a:gd name="T38" fmla="*/ 293369207 w 411"/>
              <a:gd name="T39" fmla="*/ 222016890 h 324"/>
              <a:gd name="T40" fmla="*/ 280489641 w 411"/>
              <a:gd name="T41" fmla="*/ 103464404 h 324"/>
              <a:gd name="T42" fmla="*/ 280489641 w 411"/>
              <a:gd name="T43" fmla="*/ 227046816 h 324"/>
              <a:gd name="T44" fmla="*/ 256877386 w 411"/>
              <a:gd name="T45" fmla="*/ 94842158 h 324"/>
              <a:gd name="T46" fmla="*/ 246859476 w 411"/>
              <a:gd name="T47" fmla="*/ 88375474 h 324"/>
              <a:gd name="T48" fmla="*/ 45794106 w 411"/>
              <a:gd name="T49" fmla="*/ 88375474 h 324"/>
              <a:gd name="T50" fmla="*/ 45794106 w 411"/>
              <a:gd name="T51" fmla="*/ 45983897 h 324"/>
              <a:gd name="T52" fmla="*/ 280489641 w 411"/>
              <a:gd name="T53" fmla="*/ 45983897 h 324"/>
              <a:gd name="T54" fmla="*/ 280489641 w 411"/>
              <a:gd name="T55" fmla="*/ 103464404 h 3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11" h="324">
                <a:moveTo>
                  <a:pt x="410" y="309"/>
                </a:moveTo>
                <a:cubicBezTo>
                  <a:pt x="410" y="46"/>
                  <a:pt x="410" y="46"/>
                  <a:pt x="410" y="46"/>
                </a:cubicBezTo>
                <a:cubicBezTo>
                  <a:pt x="410" y="38"/>
                  <a:pt x="403" y="32"/>
                  <a:pt x="395" y="32"/>
                </a:cubicBezTo>
                <a:cubicBezTo>
                  <a:pt x="210" y="32"/>
                  <a:pt x="210" y="32"/>
                  <a:pt x="210" y="32"/>
                </a:cubicBezTo>
                <a:cubicBezTo>
                  <a:pt x="204" y="32"/>
                  <a:pt x="200" y="21"/>
                  <a:pt x="200" y="17"/>
                </a:cubicBezTo>
                <a:cubicBezTo>
                  <a:pt x="200" y="15"/>
                  <a:pt x="200" y="15"/>
                  <a:pt x="200" y="15"/>
                </a:cubicBezTo>
                <a:cubicBezTo>
                  <a:pt x="200" y="7"/>
                  <a:pt x="193" y="0"/>
                  <a:pt x="184" y="0"/>
                </a:cubicBezTo>
                <a:cubicBezTo>
                  <a:pt x="86" y="0"/>
                  <a:pt x="86" y="0"/>
                  <a:pt x="86" y="0"/>
                </a:cubicBezTo>
                <a:cubicBezTo>
                  <a:pt x="77" y="0"/>
                  <a:pt x="70" y="7"/>
                  <a:pt x="70" y="15"/>
                </a:cubicBezTo>
                <a:cubicBezTo>
                  <a:pt x="70" y="17"/>
                  <a:pt x="70" y="17"/>
                  <a:pt x="70" y="17"/>
                </a:cubicBezTo>
                <a:cubicBezTo>
                  <a:pt x="70" y="21"/>
                  <a:pt x="66" y="32"/>
                  <a:pt x="60" y="32"/>
                </a:cubicBezTo>
                <a:cubicBezTo>
                  <a:pt x="60" y="32"/>
                  <a:pt x="60" y="32"/>
                  <a:pt x="60" y="32"/>
                </a:cubicBezTo>
                <a:cubicBezTo>
                  <a:pt x="52" y="32"/>
                  <a:pt x="46" y="38"/>
                  <a:pt x="46" y="46"/>
                </a:cubicBezTo>
                <a:cubicBezTo>
                  <a:pt x="46" y="122"/>
                  <a:pt x="46" y="122"/>
                  <a:pt x="46" y="122"/>
                </a:cubicBezTo>
                <a:cubicBezTo>
                  <a:pt x="14" y="122"/>
                  <a:pt x="14" y="122"/>
                  <a:pt x="14" y="122"/>
                </a:cubicBezTo>
                <a:cubicBezTo>
                  <a:pt x="14" y="122"/>
                  <a:pt x="0" y="122"/>
                  <a:pt x="5" y="138"/>
                </a:cubicBezTo>
                <a:cubicBezTo>
                  <a:pt x="38" y="309"/>
                  <a:pt x="38" y="309"/>
                  <a:pt x="38" y="309"/>
                </a:cubicBezTo>
                <a:cubicBezTo>
                  <a:pt x="38" y="317"/>
                  <a:pt x="44" y="324"/>
                  <a:pt x="53" y="324"/>
                </a:cubicBezTo>
                <a:cubicBezTo>
                  <a:pt x="403" y="324"/>
                  <a:pt x="403" y="324"/>
                  <a:pt x="403" y="324"/>
                </a:cubicBezTo>
                <a:cubicBezTo>
                  <a:pt x="411" y="324"/>
                  <a:pt x="410" y="309"/>
                  <a:pt x="410" y="309"/>
                </a:cubicBezTo>
                <a:close/>
                <a:moveTo>
                  <a:pt x="392" y="144"/>
                </a:moveTo>
                <a:cubicBezTo>
                  <a:pt x="392" y="316"/>
                  <a:pt x="392" y="316"/>
                  <a:pt x="392" y="316"/>
                </a:cubicBezTo>
                <a:cubicBezTo>
                  <a:pt x="359" y="132"/>
                  <a:pt x="359" y="132"/>
                  <a:pt x="359" y="132"/>
                </a:cubicBezTo>
                <a:cubicBezTo>
                  <a:pt x="356" y="122"/>
                  <a:pt x="345" y="123"/>
                  <a:pt x="345" y="123"/>
                </a:cubicBezTo>
                <a:cubicBezTo>
                  <a:pt x="64" y="123"/>
                  <a:pt x="64" y="123"/>
                  <a:pt x="64" y="123"/>
                </a:cubicBezTo>
                <a:cubicBezTo>
                  <a:pt x="64" y="64"/>
                  <a:pt x="64" y="64"/>
                  <a:pt x="64" y="64"/>
                </a:cubicBezTo>
                <a:cubicBezTo>
                  <a:pt x="392" y="64"/>
                  <a:pt x="392" y="64"/>
                  <a:pt x="392" y="64"/>
                </a:cubicBezTo>
                <a:lnTo>
                  <a:pt x="392" y="1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zh-CN" altLang="en-US"/>
          </a:p>
        </p:txBody>
      </p:sp>
      <p:sp>
        <p:nvSpPr>
          <p:cNvPr id="42017" name="稻壳儿小白白(http://dwz.cn/Wu2UP)"/>
          <p:cNvSpPr txBox="1">
            <a:spLocks noChangeArrowheads="1"/>
          </p:cNvSpPr>
          <p:nvPr/>
        </p:nvSpPr>
        <p:spPr bwMode="auto">
          <a:xfrm>
            <a:off x="6276213" y="611272"/>
            <a:ext cx="1966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2400" b="1" dirty="0">
                <a:solidFill>
                  <a:srgbClr val="445469"/>
                </a:solidFill>
              </a:rPr>
              <a:t>洗衣房经理</a:t>
            </a:r>
            <a:endParaRPr lang="en-US" altLang="zh-CN" sz="2400" b="1" dirty="0">
              <a:solidFill>
                <a:srgbClr val="445469"/>
              </a:solidFill>
            </a:endParaRPr>
          </a:p>
        </p:txBody>
      </p:sp>
      <p:sp>
        <p:nvSpPr>
          <p:cNvPr id="42019" name="稻壳儿小白白(http://dwz.cn/Wu2UP)"/>
          <p:cNvSpPr txBox="1">
            <a:spLocks noChangeArrowheads="1"/>
          </p:cNvSpPr>
          <p:nvPr/>
        </p:nvSpPr>
        <p:spPr bwMode="auto">
          <a:xfrm>
            <a:off x="6276213" y="1651432"/>
            <a:ext cx="2978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b="1" dirty="0">
                <a:solidFill>
                  <a:srgbClr val="445469"/>
                </a:solidFill>
                <a:sym typeface="Arial" panose="020B0604020202020204" pitchFamily="34" charset="0"/>
              </a:rPr>
              <a:t>洗衣房主管（领班）</a:t>
            </a:r>
            <a:endParaRPr lang="en-US" altLang="zh-CN" sz="2400" b="1" dirty="0">
              <a:solidFill>
                <a:srgbClr val="445469"/>
              </a:solidFill>
              <a:sym typeface="Arial" panose="020B0604020202020204" pitchFamily="34" charset="0"/>
            </a:endParaRPr>
          </a:p>
        </p:txBody>
      </p:sp>
      <p:sp>
        <p:nvSpPr>
          <p:cNvPr id="42021" name="稻壳儿小白白(http://dwz.cn/Wu2UP)"/>
          <p:cNvSpPr txBox="1">
            <a:spLocks noChangeArrowheads="1"/>
          </p:cNvSpPr>
          <p:nvPr/>
        </p:nvSpPr>
        <p:spPr bwMode="auto">
          <a:xfrm>
            <a:off x="6276212" y="2544575"/>
            <a:ext cx="1966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b="1" dirty="0">
                <a:solidFill>
                  <a:srgbClr val="445469"/>
                </a:solidFill>
                <a:sym typeface="Arial" panose="020B0604020202020204" pitchFamily="34" charset="0"/>
              </a:rPr>
              <a:t>洗衣房文员</a:t>
            </a:r>
            <a:endParaRPr lang="en-US" altLang="zh-CN" sz="2400" b="1" dirty="0">
              <a:solidFill>
                <a:srgbClr val="445469"/>
              </a:solidFill>
              <a:sym typeface="Arial" panose="020B0604020202020204" pitchFamily="34" charset="0"/>
            </a:endParaRPr>
          </a:p>
        </p:txBody>
      </p:sp>
      <p:sp>
        <p:nvSpPr>
          <p:cNvPr id="29" name="矩形 28"/>
          <p:cNvSpPr/>
          <p:nvPr/>
        </p:nvSpPr>
        <p:spPr>
          <a:xfrm>
            <a:off x="285511" y="421116"/>
            <a:ext cx="5211683"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（四）洗衣房各主要岗位的职责</a:t>
            </a:r>
          </a:p>
        </p:txBody>
      </p:sp>
      <p:sp>
        <p:nvSpPr>
          <p:cNvPr id="30" name="稻壳儿小白白(http://dwz.cn/Wu2UP)"/>
          <p:cNvSpPr>
            <a:spLocks noChangeArrowheads="1"/>
          </p:cNvSpPr>
          <p:nvPr/>
        </p:nvSpPr>
        <p:spPr bwMode="auto">
          <a:xfrm>
            <a:off x="5655899" y="3363447"/>
            <a:ext cx="478631" cy="638175"/>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2400">
              <a:solidFill>
                <a:srgbClr val="FFFFFF"/>
              </a:solidFill>
              <a:sym typeface="Arial" panose="020B0604020202020204" pitchFamily="34" charset="0"/>
            </a:endParaRPr>
          </a:p>
        </p:txBody>
      </p:sp>
      <p:pic>
        <p:nvPicPr>
          <p:cNvPr id="31" name="稻壳儿小白白(http://dwz.cn/Wu2UP)"/>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671" y="3468221"/>
            <a:ext cx="302419"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稻壳儿小白白(http://dwz.cn/Wu2UP)"/>
          <p:cNvSpPr txBox="1">
            <a:spLocks noChangeArrowheads="1"/>
          </p:cNvSpPr>
          <p:nvPr/>
        </p:nvSpPr>
        <p:spPr bwMode="auto">
          <a:xfrm>
            <a:off x="6276213" y="3446176"/>
            <a:ext cx="1966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2400" b="1" dirty="0">
                <a:solidFill>
                  <a:srgbClr val="445469"/>
                </a:solidFill>
              </a:rPr>
              <a:t>客衣收发员</a:t>
            </a:r>
            <a:endParaRPr lang="en-US" altLang="zh-CN" sz="2400" b="1" dirty="0">
              <a:solidFill>
                <a:srgbClr val="445469"/>
              </a:solidFill>
            </a:endParaRPr>
          </a:p>
        </p:txBody>
      </p:sp>
      <p:sp>
        <p:nvSpPr>
          <p:cNvPr id="33" name="稻壳儿小白白(http://dwz.cn/Wu2UP)"/>
          <p:cNvSpPr>
            <a:spLocks noChangeArrowheads="1"/>
          </p:cNvSpPr>
          <p:nvPr/>
        </p:nvSpPr>
        <p:spPr bwMode="auto">
          <a:xfrm>
            <a:off x="5655898" y="4310106"/>
            <a:ext cx="478631" cy="638175"/>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2400">
              <a:solidFill>
                <a:srgbClr val="FFFFFF"/>
              </a:solidFill>
              <a:sym typeface="Arial" panose="020B0604020202020204" pitchFamily="34" charset="0"/>
            </a:endParaRPr>
          </a:p>
        </p:txBody>
      </p:sp>
      <p:sp>
        <p:nvSpPr>
          <p:cNvPr id="34" name="稻壳儿小白白(http://dwz.cn/Wu2UP)"/>
          <p:cNvSpPr>
            <a:spLocks noEditPoints="1"/>
          </p:cNvSpPr>
          <p:nvPr/>
        </p:nvSpPr>
        <p:spPr bwMode="auto">
          <a:xfrm>
            <a:off x="5734479" y="4419642"/>
            <a:ext cx="340519" cy="376239"/>
          </a:xfrm>
          <a:custGeom>
            <a:avLst/>
            <a:gdLst>
              <a:gd name="T0" fmla="*/ 650682686 w 287"/>
              <a:gd name="T1" fmla="*/ 196572449 h 237"/>
              <a:gd name="T2" fmla="*/ 610639895 w 287"/>
              <a:gd name="T3" fmla="*/ 236895002 h 237"/>
              <a:gd name="T4" fmla="*/ 650682686 w 287"/>
              <a:gd name="T5" fmla="*/ 279738509 h 237"/>
              <a:gd name="T6" fmla="*/ 693226568 w 287"/>
              <a:gd name="T7" fmla="*/ 236895002 h 237"/>
              <a:gd name="T8" fmla="*/ 650682686 w 287"/>
              <a:gd name="T9" fmla="*/ 196572449 h 237"/>
              <a:gd name="T10" fmla="*/ 67570627 w 287"/>
              <a:gd name="T11" fmla="*/ 196572449 h 237"/>
              <a:gd name="T12" fmla="*/ 27529418 w 287"/>
              <a:gd name="T13" fmla="*/ 236895002 h 237"/>
              <a:gd name="T14" fmla="*/ 67570627 w 287"/>
              <a:gd name="T15" fmla="*/ 279738509 h 237"/>
              <a:gd name="T16" fmla="*/ 107613417 w 287"/>
              <a:gd name="T17" fmla="*/ 236895002 h 237"/>
              <a:gd name="T18" fmla="*/ 67570627 w 287"/>
              <a:gd name="T19" fmla="*/ 196572449 h 237"/>
              <a:gd name="T20" fmla="*/ 530555897 w 287"/>
              <a:gd name="T21" fmla="*/ 123488614 h 237"/>
              <a:gd name="T22" fmla="*/ 470493294 w 287"/>
              <a:gd name="T23" fmla="*/ 183972444 h 237"/>
              <a:gd name="T24" fmla="*/ 530555897 w 287"/>
              <a:gd name="T25" fmla="*/ 244456275 h 237"/>
              <a:gd name="T26" fmla="*/ 590620082 w 287"/>
              <a:gd name="T27" fmla="*/ 183972444 h 237"/>
              <a:gd name="T28" fmla="*/ 530555897 w 287"/>
              <a:gd name="T29" fmla="*/ 123488614 h 237"/>
              <a:gd name="T30" fmla="*/ 718253312 w 287"/>
              <a:gd name="T31" fmla="*/ 493951281 h 237"/>
              <a:gd name="T32" fmla="*/ 648180011 w 287"/>
              <a:gd name="T33" fmla="*/ 493951281 h 237"/>
              <a:gd name="T34" fmla="*/ 648180011 w 287"/>
              <a:gd name="T35" fmla="*/ 365423936 h 237"/>
              <a:gd name="T36" fmla="*/ 633163965 w 287"/>
              <a:gd name="T37" fmla="*/ 304940105 h 237"/>
              <a:gd name="T38" fmla="*/ 650682686 w 287"/>
              <a:gd name="T39" fmla="*/ 302419152 h 237"/>
              <a:gd name="T40" fmla="*/ 718253312 w 287"/>
              <a:gd name="T41" fmla="*/ 370464255 h 237"/>
              <a:gd name="T42" fmla="*/ 718253312 w 287"/>
              <a:gd name="T43" fmla="*/ 493951281 h 237"/>
              <a:gd name="T44" fmla="*/ 187697415 w 287"/>
              <a:gd name="T45" fmla="*/ 123488614 h 237"/>
              <a:gd name="T46" fmla="*/ 127633230 w 287"/>
              <a:gd name="T47" fmla="*/ 183972444 h 237"/>
              <a:gd name="T48" fmla="*/ 187697415 w 287"/>
              <a:gd name="T49" fmla="*/ 244456275 h 237"/>
              <a:gd name="T50" fmla="*/ 247760019 w 287"/>
              <a:gd name="T51" fmla="*/ 183972444 h 237"/>
              <a:gd name="T52" fmla="*/ 187697415 w 287"/>
              <a:gd name="T53" fmla="*/ 123488614 h 237"/>
              <a:gd name="T54" fmla="*/ 67570627 w 287"/>
              <a:gd name="T55" fmla="*/ 302419152 h 237"/>
              <a:gd name="T56" fmla="*/ 85089347 w 287"/>
              <a:gd name="T57" fmla="*/ 304940105 h 237"/>
              <a:gd name="T58" fmla="*/ 70073301 w 287"/>
              <a:gd name="T59" fmla="*/ 365423936 h 237"/>
              <a:gd name="T60" fmla="*/ 70073301 w 287"/>
              <a:gd name="T61" fmla="*/ 493951281 h 237"/>
              <a:gd name="T62" fmla="*/ 0 w 287"/>
              <a:gd name="T63" fmla="*/ 493951281 h 237"/>
              <a:gd name="T64" fmla="*/ 0 w 287"/>
              <a:gd name="T65" fmla="*/ 370464255 h 237"/>
              <a:gd name="T66" fmla="*/ 67570627 w 287"/>
              <a:gd name="T67" fmla="*/ 302419152 h 237"/>
              <a:gd name="T68" fmla="*/ 360377202 w 287"/>
              <a:gd name="T69" fmla="*/ 0 h 237"/>
              <a:gd name="T70" fmla="*/ 270284088 w 287"/>
              <a:gd name="T71" fmla="*/ 90725746 h 237"/>
              <a:gd name="T72" fmla="*/ 360377202 w 287"/>
              <a:gd name="T73" fmla="*/ 181451491 h 237"/>
              <a:gd name="T74" fmla="*/ 447969224 w 287"/>
              <a:gd name="T75" fmla="*/ 90725746 h 237"/>
              <a:gd name="T76" fmla="*/ 360377202 w 287"/>
              <a:gd name="T77" fmla="*/ 0 h 237"/>
              <a:gd name="T78" fmla="*/ 628158616 w 287"/>
              <a:gd name="T79" fmla="*/ 539314154 h 237"/>
              <a:gd name="T80" fmla="*/ 520545199 w 287"/>
              <a:gd name="T81" fmla="*/ 539314154 h 237"/>
              <a:gd name="T82" fmla="*/ 520545199 w 287"/>
              <a:gd name="T83" fmla="*/ 345262659 h 237"/>
              <a:gd name="T84" fmla="*/ 503028061 w 287"/>
              <a:gd name="T85" fmla="*/ 272177237 h 237"/>
              <a:gd name="T86" fmla="*/ 530555897 w 287"/>
              <a:gd name="T87" fmla="*/ 267136918 h 237"/>
              <a:gd name="T88" fmla="*/ 628158616 w 287"/>
              <a:gd name="T89" fmla="*/ 365423936 h 237"/>
              <a:gd name="T90" fmla="*/ 628158616 w 287"/>
              <a:gd name="T91" fmla="*/ 539314154 h 237"/>
              <a:gd name="T92" fmla="*/ 197708113 w 287"/>
              <a:gd name="T93" fmla="*/ 345262659 h 237"/>
              <a:gd name="T94" fmla="*/ 197708113 w 287"/>
              <a:gd name="T95" fmla="*/ 539314154 h 237"/>
              <a:gd name="T96" fmla="*/ 92597370 w 287"/>
              <a:gd name="T97" fmla="*/ 539314154 h 237"/>
              <a:gd name="T98" fmla="*/ 92597370 w 287"/>
              <a:gd name="T99" fmla="*/ 365423936 h 237"/>
              <a:gd name="T100" fmla="*/ 187697415 w 287"/>
              <a:gd name="T101" fmla="*/ 267136918 h 237"/>
              <a:gd name="T102" fmla="*/ 215225252 w 287"/>
              <a:gd name="T103" fmla="*/ 272177237 h 237"/>
              <a:gd name="T104" fmla="*/ 197708113 w 287"/>
              <a:gd name="T105" fmla="*/ 345262659 h 237"/>
              <a:gd name="T106" fmla="*/ 220230600 w 287"/>
              <a:gd name="T107" fmla="*/ 597278619 h 237"/>
              <a:gd name="T108" fmla="*/ 500525386 w 287"/>
              <a:gd name="T109" fmla="*/ 597278619 h 237"/>
              <a:gd name="T110" fmla="*/ 500525386 w 287"/>
              <a:gd name="T111" fmla="*/ 345262659 h 237"/>
              <a:gd name="T112" fmla="*/ 360377202 w 287"/>
              <a:gd name="T113" fmla="*/ 204133721 h 237"/>
              <a:gd name="T114" fmla="*/ 220230600 w 287"/>
              <a:gd name="T115" fmla="*/ 345262659 h 237"/>
              <a:gd name="T116" fmla="*/ 220230600 w 287"/>
              <a:gd name="T117" fmla="*/ 597278619 h 2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87" h="237">
                <a:moveTo>
                  <a:pt x="260" y="78"/>
                </a:moveTo>
                <a:cubicBezTo>
                  <a:pt x="251" y="78"/>
                  <a:pt x="244" y="85"/>
                  <a:pt x="244" y="94"/>
                </a:cubicBezTo>
                <a:cubicBezTo>
                  <a:pt x="244" y="103"/>
                  <a:pt x="251" y="111"/>
                  <a:pt x="260" y="111"/>
                </a:cubicBezTo>
                <a:cubicBezTo>
                  <a:pt x="269" y="111"/>
                  <a:pt x="277" y="103"/>
                  <a:pt x="277" y="94"/>
                </a:cubicBezTo>
                <a:cubicBezTo>
                  <a:pt x="277" y="85"/>
                  <a:pt x="269" y="78"/>
                  <a:pt x="260" y="78"/>
                </a:cubicBezTo>
                <a:close/>
                <a:moveTo>
                  <a:pt x="27" y="78"/>
                </a:moveTo>
                <a:cubicBezTo>
                  <a:pt x="18" y="78"/>
                  <a:pt x="11" y="85"/>
                  <a:pt x="11" y="94"/>
                </a:cubicBezTo>
                <a:cubicBezTo>
                  <a:pt x="11" y="103"/>
                  <a:pt x="18" y="111"/>
                  <a:pt x="27" y="111"/>
                </a:cubicBezTo>
                <a:cubicBezTo>
                  <a:pt x="36" y="111"/>
                  <a:pt x="43" y="103"/>
                  <a:pt x="43" y="94"/>
                </a:cubicBezTo>
                <a:cubicBezTo>
                  <a:pt x="43" y="85"/>
                  <a:pt x="36" y="78"/>
                  <a:pt x="27" y="78"/>
                </a:cubicBezTo>
                <a:close/>
                <a:moveTo>
                  <a:pt x="212" y="49"/>
                </a:moveTo>
                <a:cubicBezTo>
                  <a:pt x="199" y="49"/>
                  <a:pt x="188" y="59"/>
                  <a:pt x="188" y="73"/>
                </a:cubicBezTo>
                <a:cubicBezTo>
                  <a:pt x="188" y="86"/>
                  <a:pt x="199" y="97"/>
                  <a:pt x="212" y="97"/>
                </a:cubicBezTo>
                <a:cubicBezTo>
                  <a:pt x="225" y="97"/>
                  <a:pt x="236" y="86"/>
                  <a:pt x="236" y="73"/>
                </a:cubicBezTo>
                <a:cubicBezTo>
                  <a:pt x="236" y="59"/>
                  <a:pt x="225" y="49"/>
                  <a:pt x="212" y="49"/>
                </a:cubicBezTo>
                <a:close/>
                <a:moveTo>
                  <a:pt x="287" y="196"/>
                </a:moveTo>
                <a:cubicBezTo>
                  <a:pt x="259" y="196"/>
                  <a:pt x="259" y="196"/>
                  <a:pt x="259" y="196"/>
                </a:cubicBezTo>
                <a:cubicBezTo>
                  <a:pt x="259" y="145"/>
                  <a:pt x="259" y="145"/>
                  <a:pt x="259" y="145"/>
                </a:cubicBezTo>
                <a:cubicBezTo>
                  <a:pt x="259" y="136"/>
                  <a:pt x="257" y="128"/>
                  <a:pt x="253" y="121"/>
                </a:cubicBezTo>
                <a:cubicBezTo>
                  <a:pt x="255" y="120"/>
                  <a:pt x="258" y="120"/>
                  <a:pt x="260" y="120"/>
                </a:cubicBezTo>
                <a:cubicBezTo>
                  <a:pt x="275" y="120"/>
                  <a:pt x="287" y="132"/>
                  <a:pt x="287" y="147"/>
                </a:cubicBezTo>
                <a:lnTo>
                  <a:pt x="287" y="196"/>
                </a:lnTo>
                <a:close/>
                <a:moveTo>
                  <a:pt x="75" y="49"/>
                </a:moveTo>
                <a:cubicBezTo>
                  <a:pt x="62" y="49"/>
                  <a:pt x="51" y="59"/>
                  <a:pt x="51" y="73"/>
                </a:cubicBezTo>
                <a:cubicBezTo>
                  <a:pt x="51" y="86"/>
                  <a:pt x="62" y="97"/>
                  <a:pt x="75" y="97"/>
                </a:cubicBezTo>
                <a:cubicBezTo>
                  <a:pt x="88" y="97"/>
                  <a:pt x="99" y="86"/>
                  <a:pt x="99" y="73"/>
                </a:cubicBezTo>
                <a:cubicBezTo>
                  <a:pt x="99" y="59"/>
                  <a:pt x="88" y="49"/>
                  <a:pt x="75" y="49"/>
                </a:cubicBezTo>
                <a:close/>
                <a:moveTo>
                  <a:pt x="27" y="120"/>
                </a:moveTo>
                <a:cubicBezTo>
                  <a:pt x="29" y="120"/>
                  <a:pt x="32" y="120"/>
                  <a:pt x="34" y="121"/>
                </a:cubicBezTo>
                <a:cubicBezTo>
                  <a:pt x="30" y="128"/>
                  <a:pt x="28" y="136"/>
                  <a:pt x="28" y="145"/>
                </a:cubicBezTo>
                <a:cubicBezTo>
                  <a:pt x="28" y="196"/>
                  <a:pt x="28" y="196"/>
                  <a:pt x="28" y="196"/>
                </a:cubicBezTo>
                <a:cubicBezTo>
                  <a:pt x="0" y="196"/>
                  <a:pt x="0" y="196"/>
                  <a:pt x="0" y="196"/>
                </a:cubicBezTo>
                <a:cubicBezTo>
                  <a:pt x="0" y="147"/>
                  <a:pt x="0" y="147"/>
                  <a:pt x="0" y="147"/>
                </a:cubicBezTo>
                <a:cubicBezTo>
                  <a:pt x="0" y="132"/>
                  <a:pt x="12" y="120"/>
                  <a:pt x="27" y="120"/>
                </a:cubicBezTo>
                <a:close/>
                <a:moveTo>
                  <a:pt x="144" y="0"/>
                </a:moveTo>
                <a:cubicBezTo>
                  <a:pt x="124" y="0"/>
                  <a:pt x="108" y="16"/>
                  <a:pt x="108" y="36"/>
                </a:cubicBezTo>
                <a:cubicBezTo>
                  <a:pt x="108" y="56"/>
                  <a:pt x="124" y="72"/>
                  <a:pt x="144" y="72"/>
                </a:cubicBezTo>
                <a:cubicBezTo>
                  <a:pt x="163" y="72"/>
                  <a:pt x="179" y="56"/>
                  <a:pt x="179" y="36"/>
                </a:cubicBezTo>
                <a:cubicBezTo>
                  <a:pt x="179" y="16"/>
                  <a:pt x="163" y="0"/>
                  <a:pt x="144" y="0"/>
                </a:cubicBezTo>
                <a:close/>
                <a:moveTo>
                  <a:pt x="251" y="214"/>
                </a:moveTo>
                <a:cubicBezTo>
                  <a:pt x="208" y="214"/>
                  <a:pt x="208" y="214"/>
                  <a:pt x="208" y="214"/>
                </a:cubicBezTo>
                <a:cubicBezTo>
                  <a:pt x="208" y="137"/>
                  <a:pt x="208" y="137"/>
                  <a:pt x="208" y="137"/>
                </a:cubicBezTo>
                <a:cubicBezTo>
                  <a:pt x="208" y="127"/>
                  <a:pt x="206" y="117"/>
                  <a:pt x="201" y="108"/>
                </a:cubicBezTo>
                <a:cubicBezTo>
                  <a:pt x="205" y="107"/>
                  <a:pt x="208" y="106"/>
                  <a:pt x="212" y="106"/>
                </a:cubicBezTo>
                <a:cubicBezTo>
                  <a:pt x="233" y="106"/>
                  <a:pt x="251" y="124"/>
                  <a:pt x="251" y="145"/>
                </a:cubicBezTo>
                <a:lnTo>
                  <a:pt x="251" y="214"/>
                </a:lnTo>
                <a:close/>
                <a:moveTo>
                  <a:pt x="79" y="137"/>
                </a:moveTo>
                <a:cubicBezTo>
                  <a:pt x="79" y="214"/>
                  <a:pt x="79" y="214"/>
                  <a:pt x="79" y="214"/>
                </a:cubicBezTo>
                <a:cubicBezTo>
                  <a:pt x="37" y="214"/>
                  <a:pt x="37" y="214"/>
                  <a:pt x="37" y="214"/>
                </a:cubicBezTo>
                <a:cubicBezTo>
                  <a:pt x="37" y="145"/>
                  <a:pt x="37" y="145"/>
                  <a:pt x="37" y="145"/>
                </a:cubicBezTo>
                <a:cubicBezTo>
                  <a:pt x="37" y="124"/>
                  <a:pt x="54" y="106"/>
                  <a:pt x="75" y="106"/>
                </a:cubicBezTo>
                <a:cubicBezTo>
                  <a:pt x="79" y="106"/>
                  <a:pt x="83" y="107"/>
                  <a:pt x="86" y="108"/>
                </a:cubicBezTo>
                <a:cubicBezTo>
                  <a:pt x="81" y="117"/>
                  <a:pt x="79" y="127"/>
                  <a:pt x="79" y="137"/>
                </a:cubicBezTo>
                <a:close/>
                <a:moveTo>
                  <a:pt x="88" y="237"/>
                </a:moveTo>
                <a:cubicBezTo>
                  <a:pt x="200" y="237"/>
                  <a:pt x="200" y="237"/>
                  <a:pt x="200" y="237"/>
                </a:cubicBezTo>
                <a:cubicBezTo>
                  <a:pt x="200" y="137"/>
                  <a:pt x="200" y="137"/>
                  <a:pt x="200" y="137"/>
                </a:cubicBezTo>
                <a:cubicBezTo>
                  <a:pt x="200" y="106"/>
                  <a:pt x="174" y="81"/>
                  <a:pt x="144" y="81"/>
                </a:cubicBezTo>
                <a:cubicBezTo>
                  <a:pt x="113" y="81"/>
                  <a:pt x="88" y="106"/>
                  <a:pt x="88" y="137"/>
                </a:cubicBezTo>
                <a:lnTo>
                  <a:pt x="88" y="23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 name="稻壳儿小白白(http://dwz.cn/Wu2UP)"/>
          <p:cNvSpPr>
            <a:spLocks noChangeArrowheads="1"/>
          </p:cNvSpPr>
          <p:nvPr/>
        </p:nvSpPr>
        <p:spPr bwMode="auto">
          <a:xfrm>
            <a:off x="5655897" y="5197518"/>
            <a:ext cx="478631" cy="638175"/>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2400">
              <a:solidFill>
                <a:srgbClr val="FFFFFF"/>
              </a:solidFill>
              <a:sym typeface="Arial" panose="020B0604020202020204" pitchFamily="34" charset="0"/>
            </a:endParaRPr>
          </a:p>
        </p:txBody>
      </p:sp>
      <p:sp>
        <p:nvSpPr>
          <p:cNvPr id="36" name="稻壳儿小白白(http://dwz.cn/Wu2UP)"/>
          <p:cNvSpPr>
            <a:spLocks noEditPoints="1"/>
          </p:cNvSpPr>
          <p:nvPr/>
        </p:nvSpPr>
        <p:spPr bwMode="auto">
          <a:xfrm>
            <a:off x="5761862" y="5376904"/>
            <a:ext cx="260747" cy="274637"/>
          </a:xfrm>
          <a:custGeom>
            <a:avLst/>
            <a:gdLst>
              <a:gd name="T0" fmla="*/ 293369207 w 411"/>
              <a:gd name="T1" fmla="*/ 222016890 h 324"/>
              <a:gd name="T2" fmla="*/ 293369207 w 411"/>
              <a:gd name="T3" fmla="*/ 33051376 h 324"/>
              <a:gd name="T4" fmla="*/ 282636518 w 411"/>
              <a:gd name="T5" fmla="*/ 22992372 h 324"/>
              <a:gd name="T6" fmla="*/ 150262731 w 411"/>
              <a:gd name="T7" fmla="*/ 22992372 h 324"/>
              <a:gd name="T8" fmla="*/ 143107322 w 411"/>
              <a:gd name="T9" fmla="*/ 12214565 h 324"/>
              <a:gd name="T10" fmla="*/ 143107322 w 411"/>
              <a:gd name="T11" fmla="*/ 10777807 h 324"/>
              <a:gd name="T12" fmla="*/ 131658161 w 411"/>
              <a:gd name="T13" fmla="*/ 0 h 324"/>
              <a:gd name="T14" fmla="*/ 61536174 w 411"/>
              <a:gd name="T15" fmla="*/ 0 h 324"/>
              <a:gd name="T16" fmla="*/ 50087859 w 411"/>
              <a:gd name="T17" fmla="*/ 10777807 h 324"/>
              <a:gd name="T18" fmla="*/ 50087859 w 411"/>
              <a:gd name="T19" fmla="*/ 12214565 h 324"/>
              <a:gd name="T20" fmla="*/ 42932450 w 411"/>
              <a:gd name="T21" fmla="*/ 22992372 h 324"/>
              <a:gd name="T22" fmla="*/ 42932450 w 411"/>
              <a:gd name="T23" fmla="*/ 22992372 h 324"/>
              <a:gd name="T24" fmla="*/ 32914540 w 411"/>
              <a:gd name="T25" fmla="*/ 33051376 h 324"/>
              <a:gd name="T26" fmla="*/ 32914540 w 411"/>
              <a:gd name="T27" fmla="*/ 87657519 h 324"/>
              <a:gd name="T28" fmla="*/ 10017910 w 411"/>
              <a:gd name="T29" fmla="*/ 87657519 h 324"/>
              <a:gd name="T30" fmla="*/ 3577281 w 411"/>
              <a:gd name="T31" fmla="*/ 99153281 h 324"/>
              <a:gd name="T32" fmla="*/ 27190383 w 411"/>
              <a:gd name="T33" fmla="*/ 222016890 h 324"/>
              <a:gd name="T34" fmla="*/ 37923072 w 411"/>
              <a:gd name="T35" fmla="*/ 232794697 h 324"/>
              <a:gd name="T36" fmla="*/ 288360675 w 411"/>
              <a:gd name="T37" fmla="*/ 232794697 h 324"/>
              <a:gd name="T38" fmla="*/ 293369207 w 411"/>
              <a:gd name="T39" fmla="*/ 222016890 h 324"/>
              <a:gd name="T40" fmla="*/ 280489641 w 411"/>
              <a:gd name="T41" fmla="*/ 103464404 h 324"/>
              <a:gd name="T42" fmla="*/ 280489641 w 411"/>
              <a:gd name="T43" fmla="*/ 227046816 h 324"/>
              <a:gd name="T44" fmla="*/ 256877386 w 411"/>
              <a:gd name="T45" fmla="*/ 94842158 h 324"/>
              <a:gd name="T46" fmla="*/ 246859476 w 411"/>
              <a:gd name="T47" fmla="*/ 88375474 h 324"/>
              <a:gd name="T48" fmla="*/ 45794106 w 411"/>
              <a:gd name="T49" fmla="*/ 88375474 h 324"/>
              <a:gd name="T50" fmla="*/ 45794106 w 411"/>
              <a:gd name="T51" fmla="*/ 45983897 h 324"/>
              <a:gd name="T52" fmla="*/ 280489641 w 411"/>
              <a:gd name="T53" fmla="*/ 45983897 h 324"/>
              <a:gd name="T54" fmla="*/ 280489641 w 411"/>
              <a:gd name="T55" fmla="*/ 103464404 h 3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11" h="324">
                <a:moveTo>
                  <a:pt x="410" y="309"/>
                </a:moveTo>
                <a:cubicBezTo>
                  <a:pt x="410" y="46"/>
                  <a:pt x="410" y="46"/>
                  <a:pt x="410" y="46"/>
                </a:cubicBezTo>
                <a:cubicBezTo>
                  <a:pt x="410" y="38"/>
                  <a:pt x="403" y="32"/>
                  <a:pt x="395" y="32"/>
                </a:cubicBezTo>
                <a:cubicBezTo>
                  <a:pt x="210" y="32"/>
                  <a:pt x="210" y="32"/>
                  <a:pt x="210" y="32"/>
                </a:cubicBezTo>
                <a:cubicBezTo>
                  <a:pt x="204" y="32"/>
                  <a:pt x="200" y="21"/>
                  <a:pt x="200" y="17"/>
                </a:cubicBezTo>
                <a:cubicBezTo>
                  <a:pt x="200" y="15"/>
                  <a:pt x="200" y="15"/>
                  <a:pt x="200" y="15"/>
                </a:cubicBezTo>
                <a:cubicBezTo>
                  <a:pt x="200" y="7"/>
                  <a:pt x="193" y="0"/>
                  <a:pt x="184" y="0"/>
                </a:cubicBezTo>
                <a:cubicBezTo>
                  <a:pt x="86" y="0"/>
                  <a:pt x="86" y="0"/>
                  <a:pt x="86" y="0"/>
                </a:cubicBezTo>
                <a:cubicBezTo>
                  <a:pt x="77" y="0"/>
                  <a:pt x="70" y="7"/>
                  <a:pt x="70" y="15"/>
                </a:cubicBezTo>
                <a:cubicBezTo>
                  <a:pt x="70" y="17"/>
                  <a:pt x="70" y="17"/>
                  <a:pt x="70" y="17"/>
                </a:cubicBezTo>
                <a:cubicBezTo>
                  <a:pt x="70" y="21"/>
                  <a:pt x="66" y="32"/>
                  <a:pt x="60" y="32"/>
                </a:cubicBezTo>
                <a:cubicBezTo>
                  <a:pt x="60" y="32"/>
                  <a:pt x="60" y="32"/>
                  <a:pt x="60" y="32"/>
                </a:cubicBezTo>
                <a:cubicBezTo>
                  <a:pt x="52" y="32"/>
                  <a:pt x="46" y="38"/>
                  <a:pt x="46" y="46"/>
                </a:cubicBezTo>
                <a:cubicBezTo>
                  <a:pt x="46" y="122"/>
                  <a:pt x="46" y="122"/>
                  <a:pt x="46" y="122"/>
                </a:cubicBezTo>
                <a:cubicBezTo>
                  <a:pt x="14" y="122"/>
                  <a:pt x="14" y="122"/>
                  <a:pt x="14" y="122"/>
                </a:cubicBezTo>
                <a:cubicBezTo>
                  <a:pt x="14" y="122"/>
                  <a:pt x="0" y="122"/>
                  <a:pt x="5" y="138"/>
                </a:cubicBezTo>
                <a:cubicBezTo>
                  <a:pt x="38" y="309"/>
                  <a:pt x="38" y="309"/>
                  <a:pt x="38" y="309"/>
                </a:cubicBezTo>
                <a:cubicBezTo>
                  <a:pt x="38" y="317"/>
                  <a:pt x="44" y="324"/>
                  <a:pt x="53" y="324"/>
                </a:cubicBezTo>
                <a:cubicBezTo>
                  <a:pt x="403" y="324"/>
                  <a:pt x="403" y="324"/>
                  <a:pt x="403" y="324"/>
                </a:cubicBezTo>
                <a:cubicBezTo>
                  <a:pt x="411" y="324"/>
                  <a:pt x="410" y="309"/>
                  <a:pt x="410" y="309"/>
                </a:cubicBezTo>
                <a:close/>
                <a:moveTo>
                  <a:pt x="392" y="144"/>
                </a:moveTo>
                <a:cubicBezTo>
                  <a:pt x="392" y="316"/>
                  <a:pt x="392" y="316"/>
                  <a:pt x="392" y="316"/>
                </a:cubicBezTo>
                <a:cubicBezTo>
                  <a:pt x="359" y="132"/>
                  <a:pt x="359" y="132"/>
                  <a:pt x="359" y="132"/>
                </a:cubicBezTo>
                <a:cubicBezTo>
                  <a:pt x="356" y="122"/>
                  <a:pt x="345" y="123"/>
                  <a:pt x="345" y="123"/>
                </a:cubicBezTo>
                <a:cubicBezTo>
                  <a:pt x="64" y="123"/>
                  <a:pt x="64" y="123"/>
                  <a:pt x="64" y="123"/>
                </a:cubicBezTo>
                <a:cubicBezTo>
                  <a:pt x="64" y="64"/>
                  <a:pt x="64" y="64"/>
                  <a:pt x="64" y="64"/>
                </a:cubicBezTo>
                <a:cubicBezTo>
                  <a:pt x="392" y="64"/>
                  <a:pt x="392" y="64"/>
                  <a:pt x="392" y="64"/>
                </a:cubicBezTo>
                <a:lnTo>
                  <a:pt x="392" y="1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zh-CN" altLang="en-US"/>
          </a:p>
        </p:txBody>
      </p:sp>
      <p:sp>
        <p:nvSpPr>
          <p:cNvPr id="37" name="稻壳儿小白白(http://dwz.cn/Wu2UP)"/>
          <p:cNvSpPr txBox="1">
            <a:spLocks noChangeArrowheads="1"/>
          </p:cNvSpPr>
          <p:nvPr/>
        </p:nvSpPr>
        <p:spPr bwMode="auto">
          <a:xfrm>
            <a:off x="6276211" y="4444527"/>
            <a:ext cx="31117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b="1" dirty="0">
                <a:solidFill>
                  <a:srgbClr val="445469"/>
                </a:solidFill>
                <a:sym typeface="Arial" panose="020B0604020202020204" pitchFamily="34" charset="0"/>
              </a:rPr>
              <a:t>洗涤工（干洗、水洗）</a:t>
            </a:r>
            <a:endParaRPr lang="en-US" altLang="zh-CN" sz="2400" b="1" dirty="0">
              <a:solidFill>
                <a:srgbClr val="445469"/>
              </a:solidFill>
              <a:sym typeface="Arial" panose="020B0604020202020204" pitchFamily="34" charset="0"/>
            </a:endParaRPr>
          </a:p>
        </p:txBody>
      </p:sp>
      <p:sp>
        <p:nvSpPr>
          <p:cNvPr id="39" name="稻壳儿小白白(http://dwz.cn/Wu2UP)"/>
          <p:cNvSpPr txBox="1">
            <a:spLocks noChangeArrowheads="1"/>
          </p:cNvSpPr>
          <p:nvPr/>
        </p:nvSpPr>
        <p:spPr bwMode="auto">
          <a:xfrm>
            <a:off x="6276211" y="5331939"/>
            <a:ext cx="1966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b="1" dirty="0">
                <a:solidFill>
                  <a:srgbClr val="445469"/>
                </a:solidFill>
                <a:sym typeface="Arial" panose="020B0604020202020204" pitchFamily="34" charset="0"/>
              </a:rPr>
              <a:t>熨烫工</a:t>
            </a:r>
            <a:endParaRPr lang="en-US" altLang="zh-CN" sz="2400" b="1" dirty="0">
              <a:solidFill>
                <a:srgbClr val="445469"/>
              </a:solidFill>
              <a:sym typeface="Arial" panose="020B0604020202020204" pitchFamily="34" charset="0"/>
            </a:endParaRPr>
          </a:p>
        </p:txBody>
      </p:sp>
      <p:sp>
        <p:nvSpPr>
          <p:cNvPr id="40" name="稻壳儿小白白(http://dwz.cn/Wu2UP)"/>
          <p:cNvSpPr>
            <a:spLocks noChangeArrowheads="1"/>
          </p:cNvSpPr>
          <p:nvPr/>
        </p:nvSpPr>
        <p:spPr bwMode="auto">
          <a:xfrm>
            <a:off x="5655897" y="6133626"/>
            <a:ext cx="478631" cy="638175"/>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2400">
              <a:solidFill>
                <a:srgbClr val="FFFFFF"/>
              </a:solidFill>
              <a:sym typeface="Arial" panose="020B0604020202020204" pitchFamily="34" charset="0"/>
            </a:endParaRPr>
          </a:p>
        </p:txBody>
      </p:sp>
      <p:pic>
        <p:nvPicPr>
          <p:cNvPr id="41" name="稻壳儿小白白(http://dwz.cn/Wu2UP)"/>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669" y="6238400"/>
            <a:ext cx="302419"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稻壳儿小白白(http://dwz.cn/Wu2UP)"/>
          <p:cNvSpPr txBox="1">
            <a:spLocks noChangeArrowheads="1"/>
          </p:cNvSpPr>
          <p:nvPr/>
        </p:nvSpPr>
        <p:spPr bwMode="auto">
          <a:xfrm>
            <a:off x="6276211" y="6223081"/>
            <a:ext cx="1966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2400" b="1" dirty="0">
                <a:solidFill>
                  <a:srgbClr val="445469"/>
                </a:solidFill>
              </a:rPr>
              <a:t>织补工</a:t>
            </a:r>
            <a:endParaRPr lang="en-US" altLang="zh-CN" sz="2400" b="1" dirty="0">
              <a:solidFill>
                <a:srgbClr val="445469"/>
              </a:solidFill>
            </a:endParaRPr>
          </a:p>
        </p:txBody>
      </p:sp>
    </p:spTree>
    <p:extLst>
      <p:ext uri="{BB962C8B-B14F-4D97-AF65-F5344CB8AC3E}">
        <p14:creationId xmlns:p14="http://schemas.microsoft.com/office/powerpoint/2010/main" val="1778844912"/>
      </p:ext>
    </p:extLst>
  </p:cSld>
  <p:clrMapOvr>
    <a:masterClrMapping/>
  </p:clrMapOvr>
  <p:transition spd="slow">
    <p:cove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168980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1475784" y="3501005"/>
            <a:ext cx="7370483" cy="2308324"/>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CN" altLang="en-US" sz="2400" dirty="0" smtClean="0">
                <a:latin typeface="+mj-ea"/>
                <a:ea typeface="+mj-ea"/>
              </a:rPr>
              <a:t>毛巾</a:t>
            </a:r>
            <a:r>
              <a:rPr lang="zh-CN" altLang="en-US" sz="2400" dirty="0">
                <a:latin typeface="+mj-ea"/>
                <a:ea typeface="+mj-ea"/>
              </a:rPr>
              <a:t>类。洗后的毛巾洁净、蓬松、柔软。</a:t>
            </a:r>
          </a:p>
          <a:p>
            <a:pPr marL="342900" indent="-342900">
              <a:lnSpc>
                <a:spcPct val="150000"/>
              </a:lnSpc>
              <a:buFont typeface="Wingdings" panose="05000000000000000000" pitchFamily="2" charset="2"/>
              <a:buChar char="Ø"/>
            </a:pPr>
            <a:r>
              <a:rPr lang="zh-CN" altLang="en-US" sz="2400" dirty="0" smtClean="0">
                <a:latin typeface="+mj-ea"/>
                <a:ea typeface="+mj-ea"/>
              </a:rPr>
              <a:t>床单</a:t>
            </a:r>
            <a:r>
              <a:rPr lang="zh-CN" altLang="en-US" sz="2400" dirty="0">
                <a:latin typeface="+mj-ea"/>
                <a:ea typeface="+mj-ea"/>
              </a:rPr>
              <a:t>枕套类。洗后的床单做到清洁、柔软、洁白。</a:t>
            </a:r>
          </a:p>
          <a:p>
            <a:pPr marL="342900" indent="-342900">
              <a:lnSpc>
                <a:spcPct val="150000"/>
              </a:lnSpc>
              <a:buFont typeface="Wingdings" panose="05000000000000000000" pitchFamily="2" charset="2"/>
              <a:buChar char="Ø"/>
            </a:pPr>
            <a:r>
              <a:rPr lang="zh-CN" altLang="en-US" sz="2400" dirty="0" smtClean="0">
                <a:latin typeface="+mj-ea"/>
                <a:ea typeface="+mj-ea"/>
              </a:rPr>
              <a:t>台布</a:t>
            </a:r>
            <a:r>
              <a:rPr lang="zh-CN" altLang="en-US" sz="2400" dirty="0">
                <a:latin typeface="+mj-ea"/>
                <a:ea typeface="+mj-ea"/>
              </a:rPr>
              <a:t>口布类。洗后的台布、口布做到清洁、柔顺、有挺括感。无任何油迹、污迹。</a:t>
            </a:r>
          </a:p>
        </p:txBody>
      </p:sp>
      <p:sp>
        <p:nvSpPr>
          <p:cNvPr id="8" name="Text Box 3"/>
          <p:cNvSpPr txBox="1">
            <a:spLocks noChangeArrowheads="1"/>
          </p:cNvSpPr>
          <p:nvPr/>
        </p:nvSpPr>
        <p:spPr bwMode="auto">
          <a:xfrm>
            <a:off x="607557" y="163977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三、洗衣房的工作标准</a:t>
            </a:r>
            <a:endParaRPr lang="en-US" altLang="zh-CN" sz="3000" b="1" dirty="0">
              <a:solidFill>
                <a:srgbClr val="CC3300"/>
              </a:solidFill>
              <a:latin typeface="黑体" pitchFamily="49" charset="-122"/>
              <a:ea typeface="黑体" pitchFamily="49" charset="-122"/>
            </a:endParaRPr>
          </a:p>
        </p:txBody>
      </p:sp>
      <p:sp>
        <p:nvSpPr>
          <p:cNvPr id="11" name="矩形 10"/>
          <p:cNvSpPr/>
          <p:nvPr/>
        </p:nvSpPr>
        <p:spPr>
          <a:xfrm>
            <a:off x="954970" y="2525045"/>
            <a:ext cx="4493538"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（一）棉织品洗涤质量标准</a:t>
            </a:r>
          </a:p>
        </p:txBody>
      </p:sp>
    </p:spTree>
    <p:extLst>
      <p:ext uri="{BB962C8B-B14F-4D97-AF65-F5344CB8AC3E}">
        <p14:creationId xmlns:p14="http://schemas.microsoft.com/office/powerpoint/2010/main" val="5586490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475783" y="2708950"/>
            <a:ext cx="7370483" cy="3329758"/>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CN" altLang="en-US" sz="2400" dirty="0" smtClean="0">
                <a:latin typeface="+mj-ea"/>
                <a:ea typeface="+mj-ea"/>
              </a:rPr>
              <a:t>干洗</a:t>
            </a:r>
            <a:r>
              <a:rPr lang="zh-CN" altLang="en-US" sz="2400" dirty="0">
                <a:latin typeface="+mj-ea"/>
                <a:ea typeface="+mj-ea"/>
              </a:rPr>
              <a:t>。洗涤后的客衣清净，无任何污迹，汗渍，掉色，脱扣等现象发生。</a:t>
            </a:r>
          </a:p>
          <a:p>
            <a:pPr marL="342900" indent="-342900">
              <a:lnSpc>
                <a:spcPct val="150000"/>
              </a:lnSpc>
              <a:buFont typeface="Wingdings" panose="05000000000000000000" pitchFamily="2" charset="2"/>
              <a:buChar char="Ø"/>
            </a:pPr>
            <a:r>
              <a:rPr lang="zh-CN" altLang="en-US" sz="2400" dirty="0" smtClean="0">
                <a:latin typeface="+mj-ea"/>
                <a:ea typeface="+mj-ea"/>
              </a:rPr>
              <a:t>湿</a:t>
            </a:r>
            <a:r>
              <a:rPr lang="zh-CN" altLang="en-US" sz="2400" dirty="0">
                <a:latin typeface="+mj-ea"/>
                <a:ea typeface="+mj-ea"/>
              </a:rPr>
              <a:t>洗。湿洗后的客衣干净、完好、不褪色、不染色，无任何污迹。</a:t>
            </a:r>
          </a:p>
          <a:p>
            <a:pPr marL="342900" indent="-342900">
              <a:lnSpc>
                <a:spcPct val="150000"/>
              </a:lnSpc>
              <a:buFont typeface="Wingdings" panose="05000000000000000000" pitchFamily="2" charset="2"/>
              <a:buChar char="Ø"/>
            </a:pPr>
            <a:r>
              <a:rPr lang="zh-CN" altLang="en-US" sz="2400" dirty="0" smtClean="0">
                <a:latin typeface="+mj-ea"/>
                <a:ea typeface="+mj-ea"/>
              </a:rPr>
              <a:t>熨烫</a:t>
            </a:r>
            <a:r>
              <a:rPr lang="zh-CN" altLang="en-US" sz="2400" dirty="0">
                <a:latin typeface="+mj-ea"/>
                <a:ea typeface="+mj-ea"/>
              </a:rPr>
              <a:t>。整个客衣洗涤做到衣物洁净无污迹、无异味，平整、挺括。折线清晰，裤线无双线。</a:t>
            </a:r>
          </a:p>
        </p:txBody>
      </p:sp>
      <p:sp>
        <p:nvSpPr>
          <p:cNvPr id="11" name="矩形 10"/>
          <p:cNvSpPr/>
          <p:nvPr/>
        </p:nvSpPr>
        <p:spPr>
          <a:xfrm>
            <a:off x="539720" y="1862491"/>
            <a:ext cx="4134465"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（二）客衣洗涤质量标准</a:t>
            </a:r>
          </a:p>
        </p:txBody>
      </p:sp>
    </p:spTree>
    <p:extLst>
      <p:ext uri="{BB962C8B-B14F-4D97-AF65-F5344CB8AC3E}">
        <p14:creationId xmlns:p14="http://schemas.microsoft.com/office/powerpoint/2010/main" val="22510048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195835" y="3068975"/>
            <a:ext cx="5544385" cy="2308324"/>
          </a:xfrm>
          <a:prstGeom prst="rect">
            <a:avLst/>
          </a:prstGeom>
          <a:noFill/>
        </p:spPr>
        <p:txBody>
          <a:bodyPr wrap="square" rtlCol="0">
            <a:spAutoFit/>
          </a:bodyPr>
          <a:lstStyle/>
          <a:p>
            <a:pPr>
              <a:lnSpc>
                <a:spcPct val="150000"/>
              </a:lnSpc>
            </a:pPr>
            <a:r>
              <a:rPr lang="zh-CN" altLang="en-US" sz="2400" dirty="0">
                <a:latin typeface="+mj-ea"/>
                <a:ea typeface="+mj-ea"/>
              </a:rPr>
              <a:t>洗衣房将不同种类和布料的工作服分类洗涤。洗后的工作服，做到清洁、美观、无污迹、开线等现象发生。需要补修的工作服，交工服房补好。</a:t>
            </a:r>
          </a:p>
        </p:txBody>
      </p:sp>
      <p:sp>
        <p:nvSpPr>
          <p:cNvPr id="11" name="矩形 10"/>
          <p:cNvSpPr/>
          <p:nvPr/>
        </p:nvSpPr>
        <p:spPr>
          <a:xfrm>
            <a:off x="539720" y="1862491"/>
            <a:ext cx="4134465"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（三）工服洗涤质量标准</a:t>
            </a:r>
          </a:p>
        </p:txBody>
      </p:sp>
    </p:spTree>
    <p:extLst>
      <p:ext uri="{BB962C8B-B14F-4D97-AF65-F5344CB8AC3E}">
        <p14:creationId xmlns:p14="http://schemas.microsoft.com/office/powerpoint/2010/main" val="38271416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168980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1763805" y="3501005"/>
            <a:ext cx="7128495" cy="2862322"/>
          </a:xfrm>
          <a:prstGeom prst="rect">
            <a:avLst/>
          </a:prstGeom>
          <a:noFill/>
        </p:spPr>
        <p:txBody>
          <a:bodyPr wrap="square" rtlCol="0">
            <a:spAutoFit/>
          </a:bodyPr>
          <a:lstStyle/>
          <a:p>
            <a:pPr marL="457200" indent="-457200">
              <a:lnSpc>
                <a:spcPct val="150000"/>
              </a:lnSpc>
              <a:buFont typeface="+mj-lt"/>
              <a:buAutoNum type="arabicPeriod"/>
            </a:pPr>
            <a:r>
              <a:rPr lang="zh-CN" altLang="en-US" sz="2400" dirty="0" smtClean="0">
                <a:latin typeface="+mj-ea"/>
                <a:ea typeface="+mj-ea"/>
              </a:rPr>
              <a:t>接</a:t>
            </a:r>
            <a:r>
              <a:rPr lang="zh-CN" altLang="en-US" sz="2400" dirty="0">
                <a:latin typeface="+mj-ea"/>
                <a:ea typeface="+mj-ea"/>
              </a:rPr>
              <a:t>听客人或其它部门的电话，将电话内容详细地记录下来。</a:t>
            </a:r>
          </a:p>
          <a:p>
            <a:pPr marL="457200" indent="-457200">
              <a:lnSpc>
                <a:spcPct val="150000"/>
              </a:lnSpc>
              <a:buFont typeface="+mj-lt"/>
              <a:buAutoNum type="arabicPeriod"/>
            </a:pPr>
            <a:r>
              <a:rPr lang="zh-CN" altLang="en-US" sz="2400" dirty="0" smtClean="0">
                <a:latin typeface="+mj-ea"/>
                <a:ea typeface="+mj-ea"/>
              </a:rPr>
              <a:t>客人</a:t>
            </a:r>
            <a:r>
              <a:rPr lang="zh-CN" altLang="en-US" sz="2400" dirty="0">
                <a:latin typeface="+mj-ea"/>
                <a:ea typeface="+mj-ea"/>
              </a:rPr>
              <a:t>要求服务，应立即通知客衣收送员收取客衣。</a:t>
            </a:r>
          </a:p>
          <a:p>
            <a:pPr marL="457200" indent="-457200">
              <a:lnSpc>
                <a:spcPct val="150000"/>
              </a:lnSpc>
              <a:buFont typeface="+mj-lt"/>
              <a:buAutoNum type="arabicPeriod"/>
            </a:pPr>
            <a:r>
              <a:rPr lang="zh-CN" altLang="en-US" sz="2400" dirty="0" smtClean="0">
                <a:latin typeface="+mj-ea"/>
                <a:ea typeface="+mj-ea"/>
              </a:rPr>
              <a:t>计算</a:t>
            </a:r>
            <a:r>
              <a:rPr lang="zh-CN" altLang="en-US" sz="2400" dirty="0">
                <a:latin typeface="+mj-ea"/>
                <a:ea typeface="+mj-ea"/>
              </a:rPr>
              <a:t>客人每天的洗衣费</a:t>
            </a:r>
            <a:r>
              <a:rPr lang="zh-CN" altLang="en-US" sz="2400" dirty="0" smtClean="0">
                <a:latin typeface="+mj-ea"/>
                <a:ea typeface="+mj-ea"/>
              </a:rPr>
              <a:t>。</a:t>
            </a:r>
            <a:endParaRPr lang="en-US" altLang="zh-CN" sz="2400" dirty="0" smtClean="0">
              <a:latin typeface="+mj-ea"/>
              <a:ea typeface="+mj-ea"/>
            </a:endParaRPr>
          </a:p>
          <a:p>
            <a:pPr marL="457200" indent="-457200">
              <a:lnSpc>
                <a:spcPct val="150000"/>
              </a:lnSpc>
              <a:buFont typeface="+mj-lt"/>
              <a:buAutoNum type="arabicPeriod"/>
            </a:pPr>
            <a:r>
              <a:rPr lang="zh-CN" altLang="en-US" sz="2400" dirty="0">
                <a:latin typeface="+mj-ea"/>
                <a:ea typeface="+mj-ea"/>
              </a:rPr>
              <a:t>特殊情况的</a:t>
            </a:r>
            <a:r>
              <a:rPr lang="zh-CN" altLang="en-US" sz="2400" dirty="0" smtClean="0">
                <a:latin typeface="+mj-ea"/>
                <a:ea typeface="+mj-ea"/>
              </a:rPr>
              <a:t>处理程序。</a:t>
            </a:r>
            <a:endParaRPr lang="zh-CN" altLang="en-US" sz="2400" dirty="0">
              <a:latin typeface="+mj-ea"/>
              <a:ea typeface="+mj-ea"/>
            </a:endParaRPr>
          </a:p>
        </p:txBody>
      </p:sp>
      <p:sp>
        <p:nvSpPr>
          <p:cNvPr id="8" name="Text Box 3"/>
          <p:cNvSpPr txBox="1">
            <a:spLocks noChangeArrowheads="1"/>
          </p:cNvSpPr>
          <p:nvPr/>
        </p:nvSpPr>
        <p:spPr bwMode="auto">
          <a:xfrm>
            <a:off x="607557" y="163977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四、洗衣房的工作程序</a:t>
            </a:r>
            <a:endParaRPr lang="en-US" altLang="zh-CN" sz="3000" b="1" dirty="0">
              <a:solidFill>
                <a:srgbClr val="CC3300"/>
              </a:solidFill>
              <a:latin typeface="黑体" pitchFamily="49" charset="-122"/>
              <a:ea typeface="黑体" pitchFamily="49" charset="-122"/>
            </a:endParaRPr>
          </a:p>
        </p:txBody>
      </p:sp>
      <p:sp>
        <p:nvSpPr>
          <p:cNvPr id="11" name="矩形 10"/>
          <p:cNvSpPr/>
          <p:nvPr/>
        </p:nvSpPr>
        <p:spPr>
          <a:xfrm>
            <a:off x="954970" y="2525045"/>
            <a:ext cx="4493538"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（一）洗衣房文员工作程序</a:t>
            </a:r>
          </a:p>
        </p:txBody>
      </p:sp>
    </p:spTree>
    <p:extLst>
      <p:ext uri="{BB962C8B-B14F-4D97-AF65-F5344CB8AC3E}">
        <p14:creationId xmlns:p14="http://schemas.microsoft.com/office/powerpoint/2010/main" val="17490847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480" y="1268850"/>
            <a:ext cx="7503521" cy="5112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39424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39720" y="2313758"/>
            <a:ext cx="8318587" cy="3970318"/>
          </a:xfrm>
          <a:prstGeom prst="rect">
            <a:avLst/>
          </a:prstGeom>
          <a:noFill/>
        </p:spPr>
        <p:txBody>
          <a:bodyPr wrap="square" rtlCol="0">
            <a:spAutoFit/>
          </a:bodyPr>
          <a:lstStyle/>
          <a:p>
            <a:pPr marL="457200" indent="-457200">
              <a:lnSpc>
                <a:spcPct val="150000"/>
              </a:lnSpc>
              <a:buFont typeface="+mj-lt"/>
              <a:buAutoNum type="arabicPeriod"/>
            </a:pPr>
            <a:r>
              <a:rPr lang="zh-CN" altLang="en-US" sz="2400" dirty="0" smtClean="0">
                <a:latin typeface="+mj-ea"/>
                <a:ea typeface="+mj-ea"/>
              </a:rPr>
              <a:t>接收</a:t>
            </a:r>
            <a:r>
              <a:rPr lang="zh-CN" altLang="en-US" sz="2400" dirty="0">
                <a:latin typeface="+mj-ea"/>
                <a:ea typeface="+mj-ea"/>
              </a:rPr>
              <a:t>客衣时，请客人在洗衣单上填写姓名、电话、工作单位等内容，收发员将清点的件数和项目填入洗衣单</a:t>
            </a:r>
            <a:r>
              <a:rPr lang="zh-CN" altLang="en-US" sz="2400" dirty="0" smtClean="0">
                <a:latin typeface="+mj-ea"/>
                <a:ea typeface="+mj-ea"/>
              </a:rPr>
              <a:t>。</a:t>
            </a:r>
            <a:endParaRPr lang="en-US" altLang="zh-CN" sz="2400" dirty="0" smtClean="0">
              <a:latin typeface="+mj-ea"/>
              <a:ea typeface="+mj-ea"/>
            </a:endParaRPr>
          </a:p>
          <a:p>
            <a:pPr marL="457200" indent="-457200">
              <a:lnSpc>
                <a:spcPct val="150000"/>
              </a:lnSpc>
              <a:buFont typeface="+mj-lt"/>
              <a:buAutoNum type="arabicPeriod"/>
            </a:pPr>
            <a:r>
              <a:rPr lang="zh-CN" altLang="en-US" sz="2400" dirty="0" smtClean="0">
                <a:latin typeface="+mj-ea"/>
                <a:ea typeface="+mj-ea"/>
              </a:rPr>
              <a:t>按</a:t>
            </a:r>
            <a:r>
              <a:rPr lang="zh-CN" altLang="en-US" sz="2400" dirty="0">
                <a:latin typeface="+mj-ea"/>
                <a:ea typeface="+mj-ea"/>
              </a:rPr>
              <a:t>客人洗衣件数和洗衣价格计算洗衣费用，并请经手人在洗衣单上签名</a:t>
            </a:r>
            <a:r>
              <a:rPr lang="zh-CN" altLang="en-US" sz="2400" dirty="0" smtClean="0">
                <a:latin typeface="+mj-ea"/>
                <a:ea typeface="+mj-ea"/>
              </a:rPr>
              <a:t>。</a:t>
            </a:r>
            <a:endParaRPr lang="en-US" altLang="zh-CN" sz="2400" dirty="0" smtClean="0">
              <a:latin typeface="+mj-ea"/>
              <a:ea typeface="+mj-ea"/>
            </a:endParaRPr>
          </a:p>
          <a:p>
            <a:pPr marL="457200" indent="-457200">
              <a:lnSpc>
                <a:spcPct val="150000"/>
              </a:lnSpc>
              <a:buFont typeface="+mj-lt"/>
              <a:buAutoNum type="arabicPeriod"/>
            </a:pPr>
            <a:r>
              <a:rPr lang="zh-CN" altLang="en-US" sz="2400" dirty="0" smtClean="0">
                <a:latin typeface="+mj-ea"/>
                <a:ea typeface="+mj-ea"/>
              </a:rPr>
              <a:t>客人</a:t>
            </a:r>
            <a:r>
              <a:rPr lang="zh-CN" altLang="en-US" sz="2400" dirty="0">
                <a:latin typeface="+mj-ea"/>
                <a:ea typeface="+mj-ea"/>
              </a:rPr>
              <a:t>取衣时应出示洗衣单，再请客人验收</a:t>
            </a:r>
            <a:r>
              <a:rPr lang="zh-CN" altLang="en-US" sz="2400" dirty="0" smtClean="0">
                <a:latin typeface="+mj-ea"/>
                <a:ea typeface="+mj-ea"/>
              </a:rPr>
              <a:t>。</a:t>
            </a:r>
            <a:endParaRPr lang="en-US" altLang="zh-CN" sz="2400" dirty="0" smtClean="0">
              <a:latin typeface="+mj-ea"/>
              <a:ea typeface="+mj-ea"/>
            </a:endParaRPr>
          </a:p>
          <a:p>
            <a:pPr marL="457200" indent="-457200">
              <a:lnSpc>
                <a:spcPct val="150000"/>
              </a:lnSpc>
              <a:buFont typeface="+mj-lt"/>
              <a:buAutoNum type="arabicPeriod"/>
            </a:pPr>
            <a:r>
              <a:rPr lang="zh-CN" altLang="en-US" sz="2400" dirty="0" smtClean="0">
                <a:latin typeface="+mj-ea"/>
                <a:ea typeface="+mj-ea"/>
              </a:rPr>
              <a:t>将</a:t>
            </a:r>
            <a:r>
              <a:rPr lang="zh-CN" altLang="en-US" sz="2400" dirty="0">
                <a:latin typeface="+mj-ea"/>
                <a:ea typeface="+mj-ea"/>
              </a:rPr>
              <a:t>取走的客衣帐号和款额填入营业报表内，并注明客人取走的时间。</a:t>
            </a:r>
          </a:p>
        </p:txBody>
      </p:sp>
      <p:sp>
        <p:nvSpPr>
          <p:cNvPr id="11" name="矩形 10"/>
          <p:cNvSpPr/>
          <p:nvPr/>
        </p:nvSpPr>
        <p:spPr>
          <a:xfrm>
            <a:off x="539720" y="1560709"/>
            <a:ext cx="4493538"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（二）店外客衣的处理程序</a:t>
            </a:r>
          </a:p>
        </p:txBody>
      </p:sp>
    </p:spTree>
    <p:extLst>
      <p:ext uri="{BB962C8B-B14F-4D97-AF65-F5344CB8AC3E}">
        <p14:creationId xmlns:p14="http://schemas.microsoft.com/office/powerpoint/2010/main" val="18457839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341997" y="3068975"/>
            <a:ext cx="7382522" cy="2308324"/>
          </a:xfrm>
          <a:prstGeom prst="rect">
            <a:avLst/>
          </a:prstGeom>
          <a:noFill/>
        </p:spPr>
        <p:txBody>
          <a:bodyPr wrap="square" rtlCol="0">
            <a:spAutoFit/>
          </a:bodyPr>
          <a:lstStyle/>
          <a:p>
            <a:pPr marL="457200" indent="-457200">
              <a:lnSpc>
                <a:spcPct val="150000"/>
              </a:lnSpc>
              <a:buFont typeface="+mj-lt"/>
              <a:buAutoNum type="arabicPeriod"/>
            </a:pPr>
            <a:r>
              <a:rPr lang="zh-CN" altLang="en-US" sz="2400" dirty="0" smtClean="0">
                <a:latin typeface="+mj-ea"/>
                <a:ea typeface="+mj-ea"/>
              </a:rPr>
              <a:t>耐心</a:t>
            </a:r>
            <a:r>
              <a:rPr lang="zh-CN" altLang="en-US" sz="2400" dirty="0">
                <a:latin typeface="+mj-ea"/>
                <a:ea typeface="+mj-ea"/>
              </a:rPr>
              <a:t>听取客人或酒店各部门的投诉，详细记录投诉的时间、客人姓名或部门名称、投诉内容。</a:t>
            </a:r>
          </a:p>
          <a:p>
            <a:pPr marL="457200" indent="-457200">
              <a:lnSpc>
                <a:spcPct val="150000"/>
              </a:lnSpc>
              <a:buFont typeface="+mj-lt"/>
              <a:buAutoNum type="arabicPeriod"/>
            </a:pPr>
            <a:r>
              <a:rPr lang="zh-CN" altLang="en-US" sz="2400" dirty="0" smtClean="0">
                <a:latin typeface="+mj-ea"/>
                <a:ea typeface="+mj-ea"/>
              </a:rPr>
              <a:t>马上</a:t>
            </a:r>
            <a:r>
              <a:rPr lang="zh-CN" altLang="en-US" sz="2400" dirty="0">
                <a:latin typeface="+mj-ea"/>
                <a:ea typeface="+mj-ea"/>
              </a:rPr>
              <a:t>查找投诉原因，尽可能让客人或各部门满意。</a:t>
            </a:r>
          </a:p>
          <a:p>
            <a:pPr marL="457200" indent="-457200">
              <a:lnSpc>
                <a:spcPct val="150000"/>
              </a:lnSpc>
              <a:buFont typeface="+mj-lt"/>
              <a:buAutoNum type="arabicPeriod"/>
            </a:pPr>
            <a:r>
              <a:rPr lang="zh-CN" altLang="en-US" sz="2400" dirty="0" smtClean="0">
                <a:latin typeface="+mj-ea"/>
                <a:ea typeface="+mj-ea"/>
              </a:rPr>
              <a:t>工作</a:t>
            </a:r>
            <a:r>
              <a:rPr lang="zh-CN" altLang="en-US" sz="2400" dirty="0">
                <a:latin typeface="+mj-ea"/>
                <a:ea typeface="+mj-ea"/>
              </a:rPr>
              <a:t>结束前写投诉报告，报告洗衣房主管。</a:t>
            </a:r>
          </a:p>
        </p:txBody>
      </p:sp>
      <p:sp>
        <p:nvSpPr>
          <p:cNvPr id="11" name="矩形 10"/>
          <p:cNvSpPr/>
          <p:nvPr/>
        </p:nvSpPr>
        <p:spPr>
          <a:xfrm>
            <a:off x="539720" y="1848299"/>
            <a:ext cx="4493538" cy="662554"/>
          </a:xfrm>
          <a:prstGeom prst="rect">
            <a:avLst/>
          </a:prstGeom>
        </p:spPr>
        <p:txBody>
          <a:bodyPr wrap="none">
            <a:spAutoFit/>
          </a:bodyPr>
          <a:lstStyle/>
          <a:p>
            <a:pPr lvl="0">
              <a:lnSpc>
                <a:spcPct val="150000"/>
              </a:lnSpc>
            </a:pPr>
            <a:r>
              <a:rPr lang="zh-CN" altLang="en-US" sz="2800" dirty="0" smtClean="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三）各种投诉的处理程序</a:t>
            </a:r>
          </a:p>
        </p:txBody>
      </p:sp>
    </p:spTree>
    <p:extLst>
      <p:ext uri="{BB962C8B-B14F-4D97-AF65-F5344CB8AC3E}">
        <p14:creationId xmlns:p14="http://schemas.microsoft.com/office/powerpoint/2010/main" val="2577556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4417440" y="5250421"/>
            <a:ext cx="236538" cy="114300"/>
          </a:xfrm>
          <a:custGeom>
            <a:avLst/>
            <a:gdLst/>
            <a:ahLst/>
            <a:cxnLst>
              <a:cxn ang="0">
                <a:pos x="149" y="0"/>
              </a:cxn>
              <a:cxn ang="0">
                <a:pos x="72" y="72"/>
              </a:cxn>
              <a:cxn ang="0">
                <a:pos x="0" y="0"/>
              </a:cxn>
              <a:cxn ang="0">
                <a:pos x="149" y="0"/>
              </a:cxn>
            </a:cxnLst>
            <a:rect l="0" t="0" r="r" b="b"/>
            <a:pathLst>
              <a:path w="149" h="72">
                <a:moveTo>
                  <a:pt x="149" y="0"/>
                </a:moveTo>
                <a:lnTo>
                  <a:pt x="72" y="72"/>
                </a:lnTo>
                <a:lnTo>
                  <a:pt x="0" y="0"/>
                </a:lnTo>
                <a:lnTo>
                  <a:pt x="149" y="0"/>
                </a:lnTo>
                <a:close/>
              </a:path>
            </a:pathLst>
          </a:custGeom>
          <a:solidFill>
            <a:schemeClr val="bg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Freeform 6"/>
          <p:cNvSpPr>
            <a:spLocks/>
          </p:cNvSpPr>
          <p:nvPr/>
        </p:nvSpPr>
        <p:spPr bwMode="auto">
          <a:xfrm>
            <a:off x="4417440" y="2165908"/>
            <a:ext cx="236538" cy="111125"/>
          </a:xfrm>
          <a:custGeom>
            <a:avLst/>
            <a:gdLst/>
            <a:ahLst/>
            <a:cxnLst>
              <a:cxn ang="0">
                <a:pos x="0" y="70"/>
              </a:cxn>
              <a:cxn ang="0">
                <a:pos x="76" y="0"/>
              </a:cxn>
              <a:cxn ang="0">
                <a:pos x="149" y="70"/>
              </a:cxn>
              <a:cxn ang="0">
                <a:pos x="0" y="70"/>
              </a:cxn>
            </a:cxnLst>
            <a:rect l="0" t="0" r="r" b="b"/>
            <a:pathLst>
              <a:path w="149" h="70">
                <a:moveTo>
                  <a:pt x="0" y="70"/>
                </a:moveTo>
                <a:lnTo>
                  <a:pt x="76" y="0"/>
                </a:lnTo>
                <a:lnTo>
                  <a:pt x="149" y="70"/>
                </a:lnTo>
                <a:lnTo>
                  <a:pt x="0" y="70"/>
                </a:lnTo>
                <a:close/>
              </a:path>
            </a:pathLst>
          </a:custGeom>
          <a:solidFill>
            <a:schemeClr val="bg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1" name="Group 73"/>
          <p:cNvGrpSpPr/>
          <p:nvPr/>
        </p:nvGrpSpPr>
        <p:grpSpPr>
          <a:xfrm>
            <a:off x="2977998" y="2278900"/>
            <a:ext cx="930338" cy="216600"/>
            <a:chOff x="2901397" y="1460250"/>
            <a:chExt cx="930338" cy="220268"/>
          </a:xfrm>
        </p:grpSpPr>
        <p:cxnSp>
          <p:nvCxnSpPr>
            <p:cNvPr id="22" name="Straight Connector 69"/>
            <p:cNvCxnSpPr/>
            <p:nvPr/>
          </p:nvCxnSpPr>
          <p:spPr>
            <a:xfrm flipH="1" flipV="1">
              <a:off x="3592681" y="1460250"/>
              <a:ext cx="239054" cy="220268"/>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72"/>
            <p:cNvCxnSpPr/>
            <p:nvPr/>
          </p:nvCxnSpPr>
          <p:spPr>
            <a:xfrm flipH="1">
              <a:off x="2901397" y="1463917"/>
              <a:ext cx="691284" cy="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24" name="Group 74"/>
          <p:cNvGrpSpPr/>
          <p:nvPr/>
        </p:nvGrpSpPr>
        <p:grpSpPr>
          <a:xfrm flipH="1">
            <a:off x="5107809" y="2271247"/>
            <a:ext cx="930338" cy="220268"/>
            <a:chOff x="2901397" y="1460250"/>
            <a:chExt cx="930338" cy="220268"/>
          </a:xfrm>
        </p:grpSpPr>
        <p:cxnSp>
          <p:nvCxnSpPr>
            <p:cNvPr id="25" name="Straight Connector 75"/>
            <p:cNvCxnSpPr/>
            <p:nvPr/>
          </p:nvCxnSpPr>
          <p:spPr>
            <a:xfrm flipH="1" flipV="1">
              <a:off x="3592681" y="1460250"/>
              <a:ext cx="239054" cy="220268"/>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cxnSp>
          <p:nvCxnSpPr>
            <p:cNvPr id="26" name="Straight Connector 76"/>
            <p:cNvCxnSpPr/>
            <p:nvPr/>
          </p:nvCxnSpPr>
          <p:spPr>
            <a:xfrm flipH="1">
              <a:off x="2901397" y="1463918"/>
              <a:ext cx="691284" cy="0"/>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27" name="Group 81"/>
          <p:cNvGrpSpPr/>
          <p:nvPr/>
        </p:nvGrpSpPr>
        <p:grpSpPr>
          <a:xfrm flipV="1">
            <a:off x="2994698" y="5012515"/>
            <a:ext cx="930338" cy="216600"/>
            <a:chOff x="2901397" y="1460250"/>
            <a:chExt cx="930338" cy="220268"/>
          </a:xfrm>
        </p:grpSpPr>
        <p:cxnSp>
          <p:nvCxnSpPr>
            <p:cNvPr id="28" name="Straight Connector 82"/>
            <p:cNvCxnSpPr/>
            <p:nvPr/>
          </p:nvCxnSpPr>
          <p:spPr>
            <a:xfrm flipH="1" flipV="1">
              <a:off x="3592681" y="1460250"/>
              <a:ext cx="239054" cy="220268"/>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83"/>
            <p:cNvCxnSpPr/>
            <p:nvPr/>
          </p:nvCxnSpPr>
          <p:spPr>
            <a:xfrm flipH="1">
              <a:off x="2901397" y="1463917"/>
              <a:ext cx="691284" cy="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0" name="Group 84"/>
          <p:cNvGrpSpPr/>
          <p:nvPr/>
        </p:nvGrpSpPr>
        <p:grpSpPr>
          <a:xfrm flipH="1" flipV="1">
            <a:off x="5083656" y="5026399"/>
            <a:ext cx="930338" cy="220268"/>
            <a:chOff x="2901397" y="1460250"/>
            <a:chExt cx="930338" cy="220268"/>
          </a:xfrm>
        </p:grpSpPr>
        <p:cxnSp>
          <p:nvCxnSpPr>
            <p:cNvPr id="31" name="Straight Connector 85"/>
            <p:cNvCxnSpPr/>
            <p:nvPr/>
          </p:nvCxnSpPr>
          <p:spPr>
            <a:xfrm flipH="1" flipV="1">
              <a:off x="3592681" y="1460250"/>
              <a:ext cx="239054" cy="220268"/>
            </a:xfrm>
            <a:prstGeom prst="line">
              <a:avLst/>
            </a:prstGeom>
            <a:ln w="19050" cap="rnd">
              <a:solidFill>
                <a:schemeClr val="accent6"/>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86"/>
            <p:cNvCxnSpPr/>
            <p:nvPr/>
          </p:nvCxnSpPr>
          <p:spPr>
            <a:xfrm flipH="1">
              <a:off x="2901397" y="1463918"/>
              <a:ext cx="691284" cy="0"/>
            </a:xfrm>
            <a:prstGeom prst="line">
              <a:avLst/>
            </a:prstGeom>
            <a:ln w="19050" cap="rnd">
              <a:solidFill>
                <a:schemeClr val="accent6"/>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cxnSp>
        <p:nvCxnSpPr>
          <p:cNvPr id="33" name="Straight Connector 87"/>
          <p:cNvCxnSpPr/>
          <p:nvPr/>
        </p:nvCxnSpPr>
        <p:spPr>
          <a:xfrm flipH="1">
            <a:off x="2756427" y="3254805"/>
            <a:ext cx="460627" cy="0"/>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89"/>
          <p:cNvCxnSpPr/>
          <p:nvPr/>
        </p:nvCxnSpPr>
        <p:spPr>
          <a:xfrm flipH="1">
            <a:off x="5854942" y="3265079"/>
            <a:ext cx="460627" cy="0"/>
          </a:xfrm>
          <a:prstGeom prst="line">
            <a:avLst/>
          </a:prstGeom>
          <a:ln w="19050">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92"/>
          <p:cNvCxnSpPr/>
          <p:nvPr/>
        </p:nvCxnSpPr>
        <p:spPr>
          <a:xfrm flipH="1">
            <a:off x="2766699" y="4276123"/>
            <a:ext cx="460627" cy="0"/>
          </a:xfrm>
          <a:prstGeom prst="line">
            <a:avLst/>
          </a:prstGeom>
          <a:ln w="19050" cap="rnd">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93"/>
          <p:cNvCxnSpPr/>
          <p:nvPr/>
        </p:nvCxnSpPr>
        <p:spPr>
          <a:xfrm flipH="1">
            <a:off x="5844668" y="4286396"/>
            <a:ext cx="460627" cy="0"/>
          </a:xfrm>
          <a:prstGeom prst="line">
            <a:avLst/>
          </a:prstGeom>
          <a:ln w="19050" cap="rnd">
            <a:solidFill>
              <a:schemeClr val="accent5"/>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40" name="Freeform 7"/>
          <p:cNvSpPr>
            <a:spLocks/>
          </p:cNvSpPr>
          <p:nvPr/>
        </p:nvSpPr>
        <p:spPr bwMode="auto">
          <a:xfrm>
            <a:off x="4534917" y="2359583"/>
            <a:ext cx="987425" cy="957263"/>
          </a:xfrm>
          <a:custGeom>
            <a:avLst/>
            <a:gdLst/>
            <a:ahLst/>
            <a:cxnLst>
              <a:cxn ang="0">
                <a:pos x="228" y="162"/>
              </a:cxn>
              <a:cxn ang="0">
                <a:pos x="276" y="114"/>
              </a:cxn>
              <a:cxn ang="0">
                <a:pos x="276" y="114"/>
              </a:cxn>
              <a:cxn ang="0">
                <a:pos x="0" y="0"/>
              </a:cxn>
              <a:cxn ang="0">
                <a:pos x="0" y="217"/>
              </a:cxn>
              <a:cxn ang="0">
                <a:pos x="122" y="268"/>
              </a:cxn>
              <a:cxn ang="0">
                <a:pos x="122" y="268"/>
              </a:cxn>
              <a:cxn ang="0">
                <a:pos x="181" y="209"/>
              </a:cxn>
              <a:cxn ang="0">
                <a:pos x="226" y="208"/>
              </a:cxn>
              <a:cxn ang="0">
                <a:pos x="228" y="162"/>
              </a:cxn>
            </a:cxnLst>
            <a:rect l="0" t="0" r="r" b="b"/>
            <a:pathLst>
              <a:path w="276" h="268">
                <a:moveTo>
                  <a:pt x="228" y="162"/>
                </a:moveTo>
                <a:cubicBezTo>
                  <a:pt x="276" y="114"/>
                  <a:pt x="276" y="114"/>
                  <a:pt x="276" y="114"/>
                </a:cubicBezTo>
                <a:cubicBezTo>
                  <a:pt x="276" y="114"/>
                  <a:pt x="276" y="114"/>
                  <a:pt x="276" y="114"/>
                </a:cubicBezTo>
                <a:cubicBezTo>
                  <a:pt x="200" y="38"/>
                  <a:pt x="100" y="0"/>
                  <a:pt x="0" y="0"/>
                </a:cubicBezTo>
                <a:cubicBezTo>
                  <a:pt x="0" y="217"/>
                  <a:pt x="0" y="217"/>
                  <a:pt x="0" y="217"/>
                </a:cubicBezTo>
                <a:cubicBezTo>
                  <a:pt x="44" y="217"/>
                  <a:pt x="88" y="234"/>
                  <a:pt x="122" y="268"/>
                </a:cubicBezTo>
                <a:cubicBezTo>
                  <a:pt x="122" y="268"/>
                  <a:pt x="122" y="268"/>
                  <a:pt x="122" y="268"/>
                </a:cubicBezTo>
                <a:cubicBezTo>
                  <a:pt x="181" y="209"/>
                  <a:pt x="181" y="209"/>
                  <a:pt x="181" y="209"/>
                </a:cubicBezTo>
                <a:cubicBezTo>
                  <a:pt x="226" y="208"/>
                  <a:pt x="226" y="208"/>
                  <a:pt x="226" y="208"/>
                </a:cubicBezTo>
                <a:lnTo>
                  <a:pt x="228" y="162"/>
                </a:lnTo>
                <a:close/>
              </a:path>
            </a:pathLst>
          </a:custGeom>
          <a:solidFill>
            <a:srgbClr val="3333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1" name="Freeform 9"/>
          <p:cNvSpPr>
            <a:spLocks/>
          </p:cNvSpPr>
          <p:nvPr/>
        </p:nvSpPr>
        <p:spPr bwMode="auto">
          <a:xfrm>
            <a:off x="3547490" y="2359583"/>
            <a:ext cx="1098550" cy="957263"/>
          </a:xfrm>
          <a:custGeom>
            <a:avLst/>
            <a:gdLst/>
            <a:ahLst/>
            <a:cxnLst>
              <a:cxn ang="0">
                <a:pos x="276" y="67"/>
              </a:cxn>
              <a:cxn ang="0">
                <a:pos x="276" y="0"/>
              </a:cxn>
              <a:cxn ang="0">
                <a:pos x="276" y="0"/>
              </a:cxn>
              <a:cxn ang="0">
                <a:pos x="0" y="114"/>
              </a:cxn>
              <a:cxn ang="0">
                <a:pos x="153" y="268"/>
              </a:cxn>
              <a:cxn ang="0">
                <a:pos x="276" y="217"/>
              </a:cxn>
              <a:cxn ang="0">
                <a:pos x="276" y="217"/>
              </a:cxn>
              <a:cxn ang="0">
                <a:pos x="276" y="134"/>
              </a:cxn>
              <a:cxn ang="0">
                <a:pos x="307" y="101"/>
              </a:cxn>
              <a:cxn ang="0">
                <a:pos x="276" y="67"/>
              </a:cxn>
            </a:cxnLst>
            <a:rect l="0" t="0" r="r" b="b"/>
            <a:pathLst>
              <a:path w="307" h="268">
                <a:moveTo>
                  <a:pt x="276" y="67"/>
                </a:moveTo>
                <a:cubicBezTo>
                  <a:pt x="276" y="0"/>
                  <a:pt x="276" y="0"/>
                  <a:pt x="276" y="0"/>
                </a:cubicBezTo>
                <a:cubicBezTo>
                  <a:pt x="276" y="0"/>
                  <a:pt x="276" y="0"/>
                  <a:pt x="276" y="0"/>
                </a:cubicBezTo>
                <a:cubicBezTo>
                  <a:pt x="168" y="0"/>
                  <a:pt x="70" y="43"/>
                  <a:pt x="0" y="114"/>
                </a:cubicBezTo>
                <a:cubicBezTo>
                  <a:pt x="153" y="268"/>
                  <a:pt x="153" y="268"/>
                  <a:pt x="153" y="268"/>
                </a:cubicBezTo>
                <a:cubicBezTo>
                  <a:pt x="185" y="236"/>
                  <a:pt x="228" y="217"/>
                  <a:pt x="276" y="217"/>
                </a:cubicBezTo>
                <a:cubicBezTo>
                  <a:pt x="276" y="217"/>
                  <a:pt x="276" y="217"/>
                  <a:pt x="276" y="217"/>
                </a:cubicBezTo>
                <a:cubicBezTo>
                  <a:pt x="276" y="134"/>
                  <a:pt x="276" y="134"/>
                  <a:pt x="276" y="134"/>
                </a:cubicBezTo>
                <a:cubicBezTo>
                  <a:pt x="307" y="101"/>
                  <a:pt x="307" y="101"/>
                  <a:pt x="307" y="101"/>
                </a:cubicBezTo>
                <a:lnTo>
                  <a:pt x="276" y="67"/>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10"/>
          <p:cNvSpPr>
            <a:spLocks/>
          </p:cNvSpPr>
          <p:nvPr/>
        </p:nvSpPr>
        <p:spPr bwMode="auto">
          <a:xfrm>
            <a:off x="3136327" y="2765984"/>
            <a:ext cx="958850" cy="987425"/>
          </a:xfrm>
          <a:custGeom>
            <a:avLst/>
            <a:gdLst/>
            <a:ahLst/>
            <a:cxnLst>
              <a:cxn ang="0">
                <a:pos x="0" y="276"/>
              </a:cxn>
              <a:cxn ang="0">
                <a:pos x="218" y="276"/>
              </a:cxn>
              <a:cxn ang="0">
                <a:pos x="268" y="154"/>
              </a:cxn>
              <a:cxn ang="0">
                <a:pos x="209" y="95"/>
              </a:cxn>
              <a:cxn ang="0">
                <a:pos x="208" y="48"/>
              </a:cxn>
              <a:cxn ang="0">
                <a:pos x="162" y="48"/>
              </a:cxn>
              <a:cxn ang="0">
                <a:pos x="115" y="0"/>
              </a:cxn>
              <a:cxn ang="0">
                <a:pos x="0" y="276"/>
              </a:cxn>
            </a:cxnLst>
            <a:rect l="0" t="0" r="r" b="b"/>
            <a:pathLst>
              <a:path w="268" h="276">
                <a:moveTo>
                  <a:pt x="0" y="276"/>
                </a:moveTo>
                <a:cubicBezTo>
                  <a:pt x="218" y="276"/>
                  <a:pt x="218" y="276"/>
                  <a:pt x="218" y="276"/>
                </a:cubicBezTo>
                <a:cubicBezTo>
                  <a:pt x="218" y="232"/>
                  <a:pt x="234" y="187"/>
                  <a:pt x="268" y="154"/>
                </a:cubicBezTo>
                <a:cubicBezTo>
                  <a:pt x="209" y="95"/>
                  <a:pt x="209" y="95"/>
                  <a:pt x="209" y="95"/>
                </a:cubicBezTo>
                <a:cubicBezTo>
                  <a:pt x="208" y="48"/>
                  <a:pt x="208" y="48"/>
                  <a:pt x="208" y="48"/>
                </a:cubicBezTo>
                <a:cubicBezTo>
                  <a:pt x="162" y="48"/>
                  <a:pt x="162" y="48"/>
                  <a:pt x="162" y="48"/>
                </a:cubicBezTo>
                <a:cubicBezTo>
                  <a:pt x="115" y="0"/>
                  <a:pt x="115" y="0"/>
                  <a:pt x="115" y="0"/>
                </a:cubicBezTo>
                <a:cubicBezTo>
                  <a:pt x="38" y="76"/>
                  <a:pt x="0" y="176"/>
                  <a:pt x="0" y="276"/>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11"/>
          <p:cNvSpPr>
            <a:spLocks/>
          </p:cNvSpPr>
          <p:nvPr/>
        </p:nvSpPr>
        <p:spPr bwMode="auto">
          <a:xfrm>
            <a:off x="3137915" y="3639107"/>
            <a:ext cx="958850" cy="1100139"/>
          </a:xfrm>
          <a:custGeom>
            <a:avLst/>
            <a:gdLst/>
            <a:ahLst/>
            <a:cxnLst>
              <a:cxn ang="0">
                <a:pos x="114" y="308"/>
              </a:cxn>
              <a:cxn ang="0">
                <a:pos x="268" y="155"/>
              </a:cxn>
              <a:cxn ang="0">
                <a:pos x="217" y="32"/>
              </a:cxn>
              <a:cxn ang="0">
                <a:pos x="134" y="32"/>
              </a:cxn>
              <a:cxn ang="0">
                <a:pos x="100" y="0"/>
              </a:cxn>
              <a:cxn ang="0">
                <a:pos x="67" y="32"/>
              </a:cxn>
              <a:cxn ang="0">
                <a:pos x="0" y="32"/>
              </a:cxn>
              <a:cxn ang="0">
                <a:pos x="114" y="308"/>
              </a:cxn>
            </a:cxnLst>
            <a:rect l="0" t="0" r="r" b="b"/>
            <a:pathLst>
              <a:path w="268" h="308">
                <a:moveTo>
                  <a:pt x="114" y="308"/>
                </a:moveTo>
                <a:cubicBezTo>
                  <a:pt x="268" y="155"/>
                  <a:pt x="268" y="155"/>
                  <a:pt x="268" y="155"/>
                </a:cubicBezTo>
                <a:cubicBezTo>
                  <a:pt x="237" y="123"/>
                  <a:pt x="217" y="80"/>
                  <a:pt x="217" y="32"/>
                </a:cubicBezTo>
                <a:cubicBezTo>
                  <a:pt x="134" y="32"/>
                  <a:pt x="134" y="32"/>
                  <a:pt x="134" y="32"/>
                </a:cubicBezTo>
                <a:cubicBezTo>
                  <a:pt x="100" y="0"/>
                  <a:pt x="100" y="0"/>
                  <a:pt x="100" y="0"/>
                </a:cubicBezTo>
                <a:cubicBezTo>
                  <a:pt x="67" y="32"/>
                  <a:pt x="67" y="32"/>
                  <a:pt x="67" y="32"/>
                </a:cubicBezTo>
                <a:cubicBezTo>
                  <a:pt x="0" y="32"/>
                  <a:pt x="0" y="32"/>
                  <a:pt x="0" y="32"/>
                </a:cubicBezTo>
                <a:cubicBezTo>
                  <a:pt x="0" y="140"/>
                  <a:pt x="44" y="237"/>
                  <a:pt x="114" y="308"/>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12"/>
          <p:cNvSpPr>
            <a:spLocks/>
          </p:cNvSpPr>
          <p:nvPr/>
        </p:nvSpPr>
        <p:spPr bwMode="auto">
          <a:xfrm>
            <a:off x="3547492" y="4193145"/>
            <a:ext cx="987425" cy="954088"/>
          </a:xfrm>
          <a:custGeom>
            <a:avLst/>
            <a:gdLst/>
            <a:ahLst/>
            <a:cxnLst>
              <a:cxn ang="0">
                <a:pos x="276" y="267"/>
              </a:cxn>
              <a:cxn ang="0">
                <a:pos x="276" y="50"/>
              </a:cxn>
              <a:cxn ang="0">
                <a:pos x="153" y="0"/>
              </a:cxn>
              <a:cxn ang="0">
                <a:pos x="94" y="58"/>
              </a:cxn>
              <a:cxn ang="0">
                <a:pos x="48" y="60"/>
              </a:cxn>
              <a:cxn ang="0">
                <a:pos x="47" y="105"/>
              </a:cxn>
              <a:cxn ang="0">
                <a:pos x="0" y="153"/>
              </a:cxn>
              <a:cxn ang="0">
                <a:pos x="276" y="267"/>
              </a:cxn>
            </a:cxnLst>
            <a:rect l="0" t="0" r="r" b="b"/>
            <a:pathLst>
              <a:path w="276" h="267">
                <a:moveTo>
                  <a:pt x="276" y="267"/>
                </a:moveTo>
                <a:cubicBezTo>
                  <a:pt x="276" y="50"/>
                  <a:pt x="276" y="50"/>
                  <a:pt x="276" y="50"/>
                </a:cubicBezTo>
                <a:cubicBezTo>
                  <a:pt x="231" y="50"/>
                  <a:pt x="187" y="33"/>
                  <a:pt x="153" y="0"/>
                </a:cubicBezTo>
                <a:cubicBezTo>
                  <a:pt x="94" y="58"/>
                  <a:pt x="94" y="58"/>
                  <a:pt x="94" y="58"/>
                </a:cubicBezTo>
                <a:cubicBezTo>
                  <a:pt x="48" y="60"/>
                  <a:pt x="48" y="60"/>
                  <a:pt x="48" y="60"/>
                </a:cubicBezTo>
                <a:cubicBezTo>
                  <a:pt x="47" y="105"/>
                  <a:pt x="47" y="105"/>
                  <a:pt x="47" y="105"/>
                </a:cubicBezTo>
                <a:cubicBezTo>
                  <a:pt x="0" y="153"/>
                  <a:pt x="0" y="153"/>
                  <a:pt x="0" y="153"/>
                </a:cubicBezTo>
                <a:cubicBezTo>
                  <a:pt x="76" y="229"/>
                  <a:pt x="176" y="267"/>
                  <a:pt x="276" y="267"/>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5" name="Freeform 13"/>
          <p:cNvSpPr>
            <a:spLocks/>
          </p:cNvSpPr>
          <p:nvPr/>
        </p:nvSpPr>
        <p:spPr bwMode="auto">
          <a:xfrm>
            <a:off x="4420617" y="4193145"/>
            <a:ext cx="1101725" cy="954088"/>
          </a:xfrm>
          <a:custGeom>
            <a:avLst/>
            <a:gdLst/>
            <a:ahLst/>
            <a:cxnLst>
              <a:cxn ang="0">
                <a:pos x="308" y="153"/>
              </a:cxn>
              <a:cxn ang="0">
                <a:pos x="154" y="0"/>
              </a:cxn>
              <a:cxn ang="0">
                <a:pos x="32" y="50"/>
              </a:cxn>
              <a:cxn ang="0">
                <a:pos x="32" y="133"/>
              </a:cxn>
              <a:cxn ang="0">
                <a:pos x="0" y="168"/>
              </a:cxn>
              <a:cxn ang="0">
                <a:pos x="32" y="200"/>
              </a:cxn>
              <a:cxn ang="0">
                <a:pos x="32" y="267"/>
              </a:cxn>
              <a:cxn ang="0">
                <a:pos x="308" y="153"/>
              </a:cxn>
            </a:cxnLst>
            <a:rect l="0" t="0" r="r" b="b"/>
            <a:pathLst>
              <a:path w="308" h="267">
                <a:moveTo>
                  <a:pt x="308" y="153"/>
                </a:moveTo>
                <a:cubicBezTo>
                  <a:pt x="154" y="0"/>
                  <a:pt x="154" y="0"/>
                  <a:pt x="154" y="0"/>
                </a:cubicBezTo>
                <a:cubicBezTo>
                  <a:pt x="123" y="31"/>
                  <a:pt x="80" y="50"/>
                  <a:pt x="32" y="50"/>
                </a:cubicBezTo>
                <a:cubicBezTo>
                  <a:pt x="32" y="133"/>
                  <a:pt x="32" y="133"/>
                  <a:pt x="32" y="133"/>
                </a:cubicBezTo>
                <a:cubicBezTo>
                  <a:pt x="0" y="168"/>
                  <a:pt x="0" y="168"/>
                  <a:pt x="0" y="168"/>
                </a:cubicBezTo>
                <a:cubicBezTo>
                  <a:pt x="32" y="200"/>
                  <a:pt x="32" y="200"/>
                  <a:pt x="32" y="200"/>
                </a:cubicBezTo>
                <a:cubicBezTo>
                  <a:pt x="32" y="267"/>
                  <a:pt x="32" y="267"/>
                  <a:pt x="32" y="267"/>
                </a:cubicBezTo>
                <a:cubicBezTo>
                  <a:pt x="140" y="267"/>
                  <a:pt x="237" y="224"/>
                  <a:pt x="308" y="153"/>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6" name="Freeform 14"/>
          <p:cNvSpPr>
            <a:spLocks/>
          </p:cNvSpPr>
          <p:nvPr/>
        </p:nvSpPr>
        <p:spPr bwMode="auto">
          <a:xfrm>
            <a:off x="4971477" y="3753407"/>
            <a:ext cx="958850" cy="985839"/>
          </a:xfrm>
          <a:custGeom>
            <a:avLst/>
            <a:gdLst/>
            <a:ahLst/>
            <a:cxnLst>
              <a:cxn ang="0">
                <a:pos x="106" y="228"/>
              </a:cxn>
              <a:cxn ang="0">
                <a:pos x="154" y="276"/>
              </a:cxn>
              <a:cxn ang="0">
                <a:pos x="154" y="276"/>
              </a:cxn>
              <a:cxn ang="0">
                <a:pos x="268" y="0"/>
              </a:cxn>
              <a:cxn ang="0">
                <a:pos x="51" y="0"/>
              </a:cxn>
              <a:cxn ang="0">
                <a:pos x="0" y="123"/>
              </a:cxn>
              <a:cxn ang="0">
                <a:pos x="0" y="123"/>
              </a:cxn>
              <a:cxn ang="0">
                <a:pos x="59" y="181"/>
              </a:cxn>
              <a:cxn ang="0">
                <a:pos x="60" y="227"/>
              </a:cxn>
              <a:cxn ang="0">
                <a:pos x="106" y="228"/>
              </a:cxn>
            </a:cxnLst>
            <a:rect l="0" t="0" r="r" b="b"/>
            <a:pathLst>
              <a:path w="268" h="276">
                <a:moveTo>
                  <a:pt x="106" y="228"/>
                </a:moveTo>
                <a:cubicBezTo>
                  <a:pt x="154" y="276"/>
                  <a:pt x="154" y="276"/>
                  <a:pt x="154" y="276"/>
                </a:cubicBezTo>
                <a:cubicBezTo>
                  <a:pt x="154" y="276"/>
                  <a:pt x="154" y="276"/>
                  <a:pt x="154" y="276"/>
                </a:cubicBezTo>
                <a:cubicBezTo>
                  <a:pt x="230" y="200"/>
                  <a:pt x="268" y="100"/>
                  <a:pt x="268" y="0"/>
                </a:cubicBezTo>
                <a:cubicBezTo>
                  <a:pt x="51" y="0"/>
                  <a:pt x="51" y="0"/>
                  <a:pt x="51" y="0"/>
                </a:cubicBezTo>
                <a:cubicBezTo>
                  <a:pt x="51" y="44"/>
                  <a:pt x="34" y="89"/>
                  <a:pt x="0" y="123"/>
                </a:cubicBezTo>
                <a:cubicBezTo>
                  <a:pt x="0" y="123"/>
                  <a:pt x="0" y="123"/>
                  <a:pt x="0" y="123"/>
                </a:cubicBezTo>
                <a:cubicBezTo>
                  <a:pt x="59" y="181"/>
                  <a:pt x="59" y="181"/>
                  <a:pt x="59" y="181"/>
                </a:cubicBezTo>
                <a:cubicBezTo>
                  <a:pt x="60" y="227"/>
                  <a:pt x="60" y="227"/>
                  <a:pt x="60" y="227"/>
                </a:cubicBezTo>
                <a:lnTo>
                  <a:pt x="106" y="228"/>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5"/>
          <p:cNvSpPr>
            <a:spLocks/>
          </p:cNvSpPr>
          <p:nvPr/>
        </p:nvSpPr>
        <p:spPr bwMode="auto">
          <a:xfrm>
            <a:off x="4971477" y="2765983"/>
            <a:ext cx="958850" cy="1101725"/>
          </a:xfrm>
          <a:custGeom>
            <a:avLst/>
            <a:gdLst/>
            <a:ahLst/>
            <a:cxnLst>
              <a:cxn ang="0">
                <a:pos x="201" y="276"/>
              </a:cxn>
              <a:cxn ang="0">
                <a:pos x="268" y="276"/>
              </a:cxn>
              <a:cxn ang="0">
                <a:pos x="268" y="276"/>
              </a:cxn>
              <a:cxn ang="0">
                <a:pos x="154" y="0"/>
              </a:cxn>
              <a:cxn ang="0">
                <a:pos x="0" y="154"/>
              </a:cxn>
              <a:cxn ang="0">
                <a:pos x="51" y="276"/>
              </a:cxn>
              <a:cxn ang="0">
                <a:pos x="51" y="276"/>
              </a:cxn>
              <a:cxn ang="0">
                <a:pos x="134" y="276"/>
              </a:cxn>
              <a:cxn ang="0">
                <a:pos x="166" y="308"/>
              </a:cxn>
              <a:cxn ang="0">
                <a:pos x="201" y="276"/>
              </a:cxn>
            </a:cxnLst>
            <a:rect l="0" t="0" r="r" b="b"/>
            <a:pathLst>
              <a:path w="268" h="308">
                <a:moveTo>
                  <a:pt x="201" y="276"/>
                </a:moveTo>
                <a:cubicBezTo>
                  <a:pt x="268" y="276"/>
                  <a:pt x="268" y="276"/>
                  <a:pt x="268" y="276"/>
                </a:cubicBezTo>
                <a:cubicBezTo>
                  <a:pt x="268" y="276"/>
                  <a:pt x="268" y="276"/>
                  <a:pt x="268" y="276"/>
                </a:cubicBezTo>
                <a:cubicBezTo>
                  <a:pt x="268" y="168"/>
                  <a:pt x="224" y="71"/>
                  <a:pt x="154" y="0"/>
                </a:cubicBezTo>
                <a:cubicBezTo>
                  <a:pt x="0" y="154"/>
                  <a:pt x="0" y="154"/>
                  <a:pt x="0" y="154"/>
                </a:cubicBezTo>
                <a:cubicBezTo>
                  <a:pt x="32" y="185"/>
                  <a:pt x="51" y="228"/>
                  <a:pt x="51" y="276"/>
                </a:cubicBezTo>
                <a:cubicBezTo>
                  <a:pt x="51" y="276"/>
                  <a:pt x="51" y="276"/>
                  <a:pt x="51" y="276"/>
                </a:cubicBezTo>
                <a:cubicBezTo>
                  <a:pt x="134" y="276"/>
                  <a:pt x="134" y="276"/>
                  <a:pt x="134" y="276"/>
                </a:cubicBezTo>
                <a:cubicBezTo>
                  <a:pt x="166" y="308"/>
                  <a:pt x="166" y="308"/>
                  <a:pt x="166" y="308"/>
                </a:cubicBezTo>
                <a:lnTo>
                  <a:pt x="201" y="276"/>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6"/>
          <p:cNvSpPr>
            <a:spLocks/>
          </p:cNvSpPr>
          <p:nvPr/>
        </p:nvSpPr>
        <p:spPr bwMode="auto">
          <a:xfrm>
            <a:off x="5182617" y="2934257"/>
            <a:ext cx="168275" cy="168275"/>
          </a:xfrm>
          <a:custGeom>
            <a:avLst/>
            <a:gdLst/>
            <a:ahLst/>
            <a:cxnLst>
              <a:cxn ang="0">
                <a:pos x="106" y="0"/>
              </a:cxn>
              <a:cxn ang="0">
                <a:pos x="102" y="106"/>
              </a:cxn>
              <a:cxn ang="0">
                <a:pos x="0" y="106"/>
              </a:cxn>
              <a:cxn ang="0">
                <a:pos x="106" y="0"/>
              </a:cxn>
            </a:cxnLst>
            <a:rect l="0" t="0" r="r" b="b"/>
            <a:pathLst>
              <a:path w="106" h="106">
                <a:moveTo>
                  <a:pt x="106" y="0"/>
                </a:moveTo>
                <a:lnTo>
                  <a:pt x="102" y="106"/>
                </a:lnTo>
                <a:lnTo>
                  <a:pt x="0" y="106"/>
                </a:lnTo>
                <a:lnTo>
                  <a:pt x="106" y="0"/>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accent3"/>
              </a:solidFill>
            </a:endParaRPr>
          </a:p>
        </p:txBody>
      </p:sp>
      <p:sp>
        <p:nvSpPr>
          <p:cNvPr id="49" name="Freeform 105"/>
          <p:cNvSpPr>
            <a:spLocks noEditPoints="1"/>
          </p:cNvSpPr>
          <p:nvPr/>
        </p:nvSpPr>
        <p:spPr bwMode="auto">
          <a:xfrm>
            <a:off x="3989262" y="2657147"/>
            <a:ext cx="360131" cy="354912"/>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50" name="Group 110"/>
          <p:cNvGrpSpPr/>
          <p:nvPr/>
        </p:nvGrpSpPr>
        <p:grpSpPr>
          <a:xfrm>
            <a:off x="4025636" y="3255962"/>
            <a:ext cx="1006704" cy="1004871"/>
            <a:chOff x="4065897" y="2210551"/>
            <a:chExt cx="1006704" cy="1004870"/>
          </a:xfrm>
        </p:grpSpPr>
        <p:sp>
          <p:nvSpPr>
            <p:cNvPr id="51" name="Oval 63"/>
            <p:cNvSpPr>
              <a:spLocks noChangeArrowheads="1"/>
            </p:cNvSpPr>
            <p:nvPr/>
          </p:nvSpPr>
          <p:spPr bwMode="auto">
            <a:xfrm>
              <a:off x="4065897" y="2210551"/>
              <a:ext cx="1006704" cy="1004870"/>
            </a:xfrm>
            <a:prstGeom prst="ellipse">
              <a:avLst/>
            </a:pr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2" name="Freeform 96"/>
            <p:cNvSpPr>
              <a:spLocks noEditPoints="1"/>
            </p:cNvSpPr>
            <p:nvPr/>
          </p:nvSpPr>
          <p:spPr bwMode="auto">
            <a:xfrm>
              <a:off x="4397019" y="2529992"/>
              <a:ext cx="344460" cy="365989"/>
            </a:xfrm>
            <a:custGeom>
              <a:avLst/>
              <a:gdLst/>
              <a:ahLst/>
              <a:cxnLst>
                <a:cxn ang="0">
                  <a:pos x="30" y="63"/>
                </a:cxn>
                <a:cxn ang="0">
                  <a:pos x="0" y="34"/>
                </a:cxn>
                <a:cxn ang="0">
                  <a:pos x="12" y="10"/>
                </a:cxn>
                <a:cxn ang="0">
                  <a:pos x="19" y="11"/>
                </a:cxn>
                <a:cxn ang="0">
                  <a:pos x="18" y="18"/>
                </a:cxn>
                <a:cxn ang="0">
                  <a:pos x="10" y="34"/>
                </a:cxn>
                <a:cxn ang="0">
                  <a:pos x="30" y="53"/>
                </a:cxn>
                <a:cxn ang="0">
                  <a:pos x="49" y="34"/>
                </a:cxn>
                <a:cxn ang="0">
                  <a:pos x="41" y="18"/>
                </a:cxn>
                <a:cxn ang="0">
                  <a:pos x="40" y="11"/>
                </a:cxn>
                <a:cxn ang="0">
                  <a:pos x="47" y="10"/>
                </a:cxn>
                <a:cxn ang="0">
                  <a:pos x="59" y="34"/>
                </a:cxn>
                <a:cxn ang="0">
                  <a:pos x="30" y="63"/>
                </a:cxn>
                <a:cxn ang="0">
                  <a:pos x="34" y="29"/>
                </a:cxn>
                <a:cxn ang="0">
                  <a:pos x="30" y="34"/>
                </a:cxn>
                <a:cxn ang="0">
                  <a:pos x="25" y="29"/>
                </a:cxn>
                <a:cxn ang="0">
                  <a:pos x="25" y="5"/>
                </a:cxn>
                <a:cxn ang="0">
                  <a:pos x="30" y="0"/>
                </a:cxn>
                <a:cxn ang="0">
                  <a:pos x="34" y="5"/>
                </a:cxn>
                <a:cxn ang="0">
                  <a:pos x="34" y="29"/>
                </a:cxn>
              </a:cxnLst>
              <a:rect l="0" t="0" r="r" b="b"/>
              <a:pathLst>
                <a:path w="59" h="63">
                  <a:moveTo>
                    <a:pt x="30" y="63"/>
                  </a:moveTo>
                  <a:cubicBezTo>
                    <a:pt x="14" y="63"/>
                    <a:pt x="0" y="50"/>
                    <a:pt x="0" y="34"/>
                  </a:cubicBezTo>
                  <a:cubicBezTo>
                    <a:pt x="0" y="24"/>
                    <a:pt x="5" y="16"/>
                    <a:pt x="12" y="10"/>
                  </a:cubicBezTo>
                  <a:cubicBezTo>
                    <a:pt x="14" y="9"/>
                    <a:pt x="17" y="9"/>
                    <a:pt x="19" y="11"/>
                  </a:cubicBezTo>
                  <a:cubicBezTo>
                    <a:pt x="21" y="14"/>
                    <a:pt x="20" y="17"/>
                    <a:pt x="18" y="18"/>
                  </a:cubicBezTo>
                  <a:cubicBezTo>
                    <a:pt x="13" y="22"/>
                    <a:pt x="10" y="28"/>
                    <a:pt x="10" y="34"/>
                  </a:cubicBezTo>
                  <a:cubicBezTo>
                    <a:pt x="10" y="44"/>
                    <a:pt x="19" y="53"/>
                    <a:pt x="30" y="53"/>
                  </a:cubicBezTo>
                  <a:cubicBezTo>
                    <a:pt x="40" y="53"/>
                    <a:pt x="49" y="44"/>
                    <a:pt x="49" y="34"/>
                  </a:cubicBezTo>
                  <a:cubicBezTo>
                    <a:pt x="49" y="28"/>
                    <a:pt x="46" y="22"/>
                    <a:pt x="41" y="18"/>
                  </a:cubicBezTo>
                  <a:cubicBezTo>
                    <a:pt x="39" y="17"/>
                    <a:pt x="39" y="14"/>
                    <a:pt x="40" y="11"/>
                  </a:cubicBezTo>
                  <a:cubicBezTo>
                    <a:pt x="42" y="9"/>
                    <a:pt x="45" y="9"/>
                    <a:pt x="47" y="10"/>
                  </a:cubicBezTo>
                  <a:cubicBezTo>
                    <a:pt x="55" y="16"/>
                    <a:pt x="59" y="24"/>
                    <a:pt x="59" y="34"/>
                  </a:cubicBezTo>
                  <a:cubicBezTo>
                    <a:pt x="59" y="50"/>
                    <a:pt x="46" y="63"/>
                    <a:pt x="30" y="63"/>
                  </a:cubicBezTo>
                  <a:close/>
                  <a:moveTo>
                    <a:pt x="34" y="29"/>
                  </a:moveTo>
                  <a:cubicBezTo>
                    <a:pt x="34" y="32"/>
                    <a:pt x="32" y="34"/>
                    <a:pt x="30" y="34"/>
                  </a:cubicBezTo>
                  <a:cubicBezTo>
                    <a:pt x="27" y="34"/>
                    <a:pt x="25" y="32"/>
                    <a:pt x="25" y="29"/>
                  </a:cubicBezTo>
                  <a:cubicBezTo>
                    <a:pt x="25" y="5"/>
                    <a:pt x="25" y="5"/>
                    <a:pt x="25" y="5"/>
                  </a:cubicBezTo>
                  <a:cubicBezTo>
                    <a:pt x="25" y="2"/>
                    <a:pt x="27" y="0"/>
                    <a:pt x="30" y="0"/>
                  </a:cubicBezTo>
                  <a:cubicBezTo>
                    <a:pt x="32" y="0"/>
                    <a:pt x="34" y="2"/>
                    <a:pt x="34" y="5"/>
                  </a:cubicBezTo>
                  <a:lnTo>
                    <a:pt x="34" y="29"/>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3" name="Freeform 122"/>
          <p:cNvSpPr>
            <a:spLocks noEditPoints="1"/>
          </p:cNvSpPr>
          <p:nvPr/>
        </p:nvSpPr>
        <p:spPr bwMode="auto">
          <a:xfrm>
            <a:off x="3948597" y="4548398"/>
            <a:ext cx="381746" cy="299599"/>
          </a:xfrm>
          <a:custGeom>
            <a:avLst/>
            <a:gdLst/>
            <a:ahLst/>
            <a:cxnLst>
              <a:cxn ang="0">
                <a:pos x="57" y="37"/>
              </a:cxn>
              <a:cxn ang="0">
                <a:pos x="38" y="56"/>
              </a:cxn>
              <a:cxn ang="0">
                <a:pos x="34" y="57"/>
              </a:cxn>
              <a:cxn ang="0">
                <a:pos x="31" y="56"/>
              </a:cxn>
              <a:cxn ang="0">
                <a:pos x="4" y="28"/>
              </a:cxn>
              <a:cxn ang="0">
                <a:pos x="0" y="20"/>
              </a:cxn>
              <a:cxn ang="0">
                <a:pos x="0" y="4"/>
              </a:cxn>
              <a:cxn ang="0">
                <a:pos x="5" y="0"/>
              </a:cxn>
              <a:cxn ang="0">
                <a:pos x="21" y="0"/>
              </a:cxn>
              <a:cxn ang="0">
                <a:pos x="29" y="3"/>
              </a:cxn>
              <a:cxn ang="0">
                <a:pos x="57" y="30"/>
              </a:cxn>
              <a:cxn ang="0">
                <a:pos x="58" y="34"/>
              </a:cxn>
              <a:cxn ang="0">
                <a:pos x="57" y="37"/>
              </a:cxn>
              <a:cxn ang="0">
                <a:pos x="13" y="7"/>
              </a:cxn>
              <a:cxn ang="0">
                <a:pos x="8" y="12"/>
              </a:cxn>
              <a:cxn ang="0">
                <a:pos x="13" y="17"/>
              </a:cxn>
              <a:cxn ang="0">
                <a:pos x="17" y="12"/>
              </a:cxn>
              <a:cxn ang="0">
                <a:pos x="13" y="7"/>
              </a:cxn>
              <a:cxn ang="0">
                <a:pos x="71" y="37"/>
              </a:cxn>
              <a:cxn ang="0">
                <a:pos x="52" y="56"/>
              </a:cxn>
              <a:cxn ang="0">
                <a:pos x="49" y="57"/>
              </a:cxn>
              <a:cxn ang="0">
                <a:pos x="45" y="55"/>
              </a:cxn>
              <a:cxn ang="0">
                <a:pos x="63" y="37"/>
              </a:cxn>
              <a:cxn ang="0">
                <a:pos x="64" y="34"/>
              </a:cxn>
              <a:cxn ang="0">
                <a:pos x="63" y="30"/>
              </a:cxn>
              <a:cxn ang="0">
                <a:pos x="35" y="3"/>
              </a:cxn>
              <a:cxn ang="0">
                <a:pos x="27" y="0"/>
              </a:cxn>
              <a:cxn ang="0">
                <a:pos x="36" y="0"/>
              </a:cxn>
              <a:cxn ang="0">
                <a:pos x="44" y="3"/>
              </a:cxn>
              <a:cxn ang="0">
                <a:pos x="71" y="30"/>
              </a:cxn>
              <a:cxn ang="0">
                <a:pos x="73" y="34"/>
              </a:cxn>
              <a:cxn ang="0">
                <a:pos x="71" y="37"/>
              </a:cxn>
            </a:cxnLst>
            <a:rect l="0" t="0" r="r" b="b"/>
            <a:pathLst>
              <a:path w="73" h="57">
                <a:moveTo>
                  <a:pt x="57" y="37"/>
                </a:moveTo>
                <a:cubicBezTo>
                  <a:pt x="38" y="56"/>
                  <a:pt x="38" y="56"/>
                  <a:pt x="38" y="56"/>
                </a:cubicBezTo>
                <a:cubicBezTo>
                  <a:pt x="37" y="57"/>
                  <a:pt x="36" y="57"/>
                  <a:pt x="34" y="57"/>
                </a:cubicBezTo>
                <a:cubicBezTo>
                  <a:pt x="33" y="57"/>
                  <a:pt x="32" y="57"/>
                  <a:pt x="31" y="56"/>
                </a:cubicBezTo>
                <a:cubicBezTo>
                  <a:pt x="4" y="28"/>
                  <a:pt x="4" y="28"/>
                  <a:pt x="4" y="28"/>
                </a:cubicBezTo>
                <a:cubicBezTo>
                  <a:pt x="2" y="27"/>
                  <a:pt x="0" y="23"/>
                  <a:pt x="0" y="20"/>
                </a:cubicBezTo>
                <a:cubicBezTo>
                  <a:pt x="0" y="4"/>
                  <a:pt x="0" y="4"/>
                  <a:pt x="0" y="4"/>
                </a:cubicBezTo>
                <a:cubicBezTo>
                  <a:pt x="0" y="2"/>
                  <a:pt x="3" y="0"/>
                  <a:pt x="5" y="0"/>
                </a:cubicBezTo>
                <a:cubicBezTo>
                  <a:pt x="21" y="0"/>
                  <a:pt x="21" y="0"/>
                  <a:pt x="21" y="0"/>
                </a:cubicBezTo>
                <a:cubicBezTo>
                  <a:pt x="24" y="0"/>
                  <a:pt x="27" y="1"/>
                  <a:pt x="29" y="3"/>
                </a:cubicBezTo>
                <a:cubicBezTo>
                  <a:pt x="57" y="30"/>
                  <a:pt x="57" y="30"/>
                  <a:pt x="57" y="30"/>
                </a:cubicBezTo>
                <a:cubicBezTo>
                  <a:pt x="57" y="31"/>
                  <a:pt x="58" y="32"/>
                  <a:pt x="58" y="34"/>
                </a:cubicBezTo>
                <a:cubicBezTo>
                  <a:pt x="58" y="35"/>
                  <a:pt x="57" y="36"/>
                  <a:pt x="57" y="37"/>
                </a:cubicBezTo>
                <a:close/>
                <a:moveTo>
                  <a:pt x="13" y="7"/>
                </a:moveTo>
                <a:cubicBezTo>
                  <a:pt x="10" y="7"/>
                  <a:pt x="8" y="9"/>
                  <a:pt x="8" y="12"/>
                </a:cubicBezTo>
                <a:cubicBezTo>
                  <a:pt x="8" y="14"/>
                  <a:pt x="10" y="17"/>
                  <a:pt x="13" y="17"/>
                </a:cubicBezTo>
                <a:cubicBezTo>
                  <a:pt x="15" y="17"/>
                  <a:pt x="17" y="14"/>
                  <a:pt x="17" y="12"/>
                </a:cubicBezTo>
                <a:cubicBezTo>
                  <a:pt x="17" y="9"/>
                  <a:pt x="15" y="7"/>
                  <a:pt x="13" y="7"/>
                </a:cubicBezTo>
                <a:close/>
                <a:moveTo>
                  <a:pt x="71" y="37"/>
                </a:moveTo>
                <a:cubicBezTo>
                  <a:pt x="52" y="56"/>
                  <a:pt x="52" y="56"/>
                  <a:pt x="52" y="56"/>
                </a:cubicBezTo>
                <a:cubicBezTo>
                  <a:pt x="52" y="57"/>
                  <a:pt x="50" y="57"/>
                  <a:pt x="49" y="57"/>
                </a:cubicBezTo>
                <a:cubicBezTo>
                  <a:pt x="47" y="57"/>
                  <a:pt x="46" y="56"/>
                  <a:pt x="45" y="55"/>
                </a:cubicBezTo>
                <a:cubicBezTo>
                  <a:pt x="63" y="37"/>
                  <a:pt x="63" y="37"/>
                  <a:pt x="63" y="37"/>
                </a:cubicBezTo>
                <a:cubicBezTo>
                  <a:pt x="63" y="36"/>
                  <a:pt x="64" y="35"/>
                  <a:pt x="64" y="34"/>
                </a:cubicBezTo>
                <a:cubicBezTo>
                  <a:pt x="64" y="32"/>
                  <a:pt x="63" y="31"/>
                  <a:pt x="63" y="30"/>
                </a:cubicBezTo>
                <a:cubicBezTo>
                  <a:pt x="35" y="3"/>
                  <a:pt x="35" y="3"/>
                  <a:pt x="35" y="3"/>
                </a:cubicBezTo>
                <a:cubicBezTo>
                  <a:pt x="34" y="1"/>
                  <a:pt x="30" y="0"/>
                  <a:pt x="27" y="0"/>
                </a:cubicBezTo>
                <a:cubicBezTo>
                  <a:pt x="36" y="0"/>
                  <a:pt x="36" y="0"/>
                  <a:pt x="36" y="0"/>
                </a:cubicBezTo>
                <a:cubicBezTo>
                  <a:pt x="38" y="0"/>
                  <a:pt x="42" y="1"/>
                  <a:pt x="44" y="3"/>
                </a:cubicBezTo>
                <a:cubicBezTo>
                  <a:pt x="71" y="30"/>
                  <a:pt x="71" y="30"/>
                  <a:pt x="71" y="30"/>
                </a:cubicBezTo>
                <a:cubicBezTo>
                  <a:pt x="72" y="31"/>
                  <a:pt x="73" y="32"/>
                  <a:pt x="73" y="34"/>
                </a:cubicBezTo>
                <a:cubicBezTo>
                  <a:pt x="73" y="35"/>
                  <a:pt x="72" y="36"/>
                  <a:pt x="71" y="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245"/>
          <p:cNvSpPr>
            <a:spLocks/>
          </p:cNvSpPr>
          <p:nvPr/>
        </p:nvSpPr>
        <p:spPr bwMode="auto">
          <a:xfrm>
            <a:off x="4688518" y="4508803"/>
            <a:ext cx="345542" cy="345543"/>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87"/>
          <p:cNvSpPr>
            <a:spLocks noEditPoints="1"/>
          </p:cNvSpPr>
          <p:nvPr/>
        </p:nvSpPr>
        <p:spPr bwMode="auto">
          <a:xfrm>
            <a:off x="5261068" y="4069987"/>
            <a:ext cx="350319" cy="226397"/>
          </a:xfrm>
          <a:custGeom>
            <a:avLst/>
            <a:gdLst/>
            <a:ahLst/>
            <a:cxnLst>
              <a:cxn ang="0">
                <a:pos x="68" y="25"/>
              </a:cxn>
              <a:cxn ang="0">
                <a:pos x="34" y="44"/>
              </a:cxn>
              <a:cxn ang="0">
                <a:pos x="1" y="25"/>
              </a:cxn>
              <a:cxn ang="0">
                <a:pos x="0" y="22"/>
              </a:cxn>
              <a:cxn ang="0">
                <a:pos x="1" y="20"/>
              </a:cxn>
              <a:cxn ang="0">
                <a:pos x="34" y="0"/>
              </a:cxn>
              <a:cxn ang="0">
                <a:pos x="68" y="20"/>
              </a:cxn>
              <a:cxn ang="0">
                <a:pos x="68" y="22"/>
              </a:cxn>
              <a:cxn ang="0">
                <a:pos x="68" y="25"/>
              </a:cxn>
              <a:cxn ang="0">
                <a:pos x="49" y="9"/>
              </a:cxn>
              <a:cxn ang="0">
                <a:pos x="51" y="17"/>
              </a:cxn>
              <a:cxn ang="0">
                <a:pos x="34" y="34"/>
              </a:cxn>
              <a:cxn ang="0">
                <a:pos x="17" y="17"/>
              </a:cxn>
              <a:cxn ang="0">
                <a:pos x="20" y="9"/>
              </a:cxn>
              <a:cxn ang="0">
                <a:pos x="5" y="22"/>
              </a:cxn>
              <a:cxn ang="0">
                <a:pos x="34" y="39"/>
              </a:cxn>
              <a:cxn ang="0">
                <a:pos x="64" y="22"/>
              </a:cxn>
              <a:cxn ang="0">
                <a:pos x="49" y="9"/>
              </a:cxn>
              <a:cxn ang="0">
                <a:pos x="34" y="6"/>
              </a:cxn>
              <a:cxn ang="0">
                <a:pos x="23" y="17"/>
              </a:cxn>
              <a:cxn ang="0">
                <a:pos x="25" y="19"/>
              </a:cxn>
              <a:cxn ang="0">
                <a:pos x="27" y="17"/>
              </a:cxn>
              <a:cxn ang="0">
                <a:pos x="34" y="9"/>
              </a:cxn>
              <a:cxn ang="0">
                <a:pos x="36" y="8"/>
              </a:cxn>
              <a:cxn ang="0">
                <a:pos x="34" y="6"/>
              </a:cxn>
            </a:cxnLst>
            <a:rect l="0" t="0" r="r" b="b"/>
            <a:pathLst>
              <a:path w="68" h="44">
                <a:moveTo>
                  <a:pt x="68" y="25"/>
                </a:moveTo>
                <a:cubicBezTo>
                  <a:pt x="61" y="36"/>
                  <a:pt x="48" y="44"/>
                  <a:pt x="34" y="44"/>
                </a:cubicBezTo>
                <a:cubicBezTo>
                  <a:pt x="21" y="44"/>
                  <a:pt x="8" y="36"/>
                  <a:pt x="1" y="25"/>
                </a:cubicBezTo>
                <a:cubicBezTo>
                  <a:pt x="1" y="24"/>
                  <a:pt x="0" y="23"/>
                  <a:pt x="0" y="22"/>
                </a:cubicBezTo>
                <a:cubicBezTo>
                  <a:pt x="0" y="21"/>
                  <a:pt x="1" y="20"/>
                  <a:pt x="1" y="20"/>
                </a:cubicBezTo>
                <a:cubicBezTo>
                  <a:pt x="8" y="8"/>
                  <a:pt x="21" y="0"/>
                  <a:pt x="34" y="0"/>
                </a:cubicBezTo>
                <a:cubicBezTo>
                  <a:pt x="48" y="0"/>
                  <a:pt x="61" y="8"/>
                  <a:pt x="68" y="20"/>
                </a:cubicBezTo>
                <a:cubicBezTo>
                  <a:pt x="68" y="20"/>
                  <a:pt x="68" y="21"/>
                  <a:pt x="68" y="22"/>
                </a:cubicBezTo>
                <a:cubicBezTo>
                  <a:pt x="68" y="23"/>
                  <a:pt x="68" y="24"/>
                  <a:pt x="68" y="25"/>
                </a:cubicBezTo>
                <a:close/>
                <a:moveTo>
                  <a:pt x="49" y="9"/>
                </a:moveTo>
                <a:cubicBezTo>
                  <a:pt x="51" y="11"/>
                  <a:pt x="51" y="14"/>
                  <a:pt x="51" y="17"/>
                </a:cubicBezTo>
                <a:cubicBezTo>
                  <a:pt x="51" y="27"/>
                  <a:pt x="44" y="34"/>
                  <a:pt x="34" y="34"/>
                </a:cubicBezTo>
                <a:cubicBezTo>
                  <a:pt x="25" y="34"/>
                  <a:pt x="17" y="27"/>
                  <a:pt x="17" y="17"/>
                </a:cubicBezTo>
                <a:cubicBezTo>
                  <a:pt x="17" y="14"/>
                  <a:pt x="18" y="11"/>
                  <a:pt x="20" y="9"/>
                </a:cubicBezTo>
                <a:cubicBezTo>
                  <a:pt x="14" y="12"/>
                  <a:pt x="9" y="17"/>
                  <a:pt x="5" y="22"/>
                </a:cubicBezTo>
                <a:cubicBezTo>
                  <a:pt x="12" y="32"/>
                  <a:pt x="22" y="39"/>
                  <a:pt x="34" y="39"/>
                </a:cubicBezTo>
                <a:cubicBezTo>
                  <a:pt x="47" y="39"/>
                  <a:pt x="57" y="32"/>
                  <a:pt x="64" y="22"/>
                </a:cubicBezTo>
                <a:cubicBezTo>
                  <a:pt x="60" y="17"/>
                  <a:pt x="55" y="12"/>
                  <a:pt x="49" y="9"/>
                </a:cubicBezTo>
                <a:close/>
                <a:moveTo>
                  <a:pt x="34" y="6"/>
                </a:moveTo>
                <a:cubicBezTo>
                  <a:pt x="28" y="6"/>
                  <a:pt x="23" y="11"/>
                  <a:pt x="23" y="17"/>
                </a:cubicBezTo>
                <a:cubicBezTo>
                  <a:pt x="23" y="18"/>
                  <a:pt x="24" y="19"/>
                  <a:pt x="25" y="19"/>
                </a:cubicBezTo>
                <a:cubicBezTo>
                  <a:pt x="26" y="19"/>
                  <a:pt x="27" y="18"/>
                  <a:pt x="27" y="17"/>
                </a:cubicBezTo>
                <a:cubicBezTo>
                  <a:pt x="27" y="13"/>
                  <a:pt x="30" y="9"/>
                  <a:pt x="34" y="9"/>
                </a:cubicBezTo>
                <a:cubicBezTo>
                  <a:pt x="35" y="9"/>
                  <a:pt x="36" y="9"/>
                  <a:pt x="36" y="8"/>
                </a:cubicBezTo>
                <a:cubicBezTo>
                  <a:pt x="36" y="7"/>
                  <a:pt x="35" y="6"/>
                  <a:pt x="34" y="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96"/>
          <p:cNvSpPr>
            <a:spLocks/>
          </p:cNvSpPr>
          <p:nvPr/>
        </p:nvSpPr>
        <p:spPr bwMode="auto">
          <a:xfrm>
            <a:off x="5322710" y="3223983"/>
            <a:ext cx="226984" cy="406183"/>
          </a:xfrm>
          <a:custGeom>
            <a:avLst/>
            <a:gdLst/>
            <a:ahLst/>
            <a:cxnLst>
              <a:cxn ang="0">
                <a:pos x="34" y="18"/>
              </a:cxn>
              <a:cxn ang="0">
                <a:pos x="14" y="62"/>
              </a:cxn>
              <a:cxn ang="0">
                <a:pos x="12" y="63"/>
              </a:cxn>
              <a:cxn ang="0">
                <a:pos x="12" y="63"/>
              </a:cxn>
              <a:cxn ang="0">
                <a:pos x="11" y="61"/>
              </a:cxn>
              <a:cxn ang="0">
                <a:pos x="18" y="30"/>
              </a:cxn>
              <a:cxn ang="0">
                <a:pos x="3" y="34"/>
              </a:cxn>
              <a:cxn ang="0">
                <a:pos x="2" y="34"/>
              </a:cxn>
              <a:cxn ang="0">
                <a:pos x="1" y="34"/>
              </a:cxn>
              <a:cxn ang="0">
                <a:pos x="0" y="32"/>
              </a:cxn>
              <a:cxn ang="0">
                <a:pos x="8" y="1"/>
              </a:cxn>
              <a:cxn ang="0">
                <a:pos x="10" y="0"/>
              </a:cxn>
              <a:cxn ang="0">
                <a:pos x="22" y="0"/>
              </a:cxn>
              <a:cxn ang="0">
                <a:pos x="24" y="1"/>
              </a:cxn>
              <a:cxn ang="0">
                <a:pos x="24" y="2"/>
              </a:cxn>
              <a:cxn ang="0">
                <a:pos x="17" y="19"/>
              </a:cxn>
              <a:cxn ang="0">
                <a:pos x="32" y="16"/>
              </a:cxn>
              <a:cxn ang="0">
                <a:pos x="33" y="16"/>
              </a:cxn>
              <a:cxn ang="0">
                <a:pos x="34" y="16"/>
              </a:cxn>
              <a:cxn ang="0">
                <a:pos x="34" y="18"/>
              </a:cxn>
            </a:cxnLst>
            <a:rect l="0" t="0" r="r" b="b"/>
            <a:pathLst>
              <a:path w="35" h="63">
                <a:moveTo>
                  <a:pt x="34" y="18"/>
                </a:moveTo>
                <a:cubicBezTo>
                  <a:pt x="14" y="62"/>
                  <a:pt x="14" y="62"/>
                  <a:pt x="14" y="62"/>
                </a:cubicBezTo>
                <a:cubicBezTo>
                  <a:pt x="13" y="62"/>
                  <a:pt x="13" y="63"/>
                  <a:pt x="12" y="63"/>
                </a:cubicBezTo>
                <a:cubicBezTo>
                  <a:pt x="12" y="63"/>
                  <a:pt x="12" y="63"/>
                  <a:pt x="12" y="63"/>
                </a:cubicBezTo>
                <a:cubicBezTo>
                  <a:pt x="11" y="62"/>
                  <a:pt x="10" y="62"/>
                  <a:pt x="11" y="61"/>
                </a:cubicBezTo>
                <a:cubicBezTo>
                  <a:pt x="18" y="30"/>
                  <a:pt x="18" y="30"/>
                  <a:pt x="18" y="30"/>
                </a:cubicBezTo>
                <a:cubicBezTo>
                  <a:pt x="3" y="34"/>
                  <a:pt x="3" y="34"/>
                  <a:pt x="3" y="34"/>
                </a:cubicBezTo>
                <a:cubicBezTo>
                  <a:pt x="2" y="34"/>
                  <a:pt x="2" y="34"/>
                  <a:pt x="2" y="34"/>
                </a:cubicBezTo>
                <a:cubicBezTo>
                  <a:pt x="2" y="34"/>
                  <a:pt x="1" y="34"/>
                  <a:pt x="1" y="34"/>
                </a:cubicBezTo>
                <a:cubicBezTo>
                  <a:pt x="1" y="33"/>
                  <a:pt x="0" y="33"/>
                  <a:pt x="0" y="32"/>
                </a:cubicBezTo>
                <a:cubicBezTo>
                  <a:pt x="8" y="1"/>
                  <a:pt x="8" y="1"/>
                  <a:pt x="8" y="1"/>
                </a:cubicBezTo>
                <a:cubicBezTo>
                  <a:pt x="8" y="0"/>
                  <a:pt x="9" y="0"/>
                  <a:pt x="10" y="0"/>
                </a:cubicBezTo>
                <a:cubicBezTo>
                  <a:pt x="22" y="0"/>
                  <a:pt x="22" y="0"/>
                  <a:pt x="22" y="0"/>
                </a:cubicBezTo>
                <a:cubicBezTo>
                  <a:pt x="23" y="0"/>
                  <a:pt x="24" y="0"/>
                  <a:pt x="24" y="1"/>
                </a:cubicBezTo>
                <a:cubicBezTo>
                  <a:pt x="24" y="1"/>
                  <a:pt x="24" y="2"/>
                  <a:pt x="24" y="2"/>
                </a:cubicBezTo>
                <a:cubicBezTo>
                  <a:pt x="17" y="19"/>
                  <a:pt x="17" y="19"/>
                  <a:pt x="17" y="19"/>
                </a:cubicBezTo>
                <a:cubicBezTo>
                  <a:pt x="32" y="16"/>
                  <a:pt x="32" y="16"/>
                  <a:pt x="32" y="16"/>
                </a:cubicBezTo>
                <a:cubicBezTo>
                  <a:pt x="32" y="16"/>
                  <a:pt x="33" y="16"/>
                  <a:pt x="33" y="16"/>
                </a:cubicBezTo>
                <a:cubicBezTo>
                  <a:pt x="33" y="16"/>
                  <a:pt x="34" y="16"/>
                  <a:pt x="34" y="16"/>
                </a:cubicBezTo>
                <a:cubicBezTo>
                  <a:pt x="34" y="17"/>
                  <a:pt x="35" y="17"/>
                  <a:pt x="34" y="18"/>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40"/>
          <p:cNvSpPr>
            <a:spLocks noEditPoints="1"/>
          </p:cNvSpPr>
          <p:nvPr/>
        </p:nvSpPr>
        <p:spPr bwMode="auto">
          <a:xfrm>
            <a:off x="3444816" y="3173680"/>
            <a:ext cx="366740" cy="369437"/>
          </a:xfrm>
          <a:custGeom>
            <a:avLst/>
            <a:gdLst/>
            <a:ahLst/>
            <a:cxnLst>
              <a:cxn ang="0">
                <a:pos x="63" y="43"/>
              </a:cxn>
              <a:cxn ang="0">
                <a:pos x="60" y="48"/>
              </a:cxn>
              <a:cxn ang="0">
                <a:pos x="34" y="62"/>
              </a:cxn>
              <a:cxn ang="0">
                <a:pos x="31" y="63"/>
              </a:cxn>
              <a:cxn ang="0">
                <a:pos x="29" y="62"/>
              </a:cxn>
              <a:cxn ang="0">
                <a:pos x="2" y="48"/>
              </a:cxn>
              <a:cxn ang="0">
                <a:pos x="0" y="43"/>
              </a:cxn>
              <a:cxn ang="0">
                <a:pos x="0" y="14"/>
              </a:cxn>
              <a:cxn ang="0">
                <a:pos x="3" y="10"/>
              </a:cxn>
              <a:cxn ang="0">
                <a:pos x="30" y="0"/>
              </a:cxn>
              <a:cxn ang="0">
                <a:pos x="31" y="0"/>
              </a:cxn>
              <a:cxn ang="0">
                <a:pos x="33" y="0"/>
              </a:cxn>
              <a:cxn ang="0">
                <a:pos x="60" y="10"/>
              </a:cxn>
              <a:cxn ang="0">
                <a:pos x="63" y="14"/>
              </a:cxn>
              <a:cxn ang="0">
                <a:pos x="63" y="43"/>
              </a:cxn>
              <a:cxn ang="0">
                <a:pos x="58" y="14"/>
              </a:cxn>
              <a:cxn ang="0">
                <a:pos x="31" y="4"/>
              </a:cxn>
              <a:cxn ang="0">
                <a:pos x="5" y="14"/>
              </a:cxn>
              <a:cxn ang="0">
                <a:pos x="31" y="24"/>
              </a:cxn>
              <a:cxn ang="0">
                <a:pos x="58" y="14"/>
              </a:cxn>
              <a:cxn ang="0">
                <a:pos x="58" y="43"/>
              </a:cxn>
              <a:cxn ang="0">
                <a:pos x="58" y="19"/>
              </a:cxn>
              <a:cxn ang="0">
                <a:pos x="34" y="28"/>
              </a:cxn>
              <a:cxn ang="0">
                <a:pos x="34" y="57"/>
              </a:cxn>
              <a:cxn ang="0">
                <a:pos x="58" y="43"/>
              </a:cxn>
            </a:cxnLst>
            <a:rect l="0" t="0" r="r" b="b"/>
            <a:pathLst>
              <a:path w="63" h="63">
                <a:moveTo>
                  <a:pt x="63" y="43"/>
                </a:moveTo>
                <a:cubicBezTo>
                  <a:pt x="63" y="45"/>
                  <a:pt x="62" y="47"/>
                  <a:pt x="60" y="48"/>
                </a:cubicBezTo>
                <a:cubicBezTo>
                  <a:pt x="34" y="62"/>
                  <a:pt x="34" y="62"/>
                  <a:pt x="34" y="62"/>
                </a:cubicBezTo>
                <a:cubicBezTo>
                  <a:pt x="33" y="63"/>
                  <a:pt x="32" y="63"/>
                  <a:pt x="31" y="63"/>
                </a:cubicBezTo>
                <a:cubicBezTo>
                  <a:pt x="31" y="63"/>
                  <a:pt x="30" y="63"/>
                  <a:pt x="29" y="62"/>
                </a:cubicBezTo>
                <a:cubicBezTo>
                  <a:pt x="2" y="48"/>
                  <a:pt x="2" y="48"/>
                  <a:pt x="2" y="48"/>
                </a:cubicBezTo>
                <a:cubicBezTo>
                  <a:pt x="1" y="47"/>
                  <a:pt x="0" y="45"/>
                  <a:pt x="0" y="43"/>
                </a:cubicBezTo>
                <a:cubicBezTo>
                  <a:pt x="0" y="14"/>
                  <a:pt x="0" y="14"/>
                  <a:pt x="0" y="14"/>
                </a:cubicBezTo>
                <a:cubicBezTo>
                  <a:pt x="0" y="12"/>
                  <a:pt x="1" y="10"/>
                  <a:pt x="3" y="10"/>
                </a:cubicBezTo>
                <a:cubicBezTo>
                  <a:pt x="30" y="0"/>
                  <a:pt x="30" y="0"/>
                  <a:pt x="30" y="0"/>
                </a:cubicBezTo>
                <a:cubicBezTo>
                  <a:pt x="30" y="0"/>
                  <a:pt x="31" y="0"/>
                  <a:pt x="31" y="0"/>
                </a:cubicBezTo>
                <a:cubicBezTo>
                  <a:pt x="32" y="0"/>
                  <a:pt x="32" y="0"/>
                  <a:pt x="33" y="0"/>
                </a:cubicBezTo>
                <a:cubicBezTo>
                  <a:pt x="60" y="10"/>
                  <a:pt x="60" y="10"/>
                  <a:pt x="60" y="10"/>
                </a:cubicBezTo>
                <a:cubicBezTo>
                  <a:pt x="62" y="10"/>
                  <a:pt x="63" y="12"/>
                  <a:pt x="63" y="14"/>
                </a:cubicBezTo>
                <a:lnTo>
                  <a:pt x="63" y="43"/>
                </a:lnTo>
                <a:close/>
                <a:moveTo>
                  <a:pt x="58" y="14"/>
                </a:moveTo>
                <a:cubicBezTo>
                  <a:pt x="31" y="4"/>
                  <a:pt x="31" y="4"/>
                  <a:pt x="31" y="4"/>
                </a:cubicBezTo>
                <a:cubicBezTo>
                  <a:pt x="5" y="14"/>
                  <a:pt x="5" y="14"/>
                  <a:pt x="5" y="14"/>
                </a:cubicBezTo>
                <a:cubicBezTo>
                  <a:pt x="31" y="24"/>
                  <a:pt x="31" y="24"/>
                  <a:pt x="31" y="24"/>
                </a:cubicBezTo>
                <a:lnTo>
                  <a:pt x="58" y="14"/>
                </a:lnTo>
                <a:close/>
                <a:moveTo>
                  <a:pt x="58" y="43"/>
                </a:moveTo>
                <a:cubicBezTo>
                  <a:pt x="58" y="19"/>
                  <a:pt x="58" y="19"/>
                  <a:pt x="58" y="19"/>
                </a:cubicBezTo>
                <a:cubicBezTo>
                  <a:pt x="34" y="28"/>
                  <a:pt x="34" y="28"/>
                  <a:pt x="34" y="28"/>
                </a:cubicBezTo>
                <a:cubicBezTo>
                  <a:pt x="34" y="57"/>
                  <a:pt x="34" y="57"/>
                  <a:pt x="34" y="57"/>
                </a:cubicBezTo>
                <a:lnTo>
                  <a:pt x="58" y="4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139"/>
          <p:cNvSpPr>
            <a:spLocks noEditPoints="1"/>
          </p:cNvSpPr>
          <p:nvPr/>
        </p:nvSpPr>
        <p:spPr bwMode="auto">
          <a:xfrm>
            <a:off x="3474151" y="3954132"/>
            <a:ext cx="299081" cy="299081"/>
          </a:xfrm>
          <a:custGeom>
            <a:avLst/>
            <a:gdLst/>
            <a:ahLst/>
            <a:cxnLst>
              <a:cxn ang="0">
                <a:pos x="49" y="49"/>
              </a:cxn>
              <a:cxn ang="0">
                <a:pos x="48" y="50"/>
              </a:cxn>
              <a:cxn ang="0">
                <a:pos x="43" y="50"/>
              </a:cxn>
              <a:cxn ang="0">
                <a:pos x="40" y="48"/>
              </a:cxn>
              <a:cxn ang="0">
                <a:pos x="2" y="10"/>
              </a:cxn>
              <a:cxn ang="0">
                <a:pos x="0" y="7"/>
              </a:cxn>
              <a:cxn ang="0">
                <a:pos x="0" y="2"/>
              </a:cxn>
              <a:cxn ang="0">
                <a:pos x="0" y="1"/>
              </a:cxn>
              <a:cxn ang="0">
                <a:pos x="2" y="0"/>
              </a:cxn>
              <a:cxn ang="0">
                <a:pos x="2" y="0"/>
              </a:cxn>
              <a:cxn ang="0">
                <a:pos x="35" y="15"/>
              </a:cxn>
              <a:cxn ang="0">
                <a:pos x="50" y="48"/>
              </a:cxn>
              <a:cxn ang="0">
                <a:pos x="49" y="49"/>
              </a:cxn>
              <a:cxn ang="0">
                <a:pos x="31" y="49"/>
              </a:cxn>
              <a:cxn ang="0">
                <a:pos x="29" y="50"/>
              </a:cxn>
              <a:cxn ang="0">
                <a:pos x="25" y="50"/>
              </a:cxn>
              <a:cxn ang="0">
                <a:pos x="22" y="48"/>
              </a:cxn>
              <a:cxn ang="0">
                <a:pos x="2" y="28"/>
              </a:cxn>
              <a:cxn ang="0">
                <a:pos x="0" y="25"/>
              </a:cxn>
              <a:cxn ang="0">
                <a:pos x="0" y="20"/>
              </a:cxn>
              <a:cxn ang="0">
                <a:pos x="1" y="19"/>
              </a:cxn>
              <a:cxn ang="0">
                <a:pos x="2" y="18"/>
              </a:cxn>
              <a:cxn ang="0">
                <a:pos x="2" y="18"/>
              </a:cxn>
              <a:cxn ang="0">
                <a:pos x="22" y="28"/>
              </a:cxn>
              <a:cxn ang="0">
                <a:pos x="32" y="48"/>
              </a:cxn>
              <a:cxn ang="0">
                <a:pos x="31" y="49"/>
              </a:cxn>
              <a:cxn ang="0">
                <a:pos x="7" y="50"/>
              </a:cxn>
              <a:cxn ang="0">
                <a:pos x="0" y="43"/>
              </a:cxn>
              <a:cxn ang="0">
                <a:pos x="7" y="36"/>
              </a:cxn>
              <a:cxn ang="0">
                <a:pos x="13" y="43"/>
              </a:cxn>
              <a:cxn ang="0">
                <a:pos x="7" y="50"/>
              </a:cxn>
            </a:cxnLst>
            <a:rect l="0" t="0" r="r" b="b"/>
            <a:pathLst>
              <a:path w="50" h="50">
                <a:moveTo>
                  <a:pt x="49" y="49"/>
                </a:moveTo>
                <a:cubicBezTo>
                  <a:pt x="49" y="50"/>
                  <a:pt x="48" y="50"/>
                  <a:pt x="48" y="50"/>
                </a:cubicBezTo>
                <a:cubicBezTo>
                  <a:pt x="43" y="50"/>
                  <a:pt x="43" y="50"/>
                  <a:pt x="43" y="50"/>
                </a:cubicBezTo>
                <a:cubicBezTo>
                  <a:pt x="41" y="50"/>
                  <a:pt x="40" y="49"/>
                  <a:pt x="40" y="48"/>
                </a:cubicBezTo>
                <a:cubicBezTo>
                  <a:pt x="39" y="27"/>
                  <a:pt x="23" y="11"/>
                  <a:pt x="2" y="10"/>
                </a:cubicBezTo>
                <a:cubicBezTo>
                  <a:pt x="1" y="9"/>
                  <a:pt x="0" y="8"/>
                  <a:pt x="0" y="7"/>
                </a:cubicBezTo>
                <a:cubicBezTo>
                  <a:pt x="0" y="2"/>
                  <a:pt x="0" y="2"/>
                  <a:pt x="0" y="2"/>
                </a:cubicBezTo>
                <a:cubicBezTo>
                  <a:pt x="0" y="2"/>
                  <a:pt x="0" y="1"/>
                  <a:pt x="0" y="1"/>
                </a:cubicBezTo>
                <a:cubicBezTo>
                  <a:pt x="1" y="0"/>
                  <a:pt x="1" y="0"/>
                  <a:pt x="2" y="0"/>
                </a:cubicBezTo>
                <a:cubicBezTo>
                  <a:pt x="2" y="0"/>
                  <a:pt x="2" y="0"/>
                  <a:pt x="2" y="0"/>
                </a:cubicBezTo>
                <a:cubicBezTo>
                  <a:pt x="15" y="1"/>
                  <a:pt x="26" y="6"/>
                  <a:pt x="35" y="15"/>
                </a:cubicBezTo>
                <a:cubicBezTo>
                  <a:pt x="44" y="24"/>
                  <a:pt x="49" y="35"/>
                  <a:pt x="50" y="48"/>
                </a:cubicBezTo>
                <a:cubicBezTo>
                  <a:pt x="50" y="48"/>
                  <a:pt x="50" y="49"/>
                  <a:pt x="49" y="49"/>
                </a:cubicBezTo>
                <a:close/>
                <a:moveTo>
                  <a:pt x="31" y="49"/>
                </a:moveTo>
                <a:cubicBezTo>
                  <a:pt x="31" y="50"/>
                  <a:pt x="30" y="50"/>
                  <a:pt x="29" y="50"/>
                </a:cubicBezTo>
                <a:cubicBezTo>
                  <a:pt x="25" y="50"/>
                  <a:pt x="25" y="50"/>
                  <a:pt x="25" y="50"/>
                </a:cubicBezTo>
                <a:cubicBezTo>
                  <a:pt x="23" y="50"/>
                  <a:pt x="23" y="49"/>
                  <a:pt x="22" y="48"/>
                </a:cubicBezTo>
                <a:cubicBezTo>
                  <a:pt x="21" y="37"/>
                  <a:pt x="13" y="29"/>
                  <a:pt x="2" y="28"/>
                </a:cubicBezTo>
                <a:cubicBezTo>
                  <a:pt x="1" y="27"/>
                  <a:pt x="0" y="26"/>
                  <a:pt x="0" y="25"/>
                </a:cubicBezTo>
                <a:cubicBezTo>
                  <a:pt x="0" y="20"/>
                  <a:pt x="0" y="20"/>
                  <a:pt x="0" y="20"/>
                </a:cubicBezTo>
                <a:cubicBezTo>
                  <a:pt x="0" y="20"/>
                  <a:pt x="0" y="19"/>
                  <a:pt x="1" y="19"/>
                </a:cubicBezTo>
                <a:cubicBezTo>
                  <a:pt x="1" y="18"/>
                  <a:pt x="1" y="18"/>
                  <a:pt x="2" y="18"/>
                </a:cubicBezTo>
                <a:cubicBezTo>
                  <a:pt x="2" y="18"/>
                  <a:pt x="2" y="18"/>
                  <a:pt x="2" y="18"/>
                </a:cubicBezTo>
                <a:cubicBezTo>
                  <a:pt x="10" y="19"/>
                  <a:pt x="17" y="22"/>
                  <a:pt x="22" y="28"/>
                </a:cubicBezTo>
                <a:cubicBezTo>
                  <a:pt x="28" y="33"/>
                  <a:pt x="31" y="40"/>
                  <a:pt x="32" y="48"/>
                </a:cubicBezTo>
                <a:cubicBezTo>
                  <a:pt x="32" y="48"/>
                  <a:pt x="32" y="49"/>
                  <a:pt x="31" y="49"/>
                </a:cubicBezTo>
                <a:close/>
                <a:moveTo>
                  <a:pt x="7" y="50"/>
                </a:moveTo>
                <a:cubicBezTo>
                  <a:pt x="3" y="50"/>
                  <a:pt x="0" y="47"/>
                  <a:pt x="0" y="43"/>
                </a:cubicBezTo>
                <a:cubicBezTo>
                  <a:pt x="0" y="40"/>
                  <a:pt x="3" y="36"/>
                  <a:pt x="7" y="36"/>
                </a:cubicBezTo>
                <a:cubicBezTo>
                  <a:pt x="10" y="36"/>
                  <a:pt x="13" y="40"/>
                  <a:pt x="13" y="43"/>
                </a:cubicBezTo>
                <a:cubicBezTo>
                  <a:pt x="13" y="47"/>
                  <a:pt x="10" y="50"/>
                  <a:pt x="7" y="5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54"/>
          <p:cNvSpPr>
            <a:spLocks noEditPoints="1"/>
          </p:cNvSpPr>
          <p:nvPr/>
        </p:nvSpPr>
        <p:spPr bwMode="auto">
          <a:xfrm>
            <a:off x="4763142" y="2696867"/>
            <a:ext cx="375574" cy="278487"/>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 ang="0">
                <a:pos x="45" y="25"/>
              </a:cxn>
              <a:cxn ang="0">
                <a:pos x="33" y="13"/>
              </a:cxn>
              <a:cxn ang="0">
                <a:pos x="32" y="12"/>
              </a:cxn>
              <a:cxn ang="0">
                <a:pos x="31" y="13"/>
              </a:cxn>
              <a:cxn ang="0">
                <a:pos x="18" y="25"/>
              </a:cxn>
              <a:cxn ang="0">
                <a:pos x="18" y="26"/>
              </a:cxn>
              <a:cxn ang="0">
                <a:pos x="19" y="27"/>
              </a:cxn>
              <a:cxn ang="0">
                <a:pos x="27" y="27"/>
              </a:cxn>
              <a:cxn ang="0">
                <a:pos x="27" y="40"/>
              </a:cxn>
              <a:cxn ang="0">
                <a:pos x="28" y="41"/>
              </a:cxn>
              <a:cxn ang="0">
                <a:pos x="35" y="41"/>
              </a:cxn>
              <a:cxn ang="0">
                <a:pos x="36" y="40"/>
              </a:cxn>
              <a:cxn ang="0">
                <a:pos x="36" y="27"/>
              </a:cxn>
              <a:cxn ang="0">
                <a:pos x="44" y="27"/>
              </a:cxn>
              <a:cxn ang="0">
                <a:pos x="45" y="26"/>
              </a:cxn>
              <a:cxn ang="0">
                <a:pos x="45" y="25"/>
              </a:cxn>
            </a:cxnLst>
            <a:rect l="0" t="0" r="r" b="b"/>
            <a:pathLst>
              <a:path w="68" h="50">
                <a:moveTo>
                  <a:pt x="55" y="50"/>
                </a:moveTo>
                <a:cubicBezTo>
                  <a:pt x="16" y="50"/>
                  <a:pt x="16" y="50"/>
                  <a:pt x="16" y="50"/>
                </a:cubicBezTo>
                <a:cubicBezTo>
                  <a:pt x="7" y="50"/>
                  <a:pt x="0" y="43"/>
                  <a:pt x="0" y="34"/>
                </a:cubicBezTo>
                <a:cubicBezTo>
                  <a:pt x="0" y="28"/>
                  <a:pt x="3" y="22"/>
                  <a:pt x="9" y="20"/>
                </a:cubicBezTo>
                <a:cubicBezTo>
                  <a:pt x="9" y="19"/>
                  <a:pt x="9" y="19"/>
                  <a:pt x="9" y="18"/>
                </a:cubicBezTo>
                <a:cubicBezTo>
                  <a:pt x="9" y="8"/>
                  <a:pt x="17" y="0"/>
                  <a:pt x="27" y="0"/>
                </a:cubicBezTo>
                <a:cubicBezTo>
                  <a:pt x="35" y="0"/>
                  <a:pt x="41" y="4"/>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moveTo>
                  <a:pt x="45" y="25"/>
                </a:moveTo>
                <a:cubicBezTo>
                  <a:pt x="33" y="13"/>
                  <a:pt x="33" y="13"/>
                  <a:pt x="33" y="13"/>
                </a:cubicBezTo>
                <a:cubicBezTo>
                  <a:pt x="32" y="13"/>
                  <a:pt x="32" y="12"/>
                  <a:pt x="32" y="12"/>
                </a:cubicBezTo>
                <a:cubicBezTo>
                  <a:pt x="31" y="12"/>
                  <a:pt x="31" y="13"/>
                  <a:pt x="31" y="13"/>
                </a:cubicBezTo>
                <a:cubicBezTo>
                  <a:pt x="18" y="25"/>
                  <a:pt x="18" y="25"/>
                  <a:pt x="18" y="25"/>
                </a:cubicBezTo>
                <a:cubicBezTo>
                  <a:pt x="18" y="26"/>
                  <a:pt x="18" y="26"/>
                  <a:pt x="18" y="26"/>
                </a:cubicBezTo>
                <a:cubicBezTo>
                  <a:pt x="18" y="27"/>
                  <a:pt x="19" y="27"/>
                  <a:pt x="19" y="27"/>
                </a:cubicBezTo>
                <a:cubicBezTo>
                  <a:pt x="27" y="27"/>
                  <a:pt x="27" y="27"/>
                  <a:pt x="27" y="27"/>
                </a:cubicBezTo>
                <a:cubicBezTo>
                  <a:pt x="27" y="40"/>
                  <a:pt x="27" y="40"/>
                  <a:pt x="27" y="40"/>
                </a:cubicBezTo>
                <a:cubicBezTo>
                  <a:pt x="27" y="41"/>
                  <a:pt x="28" y="41"/>
                  <a:pt x="28" y="41"/>
                </a:cubicBezTo>
                <a:cubicBezTo>
                  <a:pt x="35" y="41"/>
                  <a:pt x="35" y="41"/>
                  <a:pt x="35" y="41"/>
                </a:cubicBezTo>
                <a:cubicBezTo>
                  <a:pt x="36" y="41"/>
                  <a:pt x="36" y="41"/>
                  <a:pt x="36" y="40"/>
                </a:cubicBezTo>
                <a:cubicBezTo>
                  <a:pt x="36" y="27"/>
                  <a:pt x="36" y="27"/>
                  <a:pt x="36" y="27"/>
                </a:cubicBezTo>
                <a:cubicBezTo>
                  <a:pt x="44" y="27"/>
                  <a:pt x="44" y="27"/>
                  <a:pt x="44" y="27"/>
                </a:cubicBezTo>
                <a:cubicBezTo>
                  <a:pt x="45" y="27"/>
                  <a:pt x="45" y="27"/>
                  <a:pt x="45" y="26"/>
                </a:cubicBezTo>
                <a:cubicBezTo>
                  <a:pt x="45" y="26"/>
                  <a:pt x="45" y="26"/>
                  <a:pt x="45" y="2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Text Box 3"/>
          <p:cNvSpPr txBox="1">
            <a:spLocks noChangeArrowheads="1"/>
          </p:cNvSpPr>
          <p:nvPr/>
        </p:nvSpPr>
        <p:spPr bwMode="auto">
          <a:xfrm>
            <a:off x="755734" y="620805"/>
            <a:ext cx="68446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lvl="0" eaLnBrk="1" hangingPunct="1">
              <a:spcBef>
                <a:spcPct val="50000"/>
              </a:spcBef>
              <a:buNone/>
            </a:pPr>
            <a:r>
              <a:rPr lang="zh-CN" altLang="en-US" sz="3000" b="1" dirty="0">
                <a:solidFill>
                  <a:srgbClr val="CC3300"/>
                </a:solidFill>
                <a:latin typeface="黑体" pitchFamily="49" charset="-122"/>
                <a:ea typeface="黑体" pitchFamily="49" charset="-122"/>
              </a:rPr>
              <a:t>二、卫生间设计与装修的一般原则</a:t>
            </a:r>
            <a:endParaRPr lang="zh-CN" altLang="zh-CN" sz="3000" b="1" dirty="0">
              <a:solidFill>
                <a:srgbClr val="CC3300"/>
              </a:solidFill>
              <a:latin typeface="黑体" pitchFamily="49" charset="-122"/>
              <a:ea typeface="黑体" pitchFamily="49" charset="-122"/>
            </a:endParaRPr>
          </a:p>
        </p:txBody>
      </p:sp>
      <p:sp>
        <p:nvSpPr>
          <p:cNvPr id="66" name="矩形 65"/>
          <p:cNvSpPr/>
          <p:nvPr/>
        </p:nvSpPr>
        <p:spPr>
          <a:xfrm>
            <a:off x="1399436" y="1930941"/>
            <a:ext cx="800219" cy="581057"/>
          </a:xfrm>
          <a:prstGeom prst="rect">
            <a:avLst/>
          </a:prstGeom>
        </p:spPr>
        <p:txBody>
          <a:bodyPr wrap="none">
            <a:spAutoFit/>
          </a:bodyPr>
          <a:lstStyle/>
          <a:p>
            <a:pPr lvl="0">
              <a:lnSpc>
                <a:spcPct val="150000"/>
              </a:lnSpc>
            </a:pPr>
            <a:r>
              <a:rPr lang="zh-CN" altLang="en-US" sz="2400" dirty="0">
                <a:solidFill>
                  <a:srgbClr val="000000"/>
                </a:solidFill>
                <a:latin typeface="微软雅黑" panose="020B0503020204020204" pitchFamily="34" charset="-122"/>
                <a:ea typeface="微软雅黑" panose="020B0503020204020204" pitchFamily="34" charset="-122"/>
              </a:rPr>
              <a:t>宽敞</a:t>
            </a:r>
            <a:endParaRPr lang="en-US" altLang="zh-CN" sz="2400" dirty="0">
              <a:solidFill>
                <a:srgbClr val="000000"/>
              </a:solidFill>
              <a:latin typeface="微软雅黑" panose="020B0503020204020204" pitchFamily="34" charset="-122"/>
              <a:ea typeface="微软雅黑" panose="020B0503020204020204" pitchFamily="34" charset="-122"/>
            </a:endParaRPr>
          </a:p>
        </p:txBody>
      </p:sp>
      <p:sp>
        <p:nvSpPr>
          <p:cNvPr id="68" name="矩形 67"/>
          <p:cNvSpPr/>
          <p:nvPr/>
        </p:nvSpPr>
        <p:spPr>
          <a:xfrm>
            <a:off x="1399435" y="2922590"/>
            <a:ext cx="800219" cy="581057"/>
          </a:xfrm>
          <a:prstGeom prst="rect">
            <a:avLst/>
          </a:prstGeom>
        </p:spPr>
        <p:txBody>
          <a:bodyPr wrap="none">
            <a:spAutoFit/>
          </a:bodyPr>
          <a:lstStyle/>
          <a:p>
            <a:pPr lvl="0">
              <a:lnSpc>
                <a:spcPct val="150000"/>
              </a:lnSpc>
            </a:pPr>
            <a:r>
              <a:rPr lang="zh-CN" altLang="en-US" sz="2400" dirty="0">
                <a:solidFill>
                  <a:srgbClr val="000000"/>
                </a:solidFill>
                <a:latin typeface="微软雅黑" panose="020B0503020204020204" pitchFamily="34" charset="-122"/>
                <a:ea typeface="微软雅黑" panose="020B0503020204020204" pitchFamily="34" charset="-122"/>
              </a:rPr>
              <a:t>明亮</a:t>
            </a:r>
            <a:endParaRPr lang="en-US" altLang="zh-CN" sz="2400" dirty="0">
              <a:solidFill>
                <a:srgbClr val="000000"/>
              </a:solidFill>
              <a:latin typeface="微软雅黑" panose="020B0503020204020204" pitchFamily="34" charset="-122"/>
              <a:ea typeface="微软雅黑" panose="020B0503020204020204" pitchFamily="34" charset="-122"/>
            </a:endParaRPr>
          </a:p>
        </p:txBody>
      </p:sp>
      <p:sp>
        <p:nvSpPr>
          <p:cNvPr id="70" name="矩形 69"/>
          <p:cNvSpPr/>
          <p:nvPr/>
        </p:nvSpPr>
        <p:spPr>
          <a:xfrm>
            <a:off x="1399436" y="3892656"/>
            <a:ext cx="800219" cy="581057"/>
          </a:xfrm>
          <a:prstGeom prst="rect">
            <a:avLst/>
          </a:prstGeom>
        </p:spPr>
        <p:txBody>
          <a:bodyPr wrap="none">
            <a:spAutoFit/>
          </a:bodyPr>
          <a:lstStyle/>
          <a:p>
            <a:pPr lvl="0">
              <a:lnSpc>
                <a:spcPct val="150000"/>
              </a:lnSpc>
            </a:pPr>
            <a:r>
              <a:rPr lang="zh-CN" altLang="en-US" sz="2400" dirty="0">
                <a:solidFill>
                  <a:srgbClr val="000000"/>
                </a:solidFill>
                <a:latin typeface="微软雅黑" panose="020B0503020204020204" pitchFamily="34" charset="-122"/>
                <a:ea typeface="微软雅黑" panose="020B0503020204020204" pitchFamily="34" charset="-122"/>
              </a:rPr>
              <a:t>舒适</a:t>
            </a:r>
            <a:endParaRPr lang="en-US" altLang="zh-CN" sz="2400" dirty="0">
              <a:solidFill>
                <a:srgbClr val="000000"/>
              </a:solidFill>
              <a:latin typeface="微软雅黑" panose="020B0503020204020204" pitchFamily="34" charset="-122"/>
              <a:ea typeface="微软雅黑" panose="020B0503020204020204" pitchFamily="34" charset="-122"/>
            </a:endParaRPr>
          </a:p>
        </p:txBody>
      </p:sp>
      <p:sp>
        <p:nvSpPr>
          <p:cNvPr id="72" name="矩形 71"/>
          <p:cNvSpPr/>
          <p:nvPr/>
        </p:nvSpPr>
        <p:spPr>
          <a:xfrm>
            <a:off x="1399436" y="4826713"/>
            <a:ext cx="800219" cy="581057"/>
          </a:xfrm>
          <a:prstGeom prst="rect">
            <a:avLst/>
          </a:prstGeom>
        </p:spPr>
        <p:txBody>
          <a:bodyPr wrap="none">
            <a:spAutoFit/>
          </a:bodyPr>
          <a:lstStyle/>
          <a:p>
            <a:pPr lvl="0">
              <a:lnSpc>
                <a:spcPct val="150000"/>
              </a:lnSpc>
            </a:pPr>
            <a:r>
              <a:rPr lang="zh-CN" altLang="en-US" sz="2400" dirty="0">
                <a:solidFill>
                  <a:srgbClr val="000000"/>
                </a:solidFill>
                <a:latin typeface="微软雅黑" panose="020B0503020204020204" pitchFamily="34" charset="-122"/>
                <a:ea typeface="微软雅黑" panose="020B0503020204020204" pitchFamily="34" charset="-122"/>
              </a:rPr>
              <a:t>保健</a:t>
            </a:r>
            <a:endParaRPr lang="en-US" altLang="zh-CN" sz="2400" dirty="0">
              <a:solidFill>
                <a:srgbClr val="000000"/>
              </a:solidFill>
              <a:latin typeface="微软雅黑" panose="020B0503020204020204" pitchFamily="34" charset="-122"/>
              <a:ea typeface="微软雅黑" panose="020B0503020204020204" pitchFamily="34" charset="-122"/>
            </a:endParaRPr>
          </a:p>
        </p:txBody>
      </p:sp>
      <p:sp>
        <p:nvSpPr>
          <p:cNvPr id="74" name="矩形 73"/>
          <p:cNvSpPr/>
          <p:nvPr/>
        </p:nvSpPr>
        <p:spPr>
          <a:xfrm>
            <a:off x="6276963" y="1910459"/>
            <a:ext cx="800219" cy="581057"/>
          </a:xfrm>
          <a:prstGeom prst="rect">
            <a:avLst/>
          </a:prstGeom>
        </p:spPr>
        <p:txBody>
          <a:bodyPr wrap="none">
            <a:spAutoFit/>
          </a:bodyPr>
          <a:lstStyle/>
          <a:p>
            <a:pPr lvl="0">
              <a:lnSpc>
                <a:spcPct val="150000"/>
              </a:lnSpc>
            </a:pPr>
            <a:r>
              <a:rPr lang="zh-CN" altLang="en-US" sz="2400" dirty="0">
                <a:solidFill>
                  <a:srgbClr val="000000"/>
                </a:solidFill>
                <a:latin typeface="微软雅黑" panose="020B0503020204020204" pitchFamily="34" charset="-122"/>
                <a:ea typeface="微软雅黑" panose="020B0503020204020204" pitchFamily="34" charset="-122"/>
              </a:rPr>
              <a:t>方便</a:t>
            </a:r>
            <a:endParaRPr lang="en-US" altLang="zh-CN" sz="2400" dirty="0">
              <a:solidFill>
                <a:srgbClr val="000000"/>
              </a:solidFill>
              <a:latin typeface="微软雅黑" panose="020B0503020204020204" pitchFamily="34" charset="-122"/>
              <a:ea typeface="微软雅黑" panose="020B0503020204020204" pitchFamily="34" charset="-122"/>
            </a:endParaRPr>
          </a:p>
        </p:txBody>
      </p:sp>
      <p:sp>
        <p:nvSpPr>
          <p:cNvPr id="76" name="矩形 75"/>
          <p:cNvSpPr/>
          <p:nvPr/>
        </p:nvSpPr>
        <p:spPr>
          <a:xfrm>
            <a:off x="6442249" y="2922590"/>
            <a:ext cx="800219" cy="581057"/>
          </a:xfrm>
          <a:prstGeom prst="rect">
            <a:avLst/>
          </a:prstGeom>
        </p:spPr>
        <p:txBody>
          <a:bodyPr wrap="none">
            <a:spAutoFit/>
          </a:bodyPr>
          <a:lstStyle/>
          <a:p>
            <a:pPr lvl="0">
              <a:lnSpc>
                <a:spcPct val="150000"/>
              </a:lnSpc>
            </a:pPr>
            <a:r>
              <a:rPr lang="zh-CN" altLang="en-US" sz="2400" dirty="0">
                <a:solidFill>
                  <a:srgbClr val="000000"/>
                </a:solidFill>
                <a:latin typeface="微软雅黑" panose="020B0503020204020204" pitchFamily="34" charset="-122"/>
                <a:ea typeface="微软雅黑" panose="020B0503020204020204" pitchFamily="34" charset="-122"/>
              </a:rPr>
              <a:t>实用</a:t>
            </a:r>
            <a:endParaRPr lang="en-US" altLang="zh-CN" sz="2400" dirty="0">
              <a:solidFill>
                <a:srgbClr val="000000"/>
              </a:solidFill>
              <a:latin typeface="微软雅黑" panose="020B0503020204020204" pitchFamily="34" charset="-122"/>
              <a:ea typeface="微软雅黑" panose="020B0503020204020204" pitchFamily="34" charset="-122"/>
            </a:endParaRPr>
          </a:p>
        </p:txBody>
      </p:sp>
      <p:sp>
        <p:nvSpPr>
          <p:cNvPr id="78" name="矩形 77"/>
          <p:cNvSpPr/>
          <p:nvPr/>
        </p:nvSpPr>
        <p:spPr>
          <a:xfrm>
            <a:off x="6442249" y="3927747"/>
            <a:ext cx="800219" cy="581057"/>
          </a:xfrm>
          <a:prstGeom prst="rect">
            <a:avLst/>
          </a:prstGeom>
        </p:spPr>
        <p:txBody>
          <a:bodyPr wrap="none">
            <a:spAutoFit/>
          </a:bodyPr>
          <a:lstStyle/>
          <a:p>
            <a:pPr lvl="0">
              <a:lnSpc>
                <a:spcPct val="150000"/>
              </a:lnSpc>
            </a:pPr>
            <a:r>
              <a:rPr lang="zh-CN" altLang="en-US" sz="2400" dirty="0">
                <a:solidFill>
                  <a:srgbClr val="000000"/>
                </a:solidFill>
                <a:latin typeface="微软雅黑" panose="020B0503020204020204" pitchFamily="34" charset="-122"/>
                <a:ea typeface="微软雅黑" panose="020B0503020204020204" pitchFamily="34" charset="-122"/>
              </a:rPr>
              <a:t>安全</a:t>
            </a:r>
            <a:endParaRPr lang="en-US" altLang="zh-CN" sz="2400" dirty="0">
              <a:solidFill>
                <a:srgbClr val="000000"/>
              </a:solidFill>
              <a:latin typeface="微软雅黑" panose="020B0503020204020204" pitchFamily="34" charset="-122"/>
              <a:ea typeface="微软雅黑" panose="020B0503020204020204" pitchFamily="34" charset="-122"/>
            </a:endParaRPr>
          </a:p>
        </p:txBody>
      </p:sp>
      <p:sp>
        <p:nvSpPr>
          <p:cNvPr id="80" name="矩形 79"/>
          <p:cNvSpPr/>
          <p:nvPr/>
        </p:nvSpPr>
        <p:spPr>
          <a:xfrm>
            <a:off x="6257342" y="4902345"/>
            <a:ext cx="800219" cy="581057"/>
          </a:xfrm>
          <a:prstGeom prst="rect">
            <a:avLst/>
          </a:prstGeom>
        </p:spPr>
        <p:txBody>
          <a:bodyPr wrap="none">
            <a:spAutoFit/>
          </a:bodyPr>
          <a:lstStyle/>
          <a:p>
            <a:pPr lvl="0">
              <a:lnSpc>
                <a:spcPct val="150000"/>
              </a:lnSpc>
            </a:pPr>
            <a:r>
              <a:rPr lang="zh-CN" altLang="en-US" sz="2400" dirty="0">
                <a:solidFill>
                  <a:srgbClr val="000000"/>
                </a:solidFill>
                <a:latin typeface="微软雅黑" panose="020B0503020204020204" pitchFamily="34" charset="-122"/>
                <a:ea typeface="微软雅黑" panose="020B0503020204020204" pitchFamily="34" charset="-122"/>
              </a:rPr>
              <a:t>通风</a:t>
            </a:r>
          </a:p>
        </p:txBody>
      </p:sp>
    </p:spTree>
    <p:extLst>
      <p:ext uri="{BB962C8B-B14F-4D97-AF65-F5344CB8AC3E}">
        <p14:creationId xmlns:p14="http://schemas.microsoft.com/office/powerpoint/2010/main" val="72863413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strips(downLeft)">
                                      <p:cBhvr>
                                        <p:cTn id="7" dur="500"/>
                                        <p:tgtEl>
                                          <p:spTgt spid="33"/>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strips(downLeft)">
                                      <p:cBhvr>
                                        <p:cTn id="11" dur="500"/>
                                        <p:tgtEl>
                                          <p:spTgt spid="21"/>
                                        </p:tgtEl>
                                      </p:cBhvr>
                                    </p:animEffect>
                                  </p:childTnLst>
                                </p:cTn>
                              </p:par>
                            </p:childTnLst>
                          </p:cTn>
                        </p:par>
                        <p:par>
                          <p:cTn id="12" fill="hold">
                            <p:stCondLst>
                              <p:cond delay="1000"/>
                            </p:stCondLst>
                            <p:childTnLst>
                              <p:par>
                                <p:cTn id="13" presetID="18" presetClass="entr" presetSubtype="6"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strips(downRight)">
                                      <p:cBhvr>
                                        <p:cTn id="15" dur="500"/>
                                        <p:tgtEl>
                                          <p:spTgt spid="24"/>
                                        </p:tgtEl>
                                      </p:cBhvr>
                                    </p:animEffect>
                                  </p:childTnLst>
                                </p:cTn>
                              </p:par>
                            </p:childTnLst>
                          </p:cTn>
                        </p:par>
                        <p:par>
                          <p:cTn id="16" fill="hold">
                            <p:stCondLst>
                              <p:cond delay="1500"/>
                            </p:stCondLst>
                            <p:childTnLst>
                              <p:par>
                                <p:cTn id="17" presetID="18" presetClass="entr" presetSubtype="6"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strips(downRight)">
                                      <p:cBhvr>
                                        <p:cTn id="19" dur="500"/>
                                        <p:tgtEl>
                                          <p:spTgt spid="34"/>
                                        </p:tgtEl>
                                      </p:cBhvr>
                                    </p:animEffect>
                                  </p:childTnLst>
                                </p:cTn>
                              </p:par>
                            </p:childTnLst>
                          </p:cTn>
                        </p:par>
                        <p:par>
                          <p:cTn id="20" fill="hold">
                            <p:stCondLst>
                              <p:cond delay="2000"/>
                            </p:stCondLst>
                            <p:childTnLst>
                              <p:par>
                                <p:cTn id="21" presetID="18" presetClass="entr" presetSubtype="6"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strips(downRight)">
                                      <p:cBhvr>
                                        <p:cTn id="23" dur="500"/>
                                        <p:tgtEl>
                                          <p:spTgt spid="39"/>
                                        </p:tgtEl>
                                      </p:cBhvr>
                                    </p:animEffect>
                                  </p:childTnLst>
                                </p:cTn>
                              </p:par>
                            </p:childTnLst>
                          </p:cTn>
                        </p:par>
                        <p:par>
                          <p:cTn id="24" fill="hold">
                            <p:stCondLst>
                              <p:cond delay="2500"/>
                            </p:stCondLst>
                            <p:childTnLst>
                              <p:par>
                                <p:cTn id="25" presetID="18" presetClass="entr" presetSubtype="3"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strips(upRight)">
                                      <p:cBhvr>
                                        <p:cTn id="27" dur="500"/>
                                        <p:tgtEl>
                                          <p:spTgt spid="30"/>
                                        </p:tgtEl>
                                      </p:cBhvr>
                                    </p:animEffect>
                                  </p:childTnLst>
                                </p:cTn>
                              </p:par>
                            </p:childTnLst>
                          </p:cTn>
                        </p:par>
                        <p:par>
                          <p:cTn id="28" fill="hold">
                            <p:stCondLst>
                              <p:cond delay="3000"/>
                            </p:stCondLst>
                            <p:childTnLst>
                              <p:par>
                                <p:cTn id="29" presetID="18" presetClass="entr" presetSubtype="12"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strips(downLeft)">
                                      <p:cBhvr>
                                        <p:cTn id="31" dur="500"/>
                                        <p:tgtEl>
                                          <p:spTgt spid="27"/>
                                        </p:tgtEl>
                                      </p:cBhvr>
                                    </p:animEffect>
                                  </p:childTnLst>
                                </p:cTn>
                              </p:par>
                            </p:childTnLst>
                          </p:cTn>
                        </p:par>
                        <p:par>
                          <p:cTn id="32" fill="hold">
                            <p:stCondLst>
                              <p:cond delay="3500"/>
                            </p:stCondLst>
                            <p:childTnLst>
                              <p:par>
                                <p:cTn id="33" presetID="18" presetClass="entr" presetSubtype="12"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strips(downLeft)">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83719" y="1700880"/>
            <a:ext cx="4493538"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（四）棉织品洗涤工作程序</a:t>
            </a:r>
          </a:p>
        </p:txBody>
      </p:sp>
      <p:sp>
        <p:nvSpPr>
          <p:cNvPr id="4" name="椭圆 3"/>
          <p:cNvSpPr/>
          <p:nvPr/>
        </p:nvSpPr>
        <p:spPr>
          <a:xfrm flipH="1">
            <a:off x="2730488" y="5962767"/>
            <a:ext cx="802448" cy="316371"/>
          </a:xfrm>
          <a:prstGeom prst="ellipse">
            <a:avLst/>
          </a:prstGeom>
          <a:solidFill>
            <a:schemeClr val="tx1">
              <a:lumMod val="50000"/>
              <a:lumOff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a:ea typeface="微软雅黑"/>
            </a:endParaRPr>
          </a:p>
        </p:txBody>
      </p:sp>
      <p:sp>
        <p:nvSpPr>
          <p:cNvPr id="5" name="圆角矩形 6"/>
          <p:cNvSpPr/>
          <p:nvPr/>
        </p:nvSpPr>
        <p:spPr>
          <a:xfrm>
            <a:off x="3928103" y="3124816"/>
            <a:ext cx="4596768" cy="2210442"/>
          </a:xfrm>
          <a:custGeom>
            <a:avLst/>
            <a:gdLst>
              <a:gd name="connsiteX0" fmla="*/ 0 w 2448272"/>
              <a:gd name="connsiteY0" fmla="*/ 115074 h 2082419"/>
              <a:gd name="connsiteX1" fmla="*/ 115074 w 2448272"/>
              <a:gd name="connsiteY1" fmla="*/ 0 h 2082419"/>
              <a:gd name="connsiteX2" fmla="*/ 2333198 w 2448272"/>
              <a:gd name="connsiteY2" fmla="*/ 0 h 2082419"/>
              <a:gd name="connsiteX3" fmla="*/ 2448272 w 2448272"/>
              <a:gd name="connsiteY3" fmla="*/ 115074 h 2082419"/>
              <a:gd name="connsiteX4" fmla="*/ 2448272 w 2448272"/>
              <a:gd name="connsiteY4" fmla="*/ 1967345 h 2082419"/>
              <a:gd name="connsiteX5" fmla="*/ 2333198 w 2448272"/>
              <a:gd name="connsiteY5" fmla="*/ 2082419 h 2082419"/>
              <a:gd name="connsiteX6" fmla="*/ 115074 w 2448272"/>
              <a:gd name="connsiteY6" fmla="*/ 2082419 h 2082419"/>
              <a:gd name="connsiteX7" fmla="*/ 0 w 2448272"/>
              <a:gd name="connsiteY7" fmla="*/ 1967345 h 2082419"/>
              <a:gd name="connsiteX8" fmla="*/ 0 w 2448272"/>
              <a:gd name="connsiteY8" fmla="*/ 115074 h 2082419"/>
              <a:gd name="connsiteX0" fmla="*/ 0 w 2448272"/>
              <a:gd name="connsiteY0" fmla="*/ 115074 h 2082419"/>
              <a:gd name="connsiteX1" fmla="*/ 115074 w 2448272"/>
              <a:gd name="connsiteY1" fmla="*/ 0 h 2082419"/>
              <a:gd name="connsiteX2" fmla="*/ 2333198 w 2448272"/>
              <a:gd name="connsiteY2" fmla="*/ 0 h 2082419"/>
              <a:gd name="connsiteX3" fmla="*/ 2448272 w 2448272"/>
              <a:gd name="connsiteY3" fmla="*/ 115074 h 2082419"/>
              <a:gd name="connsiteX4" fmla="*/ 2448272 w 2448272"/>
              <a:gd name="connsiteY4" fmla="*/ 1967345 h 2082419"/>
              <a:gd name="connsiteX5" fmla="*/ 2333198 w 2448272"/>
              <a:gd name="connsiteY5" fmla="*/ 2082419 h 2082419"/>
              <a:gd name="connsiteX6" fmla="*/ 115074 w 2448272"/>
              <a:gd name="connsiteY6" fmla="*/ 2082419 h 2082419"/>
              <a:gd name="connsiteX7" fmla="*/ 0 w 2448272"/>
              <a:gd name="connsiteY7" fmla="*/ 1967345 h 2082419"/>
              <a:gd name="connsiteX8" fmla="*/ 91440 w 2448272"/>
              <a:gd name="connsiteY8" fmla="*/ 206514 h 2082419"/>
              <a:gd name="connsiteX0" fmla="*/ 0 w 2448272"/>
              <a:gd name="connsiteY0" fmla="*/ 115074 h 2082419"/>
              <a:gd name="connsiteX1" fmla="*/ 115074 w 2448272"/>
              <a:gd name="connsiteY1" fmla="*/ 0 h 2082419"/>
              <a:gd name="connsiteX2" fmla="*/ 2333198 w 2448272"/>
              <a:gd name="connsiteY2" fmla="*/ 0 h 2082419"/>
              <a:gd name="connsiteX3" fmla="*/ 2448272 w 2448272"/>
              <a:gd name="connsiteY3" fmla="*/ 115074 h 2082419"/>
              <a:gd name="connsiteX4" fmla="*/ 2448272 w 2448272"/>
              <a:gd name="connsiteY4" fmla="*/ 1967345 h 2082419"/>
              <a:gd name="connsiteX5" fmla="*/ 2333198 w 2448272"/>
              <a:gd name="connsiteY5" fmla="*/ 2082419 h 2082419"/>
              <a:gd name="connsiteX6" fmla="*/ 115074 w 2448272"/>
              <a:gd name="connsiteY6" fmla="*/ 2082419 h 2082419"/>
              <a:gd name="connsiteX7" fmla="*/ 0 w 2448272"/>
              <a:gd name="connsiteY7" fmla="*/ 1967345 h 2082419"/>
              <a:gd name="connsiteX0" fmla="*/ 115074 w 2448272"/>
              <a:gd name="connsiteY0" fmla="*/ 0 h 2082419"/>
              <a:gd name="connsiteX1" fmla="*/ 2333198 w 2448272"/>
              <a:gd name="connsiteY1" fmla="*/ 0 h 2082419"/>
              <a:gd name="connsiteX2" fmla="*/ 2448272 w 2448272"/>
              <a:gd name="connsiteY2" fmla="*/ 115074 h 2082419"/>
              <a:gd name="connsiteX3" fmla="*/ 2448272 w 2448272"/>
              <a:gd name="connsiteY3" fmla="*/ 1967345 h 2082419"/>
              <a:gd name="connsiteX4" fmla="*/ 2333198 w 2448272"/>
              <a:gd name="connsiteY4" fmla="*/ 2082419 h 2082419"/>
              <a:gd name="connsiteX5" fmla="*/ 115074 w 2448272"/>
              <a:gd name="connsiteY5" fmla="*/ 2082419 h 2082419"/>
              <a:gd name="connsiteX6" fmla="*/ 0 w 2448272"/>
              <a:gd name="connsiteY6" fmla="*/ 1967345 h 2082419"/>
              <a:gd name="connsiteX0" fmla="*/ 0 w 2333198"/>
              <a:gd name="connsiteY0" fmla="*/ 0 h 2082419"/>
              <a:gd name="connsiteX1" fmla="*/ 2218124 w 2333198"/>
              <a:gd name="connsiteY1" fmla="*/ 0 h 2082419"/>
              <a:gd name="connsiteX2" fmla="*/ 2333198 w 2333198"/>
              <a:gd name="connsiteY2" fmla="*/ 115074 h 2082419"/>
              <a:gd name="connsiteX3" fmla="*/ 2333198 w 2333198"/>
              <a:gd name="connsiteY3" fmla="*/ 1967345 h 2082419"/>
              <a:gd name="connsiteX4" fmla="*/ 2218124 w 2333198"/>
              <a:gd name="connsiteY4" fmla="*/ 2082419 h 2082419"/>
              <a:gd name="connsiteX5" fmla="*/ 0 w 2333198"/>
              <a:gd name="connsiteY5" fmla="*/ 2082419 h 208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198" h="2082419">
                <a:moveTo>
                  <a:pt x="0" y="0"/>
                </a:moveTo>
                <a:lnTo>
                  <a:pt x="2218124" y="0"/>
                </a:lnTo>
                <a:cubicBezTo>
                  <a:pt x="2281678" y="0"/>
                  <a:pt x="2333198" y="51520"/>
                  <a:pt x="2333198" y="115074"/>
                </a:cubicBezTo>
                <a:lnTo>
                  <a:pt x="2333198" y="1967345"/>
                </a:lnTo>
                <a:cubicBezTo>
                  <a:pt x="2333198" y="2030899"/>
                  <a:pt x="2281678" y="2082419"/>
                  <a:pt x="2218124" y="2082419"/>
                </a:cubicBezTo>
                <a:lnTo>
                  <a:pt x="0" y="2082419"/>
                </a:lnTo>
              </a:path>
            </a:pathLst>
          </a:custGeom>
          <a:gradFill rotWithShape="1">
            <a:gsLst>
              <a:gs pos="0">
                <a:srgbClr val="F8F8F8"/>
              </a:gs>
              <a:gs pos="100000">
                <a:schemeClr val="bg1">
                  <a:lumMod val="85000"/>
                </a:schemeClr>
              </a:gs>
            </a:gsLst>
            <a:lin ang="2700000" scaled="1"/>
          </a:gradFill>
          <a:ln w="9525">
            <a:solidFill>
              <a:schemeClr val="bg1">
                <a:lumMod val="75000"/>
              </a:schemeClr>
            </a:solidFill>
            <a:round/>
            <a:headEnd/>
            <a:tailEnd/>
          </a:ln>
          <a:effectLst>
            <a:outerShdw blurRad="101600" dist="38100" dir="2700000" algn="tl" rotWithShape="0">
              <a:schemeClr val="bg1">
                <a:lumMod val="50000"/>
                <a:alpha val="40000"/>
              </a:schemeClr>
            </a:outerShdw>
          </a:effectLst>
        </p:spPr>
        <p:txBody>
          <a:bodyPr wrap="none" anchor="ctr"/>
          <a:lstStyle/>
          <a:p>
            <a:endParaRPr lang="zh-CN" altLang="en-US" kern="0" dirty="0">
              <a:solidFill>
                <a:sysClr val="windowText" lastClr="000000"/>
              </a:solidFill>
              <a:latin typeface="Impact"/>
              <a:ea typeface="微软雅黑"/>
            </a:endParaRPr>
          </a:p>
        </p:txBody>
      </p:sp>
      <p:sp>
        <p:nvSpPr>
          <p:cNvPr id="6" name="椭圆 5"/>
          <p:cNvSpPr/>
          <p:nvPr/>
        </p:nvSpPr>
        <p:spPr>
          <a:xfrm flipH="1">
            <a:off x="1291504" y="5865424"/>
            <a:ext cx="928838" cy="366200"/>
          </a:xfrm>
          <a:prstGeom prst="ellipse">
            <a:avLst/>
          </a:prstGeom>
          <a:solidFill>
            <a:schemeClr val="tx1">
              <a:lumMod val="50000"/>
              <a:lumOff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a:ea typeface="微软雅黑"/>
            </a:endParaRPr>
          </a:p>
        </p:txBody>
      </p:sp>
      <p:grpSp>
        <p:nvGrpSpPr>
          <p:cNvPr id="7" name="组合 6"/>
          <p:cNvGrpSpPr/>
          <p:nvPr/>
        </p:nvGrpSpPr>
        <p:grpSpPr>
          <a:xfrm flipH="1">
            <a:off x="2171632" y="2823639"/>
            <a:ext cx="2176948" cy="3189932"/>
            <a:chOff x="4002347" y="2299476"/>
            <a:chExt cx="1600757" cy="2332073"/>
          </a:xfrm>
          <a:effectLst>
            <a:outerShdw blurRad="101600" dist="38100" dir="2700000" algn="tl" rotWithShape="0">
              <a:prstClr val="black">
                <a:alpha val="40000"/>
              </a:prstClr>
            </a:outerShdw>
          </a:effectLst>
        </p:grpSpPr>
        <p:sp>
          <p:nvSpPr>
            <p:cNvPr id="8" name="Freeform 54"/>
            <p:cNvSpPr>
              <a:spLocks/>
            </p:cNvSpPr>
            <p:nvPr/>
          </p:nvSpPr>
          <p:spPr bwMode="auto">
            <a:xfrm>
              <a:off x="4634084" y="4105816"/>
              <a:ext cx="415447" cy="523592"/>
            </a:xfrm>
            <a:custGeom>
              <a:avLst/>
              <a:gdLst>
                <a:gd name="T0" fmla="*/ 164 w 164"/>
                <a:gd name="T1" fmla="*/ 71 h 207"/>
                <a:gd name="T2" fmla="*/ 68 w 164"/>
                <a:gd name="T3" fmla="*/ 8 h 207"/>
                <a:gd name="T4" fmla="*/ 65 w 164"/>
                <a:gd name="T5" fmla="*/ 18 h 207"/>
                <a:gd name="T6" fmla="*/ 61 w 164"/>
                <a:gd name="T7" fmla="*/ 30 h 207"/>
                <a:gd name="T8" fmla="*/ 57 w 164"/>
                <a:gd name="T9" fmla="*/ 38 h 207"/>
                <a:gd name="T10" fmla="*/ 52 w 164"/>
                <a:gd name="T11" fmla="*/ 49 h 207"/>
                <a:gd name="T12" fmla="*/ 47 w 164"/>
                <a:gd name="T13" fmla="*/ 58 h 207"/>
                <a:gd name="T14" fmla="*/ 38 w 164"/>
                <a:gd name="T15" fmla="*/ 70 h 207"/>
                <a:gd name="T16" fmla="*/ 32 w 164"/>
                <a:gd name="T17" fmla="*/ 78 h 207"/>
                <a:gd name="T18" fmla="*/ 20 w 164"/>
                <a:gd name="T19" fmla="*/ 91 h 207"/>
                <a:gd name="T20" fmla="*/ 11 w 164"/>
                <a:gd name="T21" fmla="*/ 101 h 207"/>
                <a:gd name="T22" fmla="*/ 4 w 164"/>
                <a:gd name="T23" fmla="*/ 107 h 207"/>
                <a:gd name="T24" fmla="*/ 4 w 164"/>
                <a:gd name="T25" fmla="*/ 107 h 207"/>
                <a:gd name="T26" fmla="*/ 3 w 164"/>
                <a:gd name="T27" fmla="*/ 108 h 207"/>
                <a:gd name="T28" fmla="*/ 2 w 164"/>
                <a:gd name="T29" fmla="*/ 109 h 207"/>
                <a:gd name="T30" fmla="*/ 2 w 164"/>
                <a:gd name="T31" fmla="*/ 109 h 207"/>
                <a:gd name="T32" fmla="*/ 2 w 164"/>
                <a:gd name="T33" fmla="*/ 110 h 207"/>
                <a:gd name="T34" fmla="*/ 1 w 164"/>
                <a:gd name="T35" fmla="*/ 110 h 207"/>
                <a:gd name="T36" fmla="*/ 1 w 164"/>
                <a:gd name="T37" fmla="*/ 111 h 207"/>
                <a:gd name="T38" fmla="*/ 1 w 164"/>
                <a:gd name="T39" fmla="*/ 112 h 207"/>
                <a:gd name="T40" fmla="*/ 0 w 164"/>
                <a:gd name="T41" fmla="*/ 115 h 207"/>
                <a:gd name="T42" fmla="*/ 1 w 164"/>
                <a:gd name="T43" fmla="*/ 116 h 207"/>
                <a:gd name="T44" fmla="*/ 2 w 164"/>
                <a:gd name="T45" fmla="*/ 119 h 207"/>
                <a:gd name="T46" fmla="*/ 87 w 164"/>
                <a:gd name="T47" fmla="*/ 207 h 207"/>
                <a:gd name="T48" fmla="*/ 86 w 164"/>
                <a:gd name="T49" fmla="*/ 206 h 207"/>
                <a:gd name="T50" fmla="*/ 86 w 164"/>
                <a:gd name="T51" fmla="*/ 202 h 207"/>
                <a:gd name="T52" fmla="*/ 87 w 164"/>
                <a:gd name="T53" fmla="*/ 196 h 207"/>
                <a:gd name="T54" fmla="*/ 91 w 164"/>
                <a:gd name="T55" fmla="*/ 192 h 207"/>
                <a:gd name="T56" fmla="*/ 95 w 164"/>
                <a:gd name="T57" fmla="*/ 188 h 207"/>
                <a:gd name="T58" fmla="*/ 101 w 164"/>
                <a:gd name="T59" fmla="*/ 183 h 207"/>
                <a:gd name="T60" fmla="*/ 107 w 164"/>
                <a:gd name="T61" fmla="*/ 175 h 207"/>
                <a:gd name="T62" fmla="*/ 115 w 164"/>
                <a:gd name="T63" fmla="*/ 167 h 207"/>
                <a:gd name="T64" fmla="*/ 121 w 164"/>
                <a:gd name="T65" fmla="*/ 160 h 207"/>
                <a:gd name="T66" fmla="*/ 125 w 164"/>
                <a:gd name="T67" fmla="*/ 155 h 207"/>
                <a:gd name="T68" fmla="*/ 128 w 164"/>
                <a:gd name="T69" fmla="*/ 150 h 207"/>
                <a:gd name="T70" fmla="*/ 133 w 164"/>
                <a:gd name="T71" fmla="*/ 142 h 207"/>
                <a:gd name="T72" fmla="*/ 138 w 164"/>
                <a:gd name="T73" fmla="*/ 135 h 207"/>
                <a:gd name="T74" fmla="*/ 142 w 164"/>
                <a:gd name="T75" fmla="*/ 128 h 207"/>
                <a:gd name="T76" fmla="*/ 145 w 164"/>
                <a:gd name="T77" fmla="*/ 124 h 207"/>
                <a:gd name="T78" fmla="*/ 148 w 164"/>
                <a:gd name="T79" fmla="*/ 117 h 207"/>
                <a:gd name="T80" fmla="*/ 151 w 164"/>
                <a:gd name="T81" fmla="*/ 111 h 207"/>
                <a:gd name="T82" fmla="*/ 154 w 164"/>
                <a:gd name="T83" fmla="*/ 105 h 207"/>
                <a:gd name="T84" fmla="*/ 156 w 164"/>
                <a:gd name="T85" fmla="*/ 98 h 207"/>
                <a:gd name="T86" fmla="*/ 159 w 164"/>
                <a:gd name="T87" fmla="*/ 92 h 207"/>
                <a:gd name="T88" fmla="*/ 161 w 164"/>
                <a:gd name="T89" fmla="*/ 8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207">
                  <a:moveTo>
                    <a:pt x="163" y="78"/>
                  </a:moveTo>
                  <a:cubicBezTo>
                    <a:pt x="163" y="78"/>
                    <a:pt x="163" y="78"/>
                    <a:pt x="163" y="78"/>
                  </a:cubicBezTo>
                  <a:cubicBezTo>
                    <a:pt x="163" y="76"/>
                    <a:pt x="164" y="73"/>
                    <a:pt x="164" y="71"/>
                  </a:cubicBezTo>
                  <a:cubicBezTo>
                    <a:pt x="70" y="0"/>
                    <a:pt x="70" y="0"/>
                    <a:pt x="70" y="0"/>
                  </a:cubicBezTo>
                  <a:cubicBezTo>
                    <a:pt x="70" y="2"/>
                    <a:pt x="69" y="4"/>
                    <a:pt x="69" y="6"/>
                  </a:cubicBezTo>
                  <a:cubicBezTo>
                    <a:pt x="69" y="6"/>
                    <a:pt x="68" y="7"/>
                    <a:pt x="68" y="8"/>
                  </a:cubicBezTo>
                  <a:cubicBezTo>
                    <a:pt x="68" y="9"/>
                    <a:pt x="68" y="10"/>
                    <a:pt x="67" y="12"/>
                  </a:cubicBezTo>
                  <a:cubicBezTo>
                    <a:pt x="67" y="13"/>
                    <a:pt x="67" y="13"/>
                    <a:pt x="66" y="14"/>
                  </a:cubicBezTo>
                  <a:cubicBezTo>
                    <a:pt x="66" y="16"/>
                    <a:pt x="66" y="17"/>
                    <a:pt x="65" y="18"/>
                  </a:cubicBezTo>
                  <a:cubicBezTo>
                    <a:pt x="65" y="19"/>
                    <a:pt x="65" y="20"/>
                    <a:pt x="64" y="21"/>
                  </a:cubicBezTo>
                  <a:cubicBezTo>
                    <a:pt x="64" y="22"/>
                    <a:pt x="64" y="23"/>
                    <a:pt x="63" y="24"/>
                  </a:cubicBezTo>
                  <a:cubicBezTo>
                    <a:pt x="62" y="26"/>
                    <a:pt x="62" y="28"/>
                    <a:pt x="61" y="30"/>
                  </a:cubicBezTo>
                  <a:cubicBezTo>
                    <a:pt x="61" y="30"/>
                    <a:pt x="61" y="30"/>
                    <a:pt x="61" y="30"/>
                  </a:cubicBezTo>
                  <a:cubicBezTo>
                    <a:pt x="60" y="32"/>
                    <a:pt x="59" y="34"/>
                    <a:pt x="58" y="36"/>
                  </a:cubicBezTo>
                  <a:cubicBezTo>
                    <a:pt x="58" y="37"/>
                    <a:pt x="58" y="37"/>
                    <a:pt x="57" y="38"/>
                  </a:cubicBezTo>
                  <a:cubicBezTo>
                    <a:pt x="57" y="39"/>
                    <a:pt x="56" y="41"/>
                    <a:pt x="55" y="42"/>
                  </a:cubicBezTo>
                  <a:cubicBezTo>
                    <a:pt x="55" y="43"/>
                    <a:pt x="55" y="44"/>
                    <a:pt x="54" y="44"/>
                  </a:cubicBezTo>
                  <a:cubicBezTo>
                    <a:pt x="53" y="46"/>
                    <a:pt x="53" y="47"/>
                    <a:pt x="52" y="49"/>
                  </a:cubicBezTo>
                  <a:cubicBezTo>
                    <a:pt x="52" y="49"/>
                    <a:pt x="51" y="50"/>
                    <a:pt x="51" y="50"/>
                  </a:cubicBezTo>
                  <a:cubicBezTo>
                    <a:pt x="50" y="52"/>
                    <a:pt x="49" y="54"/>
                    <a:pt x="47" y="56"/>
                  </a:cubicBezTo>
                  <a:cubicBezTo>
                    <a:pt x="47" y="57"/>
                    <a:pt x="47" y="57"/>
                    <a:pt x="47" y="58"/>
                  </a:cubicBezTo>
                  <a:cubicBezTo>
                    <a:pt x="46" y="59"/>
                    <a:pt x="44" y="61"/>
                    <a:pt x="43" y="63"/>
                  </a:cubicBezTo>
                  <a:cubicBezTo>
                    <a:pt x="43" y="63"/>
                    <a:pt x="43" y="64"/>
                    <a:pt x="42" y="64"/>
                  </a:cubicBezTo>
                  <a:cubicBezTo>
                    <a:pt x="41" y="66"/>
                    <a:pt x="40" y="68"/>
                    <a:pt x="38" y="70"/>
                  </a:cubicBezTo>
                  <a:cubicBezTo>
                    <a:pt x="38" y="71"/>
                    <a:pt x="37" y="71"/>
                    <a:pt x="37" y="71"/>
                  </a:cubicBezTo>
                  <a:cubicBezTo>
                    <a:pt x="36" y="73"/>
                    <a:pt x="34" y="75"/>
                    <a:pt x="33" y="77"/>
                  </a:cubicBezTo>
                  <a:cubicBezTo>
                    <a:pt x="32" y="77"/>
                    <a:pt x="32" y="78"/>
                    <a:pt x="32" y="78"/>
                  </a:cubicBezTo>
                  <a:cubicBezTo>
                    <a:pt x="30" y="80"/>
                    <a:pt x="28" y="82"/>
                    <a:pt x="27" y="84"/>
                  </a:cubicBezTo>
                  <a:cubicBezTo>
                    <a:pt x="26" y="85"/>
                    <a:pt x="26" y="85"/>
                    <a:pt x="25" y="86"/>
                  </a:cubicBezTo>
                  <a:cubicBezTo>
                    <a:pt x="23" y="88"/>
                    <a:pt x="22" y="90"/>
                    <a:pt x="20" y="91"/>
                  </a:cubicBezTo>
                  <a:cubicBezTo>
                    <a:pt x="20" y="92"/>
                    <a:pt x="19" y="92"/>
                    <a:pt x="19" y="92"/>
                  </a:cubicBezTo>
                  <a:cubicBezTo>
                    <a:pt x="17" y="95"/>
                    <a:pt x="15" y="97"/>
                    <a:pt x="13" y="99"/>
                  </a:cubicBezTo>
                  <a:cubicBezTo>
                    <a:pt x="12" y="99"/>
                    <a:pt x="12" y="100"/>
                    <a:pt x="11" y="101"/>
                  </a:cubicBezTo>
                  <a:cubicBezTo>
                    <a:pt x="9" y="103"/>
                    <a:pt x="6" y="105"/>
                    <a:pt x="4" y="107"/>
                  </a:cubicBezTo>
                  <a:cubicBezTo>
                    <a:pt x="4" y="107"/>
                    <a:pt x="4" y="107"/>
                    <a:pt x="4" y="107"/>
                  </a:cubicBezTo>
                  <a:cubicBezTo>
                    <a:pt x="4" y="107"/>
                    <a:pt x="4" y="107"/>
                    <a:pt x="4" y="107"/>
                  </a:cubicBezTo>
                  <a:cubicBezTo>
                    <a:pt x="4" y="107"/>
                    <a:pt x="4" y="107"/>
                    <a:pt x="4" y="107"/>
                  </a:cubicBezTo>
                  <a:cubicBezTo>
                    <a:pt x="4" y="107"/>
                    <a:pt x="4" y="107"/>
                    <a:pt x="4" y="107"/>
                  </a:cubicBezTo>
                  <a:cubicBezTo>
                    <a:pt x="4" y="107"/>
                    <a:pt x="4" y="107"/>
                    <a:pt x="4" y="107"/>
                  </a:cubicBezTo>
                  <a:cubicBezTo>
                    <a:pt x="4" y="107"/>
                    <a:pt x="4" y="108"/>
                    <a:pt x="3" y="108"/>
                  </a:cubicBezTo>
                  <a:cubicBezTo>
                    <a:pt x="3" y="108"/>
                    <a:pt x="3" y="108"/>
                    <a:pt x="3" y="108"/>
                  </a:cubicBezTo>
                  <a:cubicBezTo>
                    <a:pt x="3" y="108"/>
                    <a:pt x="3" y="108"/>
                    <a:pt x="3" y="108"/>
                  </a:cubicBezTo>
                  <a:cubicBezTo>
                    <a:pt x="3" y="108"/>
                    <a:pt x="3" y="108"/>
                    <a:pt x="3" y="108"/>
                  </a:cubicBezTo>
                  <a:cubicBezTo>
                    <a:pt x="3" y="108"/>
                    <a:pt x="3" y="108"/>
                    <a:pt x="3" y="109"/>
                  </a:cubicBezTo>
                  <a:cubicBezTo>
                    <a:pt x="3" y="109"/>
                    <a:pt x="3" y="109"/>
                    <a:pt x="2" y="109"/>
                  </a:cubicBezTo>
                  <a:cubicBezTo>
                    <a:pt x="2" y="109"/>
                    <a:pt x="2" y="109"/>
                    <a:pt x="2" y="109"/>
                  </a:cubicBezTo>
                  <a:cubicBezTo>
                    <a:pt x="2" y="109"/>
                    <a:pt x="2" y="109"/>
                    <a:pt x="2" y="109"/>
                  </a:cubicBezTo>
                  <a:cubicBezTo>
                    <a:pt x="2" y="109"/>
                    <a:pt x="2" y="109"/>
                    <a:pt x="2" y="109"/>
                  </a:cubicBezTo>
                  <a:cubicBezTo>
                    <a:pt x="2" y="109"/>
                    <a:pt x="2" y="109"/>
                    <a:pt x="2" y="109"/>
                  </a:cubicBezTo>
                  <a:cubicBezTo>
                    <a:pt x="2" y="109"/>
                    <a:pt x="2" y="109"/>
                    <a:pt x="2" y="109"/>
                  </a:cubicBezTo>
                  <a:cubicBezTo>
                    <a:pt x="2" y="109"/>
                    <a:pt x="2" y="109"/>
                    <a:pt x="2" y="110"/>
                  </a:cubicBezTo>
                  <a:cubicBezTo>
                    <a:pt x="2" y="110"/>
                    <a:pt x="2" y="110"/>
                    <a:pt x="2" y="110"/>
                  </a:cubicBezTo>
                  <a:cubicBezTo>
                    <a:pt x="2" y="110"/>
                    <a:pt x="2" y="110"/>
                    <a:pt x="2" y="110"/>
                  </a:cubicBezTo>
                  <a:cubicBezTo>
                    <a:pt x="2" y="110"/>
                    <a:pt x="2" y="110"/>
                    <a:pt x="1" y="110"/>
                  </a:cubicBezTo>
                  <a:cubicBezTo>
                    <a:pt x="1" y="110"/>
                    <a:pt x="1" y="111"/>
                    <a:pt x="1" y="111"/>
                  </a:cubicBezTo>
                  <a:cubicBezTo>
                    <a:pt x="1" y="111"/>
                    <a:pt x="1" y="111"/>
                    <a:pt x="1" y="111"/>
                  </a:cubicBezTo>
                  <a:cubicBezTo>
                    <a:pt x="1" y="111"/>
                    <a:pt x="1" y="111"/>
                    <a:pt x="1" y="111"/>
                  </a:cubicBezTo>
                  <a:cubicBezTo>
                    <a:pt x="1" y="112"/>
                    <a:pt x="1" y="112"/>
                    <a:pt x="1" y="112"/>
                  </a:cubicBezTo>
                  <a:cubicBezTo>
                    <a:pt x="1" y="112"/>
                    <a:pt x="1" y="112"/>
                    <a:pt x="1" y="112"/>
                  </a:cubicBezTo>
                  <a:cubicBezTo>
                    <a:pt x="1" y="112"/>
                    <a:pt x="1" y="112"/>
                    <a:pt x="1" y="112"/>
                  </a:cubicBezTo>
                  <a:cubicBezTo>
                    <a:pt x="1" y="113"/>
                    <a:pt x="1" y="113"/>
                    <a:pt x="1" y="113"/>
                  </a:cubicBezTo>
                  <a:cubicBezTo>
                    <a:pt x="1" y="114"/>
                    <a:pt x="0" y="114"/>
                    <a:pt x="0" y="115"/>
                  </a:cubicBezTo>
                  <a:cubicBezTo>
                    <a:pt x="0" y="115"/>
                    <a:pt x="0" y="115"/>
                    <a:pt x="0" y="115"/>
                  </a:cubicBezTo>
                  <a:cubicBezTo>
                    <a:pt x="0" y="115"/>
                    <a:pt x="0" y="115"/>
                    <a:pt x="0" y="115"/>
                  </a:cubicBezTo>
                  <a:cubicBezTo>
                    <a:pt x="0" y="115"/>
                    <a:pt x="1" y="115"/>
                    <a:pt x="1" y="115"/>
                  </a:cubicBezTo>
                  <a:cubicBezTo>
                    <a:pt x="1" y="116"/>
                    <a:pt x="1" y="116"/>
                    <a:pt x="1" y="116"/>
                  </a:cubicBezTo>
                  <a:cubicBezTo>
                    <a:pt x="1" y="117"/>
                    <a:pt x="1" y="117"/>
                    <a:pt x="1" y="118"/>
                  </a:cubicBezTo>
                  <a:cubicBezTo>
                    <a:pt x="1" y="118"/>
                    <a:pt x="1" y="118"/>
                    <a:pt x="1" y="118"/>
                  </a:cubicBezTo>
                  <a:cubicBezTo>
                    <a:pt x="1" y="118"/>
                    <a:pt x="2" y="118"/>
                    <a:pt x="2" y="119"/>
                  </a:cubicBezTo>
                  <a:cubicBezTo>
                    <a:pt x="2" y="119"/>
                    <a:pt x="2" y="119"/>
                    <a:pt x="2" y="119"/>
                  </a:cubicBezTo>
                  <a:cubicBezTo>
                    <a:pt x="2" y="119"/>
                    <a:pt x="2" y="119"/>
                    <a:pt x="2" y="119"/>
                  </a:cubicBezTo>
                  <a:cubicBezTo>
                    <a:pt x="31" y="149"/>
                    <a:pt x="59" y="178"/>
                    <a:pt x="87" y="207"/>
                  </a:cubicBezTo>
                  <a:cubicBezTo>
                    <a:pt x="87" y="207"/>
                    <a:pt x="87" y="207"/>
                    <a:pt x="87" y="207"/>
                  </a:cubicBezTo>
                  <a:cubicBezTo>
                    <a:pt x="87" y="206"/>
                    <a:pt x="87" y="206"/>
                    <a:pt x="87" y="206"/>
                  </a:cubicBezTo>
                  <a:cubicBezTo>
                    <a:pt x="87" y="206"/>
                    <a:pt x="87" y="206"/>
                    <a:pt x="86" y="206"/>
                  </a:cubicBezTo>
                  <a:cubicBezTo>
                    <a:pt x="86" y="206"/>
                    <a:pt x="86" y="205"/>
                    <a:pt x="86" y="205"/>
                  </a:cubicBezTo>
                  <a:cubicBezTo>
                    <a:pt x="86" y="204"/>
                    <a:pt x="86" y="203"/>
                    <a:pt x="86" y="203"/>
                  </a:cubicBezTo>
                  <a:cubicBezTo>
                    <a:pt x="86" y="202"/>
                    <a:pt x="86" y="202"/>
                    <a:pt x="86" y="202"/>
                  </a:cubicBezTo>
                  <a:cubicBezTo>
                    <a:pt x="86" y="201"/>
                    <a:pt x="86" y="200"/>
                    <a:pt x="86" y="199"/>
                  </a:cubicBezTo>
                  <a:cubicBezTo>
                    <a:pt x="86" y="199"/>
                    <a:pt x="86" y="199"/>
                    <a:pt x="86" y="199"/>
                  </a:cubicBezTo>
                  <a:cubicBezTo>
                    <a:pt x="86" y="198"/>
                    <a:pt x="87" y="197"/>
                    <a:pt x="87" y="196"/>
                  </a:cubicBezTo>
                  <a:cubicBezTo>
                    <a:pt x="87" y="196"/>
                    <a:pt x="87" y="196"/>
                    <a:pt x="87" y="196"/>
                  </a:cubicBezTo>
                  <a:cubicBezTo>
                    <a:pt x="88" y="195"/>
                    <a:pt x="89" y="194"/>
                    <a:pt x="90" y="193"/>
                  </a:cubicBezTo>
                  <a:cubicBezTo>
                    <a:pt x="90" y="193"/>
                    <a:pt x="91" y="192"/>
                    <a:pt x="91" y="192"/>
                  </a:cubicBezTo>
                  <a:cubicBezTo>
                    <a:pt x="91" y="192"/>
                    <a:pt x="92" y="191"/>
                    <a:pt x="92" y="191"/>
                  </a:cubicBezTo>
                  <a:cubicBezTo>
                    <a:pt x="93" y="190"/>
                    <a:pt x="93" y="190"/>
                    <a:pt x="93" y="190"/>
                  </a:cubicBezTo>
                  <a:cubicBezTo>
                    <a:pt x="94" y="189"/>
                    <a:pt x="94" y="189"/>
                    <a:pt x="95" y="188"/>
                  </a:cubicBezTo>
                  <a:cubicBezTo>
                    <a:pt x="96" y="187"/>
                    <a:pt x="96" y="187"/>
                    <a:pt x="97" y="186"/>
                  </a:cubicBezTo>
                  <a:cubicBezTo>
                    <a:pt x="98" y="185"/>
                    <a:pt x="99" y="184"/>
                    <a:pt x="99" y="184"/>
                  </a:cubicBezTo>
                  <a:cubicBezTo>
                    <a:pt x="100" y="183"/>
                    <a:pt x="100" y="183"/>
                    <a:pt x="101" y="183"/>
                  </a:cubicBezTo>
                  <a:cubicBezTo>
                    <a:pt x="102" y="181"/>
                    <a:pt x="104" y="179"/>
                    <a:pt x="106" y="177"/>
                  </a:cubicBezTo>
                  <a:cubicBezTo>
                    <a:pt x="106" y="177"/>
                    <a:pt x="106" y="177"/>
                    <a:pt x="106" y="176"/>
                  </a:cubicBezTo>
                  <a:cubicBezTo>
                    <a:pt x="107" y="176"/>
                    <a:pt x="107" y="176"/>
                    <a:pt x="107" y="175"/>
                  </a:cubicBezTo>
                  <a:cubicBezTo>
                    <a:pt x="109" y="174"/>
                    <a:pt x="110" y="172"/>
                    <a:pt x="111" y="171"/>
                  </a:cubicBezTo>
                  <a:cubicBezTo>
                    <a:pt x="112" y="170"/>
                    <a:pt x="113" y="170"/>
                    <a:pt x="113" y="169"/>
                  </a:cubicBezTo>
                  <a:cubicBezTo>
                    <a:pt x="114" y="168"/>
                    <a:pt x="114" y="168"/>
                    <a:pt x="115" y="167"/>
                  </a:cubicBezTo>
                  <a:cubicBezTo>
                    <a:pt x="115" y="166"/>
                    <a:pt x="116" y="166"/>
                    <a:pt x="116" y="165"/>
                  </a:cubicBezTo>
                  <a:cubicBezTo>
                    <a:pt x="118" y="164"/>
                    <a:pt x="119" y="162"/>
                    <a:pt x="120" y="160"/>
                  </a:cubicBezTo>
                  <a:cubicBezTo>
                    <a:pt x="121" y="160"/>
                    <a:pt x="121" y="160"/>
                    <a:pt x="121" y="160"/>
                  </a:cubicBezTo>
                  <a:cubicBezTo>
                    <a:pt x="121" y="160"/>
                    <a:pt x="121" y="160"/>
                    <a:pt x="121" y="159"/>
                  </a:cubicBezTo>
                  <a:cubicBezTo>
                    <a:pt x="121" y="159"/>
                    <a:pt x="121" y="159"/>
                    <a:pt x="122" y="159"/>
                  </a:cubicBezTo>
                  <a:cubicBezTo>
                    <a:pt x="123" y="157"/>
                    <a:pt x="124" y="156"/>
                    <a:pt x="125" y="155"/>
                  </a:cubicBezTo>
                  <a:cubicBezTo>
                    <a:pt x="125" y="154"/>
                    <a:pt x="126" y="153"/>
                    <a:pt x="126" y="152"/>
                  </a:cubicBezTo>
                  <a:cubicBezTo>
                    <a:pt x="127" y="152"/>
                    <a:pt x="127" y="151"/>
                    <a:pt x="128" y="151"/>
                  </a:cubicBezTo>
                  <a:cubicBezTo>
                    <a:pt x="128" y="150"/>
                    <a:pt x="128" y="150"/>
                    <a:pt x="128" y="150"/>
                  </a:cubicBezTo>
                  <a:cubicBezTo>
                    <a:pt x="130" y="148"/>
                    <a:pt x="131" y="146"/>
                    <a:pt x="132" y="144"/>
                  </a:cubicBezTo>
                  <a:cubicBezTo>
                    <a:pt x="132" y="144"/>
                    <a:pt x="132" y="144"/>
                    <a:pt x="133" y="144"/>
                  </a:cubicBezTo>
                  <a:cubicBezTo>
                    <a:pt x="133" y="143"/>
                    <a:pt x="133" y="143"/>
                    <a:pt x="133" y="142"/>
                  </a:cubicBezTo>
                  <a:cubicBezTo>
                    <a:pt x="134" y="141"/>
                    <a:pt x="135" y="140"/>
                    <a:pt x="136" y="139"/>
                  </a:cubicBezTo>
                  <a:cubicBezTo>
                    <a:pt x="136" y="138"/>
                    <a:pt x="137" y="137"/>
                    <a:pt x="137" y="137"/>
                  </a:cubicBezTo>
                  <a:cubicBezTo>
                    <a:pt x="138" y="136"/>
                    <a:pt x="138" y="135"/>
                    <a:pt x="138" y="135"/>
                  </a:cubicBezTo>
                  <a:cubicBezTo>
                    <a:pt x="138" y="135"/>
                    <a:pt x="139" y="134"/>
                    <a:pt x="139" y="134"/>
                  </a:cubicBezTo>
                  <a:cubicBezTo>
                    <a:pt x="140" y="132"/>
                    <a:pt x="141" y="130"/>
                    <a:pt x="142" y="129"/>
                  </a:cubicBezTo>
                  <a:cubicBezTo>
                    <a:pt x="142" y="129"/>
                    <a:pt x="142" y="128"/>
                    <a:pt x="142" y="128"/>
                  </a:cubicBezTo>
                  <a:cubicBezTo>
                    <a:pt x="142" y="128"/>
                    <a:pt x="142" y="128"/>
                    <a:pt x="143" y="128"/>
                  </a:cubicBezTo>
                  <a:cubicBezTo>
                    <a:pt x="143" y="127"/>
                    <a:pt x="143" y="127"/>
                    <a:pt x="143" y="127"/>
                  </a:cubicBezTo>
                  <a:cubicBezTo>
                    <a:pt x="144" y="126"/>
                    <a:pt x="144" y="125"/>
                    <a:pt x="145" y="124"/>
                  </a:cubicBezTo>
                  <a:cubicBezTo>
                    <a:pt x="145" y="123"/>
                    <a:pt x="146" y="122"/>
                    <a:pt x="146" y="121"/>
                  </a:cubicBezTo>
                  <a:cubicBezTo>
                    <a:pt x="146" y="121"/>
                    <a:pt x="147" y="120"/>
                    <a:pt x="147" y="119"/>
                  </a:cubicBezTo>
                  <a:cubicBezTo>
                    <a:pt x="147" y="119"/>
                    <a:pt x="148" y="118"/>
                    <a:pt x="148" y="117"/>
                  </a:cubicBezTo>
                  <a:cubicBezTo>
                    <a:pt x="149" y="116"/>
                    <a:pt x="149" y="115"/>
                    <a:pt x="150" y="114"/>
                  </a:cubicBezTo>
                  <a:cubicBezTo>
                    <a:pt x="150" y="113"/>
                    <a:pt x="150" y="113"/>
                    <a:pt x="151" y="112"/>
                  </a:cubicBezTo>
                  <a:cubicBezTo>
                    <a:pt x="151" y="112"/>
                    <a:pt x="151" y="112"/>
                    <a:pt x="151" y="111"/>
                  </a:cubicBezTo>
                  <a:cubicBezTo>
                    <a:pt x="152" y="109"/>
                    <a:pt x="153" y="107"/>
                    <a:pt x="153" y="105"/>
                  </a:cubicBezTo>
                  <a:cubicBezTo>
                    <a:pt x="153" y="105"/>
                    <a:pt x="153" y="105"/>
                    <a:pt x="153" y="105"/>
                  </a:cubicBezTo>
                  <a:cubicBezTo>
                    <a:pt x="154" y="105"/>
                    <a:pt x="154" y="105"/>
                    <a:pt x="154" y="105"/>
                  </a:cubicBezTo>
                  <a:cubicBezTo>
                    <a:pt x="154" y="103"/>
                    <a:pt x="155" y="101"/>
                    <a:pt x="156" y="100"/>
                  </a:cubicBezTo>
                  <a:cubicBezTo>
                    <a:pt x="156" y="99"/>
                    <a:pt x="156" y="99"/>
                    <a:pt x="156" y="99"/>
                  </a:cubicBezTo>
                  <a:cubicBezTo>
                    <a:pt x="156" y="99"/>
                    <a:pt x="156" y="98"/>
                    <a:pt x="156" y="98"/>
                  </a:cubicBezTo>
                  <a:cubicBezTo>
                    <a:pt x="157" y="97"/>
                    <a:pt x="157" y="96"/>
                    <a:pt x="158" y="95"/>
                  </a:cubicBezTo>
                  <a:cubicBezTo>
                    <a:pt x="158" y="94"/>
                    <a:pt x="158" y="93"/>
                    <a:pt x="158" y="92"/>
                  </a:cubicBezTo>
                  <a:cubicBezTo>
                    <a:pt x="158" y="92"/>
                    <a:pt x="159" y="92"/>
                    <a:pt x="159" y="92"/>
                  </a:cubicBezTo>
                  <a:cubicBezTo>
                    <a:pt x="159" y="90"/>
                    <a:pt x="159" y="89"/>
                    <a:pt x="160" y="87"/>
                  </a:cubicBezTo>
                  <a:cubicBezTo>
                    <a:pt x="160" y="87"/>
                    <a:pt x="160" y="86"/>
                    <a:pt x="161" y="85"/>
                  </a:cubicBezTo>
                  <a:cubicBezTo>
                    <a:pt x="161" y="85"/>
                    <a:pt x="161" y="85"/>
                    <a:pt x="161" y="85"/>
                  </a:cubicBezTo>
                  <a:cubicBezTo>
                    <a:pt x="161" y="83"/>
                    <a:pt x="162" y="82"/>
                    <a:pt x="162" y="80"/>
                  </a:cubicBezTo>
                  <a:cubicBezTo>
                    <a:pt x="162" y="79"/>
                    <a:pt x="162" y="79"/>
                    <a:pt x="163" y="78"/>
                  </a:cubicBezTo>
                  <a:close/>
                </a:path>
              </a:pathLst>
            </a:custGeom>
            <a:solidFill>
              <a:srgbClr val="2187AB"/>
            </a:solidFill>
            <a:ln>
              <a:noFill/>
            </a:ln>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9" name="任意多边形 8"/>
            <p:cNvSpPr>
              <a:spLocks/>
            </p:cNvSpPr>
            <p:nvPr/>
          </p:nvSpPr>
          <p:spPr bwMode="auto">
            <a:xfrm>
              <a:off x="4002347" y="2312324"/>
              <a:ext cx="295524" cy="2061176"/>
            </a:xfrm>
            <a:custGeom>
              <a:avLst/>
              <a:gdLst>
                <a:gd name="connsiteX0" fmla="*/ 273207 w 295524"/>
                <a:gd name="connsiteY0" fmla="*/ 2047611 h 2061176"/>
                <a:gd name="connsiteX1" fmla="*/ 283747 w 295524"/>
                <a:gd name="connsiteY1" fmla="*/ 2061176 h 2061176"/>
                <a:gd name="connsiteX2" fmla="*/ 273619 w 295524"/>
                <a:gd name="connsiteY2" fmla="*/ 2048568 h 2061176"/>
                <a:gd name="connsiteX3" fmla="*/ 295524 w 295524"/>
                <a:gd name="connsiteY3" fmla="*/ 0 h 2061176"/>
                <a:gd name="connsiteX4" fmla="*/ 282895 w 295524"/>
                <a:gd name="connsiteY4" fmla="*/ 7589 h 2061176"/>
                <a:gd name="connsiteX5" fmla="*/ 280369 w 295524"/>
                <a:gd name="connsiteY5" fmla="*/ 7589 h 2061176"/>
                <a:gd name="connsiteX6" fmla="*/ 270266 w 295524"/>
                <a:gd name="connsiteY6" fmla="*/ 12649 h 2061176"/>
                <a:gd name="connsiteX7" fmla="*/ 267740 w 295524"/>
                <a:gd name="connsiteY7" fmla="*/ 12649 h 2061176"/>
                <a:gd name="connsiteX8" fmla="*/ 257637 w 295524"/>
                <a:gd name="connsiteY8" fmla="*/ 20238 h 2061176"/>
                <a:gd name="connsiteX9" fmla="*/ 255111 w 295524"/>
                <a:gd name="connsiteY9" fmla="*/ 20238 h 2061176"/>
                <a:gd name="connsiteX10" fmla="*/ 245007 w 295524"/>
                <a:gd name="connsiteY10" fmla="*/ 27827 h 2061176"/>
                <a:gd name="connsiteX11" fmla="*/ 242481 w 295524"/>
                <a:gd name="connsiteY11" fmla="*/ 30357 h 2061176"/>
                <a:gd name="connsiteX12" fmla="*/ 232378 w 295524"/>
                <a:gd name="connsiteY12" fmla="*/ 37947 h 2061176"/>
                <a:gd name="connsiteX13" fmla="*/ 222275 w 295524"/>
                <a:gd name="connsiteY13" fmla="*/ 48066 h 2061176"/>
                <a:gd name="connsiteX14" fmla="*/ 212171 w 295524"/>
                <a:gd name="connsiteY14" fmla="*/ 58185 h 2061176"/>
                <a:gd name="connsiteX15" fmla="*/ 212171 w 295524"/>
                <a:gd name="connsiteY15" fmla="*/ 60715 h 2061176"/>
                <a:gd name="connsiteX16" fmla="*/ 202068 w 295524"/>
                <a:gd name="connsiteY16" fmla="*/ 70834 h 2061176"/>
                <a:gd name="connsiteX17" fmla="*/ 194490 w 295524"/>
                <a:gd name="connsiteY17" fmla="*/ 83483 h 2061176"/>
                <a:gd name="connsiteX18" fmla="*/ 194490 w 295524"/>
                <a:gd name="connsiteY18" fmla="*/ 86012 h 2061176"/>
                <a:gd name="connsiteX19" fmla="*/ 189439 w 295524"/>
                <a:gd name="connsiteY19" fmla="*/ 96132 h 2061176"/>
                <a:gd name="connsiteX20" fmla="*/ 186913 w 295524"/>
                <a:gd name="connsiteY20" fmla="*/ 98661 h 2061176"/>
                <a:gd name="connsiteX21" fmla="*/ 181861 w 295524"/>
                <a:gd name="connsiteY21" fmla="*/ 111310 h 2061176"/>
                <a:gd name="connsiteX22" fmla="*/ 181861 w 295524"/>
                <a:gd name="connsiteY22" fmla="*/ 113840 h 2061176"/>
                <a:gd name="connsiteX23" fmla="*/ 179335 w 295524"/>
                <a:gd name="connsiteY23" fmla="*/ 121429 h 2061176"/>
                <a:gd name="connsiteX24" fmla="*/ 176809 w 295524"/>
                <a:gd name="connsiteY24" fmla="*/ 131548 h 2061176"/>
                <a:gd name="connsiteX25" fmla="*/ 174284 w 295524"/>
                <a:gd name="connsiteY25" fmla="*/ 139138 h 2061176"/>
                <a:gd name="connsiteX26" fmla="*/ 171758 w 295524"/>
                <a:gd name="connsiteY26" fmla="*/ 149257 h 2061176"/>
                <a:gd name="connsiteX27" fmla="*/ 171758 w 295524"/>
                <a:gd name="connsiteY27" fmla="*/ 154316 h 2061176"/>
                <a:gd name="connsiteX28" fmla="*/ 171758 w 295524"/>
                <a:gd name="connsiteY28" fmla="*/ 166965 h 2061176"/>
                <a:gd name="connsiteX29" fmla="*/ 169232 w 295524"/>
                <a:gd name="connsiteY29" fmla="*/ 172025 h 2061176"/>
                <a:gd name="connsiteX30" fmla="*/ 169232 w 295524"/>
                <a:gd name="connsiteY30" fmla="*/ 192263 h 2061176"/>
                <a:gd name="connsiteX31" fmla="*/ 169207 w 295524"/>
                <a:gd name="connsiteY31" fmla="*/ 192269 h 2061176"/>
                <a:gd name="connsiteX32" fmla="*/ 258011 w 295524"/>
                <a:gd name="connsiteY32" fmla="*/ 1995088 h 2061176"/>
                <a:gd name="connsiteX33" fmla="*/ 258426 w 295524"/>
                <a:gd name="connsiteY33" fmla="*/ 1995611 h 2061176"/>
                <a:gd name="connsiteX34" fmla="*/ 260958 w 295524"/>
                <a:gd name="connsiteY34" fmla="*/ 2013263 h 2061176"/>
                <a:gd name="connsiteX35" fmla="*/ 266022 w 295524"/>
                <a:gd name="connsiteY35" fmla="*/ 2030915 h 2061176"/>
                <a:gd name="connsiteX36" fmla="*/ 273207 w 295524"/>
                <a:gd name="connsiteY36" fmla="*/ 2047611 h 2061176"/>
                <a:gd name="connsiteX37" fmla="*/ 119157 w 295524"/>
                <a:gd name="connsiteY37" fmla="*/ 1849349 h 2061176"/>
                <a:gd name="connsiteX38" fmla="*/ 111560 w 295524"/>
                <a:gd name="connsiteY38" fmla="*/ 1836741 h 2061176"/>
                <a:gd name="connsiteX39" fmla="*/ 103964 w 295524"/>
                <a:gd name="connsiteY39" fmla="*/ 1824132 h 2061176"/>
                <a:gd name="connsiteX40" fmla="*/ 98899 w 295524"/>
                <a:gd name="connsiteY40" fmla="*/ 1806480 h 2061176"/>
                <a:gd name="connsiteX41" fmla="*/ 96367 w 295524"/>
                <a:gd name="connsiteY41" fmla="*/ 1791350 h 2061176"/>
                <a:gd name="connsiteX42" fmla="*/ 96367 w 295524"/>
                <a:gd name="connsiteY42" fmla="*/ 1791350 h 2061176"/>
                <a:gd name="connsiteX43" fmla="*/ 0 w 295524"/>
                <a:gd name="connsiteY43" fmla="*/ 230210 h 2061176"/>
                <a:gd name="connsiteX44" fmla="*/ 0 w 295524"/>
                <a:gd name="connsiteY44" fmla="*/ 230210 h 2061176"/>
                <a:gd name="connsiteX45" fmla="*/ 0 w 295524"/>
                <a:gd name="connsiteY45" fmla="*/ 230210 h 2061176"/>
                <a:gd name="connsiteX46" fmla="*/ 0 w 295524"/>
                <a:gd name="connsiteY46" fmla="*/ 215031 h 2061176"/>
                <a:gd name="connsiteX47" fmla="*/ 0 w 295524"/>
                <a:gd name="connsiteY47" fmla="*/ 212501 h 2061176"/>
                <a:gd name="connsiteX48" fmla="*/ 0 w 295524"/>
                <a:gd name="connsiteY48" fmla="*/ 209972 h 2061176"/>
                <a:gd name="connsiteX49" fmla="*/ 0 w 295524"/>
                <a:gd name="connsiteY49" fmla="*/ 199853 h 2061176"/>
                <a:gd name="connsiteX50" fmla="*/ 0 w 295524"/>
                <a:gd name="connsiteY50" fmla="*/ 197323 h 2061176"/>
                <a:gd name="connsiteX51" fmla="*/ 0 w 295524"/>
                <a:gd name="connsiteY51" fmla="*/ 194793 h 2061176"/>
                <a:gd name="connsiteX52" fmla="*/ 2526 w 295524"/>
                <a:gd name="connsiteY52" fmla="*/ 184674 h 2061176"/>
                <a:gd name="connsiteX53" fmla="*/ 2526 w 295524"/>
                <a:gd name="connsiteY53" fmla="*/ 182144 h 2061176"/>
                <a:gd name="connsiteX54" fmla="*/ 5052 w 295524"/>
                <a:gd name="connsiteY54" fmla="*/ 179614 h 2061176"/>
                <a:gd name="connsiteX55" fmla="*/ 5052 w 295524"/>
                <a:gd name="connsiteY55" fmla="*/ 174555 h 2061176"/>
                <a:gd name="connsiteX56" fmla="*/ 5052 w 295524"/>
                <a:gd name="connsiteY56" fmla="*/ 172025 h 2061176"/>
                <a:gd name="connsiteX57" fmla="*/ 7577 w 295524"/>
                <a:gd name="connsiteY57" fmla="*/ 166965 h 2061176"/>
                <a:gd name="connsiteX58" fmla="*/ 7577 w 295524"/>
                <a:gd name="connsiteY58" fmla="*/ 164436 h 2061176"/>
                <a:gd name="connsiteX59" fmla="*/ 10103 w 295524"/>
                <a:gd name="connsiteY59" fmla="*/ 161906 h 2061176"/>
                <a:gd name="connsiteX60" fmla="*/ 12629 w 295524"/>
                <a:gd name="connsiteY60" fmla="*/ 154316 h 2061176"/>
                <a:gd name="connsiteX61" fmla="*/ 12629 w 295524"/>
                <a:gd name="connsiteY61" fmla="*/ 151787 h 2061176"/>
                <a:gd name="connsiteX62" fmla="*/ 15155 w 295524"/>
                <a:gd name="connsiteY62" fmla="*/ 149257 h 2061176"/>
                <a:gd name="connsiteX63" fmla="*/ 17681 w 295524"/>
                <a:gd name="connsiteY63" fmla="*/ 144197 h 2061176"/>
                <a:gd name="connsiteX64" fmla="*/ 20207 w 295524"/>
                <a:gd name="connsiteY64" fmla="*/ 139138 h 2061176"/>
                <a:gd name="connsiteX65" fmla="*/ 22732 w 295524"/>
                <a:gd name="connsiteY65" fmla="*/ 134078 h 2061176"/>
                <a:gd name="connsiteX66" fmla="*/ 27784 w 295524"/>
                <a:gd name="connsiteY66" fmla="*/ 129019 h 2061176"/>
                <a:gd name="connsiteX67" fmla="*/ 30310 w 295524"/>
                <a:gd name="connsiteY67" fmla="*/ 123959 h 2061176"/>
                <a:gd name="connsiteX68" fmla="*/ 32836 w 295524"/>
                <a:gd name="connsiteY68" fmla="*/ 118900 h 2061176"/>
                <a:gd name="connsiteX69" fmla="*/ 35362 w 295524"/>
                <a:gd name="connsiteY69" fmla="*/ 118900 h 2061176"/>
                <a:gd name="connsiteX70" fmla="*/ 37888 w 295524"/>
                <a:gd name="connsiteY70" fmla="*/ 116370 h 2061176"/>
                <a:gd name="connsiteX71" fmla="*/ 40413 w 295524"/>
                <a:gd name="connsiteY71" fmla="*/ 111310 h 2061176"/>
                <a:gd name="connsiteX72" fmla="*/ 42939 w 295524"/>
                <a:gd name="connsiteY72" fmla="*/ 108780 h 2061176"/>
                <a:gd name="connsiteX73" fmla="*/ 45465 w 295524"/>
                <a:gd name="connsiteY73" fmla="*/ 106251 h 2061176"/>
                <a:gd name="connsiteX74" fmla="*/ 47991 w 295524"/>
                <a:gd name="connsiteY74" fmla="*/ 103721 h 2061176"/>
                <a:gd name="connsiteX75" fmla="*/ 50517 w 295524"/>
                <a:gd name="connsiteY75" fmla="*/ 101191 h 2061176"/>
                <a:gd name="connsiteX76" fmla="*/ 53043 w 295524"/>
                <a:gd name="connsiteY76" fmla="*/ 101191 h 2061176"/>
                <a:gd name="connsiteX77" fmla="*/ 53043 w 295524"/>
                <a:gd name="connsiteY77" fmla="*/ 98661 h 2061176"/>
                <a:gd name="connsiteX78" fmla="*/ 58094 w 295524"/>
                <a:gd name="connsiteY78" fmla="*/ 96132 h 2061176"/>
                <a:gd name="connsiteX79" fmla="*/ 60620 w 295524"/>
                <a:gd name="connsiteY79" fmla="*/ 93602 h 2061176"/>
                <a:gd name="connsiteX80" fmla="*/ 60620 w 295524"/>
                <a:gd name="connsiteY80" fmla="*/ 91072 h 2061176"/>
                <a:gd name="connsiteX81" fmla="*/ 63146 w 295524"/>
                <a:gd name="connsiteY81" fmla="*/ 91072 h 2061176"/>
                <a:gd name="connsiteX82" fmla="*/ 68198 w 295524"/>
                <a:gd name="connsiteY82" fmla="*/ 88542 h 2061176"/>
                <a:gd name="connsiteX83" fmla="*/ 70724 w 295524"/>
                <a:gd name="connsiteY83" fmla="*/ 86012 h 2061176"/>
                <a:gd name="connsiteX84" fmla="*/ 73249 w 295524"/>
                <a:gd name="connsiteY84" fmla="*/ 86012 h 2061176"/>
                <a:gd name="connsiteX85" fmla="*/ 73249 w 295524"/>
                <a:gd name="connsiteY85" fmla="*/ 83483 h 2061176"/>
                <a:gd name="connsiteX86" fmla="*/ 78301 w 295524"/>
                <a:gd name="connsiteY86" fmla="*/ 80953 h 2061176"/>
                <a:gd name="connsiteX87" fmla="*/ 80827 w 295524"/>
                <a:gd name="connsiteY87" fmla="*/ 78423 h 2061176"/>
                <a:gd name="connsiteX88" fmla="*/ 83353 w 295524"/>
                <a:gd name="connsiteY88" fmla="*/ 78423 h 2061176"/>
                <a:gd name="connsiteX89" fmla="*/ 85879 w 295524"/>
                <a:gd name="connsiteY89" fmla="*/ 78423 h 2061176"/>
                <a:gd name="connsiteX90" fmla="*/ 90930 w 295524"/>
                <a:gd name="connsiteY90" fmla="*/ 75893 h 2061176"/>
                <a:gd name="connsiteX91" fmla="*/ 93456 w 295524"/>
                <a:gd name="connsiteY91" fmla="*/ 73363 h 2061176"/>
                <a:gd name="connsiteX92" fmla="*/ 95982 w 295524"/>
                <a:gd name="connsiteY92" fmla="*/ 73363 h 2061176"/>
                <a:gd name="connsiteX93" fmla="*/ 101034 w 295524"/>
                <a:gd name="connsiteY93" fmla="*/ 70834 h 2061176"/>
                <a:gd name="connsiteX94" fmla="*/ 106086 w 295524"/>
                <a:gd name="connsiteY94" fmla="*/ 68304 h 2061176"/>
                <a:gd name="connsiteX95" fmla="*/ 295524 w 295524"/>
                <a:gd name="connsiteY95" fmla="*/ 0 h 206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95524" h="2061176">
                  <a:moveTo>
                    <a:pt x="273207" y="2047611"/>
                  </a:moveTo>
                  <a:lnTo>
                    <a:pt x="283747" y="2061176"/>
                  </a:lnTo>
                  <a:cubicBezTo>
                    <a:pt x="278683" y="2056133"/>
                    <a:pt x="276151" y="2053611"/>
                    <a:pt x="273619" y="2048568"/>
                  </a:cubicBezTo>
                  <a:close/>
                  <a:moveTo>
                    <a:pt x="295524" y="0"/>
                  </a:moveTo>
                  <a:cubicBezTo>
                    <a:pt x="290473" y="2530"/>
                    <a:pt x="287947" y="5059"/>
                    <a:pt x="282895" y="7589"/>
                  </a:cubicBezTo>
                  <a:cubicBezTo>
                    <a:pt x="282895" y="7589"/>
                    <a:pt x="282895" y="7589"/>
                    <a:pt x="280369" y="7589"/>
                  </a:cubicBezTo>
                  <a:cubicBezTo>
                    <a:pt x="277843" y="7589"/>
                    <a:pt x="272792" y="10119"/>
                    <a:pt x="270266" y="12649"/>
                  </a:cubicBezTo>
                  <a:cubicBezTo>
                    <a:pt x="267740" y="12649"/>
                    <a:pt x="267740" y="12649"/>
                    <a:pt x="267740" y="12649"/>
                  </a:cubicBezTo>
                  <a:cubicBezTo>
                    <a:pt x="262688" y="15179"/>
                    <a:pt x="260162" y="17708"/>
                    <a:pt x="257637" y="20238"/>
                  </a:cubicBezTo>
                  <a:cubicBezTo>
                    <a:pt x="255111" y="20238"/>
                    <a:pt x="255111" y="20238"/>
                    <a:pt x="255111" y="20238"/>
                  </a:cubicBezTo>
                  <a:cubicBezTo>
                    <a:pt x="252585" y="22768"/>
                    <a:pt x="247533" y="25298"/>
                    <a:pt x="245007" y="27827"/>
                  </a:cubicBezTo>
                  <a:cubicBezTo>
                    <a:pt x="245007" y="30357"/>
                    <a:pt x="242481" y="30357"/>
                    <a:pt x="242481" y="30357"/>
                  </a:cubicBezTo>
                  <a:cubicBezTo>
                    <a:pt x="239956" y="32887"/>
                    <a:pt x="237430" y="35417"/>
                    <a:pt x="232378" y="37947"/>
                  </a:cubicBezTo>
                  <a:cubicBezTo>
                    <a:pt x="229852" y="43006"/>
                    <a:pt x="224801" y="45536"/>
                    <a:pt x="222275" y="48066"/>
                  </a:cubicBezTo>
                  <a:cubicBezTo>
                    <a:pt x="217223" y="53125"/>
                    <a:pt x="214697" y="55655"/>
                    <a:pt x="212171" y="58185"/>
                  </a:cubicBezTo>
                  <a:cubicBezTo>
                    <a:pt x="212171" y="60715"/>
                    <a:pt x="212171" y="60715"/>
                    <a:pt x="212171" y="60715"/>
                  </a:cubicBezTo>
                  <a:cubicBezTo>
                    <a:pt x="209645" y="63244"/>
                    <a:pt x="207120" y="68304"/>
                    <a:pt x="202068" y="70834"/>
                  </a:cubicBezTo>
                  <a:cubicBezTo>
                    <a:pt x="199542" y="75893"/>
                    <a:pt x="197016" y="80953"/>
                    <a:pt x="194490" y="83483"/>
                  </a:cubicBezTo>
                  <a:cubicBezTo>
                    <a:pt x="194490" y="83483"/>
                    <a:pt x="194490" y="86012"/>
                    <a:pt x="194490" y="86012"/>
                  </a:cubicBezTo>
                  <a:cubicBezTo>
                    <a:pt x="191965" y="88542"/>
                    <a:pt x="189439" y="93602"/>
                    <a:pt x="189439" y="96132"/>
                  </a:cubicBezTo>
                  <a:cubicBezTo>
                    <a:pt x="189439" y="98661"/>
                    <a:pt x="186913" y="98661"/>
                    <a:pt x="186913" y="98661"/>
                  </a:cubicBezTo>
                  <a:cubicBezTo>
                    <a:pt x="186913" y="103721"/>
                    <a:pt x="184387" y="106251"/>
                    <a:pt x="181861" y="111310"/>
                  </a:cubicBezTo>
                  <a:cubicBezTo>
                    <a:pt x="181861" y="111310"/>
                    <a:pt x="181861" y="111310"/>
                    <a:pt x="181861" y="113840"/>
                  </a:cubicBezTo>
                  <a:cubicBezTo>
                    <a:pt x="181861" y="116370"/>
                    <a:pt x="179335" y="118900"/>
                    <a:pt x="179335" y="121429"/>
                  </a:cubicBezTo>
                  <a:cubicBezTo>
                    <a:pt x="179335" y="123959"/>
                    <a:pt x="176809" y="129019"/>
                    <a:pt x="176809" y="131548"/>
                  </a:cubicBezTo>
                  <a:cubicBezTo>
                    <a:pt x="176809" y="134078"/>
                    <a:pt x="174284" y="136608"/>
                    <a:pt x="174284" y="139138"/>
                  </a:cubicBezTo>
                  <a:cubicBezTo>
                    <a:pt x="174284" y="141668"/>
                    <a:pt x="174284" y="144197"/>
                    <a:pt x="171758" y="149257"/>
                  </a:cubicBezTo>
                  <a:cubicBezTo>
                    <a:pt x="171758" y="151787"/>
                    <a:pt x="171758" y="154316"/>
                    <a:pt x="171758" y="154316"/>
                  </a:cubicBezTo>
                  <a:cubicBezTo>
                    <a:pt x="171758" y="159376"/>
                    <a:pt x="171758" y="164436"/>
                    <a:pt x="171758" y="166965"/>
                  </a:cubicBezTo>
                  <a:cubicBezTo>
                    <a:pt x="169232" y="169495"/>
                    <a:pt x="169232" y="172025"/>
                    <a:pt x="169232" y="172025"/>
                  </a:cubicBezTo>
                  <a:cubicBezTo>
                    <a:pt x="169232" y="179614"/>
                    <a:pt x="169232" y="184674"/>
                    <a:pt x="169232" y="192263"/>
                  </a:cubicBezTo>
                  <a:lnTo>
                    <a:pt x="169207" y="192269"/>
                  </a:lnTo>
                  <a:lnTo>
                    <a:pt x="258011" y="1995088"/>
                  </a:lnTo>
                  <a:lnTo>
                    <a:pt x="258426" y="1995611"/>
                  </a:lnTo>
                  <a:cubicBezTo>
                    <a:pt x="258426" y="2000654"/>
                    <a:pt x="260958" y="2008220"/>
                    <a:pt x="260958" y="2013263"/>
                  </a:cubicBezTo>
                  <a:cubicBezTo>
                    <a:pt x="263490" y="2020828"/>
                    <a:pt x="263490" y="2025872"/>
                    <a:pt x="266022" y="2030915"/>
                  </a:cubicBezTo>
                  <a:lnTo>
                    <a:pt x="273207" y="2047611"/>
                  </a:lnTo>
                  <a:lnTo>
                    <a:pt x="119157" y="1849349"/>
                  </a:lnTo>
                  <a:cubicBezTo>
                    <a:pt x="116624" y="1846828"/>
                    <a:pt x="114092" y="1841784"/>
                    <a:pt x="111560" y="1836741"/>
                  </a:cubicBezTo>
                  <a:cubicBezTo>
                    <a:pt x="109028" y="1831697"/>
                    <a:pt x="106496" y="1829175"/>
                    <a:pt x="103964" y="1824132"/>
                  </a:cubicBezTo>
                  <a:cubicBezTo>
                    <a:pt x="101431" y="1819088"/>
                    <a:pt x="101431" y="1814045"/>
                    <a:pt x="98899" y="1806480"/>
                  </a:cubicBezTo>
                  <a:lnTo>
                    <a:pt x="96367" y="1791350"/>
                  </a:lnTo>
                  <a:lnTo>
                    <a:pt x="96367" y="1791350"/>
                  </a:lnTo>
                  <a:lnTo>
                    <a:pt x="0" y="230210"/>
                  </a:lnTo>
                  <a:lnTo>
                    <a:pt x="0" y="230210"/>
                  </a:lnTo>
                  <a:lnTo>
                    <a:pt x="0" y="230210"/>
                  </a:lnTo>
                  <a:lnTo>
                    <a:pt x="0" y="215031"/>
                  </a:lnTo>
                  <a:cubicBezTo>
                    <a:pt x="0" y="215031"/>
                    <a:pt x="0" y="215031"/>
                    <a:pt x="0" y="212501"/>
                  </a:cubicBezTo>
                  <a:cubicBezTo>
                    <a:pt x="0" y="212501"/>
                    <a:pt x="0" y="209972"/>
                    <a:pt x="0" y="209972"/>
                  </a:cubicBezTo>
                  <a:cubicBezTo>
                    <a:pt x="0" y="207442"/>
                    <a:pt x="0" y="202382"/>
                    <a:pt x="0" y="199853"/>
                  </a:cubicBezTo>
                  <a:cubicBezTo>
                    <a:pt x="0" y="199853"/>
                    <a:pt x="0" y="197323"/>
                    <a:pt x="0" y="197323"/>
                  </a:cubicBezTo>
                  <a:cubicBezTo>
                    <a:pt x="0" y="197323"/>
                    <a:pt x="0" y="194793"/>
                    <a:pt x="0" y="194793"/>
                  </a:cubicBezTo>
                  <a:cubicBezTo>
                    <a:pt x="2526" y="192263"/>
                    <a:pt x="2526" y="187204"/>
                    <a:pt x="2526" y="184674"/>
                  </a:cubicBezTo>
                  <a:cubicBezTo>
                    <a:pt x="2526" y="184674"/>
                    <a:pt x="2526" y="184674"/>
                    <a:pt x="2526" y="182144"/>
                  </a:cubicBezTo>
                  <a:cubicBezTo>
                    <a:pt x="2526" y="182144"/>
                    <a:pt x="2526" y="179614"/>
                    <a:pt x="5052" y="179614"/>
                  </a:cubicBezTo>
                  <a:cubicBezTo>
                    <a:pt x="5052" y="177084"/>
                    <a:pt x="5052" y="177084"/>
                    <a:pt x="5052" y="174555"/>
                  </a:cubicBezTo>
                  <a:cubicBezTo>
                    <a:pt x="5052" y="174555"/>
                    <a:pt x="5052" y="172025"/>
                    <a:pt x="5052" y="172025"/>
                  </a:cubicBezTo>
                  <a:cubicBezTo>
                    <a:pt x="7577" y="169495"/>
                    <a:pt x="7577" y="169495"/>
                    <a:pt x="7577" y="166965"/>
                  </a:cubicBezTo>
                  <a:cubicBezTo>
                    <a:pt x="7577" y="166965"/>
                    <a:pt x="7577" y="164436"/>
                    <a:pt x="7577" y="164436"/>
                  </a:cubicBezTo>
                  <a:cubicBezTo>
                    <a:pt x="10103" y="164436"/>
                    <a:pt x="10103" y="161906"/>
                    <a:pt x="10103" y="161906"/>
                  </a:cubicBezTo>
                  <a:cubicBezTo>
                    <a:pt x="10103" y="159376"/>
                    <a:pt x="10103" y="156846"/>
                    <a:pt x="12629" y="154316"/>
                  </a:cubicBezTo>
                  <a:cubicBezTo>
                    <a:pt x="12629" y="154316"/>
                    <a:pt x="12629" y="151787"/>
                    <a:pt x="12629" y="151787"/>
                  </a:cubicBezTo>
                  <a:cubicBezTo>
                    <a:pt x="12629" y="151787"/>
                    <a:pt x="15155" y="151787"/>
                    <a:pt x="15155" y="149257"/>
                  </a:cubicBezTo>
                  <a:cubicBezTo>
                    <a:pt x="15155" y="146727"/>
                    <a:pt x="17681" y="146727"/>
                    <a:pt x="17681" y="144197"/>
                  </a:cubicBezTo>
                  <a:cubicBezTo>
                    <a:pt x="17681" y="141668"/>
                    <a:pt x="20207" y="141668"/>
                    <a:pt x="20207" y="139138"/>
                  </a:cubicBezTo>
                  <a:cubicBezTo>
                    <a:pt x="22732" y="136608"/>
                    <a:pt x="22732" y="134078"/>
                    <a:pt x="22732" y="134078"/>
                  </a:cubicBezTo>
                  <a:cubicBezTo>
                    <a:pt x="25258" y="131548"/>
                    <a:pt x="25258" y="131548"/>
                    <a:pt x="27784" y="129019"/>
                  </a:cubicBezTo>
                  <a:cubicBezTo>
                    <a:pt x="27784" y="126489"/>
                    <a:pt x="27784" y="126489"/>
                    <a:pt x="30310" y="123959"/>
                  </a:cubicBezTo>
                  <a:cubicBezTo>
                    <a:pt x="30310" y="121429"/>
                    <a:pt x="32836" y="121429"/>
                    <a:pt x="32836" y="118900"/>
                  </a:cubicBezTo>
                  <a:cubicBezTo>
                    <a:pt x="35362" y="118900"/>
                    <a:pt x="35362" y="118900"/>
                    <a:pt x="35362" y="118900"/>
                  </a:cubicBezTo>
                  <a:cubicBezTo>
                    <a:pt x="35362" y="116370"/>
                    <a:pt x="35362" y="116370"/>
                    <a:pt x="37888" y="116370"/>
                  </a:cubicBezTo>
                  <a:cubicBezTo>
                    <a:pt x="37888" y="113840"/>
                    <a:pt x="40413" y="113840"/>
                    <a:pt x="40413" y="111310"/>
                  </a:cubicBezTo>
                  <a:cubicBezTo>
                    <a:pt x="40413" y="111310"/>
                    <a:pt x="42939" y="111310"/>
                    <a:pt x="42939" y="108780"/>
                  </a:cubicBezTo>
                  <a:cubicBezTo>
                    <a:pt x="42939" y="108780"/>
                    <a:pt x="42939" y="108780"/>
                    <a:pt x="45465" y="106251"/>
                  </a:cubicBezTo>
                  <a:cubicBezTo>
                    <a:pt x="45465" y="106251"/>
                    <a:pt x="47991" y="103721"/>
                    <a:pt x="47991" y="103721"/>
                  </a:cubicBezTo>
                  <a:cubicBezTo>
                    <a:pt x="50517" y="101191"/>
                    <a:pt x="50517" y="101191"/>
                    <a:pt x="50517" y="101191"/>
                  </a:cubicBezTo>
                  <a:cubicBezTo>
                    <a:pt x="50517" y="101191"/>
                    <a:pt x="53043" y="101191"/>
                    <a:pt x="53043" y="101191"/>
                  </a:cubicBezTo>
                  <a:cubicBezTo>
                    <a:pt x="53043" y="98661"/>
                    <a:pt x="53043" y="98661"/>
                    <a:pt x="53043" y="98661"/>
                  </a:cubicBezTo>
                  <a:cubicBezTo>
                    <a:pt x="55568" y="98661"/>
                    <a:pt x="55568" y="96132"/>
                    <a:pt x="58094" y="96132"/>
                  </a:cubicBezTo>
                  <a:cubicBezTo>
                    <a:pt x="58094" y="93602"/>
                    <a:pt x="60620" y="93602"/>
                    <a:pt x="60620" y="93602"/>
                  </a:cubicBezTo>
                  <a:cubicBezTo>
                    <a:pt x="60620" y="93602"/>
                    <a:pt x="60620" y="91072"/>
                    <a:pt x="60620" y="91072"/>
                  </a:cubicBezTo>
                  <a:cubicBezTo>
                    <a:pt x="63146" y="91072"/>
                    <a:pt x="63146" y="91072"/>
                    <a:pt x="63146" y="91072"/>
                  </a:cubicBezTo>
                  <a:cubicBezTo>
                    <a:pt x="63146" y="91072"/>
                    <a:pt x="65672" y="88542"/>
                    <a:pt x="68198" y="88542"/>
                  </a:cubicBezTo>
                  <a:cubicBezTo>
                    <a:pt x="68198" y="86012"/>
                    <a:pt x="70724" y="86012"/>
                    <a:pt x="70724" y="86012"/>
                  </a:cubicBezTo>
                  <a:cubicBezTo>
                    <a:pt x="70724" y="86012"/>
                    <a:pt x="70724" y="86012"/>
                    <a:pt x="73249" y="86012"/>
                  </a:cubicBezTo>
                  <a:cubicBezTo>
                    <a:pt x="73249" y="83483"/>
                    <a:pt x="73249" y="83483"/>
                    <a:pt x="73249" y="83483"/>
                  </a:cubicBezTo>
                  <a:cubicBezTo>
                    <a:pt x="75775" y="83483"/>
                    <a:pt x="78301" y="80953"/>
                    <a:pt x="78301" y="80953"/>
                  </a:cubicBezTo>
                  <a:cubicBezTo>
                    <a:pt x="80827" y="80953"/>
                    <a:pt x="80827" y="80953"/>
                    <a:pt x="80827" y="78423"/>
                  </a:cubicBezTo>
                  <a:cubicBezTo>
                    <a:pt x="83353" y="78423"/>
                    <a:pt x="83353" y="78423"/>
                    <a:pt x="83353" y="78423"/>
                  </a:cubicBezTo>
                  <a:cubicBezTo>
                    <a:pt x="83353" y="78423"/>
                    <a:pt x="83353" y="78423"/>
                    <a:pt x="85879" y="78423"/>
                  </a:cubicBezTo>
                  <a:cubicBezTo>
                    <a:pt x="85879" y="75893"/>
                    <a:pt x="88404" y="75893"/>
                    <a:pt x="90930" y="75893"/>
                  </a:cubicBezTo>
                  <a:cubicBezTo>
                    <a:pt x="90930" y="73363"/>
                    <a:pt x="93456" y="73363"/>
                    <a:pt x="93456" y="73363"/>
                  </a:cubicBezTo>
                  <a:cubicBezTo>
                    <a:pt x="93456" y="73363"/>
                    <a:pt x="93456" y="73363"/>
                    <a:pt x="95982" y="73363"/>
                  </a:cubicBezTo>
                  <a:cubicBezTo>
                    <a:pt x="98508" y="70834"/>
                    <a:pt x="98508" y="70834"/>
                    <a:pt x="101034" y="70834"/>
                  </a:cubicBezTo>
                  <a:cubicBezTo>
                    <a:pt x="103560" y="70834"/>
                    <a:pt x="103560" y="68304"/>
                    <a:pt x="106086" y="68304"/>
                  </a:cubicBezTo>
                  <a:cubicBezTo>
                    <a:pt x="169232" y="45536"/>
                    <a:pt x="232378" y="22768"/>
                    <a:pt x="295524" y="0"/>
                  </a:cubicBezTo>
                  <a:close/>
                </a:path>
              </a:pathLst>
            </a:custGeom>
            <a:solidFill>
              <a:srgbClr val="2187AB"/>
            </a:solidFill>
            <a:ln>
              <a:noFill/>
            </a:ln>
          </p:spPr>
          <p:txBody>
            <a:bodyPr vert="horz" wrap="square" lIns="91440" tIns="45720" rIns="91440" bIns="45720" numCol="1" anchor="t" anchorCtr="0" compatLnSpc="1">
              <a:prstTxWarp prst="textNoShape">
                <a:avLst/>
              </a:prstTxWarp>
              <a:noAutofit/>
            </a:bodyPr>
            <a:lstStyle/>
            <a:p>
              <a:endParaRPr lang="zh-CN" altLang="en-US">
                <a:latin typeface="Impact"/>
                <a:ea typeface="微软雅黑"/>
              </a:endParaRPr>
            </a:p>
          </p:txBody>
        </p:sp>
        <p:sp>
          <p:nvSpPr>
            <p:cNvPr id="10" name="Freeform 58"/>
            <p:cNvSpPr>
              <a:spLocks/>
            </p:cNvSpPr>
            <p:nvPr/>
          </p:nvSpPr>
          <p:spPr bwMode="auto">
            <a:xfrm>
              <a:off x="4171524" y="2299476"/>
              <a:ext cx="1431580" cy="2332073"/>
            </a:xfrm>
            <a:custGeom>
              <a:avLst/>
              <a:gdLst>
                <a:gd name="T0" fmla="*/ 533 w 566"/>
                <a:gd name="T1" fmla="*/ 36 h 922"/>
                <a:gd name="T2" fmla="*/ 562 w 566"/>
                <a:gd name="T3" fmla="*/ 74 h 922"/>
                <a:gd name="T4" fmla="*/ 528 w 566"/>
                <a:gd name="T5" fmla="*/ 691 h 922"/>
                <a:gd name="T6" fmla="*/ 510 w 566"/>
                <a:gd name="T7" fmla="*/ 732 h 922"/>
                <a:gd name="T8" fmla="*/ 473 w 566"/>
                <a:gd name="T9" fmla="*/ 755 h 922"/>
                <a:gd name="T10" fmla="*/ 446 w 566"/>
                <a:gd name="T11" fmla="*/ 792 h 922"/>
                <a:gd name="T12" fmla="*/ 388 w 566"/>
                <a:gd name="T13" fmla="*/ 852 h 922"/>
                <a:gd name="T14" fmla="*/ 327 w 566"/>
                <a:gd name="T15" fmla="*/ 894 h 922"/>
                <a:gd name="T16" fmla="*/ 285 w 566"/>
                <a:gd name="T17" fmla="*/ 918 h 922"/>
                <a:gd name="T18" fmla="*/ 275 w 566"/>
                <a:gd name="T19" fmla="*/ 922 h 922"/>
                <a:gd name="T20" fmla="*/ 270 w 566"/>
                <a:gd name="T21" fmla="*/ 920 h 922"/>
                <a:gd name="T22" fmla="*/ 267 w 566"/>
                <a:gd name="T23" fmla="*/ 915 h 922"/>
                <a:gd name="T24" fmla="*/ 269 w 566"/>
                <a:gd name="T25" fmla="*/ 909 h 922"/>
                <a:gd name="T26" fmla="*/ 303 w 566"/>
                <a:gd name="T27" fmla="*/ 872 h 922"/>
                <a:gd name="T28" fmla="*/ 338 w 566"/>
                <a:gd name="T29" fmla="*/ 811 h 922"/>
                <a:gd name="T30" fmla="*/ 109 w 566"/>
                <a:gd name="T31" fmla="*/ 838 h 922"/>
                <a:gd name="T32" fmla="*/ 59 w 566"/>
                <a:gd name="T33" fmla="*/ 833 h 922"/>
                <a:gd name="T34" fmla="*/ 35 w 566"/>
                <a:gd name="T35" fmla="*/ 794 h 922"/>
                <a:gd name="T36" fmla="*/ 6 w 566"/>
                <a:gd name="T37" fmla="*/ 47 h 922"/>
                <a:gd name="T38" fmla="*/ 50 w 566"/>
                <a:gd name="T39" fmla="*/ 5 h 922"/>
                <a:gd name="T40" fmla="*/ 511 w 566"/>
                <a:gd name="T41" fmla="*/ 29 h 922"/>
                <a:gd name="T42" fmla="*/ 509 w 566"/>
                <a:gd name="T43" fmla="*/ 54 h 922"/>
                <a:gd name="T44" fmla="*/ 71 w 566"/>
                <a:gd name="T45" fmla="*/ 31 h 922"/>
                <a:gd name="T46" fmla="*/ 50 w 566"/>
                <a:gd name="T47" fmla="*/ 38 h 922"/>
                <a:gd name="T48" fmla="*/ 35 w 566"/>
                <a:gd name="T49" fmla="*/ 52 h 922"/>
                <a:gd name="T50" fmla="*/ 28 w 566"/>
                <a:gd name="T51" fmla="*/ 71 h 922"/>
                <a:gd name="T52" fmla="*/ 58 w 566"/>
                <a:gd name="T53" fmla="*/ 789 h 922"/>
                <a:gd name="T54" fmla="*/ 62 w 566"/>
                <a:gd name="T55" fmla="*/ 803 h 922"/>
                <a:gd name="T56" fmla="*/ 73 w 566"/>
                <a:gd name="T57" fmla="*/ 814 h 922"/>
                <a:gd name="T58" fmla="*/ 89 w 566"/>
                <a:gd name="T59" fmla="*/ 819 h 922"/>
                <a:gd name="T60" fmla="*/ 109 w 566"/>
                <a:gd name="T61" fmla="*/ 818 h 922"/>
                <a:gd name="T62" fmla="*/ 359 w 566"/>
                <a:gd name="T63" fmla="*/ 762 h 922"/>
                <a:gd name="T64" fmla="*/ 362 w 566"/>
                <a:gd name="T65" fmla="*/ 763 h 922"/>
                <a:gd name="T66" fmla="*/ 365 w 566"/>
                <a:gd name="T67" fmla="*/ 766 h 922"/>
                <a:gd name="T68" fmla="*/ 366 w 566"/>
                <a:gd name="T69" fmla="*/ 769 h 922"/>
                <a:gd name="T70" fmla="*/ 360 w 566"/>
                <a:gd name="T71" fmla="*/ 796 h 922"/>
                <a:gd name="T72" fmla="*/ 336 w 566"/>
                <a:gd name="T73" fmla="*/ 852 h 922"/>
                <a:gd name="T74" fmla="*/ 323 w 566"/>
                <a:gd name="T75" fmla="*/ 878 h 922"/>
                <a:gd name="T76" fmla="*/ 341 w 566"/>
                <a:gd name="T77" fmla="*/ 866 h 922"/>
                <a:gd name="T78" fmla="*/ 381 w 566"/>
                <a:gd name="T79" fmla="*/ 837 h 922"/>
                <a:gd name="T80" fmla="*/ 437 w 566"/>
                <a:gd name="T81" fmla="*/ 779 h 922"/>
                <a:gd name="T82" fmla="*/ 460 w 566"/>
                <a:gd name="T83" fmla="*/ 742 h 922"/>
                <a:gd name="T84" fmla="*/ 463 w 566"/>
                <a:gd name="T85" fmla="*/ 739 h 922"/>
                <a:gd name="T86" fmla="*/ 474 w 566"/>
                <a:gd name="T87" fmla="*/ 736 h 922"/>
                <a:gd name="T88" fmla="*/ 489 w 566"/>
                <a:gd name="T89" fmla="*/ 730 h 922"/>
                <a:gd name="T90" fmla="*/ 501 w 566"/>
                <a:gd name="T91" fmla="*/ 720 h 922"/>
                <a:gd name="T92" fmla="*/ 509 w 566"/>
                <a:gd name="T93" fmla="*/ 708 h 922"/>
                <a:gd name="T94" fmla="*/ 512 w 566"/>
                <a:gd name="T95" fmla="*/ 694 h 922"/>
                <a:gd name="T96" fmla="*/ 547 w 566"/>
                <a:gd name="T97" fmla="*/ 92 h 922"/>
                <a:gd name="T98" fmla="*/ 543 w 566"/>
                <a:gd name="T99" fmla="*/ 76 h 922"/>
                <a:gd name="T100" fmla="*/ 533 w 566"/>
                <a:gd name="T101" fmla="*/ 63 h 922"/>
                <a:gd name="T102" fmla="*/ 518 w 566"/>
                <a:gd name="T103" fmla="*/ 55 h 922"/>
                <a:gd name="T104" fmla="*/ 510 w 566"/>
                <a:gd name="T105" fmla="*/ 41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6" h="922">
                  <a:moveTo>
                    <a:pt x="511" y="29"/>
                  </a:moveTo>
                  <a:cubicBezTo>
                    <a:pt x="519" y="30"/>
                    <a:pt x="526" y="32"/>
                    <a:pt x="533" y="36"/>
                  </a:cubicBezTo>
                  <a:cubicBezTo>
                    <a:pt x="540" y="40"/>
                    <a:pt x="546" y="45"/>
                    <a:pt x="551" y="52"/>
                  </a:cubicBezTo>
                  <a:cubicBezTo>
                    <a:pt x="556" y="58"/>
                    <a:pt x="560" y="66"/>
                    <a:pt x="562" y="74"/>
                  </a:cubicBezTo>
                  <a:cubicBezTo>
                    <a:pt x="565" y="82"/>
                    <a:pt x="566" y="92"/>
                    <a:pt x="565" y="101"/>
                  </a:cubicBezTo>
                  <a:cubicBezTo>
                    <a:pt x="528" y="691"/>
                    <a:pt x="528" y="691"/>
                    <a:pt x="528" y="691"/>
                  </a:cubicBezTo>
                  <a:cubicBezTo>
                    <a:pt x="527" y="698"/>
                    <a:pt x="526" y="706"/>
                    <a:pt x="522" y="713"/>
                  </a:cubicBezTo>
                  <a:cubicBezTo>
                    <a:pt x="519" y="719"/>
                    <a:pt x="515" y="726"/>
                    <a:pt x="510" y="732"/>
                  </a:cubicBezTo>
                  <a:cubicBezTo>
                    <a:pt x="505" y="737"/>
                    <a:pt x="500" y="742"/>
                    <a:pt x="493" y="746"/>
                  </a:cubicBezTo>
                  <a:cubicBezTo>
                    <a:pt x="487" y="750"/>
                    <a:pt x="480" y="753"/>
                    <a:pt x="473" y="755"/>
                  </a:cubicBezTo>
                  <a:cubicBezTo>
                    <a:pt x="469" y="756"/>
                    <a:pt x="469" y="756"/>
                    <a:pt x="469" y="756"/>
                  </a:cubicBezTo>
                  <a:cubicBezTo>
                    <a:pt x="463" y="769"/>
                    <a:pt x="455" y="781"/>
                    <a:pt x="446" y="792"/>
                  </a:cubicBezTo>
                  <a:cubicBezTo>
                    <a:pt x="437" y="804"/>
                    <a:pt x="428" y="814"/>
                    <a:pt x="418" y="824"/>
                  </a:cubicBezTo>
                  <a:cubicBezTo>
                    <a:pt x="408" y="834"/>
                    <a:pt x="398" y="843"/>
                    <a:pt x="388" y="852"/>
                  </a:cubicBezTo>
                  <a:cubicBezTo>
                    <a:pt x="377" y="860"/>
                    <a:pt x="367" y="868"/>
                    <a:pt x="357" y="875"/>
                  </a:cubicBezTo>
                  <a:cubicBezTo>
                    <a:pt x="346" y="882"/>
                    <a:pt x="336" y="889"/>
                    <a:pt x="327" y="894"/>
                  </a:cubicBezTo>
                  <a:cubicBezTo>
                    <a:pt x="318" y="900"/>
                    <a:pt x="309" y="905"/>
                    <a:pt x="302" y="909"/>
                  </a:cubicBezTo>
                  <a:cubicBezTo>
                    <a:pt x="295" y="913"/>
                    <a:pt x="289" y="916"/>
                    <a:pt x="285" y="918"/>
                  </a:cubicBezTo>
                  <a:cubicBezTo>
                    <a:pt x="281" y="920"/>
                    <a:pt x="278" y="921"/>
                    <a:pt x="278" y="921"/>
                  </a:cubicBezTo>
                  <a:cubicBezTo>
                    <a:pt x="277" y="921"/>
                    <a:pt x="276" y="922"/>
                    <a:pt x="275" y="922"/>
                  </a:cubicBezTo>
                  <a:cubicBezTo>
                    <a:pt x="273" y="922"/>
                    <a:pt x="273" y="922"/>
                    <a:pt x="272" y="921"/>
                  </a:cubicBezTo>
                  <a:cubicBezTo>
                    <a:pt x="271" y="921"/>
                    <a:pt x="270" y="921"/>
                    <a:pt x="270" y="920"/>
                  </a:cubicBezTo>
                  <a:cubicBezTo>
                    <a:pt x="269" y="920"/>
                    <a:pt x="268" y="919"/>
                    <a:pt x="268" y="918"/>
                  </a:cubicBezTo>
                  <a:cubicBezTo>
                    <a:pt x="268" y="917"/>
                    <a:pt x="267" y="916"/>
                    <a:pt x="267" y="915"/>
                  </a:cubicBezTo>
                  <a:cubicBezTo>
                    <a:pt x="267" y="914"/>
                    <a:pt x="268" y="913"/>
                    <a:pt x="268" y="912"/>
                  </a:cubicBezTo>
                  <a:cubicBezTo>
                    <a:pt x="268" y="911"/>
                    <a:pt x="269" y="910"/>
                    <a:pt x="269" y="909"/>
                  </a:cubicBezTo>
                  <a:cubicBezTo>
                    <a:pt x="270" y="908"/>
                    <a:pt x="271" y="907"/>
                    <a:pt x="272" y="906"/>
                  </a:cubicBezTo>
                  <a:cubicBezTo>
                    <a:pt x="284" y="895"/>
                    <a:pt x="294" y="883"/>
                    <a:pt x="303" y="872"/>
                  </a:cubicBezTo>
                  <a:cubicBezTo>
                    <a:pt x="312" y="861"/>
                    <a:pt x="319" y="851"/>
                    <a:pt x="324" y="841"/>
                  </a:cubicBezTo>
                  <a:cubicBezTo>
                    <a:pt x="330" y="830"/>
                    <a:pt x="335" y="820"/>
                    <a:pt x="338" y="811"/>
                  </a:cubicBezTo>
                  <a:cubicBezTo>
                    <a:pt x="342" y="802"/>
                    <a:pt x="344" y="792"/>
                    <a:pt x="346" y="784"/>
                  </a:cubicBezTo>
                  <a:cubicBezTo>
                    <a:pt x="109" y="838"/>
                    <a:pt x="109" y="838"/>
                    <a:pt x="109" y="838"/>
                  </a:cubicBezTo>
                  <a:cubicBezTo>
                    <a:pt x="100" y="841"/>
                    <a:pt x="91" y="841"/>
                    <a:pt x="82" y="840"/>
                  </a:cubicBezTo>
                  <a:cubicBezTo>
                    <a:pt x="74" y="839"/>
                    <a:pt x="66" y="837"/>
                    <a:pt x="59" y="833"/>
                  </a:cubicBezTo>
                  <a:cubicBezTo>
                    <a:pt x="52" y="829"/>
                    <a:pt x="47" y="823"/>
                    <a:pt x="43" y="817"/>
                  </a:cubicBezTo>
                  <a:cubicBezTo>
                    <a:pt x="38" y="810"/>
                    <a:pt x="36" y="803"/>
                    <a:pt x="35" y="794"/>
                  </a:cubicBezTo>
                  <a:cubicBezTo>
                    <a:pt x="0" y="81"/>
                    <a:pt x="0" y="81"/>
                    <a:pt x="0" y="81"/>
                  </a:cubicBezTo>
                  <a:cubicBezTo>
                    <a:pt x="0" y="69"/>
                    <a:pt x="2" y="57"/>
                    <a:pt x="6" y="47"/>
                  </a:cubicBezTo>
                  <a:cubicBezTo>
                    <a:pt x="10" y="37"/>
                    <a:pt x="16" y="29"/>
                    <a:pt x="24" y="21"/>
                  </a:cubicBezTo>
                  <a:cubicBezTo>
                    <a:pt x="31" y="14"/>
                    <a:pt x="40" y="9"/>
                    <a:pt x="50" y="5"/>
                  </a:cubicBezTo>
                  <a:cubicBezTo>
                    <a:pt x="60" y="2"/>
                    <a:pt x="71" y="0"/>
                    <a:pt x="82" y="1"/>
                  </a:cubicBezTo>
                  <a:cubicBezTo>
                    <a:pt x="511" y="29"/>
                    <a:pt x="511" y="29"/>
                    <a:pt x="511" y="29"/>
                  </a:cubicBezTo>
                  <a:cubicBezTo>
                    <a:pt x="510" y="41"/>
                    <a:pt x="510" y="41"/>
                    <a:pt x="510" y="41"/>
                  </a:cubicBezTo>
                  <a:cubicBezTo>
                    <a:pt x="509" y="54"/>
                    <a:pt x="509" y="54"/>
                    <a:pt x="509" y="54"/>
                  </a:cubicBezTo>
                  <a:cubicBezTo>
                    <a:pt x="83" y="30"/>
                    <a:pt x="83" y="30"/>
                    <a:pt x="83" y="30"/>
                  </a:cubicBezTo>
                  <a:cubicBezTo>
                    <a:pt x="79" y="30"/>
                    <a:pt x="75" y="30"/>
                    <a:pt x="71" y="31"/>
                  </a:cubicBezTo>
                  <a:cubicBezTo>
                    <a:pt x="67" y="31"/>
                    <a:pt x="64" y="32"/>
                    <a:pt x="60" y="33"/>
                  </a:cubicBezTo>
                  <a:cubicBezTo>
                    <a:pt x="57" y="35"/>
                    <a:pt x="53" y="36"/>
                    <a:pt x="50" y="38"/>
                  </a:cubicBezTo>
                  <a:cubicBezTo>
                    <a:pt x="47" y="40"/>
                    <a:pt x="44" y="42"/>
                    <a:pt x="42" y="45"/>
                  </a:cubicBezTo>
                  <a:cubicBezTo>
                    <a:pt x="39" y="47"/>
                    <a:pt x="37" y="50"/>
                    <a:pt x="35" y="52"/>
                  </a:cubicBezTo>
                  <a:cubicBezTo>
                    <a:pt x="33" y="55"/>
                    <a:pt x="32" y="58"/>
                    <a:pt x="30" y="61"/>
                  </a:cubicBezTo>
                  <a:cubicBezTo>
                    <a:pt x="29" y="64"/>
                    <a:pt x="28" y="68"/>
                    <a:pt x="28" y="71"/>
                  </a:cubicBezTo>
                  <a:cubicBezTo>
                    <a:pt x="27" y="74"/>
                    <a:pt x="27" y="78"/>
                    <a:pt x="27" y="82"/>
                  </a:cubicBezTo>
                  <a:cubicBezTo>
                    <a:pt x="58" y="789"/>
                    <a:pt x="58" y="789"/>
                    <a:pt x="58" y="789"/>
                  </a:cubicBezTo>
                  <a:cubicBezTo>
                    <a:pt x="58" y="792"/>
                    <a:pt x="58" y="794"/>
                    <a:pt x="59" y="797"/>
                  </a:cubicBezTo>
                  <a:cubicBezTo>
                    <a:pt x="60" y="799"/>
                    <a:pt x="61" y="801"/>
                    <a:pt x="62" y="803"/>
                  </a:cubicBezTo>
                  <a:cubicBezTo>
                    <a:pt x="63" y="805"/>
                    <a:pt x="65" y="807"/>
                    <a:pt x="67" y="809"/>
                  </a:cubicBezTo>
                  <a:cubicBezTo>
                    <a:pt x="69" y="811"/>
                    <a:pt x="71" y="812"/>
                    <a:pt x="73" y="814"/>
                  </a:cubicBezTo>
                  <a:cubicBezTo>
                    <a:pt x="75" y="815"/>
                    <a:pt x="78" y="816"/>
                    <a:pt x="81" y="817"/>
                  </a:cubicBezTo>
                  <a:cubicBezTo>
                    <a:pt x="83" y="818"/>
                    <a:pt x="86" y="819"/>
                    <a:pt x="89" y="819"/>
                  </a:cubicBezTo>
                  <a:cubicBezTo>
                    <a:pt x="92" y="819"/>
                    <a:pt x="95" y="819"/>
                    <a:pt x="99" y="819"/>
                  </a:cubicBezTo>
                  <a:cubicBezTo>
                    <a:pt x="102" y="819"/>
                    <a:pt x="105" y="819"/>
                    <a:pt x="109" y="818"/>
                  </a:cubicBezTo>
                  <a:cubicBezTo>
                    <a:pt x="357" y="763"/>
                    <a:pt x="357" y="763"/>
                    <a:pt x="357" y="763"/>
                  </a:cubicBezTo>
                  <a:cubicBezTo>
                    <a:pt x="358" y="762"/>
                    <a:pt x="358" y="762"/>
                    <a:pt x="359" y="762"/>
                  </a:cubicBezTo>
                  <a:cubicBezTo>
                    <a:pt x="359" y="762"/>
                    <a:pt x="360" y="762"/>
                    <a:pt x="361" y="763"/>
                  </a:cubicBezTo>
                  <a:cubicBezTo>
                    <a:pt x="361" y="763"/>
                    <a:pt x="362" y="763"/>
                    <a:pt x="362" y="763"/>
                  </a:cubicBezTo>
                  <a:cubicBezTo>
                    <a:pt x="363" y="763"/>
                    <a:pt x="363" y="764"/>
                    <a:pt x="364" y="764"/>
                  </a:cubicBezTo>
                  <a:cubicBezTo>
                    <a:pt x="364" y="765"/>
                    <a:pt x="364" y="765"/>
                    <a:pt x="365" y="766"/>
                  </a:cubicBezTo>
                  <a:cubicBezTo>
                    <a:pt x="365" y="766"/>
                    <a:pt x="365" y="767"/>
                    <a:pt x="365" y="767"/>
                  </a:cubicBezTo>
                  <a:cubicBezTo>
                    <a:pt x="365" y="768"/>
                    <a:pt x="366" y="769"/>
                    <a:pt x="366" y="769"/>
                  </a:cubicBezTo>
                  <a:cubicBezTo>
                    <a:pt x="366" y="770"/>
                    <a:pt x="366" y="771"/>
                    <a:pt x="365" y="771"/>
                  </a:cubicBezTo>
                  <a:cubicBezTo>
                    <a:pt x="364" y="779"/>
                    <a:pt x="363" y="787"/>
                    <a:pt x="360" y="796"/>
                  </a:cubicBezTo>
                  <a:cubicBezTo>
                    <a:pt x="358" y="805"/>
                    <a:pt x="355" y="814"/>
                    <a:pt x="351" y="823"/>
                  </a:cubicBezTo>
                  <a:cubicBezTo>
                    <a:pt x="347" y="833"/>
                    <a:pt x="342" y="842"/>
                    <a:pt x="336" y="852"/>
                  </a:cubicBezTo>
                  <a:cubicBezTo>
                    <a:pt x="330" y="862"/>
                    <a:pt x="323" y="872"/>
                    <a:pt x="315" y="883"/>
                  </a:cubicBezTo>
                  <a:cubicBezTo>
                    <a:pt x="318" y="881"/>
                    <a:pt x="320" y="879"/>
                    <a:pt x="323" y="878"/>
                  </a:cubicBezTo>
                  <a:cubicBezTo>
                    <a:pt x="326" y="876"/>
                    <a:pt x="329" y="874"/>
                    <a:pt x="332" y="872"/>
                  </a:cubicBezTo>
                  <a:cubicBezTo>
                    <a:pt x="335" y="870"/>
                    <a:pt x="338" y="868"/>
                    <a:pt x="341" y="866"/>
                  </a:cubicBezTo>
                  <a:cubicBezTo>
                    <a:pt x="344" y="864"/>
                    <a:pt x="347" y="862"/>
                    <a:pt x="350" y="860"/>
                  </a:cubicBezTo>
                  <a:cubicBezTo>
                    <a:pt x="360" y="853"/>
                    <a:pt x="371" y="845"/>
                    <a:pt x="381" y="837"/>
                  </a:cubicBezTo>
                  <a:cubicBezTo>
                    <a:pt x="391" y="829"/>
                    <a:pt x="401" y="820"/>
                    <a:pt x="411" y="810"/>
                  </a:cubicBezTo>
                  <a:cubicBezTo>
                    <a:pt x="420" y="800"/>
                    <a:pt x="429" y="790"/>
                    <a:pt x="437" y="779"/>
                  </a:cubicBezTo>
                  <a:cubicBezTo>
                    <a:pt x="445" y="768"/>
                    <a:pt x="452" y="757"/>
                    <a:pt x="458" y="745"/>
                  </a:cubicBezTo>
                  <a:cubicBezTo>
                    <a:pt x="459" y="744"/>
                    <a:pt x="459" y="743"/>
                    <a:pt x="460" y="742"/>
                  </a:cubicBezTo>
                  <a:cubicBezTo>
                    <a:pt x="460" y="742"/>
                    <a:pt x="461" y="741"/>
                    <a:pt x="461" y="741"/>
                  </a:cubicBezTo>
                  <a:cubicBezTo>
                    <a:pt x="462" y="740"/>
                    <a:pt x="463" y="740"/>
                    <a:pt x="463" y="739"/>
                  </a:cubicBezTo>
                  <a:cubicBezTo>
                    <a:pt x="464" y="739"/>
                    <a:pt x="465" y="738"/>
                    <a:pt x="466" y="738"/>
                  </a:cubicBezTo>
                  <a:cubicBezTo>
                    <a:pt x="474" y="736"/>
                    <a:pt x="474" y="736"/>
                    <a:pt x="474" y="736"/>
                  </a:cubicBezTo>
                  <a:cubicBezTo>
                    <a:pt x="477" y="736"/>
                    <a:pt x="479" y="735"/>
                    <a:pt x="482" y="734"/>
                  </a:cubicBezTo>
                  <a:cubicBezTo>
                    <a:pt x="484" y="733"/>
                    <a:pt x="487" y="732"/>
                    <a:pt x="489" y="730"/>
                  </a:cubicBezTo>
                  <a:cubicBezTo>
                    <a:pt x="491" y="729"/>
                    <a:pt x="493" y="727"/>
                    <a:pt x="495" y="726"/>
                  </a:cubicBezTo>
                  <a:cubicBezTo>
                    <a:pt x="497" y="724"/>
                    <a:pt x="499" y="722"/>
                    <a:pt x="501" y="720"/>
                  </a:cubicBezTo>
                  <a:cubicBezTo>
                    <a:pt x="502" y="718"/>
                    <a:pt x="504" y="716"/>
                    <a:pt x="505" y="714"/>
                  </a:cubicBezTo>
                  <a:cubicBezTo>
                    <a:pt x="507" y="712"/>
                    <a:pt x="508" y="710"/>
                    <a:pt x="509" y="708"/>
                  </a:cubicBezTo>
                  <a:cubicBezTo>
                    <a:pt x="510" y="705"/>
                    <a:pt x="511" y="703"/>
                    <a:pt x="511" y="701"/>
                  </a:cubicBezTo>
                  <a:cubicBezTo>
                    <a:pt x="512" y="699"/>
                    <a:pt x="512" y="696"/>
                    <a:pt x="512" y="694"/>
                  </a:cubicBezTo>
                  <a:cubicBezTo>
                    <a:pt x="548" y="101"/>
                    <a:pt x="548" y="101"/>
                    <a:pt x="548" y="101"/>
                  </a:cubicBezTo>
                  <a:cubicBezTo>
                    <a:pt x="548" y="98"/>
                    <a:pt x="548" y="95"/>
                    <a:pt x="547" y="92"/>
                  </a:cubicBezTo>
                  <a:cubicBezTo>
                    <a:pt x="547" y="89"/>
                    <a:pt x="547" y="86"/>
                    <a:pt x="546" y="84"/>
                  </a:cubicBezTo>
                  <a:cubicBezTo>
                    <a:pt x="545" y="81"/>
                    <a:pt x="544" y="79"/>
                    <a:pt x="543" y="76"/>
                  </a:cubicBezTo>
                  <a:cubicBezTo>
                    <a:pt x="541" y="74"/>
                    <a:pt x="540" y="71"/>
                    <a:pt x="538" y="69"/>
                  </a:cubicBezTo>
                  <a:cubicBezTo>
                    <a:pt x="536" y="67"/>
                    <a:pt x="535" y="65"/>
                    <a:pt x="533" y="63"/>
                  </a:cubicBezTo>
                  <a:cubicBezTo>
                    <a:pt x="530" y="61"/>
                    <a:pt x="528" y="60"/>
                    <a:pt x="526" y="58"/>
                  </a:cubicBezTo>
                  <a:cubicBezTo>
                    <a:pt x="523" y="57"/>
                    <a:pt x="521" y="56"/>
                    <a:pt x="518" y="55"/>
                  </a:cubicBezTo>
                  <a:cubicBezTo>
                    <a:pt x="515" y="54"/>
                    <a:pt x="512" y="54"/>
                    <a:pt x="509" y="54"/>
                  </a:cubicBezTo>
                  <a:cubicBezTo>
                    <a:pt x="510" y="41"/>
                    <a:pt x="510" y="41"/>
                    <a:pt x="510" y="41"/>
                  </a:cubicBezTo>
                  <a:lnTo>
                    <a:pt x="511" y="29"/>
                  </a:lnTo>
                  <a:close/>
                </a:path>
              </a:pathLst>
            </a:custGeom>
            <a:solidFill>
              <a:srgbClr val="28A3CE"/>
            </a:solidFill>
            <a:ln>
              <a:noFill/>
            </a:ln>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2" name="Freeform 59"/>
            <p:cNvSpPr>
              <a:spLocks/>
            </p:cNvSpPr>
            <p:nvPr/>
          </p:nvSpPr>
          <p:spPr bwMode="auto">
            <a:xfrm>
              <a:off x="4240051" y="2375499"/>
              <a:ext cx="1317010" cy="2157543"/>
            </a:xfrm>
            <a:custGeom>
              <a:avLst/>
              <a:gdLst>
                <a:gd name="T0" fmla="*/ 511 w 521"/>
                <a:gd name="T1" fmla="*/ 39 h 853"/>
                <a:gd name="T2" fmla="*/ 516 w 521"/>
                <a:gd name="T3" fmla="*/ 46 h 853"/>
                <a:gd name="T4" fmla="*/ 519 w 521"/>
                <a:gd name="T5" fmla="*/ 54 h 853"/>
                <a:gd name="T6" fmla="*/ 520 w 521"/>
                <a:gd name="T7" fmla="*/ 62 h 853"/>
                <a:gd name="T8" fmla="*/ 521 w 521"/>
                <a:gd name="T9" fmla="*/ 71 h 853"/>
                <a:gd name="T10" fmla="*/ 485 w 521"/>
                <a:gd name="T11" fmla="*/ 664 h 853"/>
                <a:gd name="T12" fmla="*/ 484 w 521"/>
                <a:gd name="T13" fmla="*/ 671 h 853"/>
                <a:gd name="T14" fmla="*/ 482 w 521"/>
                <a:gd name="T15" fmla="*/ 678 h 853"/>
                <a:gd name="T16" fmla="*/ 478 w 521"/>
                <a:gd name="T17" fmla="*/ 684 h 853"/>
                <a:gd name="T18" fmla="*/ 474 w 521"/>
                <a:gd name="T19" fmla="*/ 690 h 853"/>
                <a:gd name="T20" fmla="*/ 468 w 521"/>
                <a:gd name="T21" fmla="*/ 696 h 853"/>
                <a:gd name="T22" fmla="*/ 462 w 521"/>
                <a:gd name="T23" fmla="*/ 700 h 853"/>
                <a:gd name="T24" fmla="*/ 455 w 521"/>
                <a:gd name="T25" fmla="*/ 704 h 853"/>
                <a:gd name="T26" fmla="*/ 447 w 521"/>
                <a:gd name="T27" fmla="*/ 706 h 853"/>
                <a:gd name="T28" fmla="*/ 439 w 521"/>
                <a:gd name="T29" fmla="*/ 708 h 853"/>
                <a:gd name="T30" fmla="*/ 436 w 521"/>
                <a:gd name="T31" fmla="*/ 709 h 853"/>
                <a:gd name="T32" fmla="*/ 434 w 521"/>
                <a:gd name="T33" fmla="*/ 711 h 853"/>
                <a:gd name="T34" fmla="*/ 433 w 521"/>
                <a:gd name="T35" fmla="*/ 712 h 853"/>
                <a:gd name="T36" fmla="*/ 431 w 521"/>
                <a:gd name="T37" fmla="*/ 715 h 853"/>
                <a:gd name="T38" fmla="*/ 410 w 521"/>
                <a:gd name="T39" fmla="*/ 749 h 853"/>
                <a:gd name="T40" fmla="*/ 384 w 521"/>
                <a:gd name="T41" fmla="*/ 780 h 853"/>
                <a:gd name="T42" fmla="*/ 354 w 521"/>
                <a:gd name="T43" fmla="*/ 807 h 853"/>
                <a:gd name="T44" fmla="*/ 323 w 521"/>
                <a:gd name="T45" fmla="*/ 830 h 853"/>
                <a:gd name="T46" fmla="*/ 314 w 521"/>
                <a:gd name="T47" fmla="*/ 836 h 853"/>
                <a:gd name="T48" fmla="*/ 305 w 521"/>
                <a:gd name="T49" fmla="*/ 842 h 853"/>
                <a:gd name="T50" fmla="*/ 296 w 521"/>
                <a:gd name="T51" fmla="*/ 848 h 853"/>
                <a:gd name="T52" fmla="*/ 288 w 521"/>
                <a:gd name="T53" fmla="*/ 853 h 853"/>
                <a:gd name="T54" fmla="*/ 309 w 521"/>
                <a:gd name="T55" fmla="*/ 822 h 853"/>
                <a:gd name="T56" fmla="*/ 324 w 521"/>
                <a:gd name="T57" fmla="*/ 793 h 853"/>
                <a:gd name="T58" fmla="*/ 333 w 521"/>
                <a:gd name="T59" fmla="*/ 766 h 853"/>
                <a:gd name="T60" fmla="*/ 338 w 521"/>
                <a:gd name="T61" fmla="*/ 741 h 853"/>
                <a:gd name="T62" fmla="*/ 339 w 521"/>
                <a:gd name="T63" fmla="*/ 739 h 853"/>
                <a:gd name="T64" fmla="*/ 338 w 521"/>
                <a:gd name="T65" fmla="*/ 737 h 853"/>
                <a:gd name="T66" fmla="*/ 338 w 521"/>
                <a:gd name="T67" fmla="*/ 736 h 853"/>
                <a:gd name="T68" fmla="*/ 337 w 521"/>
                <a:gd name="T69" fmla="*/ 734 h 853"/>
                <a:gd name="T70" fmla="*/ 335 w 521"/>
                <a:gd name="T71" fmla="*/ 733 h 853"/>
                <a:gd name="T72" fmla="*/ 334 w 521"/>
                <a:gd name="T73" fmla="*/ 733 h 853"/>
                <a:gd name="T74" fmla="*/ 332 w 521"/>
                <a:gd name="T75" fmla="*/ 732 h 853"/>
                <a:gd name="T76" fmla="*/ 330 w 521"/>
                <a:gd name="T77" fmla="*/ 733 h 853"/>
                <a:gd name="T78" fmla="*/ 82 w 521"/>
                <a:gd name="T79" fmla="*/ 788 h 853"/>
                <a:gd name="T80" fmla="*/ 72 w 521"/>
                <a:gd name="T81" fmla="*/ 789 h 853"/>
                <a:gd name="T82" fmla="*/ 62 w 521"/>
                <a:gd name="T83" fmla="*/ 789 h 853"/>
                <a:gd name="T84" fmla="*/ 54 w 521"/>
                <a:gd name="T85" fmla="*/ 787 h 853"/>
                <a:gd name="T86" fmla="*/ 46 w 521"/>
                <a:gd name="T87" fmla="*/ 784 h 853"/>
                <a:gd name="T88" fmla="*/ 40 w 521"/>
                <a:gd name="T89" fmla="*/ 779 h 853"/>
                <a:gd name="T90" fmla="*/ 35 w 521"/>
                <a:gd name="T91" fmla="*/ 773 h 853"/>
                <a:gd name="T92" fmla="*/ 32 w 521"/>
                <a:gd name="T93" fmla="*/ 767 h 853"/>
                <a:gd name="T94" fmla="*/ 31 w 521"/>
                <a:gd name="T95" fmla="*/ 759 h 853"/>
                <a:gd name="T96" fmla="*/ 0 w 521"/>
                <a:gd name="T97" fmla="*/ 52 h 853"/>
                <a:gd name="T98" fmla="*/ 1 w 521"/>
                <a:gd name="T99" fmla="*/ 41 h 853"/>
                <a:gd name="T100" fmla="*/ 3 w 521"/>
                <a:gd name="T101" fmla="*/ 31 h 853"/>
                <a:gd name="T102" fmla="*/ 8 w 521"/>
                <a:gd name="T103" fmla="*/ 22 h 853"/>
                <a:gd name="T104" fmla="*/ 15 w 521"/>
                <a:gd name="T105" fmla="*/ 15 h 853"/>
                <a:gd name="T106" fmla="*/ 23 w 521"/>
                <a:gd name="T107" fmla="*/ 8 h 853"/>
                <a:gd name="T108" fmla="*/ 33 w 521"/>
                <a:gd name="T109" fmla="*/ 3 h 853"/>
                <a:gd name="T110" fmla="*/ 44 w 521"/>
                <a:gd name="T111" fmla="*/ 1 h 853"/>
                <a:gd name="T112" fmla="*/ 56 w 521"/>
                <a:gd name="T113" fmla="*/ 0 h 853"/>
                <a:gd name="T114" fmla="*/ 482 w 521"/>
                <a:gd name="T115" fmla="*/ 24 h 853"/>
                <a:gd name="T116" fmla="*/ 491 w 521"/>
                <a:gd name="T117" fmla="*/ 25 h 853"/>
                <a:gd name="T118" fmla="*/ 499 w 521"/>
                <a:gd name="T119" fmla="*/ 28 h 853"/>
                <a:gd name="T120" fmla="*/ 506 w 521"/>
                <a:gd name="T121" fmla="*/ 33 h 853"/>
                <a:gd name="T122" fmla="*/ 511 w 521"/>
                <a:gd name="T123" fmla="*/ 39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1" h="853">
                  <a:moveTo>
                    <a:pt x="511" y="39"/>
                  </a:moveTo>
                  <a:cubicBezTo>
                    <a:pt x="513" y="41"/>
                    <a:pt x="514" y="44"/>
                    <a:pt x="516" y="46"/>
                  </a:cubicBezTo>
                  <a:cubicBezTo>
                    <a:pt x="517" y="49"/>
                    <a:pt x="518" y="51"/>
                    <a:pt x="519" y="54"/>
                  </a:cubicBezTo>
                  <a:cubicBezTo>
                    <a:pt x="520" y="56"/>
                    <a:pt x="520" y="59"/>
                    <a:pt x="520" y="62"/>
                  </a:cubicBezTo>
                  <a:cubicBezTo>
                    <a:pt x="521" y="65"/>
                    <a:pt x="521" y="68"/>
                    <a:pt x="521" y="71"/>
                  </a:cubicBezTo>
                  <a:cubicBezTo>
                    <a:pt x="485" y="664"/>
                    <a:pt x="485" y="664"/>
                    <a:pt x="485" y="664"/>
                  </a:cubicBezTo>
                  <a:cubicBezTo>
                    <a:pt x="485" y="666"/>
                    <a:pt x="485" y="669"/>
                    <a:pt x="484" y="671"/>
                  </a:cubicBezTo>
                  <a:cubicBezTo>
                    <a:pt x="484" y="673"/>
                    <a:pt x="483" y="675"/>
                    <a:pt x="482" y="678"/>
                  </a:cubicBezTo>
                  <a:cubicBezTo>
                    <a:pt x="481" y="680"/>
                    <a:pt x="480" y="682"/>
                    <a:pt x="478" y="684"/>
                  </a:cubicBezTo>
                  <a:cubicBezTo>
                    <a:pt x="477" y="686"/>
                    <a:pt x="475" y="688"/>
                    <a:pt x="474" y="690"/>
                  </a:cubicBezTo>
                  <a:cubicBezTo>
                    <a:pt x="472" y="692"/>
                    <a:pt x="470" y="694"/>
                    <a:pt x="468" y="696"/>
                  </a:cubicBezTo>
                  <a:cubicBezTo>
                    <a:pt x="466" y="697"/>
                    <a:pt x="464" y="699"/>
                    <a:pt x="462" y="700"/>
                  </a:cubicBezTo>
                  <a:cubicBezTo>
                    <a:pt x="460" y="702"/>
                    <a:pt x="457" y="703"/>
                    <a:pt x="455" y="704"/>
                  </a:cubicBezTo>
                  <a:cubicBezTo>
                    <a:pt x="452" y="705"/>
                    <a:pt x="450" y="706"/>
                    <a:pt x="447" y="706"/>
                  </a:cubicBezTo>
                  <a:cubicBezTo>
                    <a:pt x="439" y="708"/>
                    <a:pt x="439" y="708"/>
                    <a:pt x="439" y="708"/>
                  </a:cubicBezTo>
                  <a:cubicBezTo>
                    <a:pt x="438" y="708"/>
                    <a:pt x="437" y="709"/>
                    <a:pt x="436" y="709"/>
                  </a:cubicBezTo>
                  <a:cubicBezTo>
                    <a:pt x="436" y="710"/>
                    <a:pt x="435" y="710"/>
                    <a:pt x="434" y="711"/>
                  </a:cubicBezTo>
                  <a:cubicBezTo>
                    <a:pt x="434" y="711"/>
                    <a:pt x="433" y="712"/>
                    <a:pt x="433" y="712"/>
                  </a:cubicBezTo>
                  <a:cubicBezTo>
                    <a:pt x="432" y="713"/>
                    <a:pt x="432" y="714"/>
                    <a:pt x="431" y="715"/>
                  </a:cubicBezTo>
                  <a:cubicBezTo>
                    <a:pt x="425" y="727"/>
                    <a:pt x="418" y="738"/>
                    <a:pt x="410" y="749"/>
                  </a:cubicBezTo>
                  <a:cubicBezTo>
                    <a:pt x="402" y="760"/>
                    <a:pt x="393" y="770"/>
                    <a:pt x="384" y="780"/>
                  </a:cubicBezTo>
                  <a:cubicBezTo>
                    <a:pt x="374" y="790"/>
                    <a:pt x="364" y="799"/>
                    <a:pt x="354" y="807"/>
                  </a:cubicBezTo>
                  <a:cubicBezTo>
                    <a:pt x="344" y="815"/>
                    <a:pt x="333" y="823"/>
                    <a:pt x="323" y="830"/>
                  </a:cubicBezTo>
                  <a:cubicBezTo>
                    <a:pt x="320" y="832"/>
                    <a:pt x="317" y="834"/>
                    <a:pt x="314" y="836"/>
                  </a:cubicBezTo>
                  <a:cubicBezTo>
                    <a:pt x="311" y="838"/>
                    <a:pt x="308" y="840"/>
                    <a:pt x="305" y="842"/>
                  </a:cubicBezTo>
                  <a:cubicBezTo>
                    <a:pt x="302" y="844"/>
                    <a:pt x="299" y="846"/>
                    <a:pt x="296" y="848"/>
                  </a:cubicBezTo>
                  <a:cubicBezTo>
                    <a:pt x="293" y="849"/>
                    <a:pt x="291" y="851"/>
                    <a:pt x="288" y="853"/>
                  </a:cubicBezTo>
                  <a:cubicBezTo>
                    <a:pt x="296" y="842"/>
                    <a:pt x="303" y="832"/>
                    <a:pt x="309" y="822"/>
                  </a:cubicBezTo>
                  <a:cubicBezTo>
                    <a:pt x="315" y="812"/>
                    <a:pt x="320" y="803"/>
                    <a:pt x="324" y="793"/>
                  </a:cubicBezTo>
                  <a:cubicBezTo>
                    <a:pt x="328" y="784"/>
                    <a:pt x="331" y="775"/>
                    <a:pt x="333" y="766"/>
                  </a:cubicBezTo>
                  <a:cubicBezTo>
                    <a:pt x="336" y="757"/>
                    <a:pt x="337" y="749"/>
                    <a:pt x="338" y="741"/>
                  </a:cubicBezTo>
                  <a:cubicBezTo>
                    <a:pt x="339" y="741"/>
                    <a:pt x="339" y="740"/>
                    <a:pt x="339" y="739"/>
                  </a:cubicBezTo>
                  <a:cubicBezTo>
                    <a:pt x="339" y="739"/>
                    <a:pt x="338" y="738"/>
                    <a:pt x="338" y="737"/>
                  </a:cubicBezTo>
                  <a:cubicBezTo>
                    <a:pt x="338" y="737"/>
                    <a:pt x="338" y="736"/>
                    <a:pt x="338" y="736"/>
                  </a:cubicBezTo>
                  <a:cubicBezTo>
                    <a:pt x="337" y="735"/>
                    <a:pt x="337" y="735"/>
                    <a:pt x="337" y="734"/>
                  </a:cubicBezTo>
                  <a:cubicBezTo>
                    <a:pt x="336" y="734"/>
                    <a:pt x="336" y="733"/>
                    <a:pt x="335" y="733"/>
                  </a:cubicBezTo>
                  <a:cubicBezTo>
                    <a:pt x="335" y="733"/>
                    <a:pt x="334" y="733"/>
                    <a:pt x="334" y="733"/>
                  </a:cubicBezTo>
                  <a:cubicBezTo>
                    <a:pt x="333" y="732"/>
                    <a:pt x="332" y="732"/>
                    <a:pt x="332" y="732"/>
                  </a:cubicBezTo>
                  <a:cubicBezTo>
                    <a:pt x="331" y="732"/>
                    <a:pt x="331" y="732"/>
                    <a:pt x="330" y="733"/>
                  </a:cubicBezTo>
                  <a:cubicBezTo>
                    <a:pt x="82" y="788"/>
                    <a:pt x="82" y="788"/>
                    <a:pt x="82" y="788"/>
                  </a:cubicBezTo>
                  <a:cubicBezTo>
                    <a:pt x="78" y="789"/>
                    <a:pt x="75" y="789"/>
                    <a:pt x="72" y="789"/>
                  </a:cubicBezTo>
                  <a:cubicBezTo>
                    <a:pt x="68" y="789"/>
                    <a:pt x="65" y="789"/>
                    <a:pt x="62" y="789"/>
                  </a:cubicBezTo>
                  <a:cubicBezTo>
                    <a:pt x="59" y="789"/>
                    <a:pt x="56" y="788"/>
                    <a:pt x="54" y="787"/>
                  </a:cubicBezTo>
                  <a:cubicBezTo>
                    <a:pt x="51" y="786"/>
                    <a:pt x="48" y="785"/>
                    <a:pt x="46" y="784"/>
                  </a:cubicBezTo>
                  <a:cubicBezTo>
                    <a:pt x="44" y="782"/>
                    <a:pt x="42" y="781"/>
                    <a:pt x="40" y="779"/>
                  </a:cubicBezTo>
                  <a:cubicBezTo>
                    <a:pt x="38" y="777"/>
                    <a:pt x="36" y="775"/>
                    <a:pt x="35" y="773"/>
                  </a:cubicBezTo>
                  <a:cubicBezTo>
                    <a:pt x="34" y="771"/>
                    <a:pt x="33" y="769"/>
                    <a:pt x="32" y="767"/>
                  </a:cubicBezTo>
                  <a:cubicBezTo>
                    <a:pt x="31" y="764"/>
                    <a:pt x="31" y="762"/>
                    <a:pt x="31" y="759"/>
                  </a:cubicBezTo>
                  <a:cubicBezTo>
                    <a:pt x="0" y="52"/>
                    <a:pt x="0" y="52"/>
                    <a:pt x="0" y="52"/>
                  </a:cubicBezTo>
                  <a:cubicBezTo>
                    <a:pt x="0" y="48"/>
                    <a:pt x="0" y="44"/>
                    <a:pt x="1" y="41"/>
                  </a:cubicBezTo>
                  <a:cubicBezTo>
                    <a:pt x="1" y="38"/>
                    <a:pt x="2" y="34"/>
                    <a:pt x="3" y="31"/>
                  </a:cubicBezTo>
                  <a:cubicBezTo>
                    <a:pt x="5" y="28"/>
                    <a:pt x="6" y="25"/>
                    <a:pt x="8" y="22"/>
                  </a:cubicBezTo>
                  <a:cubicBezTo>
                    <a:pt x="10" y="20"/>
                    <a:pt x="12" y="17"/>
                    <a:pt x="15" y="15"/>
                  </a:cubicBezTo>
                  <a:cubicBezTo>
                    <a:pt x="17" y="12"/>
                    <a:pt x="20" y="10"/>
                    <a:pt x="23" y="8"/>
                  </a:cubicBezTo>
                  <a:cubicBezTo>
                    <a:pt x="26" y="6"/>
                    <a:pt x="30" y="5"/>
                    <a:pt x="33" y="3"/>
                  </a:cubicBezTo>
                  <a:cubicBezTo>
                    <a:pt x="37" y="2"/>
                    <a:pt x="40" y="1"/>
                    <a:pt x="44" y="1"/>
                  </a:cubicBezTo>
                  <a:cubicBezTo>
                    <a:pt x="48" y="0"/>
                    <a:pt x="52" y="0"/>
                    <a:pt x="56" y="0"/>
                  </a:cubicBezTo>
                  <a:cubicBezTo>
                    <a:pt x="482" y="24"/>
                    <a:pt x="482" y="24"/>
                    <a:pt x="482" y="24"/>
                  </a:cubicBezTo>
                  <a:cubicBezTo>
                    <a:pt x="485" y="24"/>
                    <a:pt x="488" y="24"/>
                    <a:pt x="491" y="25"/>
                  </a:cubicBezTo>
                  <a:cubicBezTo>
                    <a:pt x="494" y="26"/>
                    <a:pt x="496" y="27"/>
                    <a:pt x="499" y="28"/>
                  </a:cubicBezTo>
                  <a:cubicBezTo>
                    <a:pt x="501" y="30"/>
                    <a:pt x="503" y="31"/>
                    <a:pt x="506" y="33"/>
                  </a:cubicBezTo>
                  <a:cubicBezTo>
                    <a:pt x="508" y="35"/>
                    <a:pt x="509" y="37"/>
                    <a:pt x="511" y="39"/>
                  </a:cubicBezTo>
                  <a:close/>
                </a:path>
              </a:pathLst>
            </a:custGeom>
            <a:blipFill dpi="0" rotWithShape="1">
              <a:blip r:embed="rId3"/>
              <a:srcRect/>
              <a:tile tx="-120650" ty="-25400" sx="40000" sy="40000" flip="none" algn="ctr"/>
            </a:blipFill>
            <a:ln>
              <a:solidFill>
                <a:schemeClr val="bg1"/>
              </a:solidFill>
            </a:ln>
            <a:extLst/>
          </p:spPr>
          <p:txBody>
            <a:bodyPr vert="horz" wrap="square" lIns="91440" tIns="45720" rIns="91440" bIns="45720" numCol="1" anchor="t" anchorCtr="0" compatLnSpc="1">
              <a:prstTxWarp prst="textNoShape">
                <a:avLst/>
              </a:prstTxWarp>
            </a:bodyPr>
            <a:lstStyle/>
            <a:p>
              <a:endParaRPr lang="zh-CN" altLang="en-US" b="1" dirty="0">
                <a:latin typeface="Impact"/>
                <a:ea typeface="微软雅黑"/>
              </a:endParaRPr>
            </a:p>
          </p:txBody>
        </p:sp>
      </p:grpSp>
      <p:grpSp>
        <p:nvGrpSpPr>
          <p:cNvPr id="13" name="组合 12"/>
          <p:cNvGrpSpPr/>
          <p:nvPr/>
        </p:nvGrpSpPr>
        <p:grpSpPr>
          <a:xfrm flipH="1">
            <a:off x="1239678" y="4221022"/>
            <a:ext cx="1091422" cy="1804117"/>
            <a:chOff x="3054350" y="-398463"/>
            <a:chExt cx="387350" cy="636589"/>
          </a:xfrm>
        </p:grpSpPr>
        <p:sp>
          <p:nvSpPr>
            <p:cNvPr id="15" name="Freeform 712"/>
            <p:cNvSpPr>
              <a:spLocks/>
            </p:cNvSpPr>
            <p:nvPr/>
          </p:nvSpPr>
          <p:spPr bwMode="auto">
            <a:xfrm>
              <a:off x="3309938" y="-320675"/>
              <a:ext cx="46038" cy="39688"/>
            </a:xfrm>
            <a:custGeom>
              <a:avLst/>
              <a:gdLst>
                <a:gd name="T0" fmla="*/ 4 w 6"/>
                <a:gd name="T1" fmla="*/ 5 h 5"/>
                <a:gd name="T2" fmla="*/ 3 w 6"/>
                <a:gd name="T3" fmla="*/ 5 h 5"/>
                <a:gd name="T4" fmla="*/ 1 w 6"/>
                <a:gd name="T5" fmla="*/ 4 h 5"/>
                <a:gd name="T6" fmla="*/ 0 w 6"/>
                <a:gd name="T7" fmla="*/ 4 h 5"/>
                <a:gd name="T8" fmla="*/ 0 w 6"/>
                <a:gd name="T9" fmla="*/ 1 h 5"/>
                <a:gd name="T10" fmla="*/ 5 w 6"/>
                <a:gd name="T11" fmla="*/ 0 h 5"/>
                <a:gd name="T12" fmla="*/ 6 w 6"/>
                <a:gd name="T13" fmla="*/ 2 h 5"/>
                <a:gd name="T14" fmla="*/ 4 w 6"/>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4" y="5"/>
                  </a:moveTo>
                  <a:cubicBezTo>
                    <a:pt x="4" y="5"/>
                    <a:pt x="3" y="4"/>
                    <a:pt x="3" y="5"/>
                  </a:cubicBezTo>
                  <a:cubicBezTo>
                    <a:pt x="3" y="5"/>
                    <a:pt x="1" y="5"/>
                    <a:pt x="1" y="4"/>
                  </a:cubicBezTo>
                  <a:cubicBezTo>
                    <a:pt x="0" y="4"/>
                    <a:pt x="0" y="4"/>
                    <a:pt x="0" y="4"/>
                  </a:cubicBezTo>
                  <a:cubicBezTo>
                    <a:pt x="0" y="1"/>
                    <a:pt x="0" y="1"/>
                    <a:pt x="0" y="1"/>
                  </a:cubicBezTo>
                  <a:cubicBezTo>
                    <a:pt x="0" y="1"/>
                    <a:pt x="3" y="3"/>
                    <a:pt x="5" y="0"/>
                  </a:cubicBezTo>
                  <a:cubicBezTo>
                    <a:pt x="5" y="0"/>
                    <a:pt x="5" y="1"/>
                    <a:pt x="6" y="2"/>
                  </a:cubicBezTo>
                  <a:cubicBezTo>
                    <a:pt x="6" y="2"/>
                    <a:pt x="5" y="4"/>
                    <a:pt x="4" y="5"/>
                  </a:cubicBezTo>
                  <a:close/>
                </a:path>
              </a:pathLst>
            </a:custGeom>
            <a:solidFill>
              <a:srgbClr val="D69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6" name="Freeform 713"/>
            <p:cNvSpPr>
              <a:spLocks/>
            </p:cNvSpPr>
            <p:nvPr/>
          </p:nvSpPr>
          <p:spPr bwMode="auto">
            <a:xfrm>
              <a:off x="3294063" y="-390525"/>
              <a:ext cx="61913" cy="93663"/>
            </a:xfrm>
            <a:custGeom>
              <a:avLst/>
              <a:gdLst>
                <a:gd name="T0" fmla="*/ 8 w 8"/>
                <a:gd name="T1" fmla="*/ 5 h 12"/>
                <a:gd name="T2" fmla="*/ 8 w 8"/>
                <a:gd name="T3" fmla="*/ 6 h 12"/>
                <a:gd name="T4" fmla="*/ 8 w 8"/>
                <a:gd name="T5" fmla="*/ 7 h 12"/>
                <a:gd name="T6" fmla="*/ 8 w 8"/>
                <a:gd name="T7" fmla="*/ 8 h 12"/>
                <a:gd name="T8" fmla="*/ 8 w 8"/>
                <a:gd name="T9" fmla="*/ 9 h 12"/>
                <a:gd name="T10" fmla="*/ 6 w 8"/>
                <a:gd name="T11" fmla="*/ 12 h 12"/>
                <a:gd name="T12" fmla="*/ 4 w 8"/>
                <a:gd name="T13" fmla="*/ 12 h 12"/>
                <a:gd name="T14" fmla="*/ 1 w 8"/>
                <a:gd name="T15" fmla="*/ 9 h 12"/>
                <a:gd name="T16" fmla="*/ 1 w 8"/>
                <a:gd name="T17" fmla="*/ 8 h 12"/>
                <a:gd name="T18" fmla="*/ 1 w 8"/>
                <a:gd name="T19" fmla="*/ 8 h 12"/>
                <a:gd name="T20" fmla="*/ 0 w 8"/>
                <a:gd name="T21" fmla="*/ 7 h 12"/>
                <a:gd name="T22" fmla="*/ 0 w 8"/>
                <a:gd name="T23" fmla="*/ 6 h 12"/>
                <a:gd name="T24" fmla="*/ 0 w 8"/>
                <a:gd name="T25" fmla="*/ 4 h 12"/>
                <a:gd name="T26" fmla="*/ 3 w 8"/>
                <a:gd name="T27" fmla="*/ 1 h 12"/>
                <a:gd name="T28" fmla="*/ 8 w 8"/>
                <a:gd name="T29" fmla="*/ 3 h 12"/>
                <a:gd name="T30" fmla="*/ 8 w 8"/>
                <a:gd name="T31"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2">
                  <a:moveTo>
                    <a:pt x="8" y="5"/>
                  </a:moveTo>
                  <a:cubicBezTo>
                    <a:pt x="8" y="6"/>
                    <a:pt x="8" y="6"/>
                    <a:pt x="8" y="6"/>
                  </a:cubicBezTo>
                  <a:cubicBezTo>
                    <a:pt x="8" y="7"/>
                    <a:pt x="8" y="7"/>
                    <a:pt x="8" y="7"/>
                  </a:cubicBezTo>
                  <a:cubicBezTo>
                    <a:pt x="8" y="8"/>
                    <a:pt x="8" y="8"/>
                    <a:pt x="8" y="8"/>
                  </a:cubicBezTo>
                  <a:cubicBezTo>
                    <a:pt x="8" y="9"/>
                    <a:pt x="8" y="9"/>
                    <a:pt x="8" y="9"/>
                  </a:cubicBezTo>
                  <a:cubicBezTo>
                    <a:pt x="7" y="9"/>
                    <a:pt x="7" y="11"/>
                    <a:pt x="6" y="12"/>
                  </a:cubicBezTo>
                  <a:cubicBezTo>
                    <a:pt x="5" y="12"/>
                    <a:pt x="4" y="12"/>
                    <a:pt x="4" y="12"/>
                  </a:cubicBezTo>
                  <a:cubicBezTo>
                    <a:pt x="3" y="11"/>
                    <a:pt x="2" y="10"/>
                    <a:pt x="1" y="9"/>
                  </a:cubicBezTo>
                  <a:cubicBezTo>
                    <a:pt x="1" y="8"/>
                    <a:pt x="1" y="8"/>
                    <a:pt x="1" y="8"/>
                  </a:cubicBezTo>
                  <a:cubicBezTo>
                    <a:pt x="1" y="8"/>
                    <a:pt x="1" y="8"/>
                    <a:pt x="1" y="8"/>
                  </a:cubicBezTo>
                  <a:cubicBezTo>
                    <a:pt x="1" y="8"/>
                    <a:pt x="1" y="8"/>
                    <a:pt x="0" y="7"/>
                  </a:cubicBezTo>
                  <a:cubicBezTo>
                    <a:pt x="0" y="7"/>
                    <a:pt x="0" y="6"/>
                    <a:pt x="0" y="6"/>
                  </a:cubicBezTo>
                  <a:cubicBezTo>
                    <a:pt x="0" y="4"/>
                    <a:pt x="0" y="4"/>
                    <a:pt x="0" y="4"/>
                  </a:cubicBezTo>
                  <a:cubicBezTo>
                    <a:pt x="0" y="4"/>
                    <a:pt x="1" y="1"/>
                    <a:pt x="3" y="1"/>
                  </a:cubicBezTo>
                  <a:cubicBezTo>
                    <a:pt x="6" y="0"/>
                    <a:pt x="7" y="2"/>
                    <a:pt x="8" y="3"/>
                  </a:cubicBezTo>
                  <a:cubicBezTo>
                    <a:pt x="8" y="3"/>
                    <a:pt x="8" y="4"/>
                    <a:pt x="8" y="5"/>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7" name="Freeform 714"/>
            <p:cNvSpPr>
              <a:spLocks/>
            </p:cNvSpPr>
            <p:nvPr/>
          </p:nvSpPr>
          <p:spPr bwMode="auto">
            <a:xfrm>
              <a:off x="3294063" y="-382588"/>
              <a:ext cx="61913" cy="85725"/>
            </a:xfrm>
            <a:custGeom>
              <a:avLst/>
              <a:gdLst>
                <a:gd name="T0" fmla="*/ 0 w 8"/>
                <a:gd name="T1" fmla="*/ 5 h 11"/>
                <a:gd name="T2" fmla="*/ 0 w 8"/>
                <a:gd name="T3" fmla="*/ 3 h 11"/>
                <a:gd name="T4" fmla="*/ 1 w 8"/>
                <a:gd name="T5" fmla="*/ 0 h 11"/>
                <a:gd name="T6" fmla="*/ 2 w 8"/>
                <a:gd name="T7" fmla="*/ 1 h 11"/>
                <a:gd name="T8" fmla="*/ 2 w 8"/>
                <a:gd name="T9" fmla="*/ 4 h 11"/>
                <a:gd name="T10" fmla="*/ 2 w 8"/>
                <a:gd name="T11" fmla="*/ 6 h 11"/>
                <a:gd name="T12" fmla="*/ 2 w 8"/>
                <a:gd name="T13" fmla="*/ 7 h 11"/>
                <a:gd name="T14" fmla="*/ 4 w 8"/>
                <a:gd name="T15" fmla="*/ 9 h 11"/>
                <a:gd name="T16" fmla="*/ 4 w 8"/>
                <a:gd name="T17" fmla="*/ 10 h 11"/>
                <a:gd name="T18" fmla="*/ 6 w 8"/>
                <a:gd name="T19" fmla="*/ 10 h 11"/>
                <a:gd name="T20" fmla="*/ 7 w 8"/>
                <a:gd name="T21" fmla="*/ 8 h 11"/>
                <a:gd name="T22" fmla="*/ 7 w 8"/>
                <a:gd name="T23" fmla="*/ 7 h 11"/>
                <a:gd name="T24" fmla="*/ 7 w 8"/>
                <a:gd name="T25" fmla="*/ 7 h 11"/>
                <a:gd name="T26" fmla="*/ 7 w 8"/>
                <a:gd name="T27" fmla="*/ 5 h 11"/>
                <a:gd name="T28" fmla="*/ 6 w 8"/>
                <a:gd name="T29" fmla="*/ 4 h 11"/>
                <a:gd name="T30" fmla="*/ 6 w 8"/>
                <a:gd name="T31" fmla="*/ 3 h 11"/>
                <a:gd name="T32" fmla="*/ 6 w 8"/>
                <a:gd name="T33" fmla="*/ 1 h 11"/>
                <a:gd name="T34" fmla="*/ 6 w 8"/>
                <a:gd name="T35" fmla="*/ 0 h 11"/>
                <a:gd name="T36" fmla="*/ 8 w 8"/>
                <a:gd name="T37" fmla="*/ 2 h 11"/>
                <a:gd name="T38" fmla="*/ 8 w 8"/>
                <a:gd name="T39" fmla="*/ 4 h 11"/>
                <a:gd name="T40" fmla="*/ 8 w 8"/>
                <a:gd name="T41" fmla="*/ 5 h 11"/>
                <a:gd name="T42" fmla="*/ 8 w 8"/>
                <a:gd name="T43" fmla="*/ 6 h 11"/>
                <a:gd name="T44" fmla="*/ 8 w 8"/>
                <a:gd name="T45" fmla="*/ 7 h 11"/>
                <a:gd name="T46" fmla="*/ 8 w 8"/>
                <a:gd name="T47" fmla="*/ 8 h 11"/>
                <a:gd name="T48" fmla="*/ 6 w 8"/>
                <a:gd name="T49" fmla="*/ 11 h 11"/>
                <a:gd name="T50" fmla="*/ 4 w 8"/>
                <a:gd name="T51" fmla="*/ 11 h 11"/>
                <a:gd name="T52" fmla="*/ 1 w 8"/>
                <a:gd name="T53" fmla="*/ 8 h 11"/>
                <a:gd name="T54" fmla="*/ 1 w 8"/>
                <a:gd name="T55" fmla="*/ 7 h 11"/>
                <a:gd name="T56" fmla="*/ 1 w 8"/>
                <a:gd name="T57" fmla="*/ 7 h 11"/>
                <a:gd name="T58" fmla="*/ 0 w 8"/>
                <a:gd name="T59" fmla="*/ 6 h 11"/>
                <a:gd name="T60" fmla="*/ 0 w 8"/>
                <a:gd name="T61"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 h="11">
                  <a:moveTo>
                    <a:pt x="0" y="5"/>
                  </a:moveTo>
                  <a:cubicBezTo>
                    <a:pt x="0" y="3"/>
                    <a:pt x="0" y="3"/>
                    <a:pt x="0" y="3"/>
                  </a:cubicBezTo>
                  <a:cubicBezTo>
                    <a:pt x="0" y="3"/>
                    <a:pt x="0" y="1"/>
                    <a:pt x="1" y="0"/>
                  </a:cubicBezTo>
                  <a:cubicBezTo>
                    <a:pt x="2" y="1"/>
                    <a:pt x="2" y="1"/>
                    <a:pt x="2" y="1"/>
                  </a:cubicBezTo>
                  <a:cubicBezTo>
                    <a:pt x="2" y="1"/>
                    <a:pt x="2" y="4"/>
                    <a:pt x="2" y="4"/>
                  </a:cubicBezTo>
                  <a:cubicBezTo>
                    <a:pt x="2" y="4"/>
                    <a:pt x="2" y="5"/>
                    <a:pt x="2" y="6"/>
                  </a:cubicBezTo>
                  <a:cubicBezTo>
                    <a:pt x="2" y="6"/>
                    <a:pt x="2" y="6"/>
                    <a:pt x="2" y="7"/>
                  </a:cubicBezTo>
                  <a:cubicBezTo>
                    <a:pt x="2" y="8"/>
                    <a:pt x="2" y="9"/>
                    <a:pt x="4" y="9"/>
                  </a:cubicBezTo>
                  <a:cubicBezTo>
                    <a:pt x="4" y="10"/>
                    <a:pt x="4" y="10"/>
                    <a:pt x="4" y="10"/>
                  </a:cubicBezTo>
                  <a:cubicBezTo>
                    <a:pt x="4" y="10"/>
                    <a:pt x="5" y="11"/>
                    <a:pt x="6" y="10"/>
                  </a:cubicBezTo>
                  <a:cubicBezTo>
                    <a:pt x="6" y="10"/>
                    <a:pt x="7" y="8"/>
                    <a:pt x="7" y="8"/>
                  </a:cubicBezTo>
                  <a:cubicBezTo>
                    <a:pt x="7" y="7"/>
                    <a:pt x="7" y="7"/>
                    <a:pt x="7" y="7"/>
                  </a:cubicBezTo>
                  <a:cubicBezTo>
                    <a:pt x="7" y="7"/>
                    <a:pt x="7" y="7"/>
                    <a:pt x="7" y="7"/>
                  </a:cubicBezTo>
                  <a:cubicBezTo>
                    <a:pt x="7" y="6"/>
                    <a:pt x="7" y="5"/>
                    <a:pt x="7" y="5"/>
                  </a:cubicBezTo>
                  <a:cubicBezTo>
                    <a:pt x="7" y="5"/>
                    <a:pt x="7" y="4"/>
                    <a:pt x="6" y="4"/>
                  </a:cubicBezTo>
                  <a:cubicBezTo>
                    <a:pt x="6" y="4"/>
                    <a:pt x="6" y="3"/>
                    <a:pt x="6" y="3"/>
                  </a:cubicBezTo>
                  <a:cubicBezTo>
                    <a:pt x="6" y="2"/>
                    <a:pt x="6" y="1"/>
                    <a:pt x="6" y="1"/>
                  </a:cubicBezTo>
                  <a:cubicBezTo>
                    <a:pt x="6" y="1"/>
                    <a:pt x="6" y="1"/>
                    <a:pt x="6" y="0"/>
                  </a:cubicBezTo>
                  <a:cubicBezTo>
                    <a:pt x="7" y="1"/>
                    <a:pt x="7" y="2"/>
                    <a:pt x="8" y="2"/>
                  </a:cubicBezTo>
                  <a:cubicBezTo>
                    <a:pt x="8" y="2"/>
                    <a:pt x="8" y="3"/>
                    <a:pt x="8" y="4"/>
                  </a:cubicBezTo>
                  <a:cubicBezTo>
                    <a:pt x="8" y="5"/>
                    <a:pt x="8" y="5"/>
                    <a:pt x="8" y="5"/>
                  </a:cubicBezTo>
                  <a:cubicBezTo>
                    <a:pt x="8" y="6"/>
                    <a:pt x="8" y="6"/>
                    <a:pt x="8" y="6"/>
                  </a:cubicBezTo>
                  <a:cubicBezTo>
                    <a:pt x="8" y="7"/>
                    <a:pt x="8" y="7"/>
                    <a:pt x="8" y="7"/>
                  </a:cubicBezTo>
                  <a:cubicBezTo>
                    <a:pt x="8" y="8"/>
                    <a:pt x="8" y="8"/>
                    <a:pt x="8" y="8"/>
                  </a:cubicBezTo>
                  <a:cubicBezTo>
                    <a:pt x="7" y="8"/>
                    <a:pt x="7" y="10"/>
                    <a:pt x="6" y="11"/>
                  </a:cubicBezTo>
                  <a:cubicBezTo>
                    <a:pt x="5" y="11"/>
                    <a:pt x="4" y="11"/>
                    <a:pt x="4" y="11"/>
                  </a:cubicBezTo>
                  <a:cubicBezTo>
                    <a:pt x="3" y="10"/>
                    <a:pt x="2" y="9"/>
                    <a:pt x="1" y="8"/>
                  </a:cubicBezTo>
                  <a:cubicBezTo>
                    <a:pt x="1" y="7"/>
                    <a:pt x="1" y="7"/>
                    <a:pt x="1" y="7"/>
                  </a:cubicBezTo>
                  <a:cubicBezTo>
                    <a:pt x="1" y="7"/>
                    <a:pt x="1" y="7"/>
                    <a:pt x="1" y="7"/>
                  </a:cubicBezTo>
                  <a:cubicBezTo>
                    <a:pt x="1" y="7"/>
                    <a:pt x="1" y="7"/>
                    <a:pt x="0" y="6"/>
                  </a:cubicBezTo>
                  <a:cubicBezTo>
                    <a:pt x="0" y="6"/>
                    <a:pt x="0" y="5"/>
                    <a:pt x="0" y="5"/>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8" name="Freeform 715"/>
            <p:cNvSpPr>
              <a:spLocks/>
            </p:cNvSpPr>
            <p:nvPr/>
          </p:nvSpPr>
          <p:spPr bwMode="auto">
            <a:xfrm>
              <a:off x="3294063" y="-398463"/>
              <a:ext cx="61913" cy="69850"/>
            </a:xfrm>
            <a:custGeom>
              <a:avLst/>
              <a:gdLst>
                <a:gd name="T0" fmla="*/ 8 w 8"/>
                <a:gd name="T1" fmla="*/ 7 h 9"/>
                <a:gd name="T2" fmla="*/ 8 w 8"/>
                <a:gd name="T3" fmla="*/ 7 h 9"/>
                <a:gd name="T4" fmla="*/ 7 w 8"/>
                <a:gd name="T5" fmla="*/ 6 h 9"/>
                <a:gd name="T6" fmla="*/ 7 w 8"/>
                <a:gd name="T7" fmla="*/ 4 h 9"/>
                <a:gd name="T8" fmla="*/ 3 w 8"/>
                <a:gd name="T9" fmla="*/ 4 h 9"/>
                <a:gd name="T10" fmla="*/ 2 w 8"/>
                <a:gd name="T11" fmla="*/ 4 h 9"/>
                <a:gd name="T12" fmla="*/ 1 w 8"/>
                <a:gd name="T13" fmla="*/ 6 h 9"/>
                <a:gd name="T14" fmla="*/ 1 w 8"/>
                <a:gd name="T15" fmla="*/ 8 h 9"/>
                <a:gd name="T16" fmla="*/ 1 w 8"/>
                <a:gd name="T17" fmla="*/ 9 h 9"/>
                <a:gd name="T18" fmla="*/ 1 w 8"/>
                <a:gd name="T19" fmla="*/ 9 h 9"/>
                <a:gd name="T20" fmla="*/ 1 w 8"/>
                <a:gd name="T21" fmla="*/ 7 h 9"/>
                <a:gd name="T22" fmla="*/ 0 w 8"/>
                <a:gd name="T23" fmla="*/ 7 h 9"/>
                <a:gd name="T24" fmla="*/ 0 w 8"/>
                <a:gd name="T25" fmla="*/ 6 h 9"/>
                <a:gd name="T26" fmla="*/ 0 w 8"/>
                <a:gd name="T27" fmla="*/ 5 h 9"/>
                <a:gd name="T28" fmla="*/ 2 w 8"/>
                <a:gd name="T29" fmla="*/ 1 h 9"/>
                <a:gd name="T30" fmla="*/ 4 w 8"/>
                <a:gd name="T31" fmla="*/ 1 h 9"/>
                <a:gd name="T32" fmla="*/ 7 w 8"/>
                <a:gd name="T33" fmla="*/ 2 h 9"/>
                <a:gd name="T34" fmla="*/ 8 w 8"/>
                <a:gd name="T35" fmla="*/ 4 h 9"/>
                <a:gd name="T36" fmla="*/ 8 w 8"/>
                <a:gd name="T37" fmla="*/ 6 h 9"/>
                <a:gd name="T38" fmla="*/ 8 w 8"/>
                <a:gd name="T39" fmla="*/ 6 h 9"/>
                <a:gd name="T40" fmla="*/ 8 w 8"/>
                <a:gd name="T41"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9">
                  <a:moveTo>
                    <a:pt x="8" y="7"/>
                  </a:moveTo>
                  <a:cubicBezTo>
                    <a:pt x="8" y="7"/>
                    <a:pt x="8" y="7"/>
                    <a:pt x="8" y="7"/>
                  </a:cubicBezTo>
                  <a:cubicBezTo>
                    <a:pt x="8" y="7"/>
                    <a:pt x="7" y="6"/>
                    <a:pt x="7" y="6"/>
                  </a:cubicBezTo>
                  <a:cubicBezTo>
                    <a:pt x="7" y="5"/>
                    <a:pt x="6" y="4"/>
                    <a:pt x="7" y="4"/>
                  </a:cubicBezTo>
                  <a:cubicBezTo>
                    <a:pt x="7" y="4"/>
                    <a:pt x="4" y="3"/>
                    <a:pt x="3" y="4"/>
                  </a:cubicBezTo>
                  <a:cubicBezTo>
                    <a:pt x="2" y="4"/>
                    <a:pt x="2" y="4"/>
                    <a:pt x="2" y="4"/>
                  </a:cubicBezTo>
                  <a:cubicBezTo>
                    <a:pt x="2" y="4"/>
                    <a:pt x="1" y="5"/>
                    <a:pt x="1" y="6"/>
                  </a:cubicBezTo>
                  <a:cubicBezTo>
                    <a:pt x="1" y="8"/>
                    <a:pt x="1" y="8"/>
                    <a:pt x="1" y="8"/>
                  </a:cubicBezTo>
                  <a:cubicBezTo>
                    <a:pt x="1" y="9"/>
                    <a:pt x="1" y="9"/>
                    <a:pt x="1" y="9"/>
                  </a:cubicBezTo>
                  <a:cubicBezTo>
                    <a:pt x="1" y="9"/>
                    <a:pt x="1" y="9"/>
                    <a:pt x="1" y="9"/>
                  </a:cubicBezTo>
                  <a:cubicBezTo>
                    <a:pt x="1" y="7"/>
                    <a:pt x="1" y="7"/>
                    <a:pt x="1" y="7"/>
                  </a:cubicBezTo>
                  <a:cubicBezTo>
                    <a:pt x="0" y="7"/>
                    <a:pt x="0" y="7"/>
                    <a:pt x="0" y="7"/>
                  </a:cubicBezTo>
                  <a:cubicBezTo>
                    <a:pt x="0" y="6"/>
                    <a:pt x="0" y="6"/>
                    <a:pt x="0" y="6"/>
                  </a:cubicBezTo>
                  <a:cubicBezTo>
                    <a:pt x="0" y="5"/>
                    <a:pt x="0" y="5"/>
                    <a:pt x="0" y="5"/>
                  </a:cubicBezTo>
                  <a:cubicBezTo>
                    <a:pt x="0" y="5"/>
                    <a:pt x="0" y="3"/>
                    <a:pt x="2" y="1"/>
                  </a:cubicBezTo>
                  <a:cubicBezTo>
                    <a:pt x="3" y="0"/>
                    <a:pt x="4" y="1"/>
                    <a:pt x="4" y="1"/>
                  </a:cubicBezTo>
                  <a:cubicBezTo>
                    <a:pt x="4" y="1"/>
                    <a:pt x="6" y="1"/>
                    <a:pt x="7" y="2"/>
                  </a:cubicBezTo>
                  <a:cubicBezTo>
                    <a:pt x="8" y="4"/>
                    <a:pt x="8" y="4"/>
                    <a:pt x="8" y="4"/>
                  </a:cubicBezTo>
                  <a:cubicBezTo>
                    <a:pt x="8" y="4"/>
                    <a:pt x="8" y="6"/>
                    <a:pt x="8" y="6"/>
                  </a:cubicBezTo>
                  <a:cubicBezTo>
                    <a:pt x="8" y="6"/>
                    <a:pt x="8" y="6"/>
                    <a:pt x="8" y="6"/>
                  </a:cubicBezTo>
                  <a:cubicBezTo>
                    <a:pt x="8" y="7"/>
                    <a:pt x="8" y="7"/>
                    <a:pt x="8" y="7"/>
                  </a:cubicBezTo>
                </a:path>
              </a:pathLst>
            </a:custGeom>
            <a:solidFill>
              <a:srgbClr val="4127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9" name="Freeform 716"/>
            <p:cNvSpPr>
              <a:spLocks/>
            </p:cNvSpPr>
            <p:nvPr/>
          </p:nvSpPr>
          <p:spPr bwMode="auto">
            <a:xfrm>
              <a:off x="3387725" y="-103188"/>
              <a:ext cx="31750" cy="53975"/>
            </a:xfrm>
            <a:custGeom>
              <a:avLst/>
              <a:gdLst>
                <a:gd name="T0" fmla="*/ 3 w 4"/>
                <a:gd name="T1" fmla="*/ 0 h 7"/>
                <a:gd name="T2" fmla="*/ 3 w 4"/>
                <a:gd name="T3" fmla="*/ 6 h 7"/>
                <a:gd name="T4" fmla="*/ 0 w 4"/>
                <a:gd name="T5" fmla="*/ 7 h 7"/>
                <a:gd name="T6" fmla="*/ 2 w 4"/>
                <a:gd name="T7" fmla="*/ 0 h 7"/>
                <a:gd name="T8" fmla="*/ 3 w 4"/>
                <a:gd name="T9" fmla="*/ 0 h 7"/>
              </a:gdLst>
              <a:ahLst/>
              <a:cxnLst>
                <a:cxn ang="0">
                  <a:pos x="T0" y="T1"/>
                </a:cxn>
                <a:cxn ang="0">
                  <a:pos x="T2" y="T3"/>
                </a:cxn>
                <a:cxn ang="0">
                  <a:pos x="T4" y="T5"/>
                </a:cxn>
                <a:cxn ang="0">
                  <a:pos x="T6" y="T7"/>
                </a:cxn>
                <a:cxn ang="0">
                  <a:pos x="T8" y="T9"/>
                </a:cxn>
              </a:cxnLst>
              <a:rect l="0" t="0" r="r" b="b"/>
              <a:pathLst>
                <a:path w="4" h="7">
                  <a:moveTo>
                    <a:pt x="3" y="0"/>
                  </a:moveTo>
                  <a:cubicBezTo>
                    <a:pt x="3" y="0"/>
                    <a:pt x="4" y="5"/>
                    <a:pt x="3" y="6"/>
                  </a:cubicBezTo>
                  <a:cubicBezTo>
                    <a:pt x="3" y="6"/>
                    <a:pt x="0" y="7"/>
                    <a:pt x="0" y="7"/>
                  </a:cubicBezTo>
                  <a:cubicBezTo>
                    <a:pt x="2" y="0"/>
                    <a:pt x="2" y="0"/>
                    <a:pt x="2" y="0"/>
                  </a:cubicBez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20" name="Freeform 717"/>
            <p:cNvSpPr>
              <a:spLocks/>
            </p:cNvSpPr>
            <p:nvPr/>
          </p:nvSpPr>
          <p:spPr bwMode="auto">
            <a:xfrm>
              <a:off x="3379788" y="-103188"/>
              <a:ext cx="23813" cy="38100"/>
            </a:xfrm>
            <a:custGeom>
              <a:avLst/>
              <a:gdLst>
                <a:gd name="T0" fmla="*/ 3 w 3"/>
                <a:gd name="T1" fmla="*/ 2 h 5"/>
                <a:gd name="T2" fmla="*/ 2 w 3"/>
                <a:gd name="T3" fmla="*/ 5 h 5"/>
                <a:gd name="T4" fmla="*/ 2 w 3"/>
                <a:gd name="T5" fmla="*/ 3 h 5"/>
                <a:gd name="T6" fmla="*/ 1 w 3"/>
                <a:gd name="T7" fmla="*/ 0 h 5"/>
                <a:gd name="T8" fmla="*/ 3 w 3"/>
                <a:gd name="T9" fmla="*/ 2 h 5"/>
              </a:gdLst>
              <a:ahLst/>
              <a:cxnLst>
                <a:cxn ang="0">
                  <a:pos x="T0" y="T1"/>
                </a:cxn>
                <a:cxn ang="0">
                  <a:pos x="T2" y="T3"/>
                </a:cxn>
                <a:cxn ang="0">
                  <a:pos x="T4" y="T5"/>
                </a:cxn>
                <a:cxn ang="0">
                  <a:pos x="T6" y="T7"/>
                </a:cxn>
                <a:cxn ang="0">
                  <a:pos x="T8" y="T9"/>
                </a:cxn>
              </a:cxnLst>
              <a:rect l="0" t="0" r="r" b="b"/>
              <a:pathLst>
                <a:path w="3" h="5">
                  <a:moveTo>
                    <a:pt x="3" y="2"/>
                  </a:moveTo>
                  <a:cubicBezTo>
                    <a:pt x="3" y="2"/>
                    <a:pt x="3" y="5"/>
                    <a:pt x="2" y="5"/>
                  </a:cubicBezTo>
                  <a:cubicBezTo>
                    <a:pt x="2" y="5"/>
                    <a:pt x="2" y="3"/>
                    <a:pt x="2" y="3"/>
                  </a:cubicBezTo>
                  <a:cubicBezTo>
                    <a:pt x="2" y="3"/>
                    <a:pt x="0" y="2"/>
                    <a:pt x="1" y="0"/>
                  </a:cubicBezTo>
                  <a:lnTo>
                    <a:pt x="3" y="2"/>
                  </a:ln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21" name="Freeform 718"/>
            <p:cNvSpPr>
              <a:spLocks/>
            </p:cNvSpPr>
            <p:nvPr/>
          </p:nvSpPr>
          <p:spPr bwMode="auto">
            <a:xfrm>
              <a:off x="3263900" y="-312738"/>
              <a:ext cx="131763" cy="217488"/>
            </a:xfrm>
            <a:custGeom>
              <a:avLst/>
              <a:gdLst>
                <a:gd name="T0" fmla="*/ 12 w 17"/>
                <a:gd name="T1" fmla="*/ 0 h 28"/>
                <a:gd name="T2" fmla="*/ 10 w 17"/>
                <a:gd name="T3" fmla="*/ 3 h 28"/>
                <a:gd name="T4" fmla="*/ 6 w 17"/>
                <a:gd name="T5" fmla="*/ 2 h 28"/>
                <a:gd name="T6" fmla="*/ 3 w 17"/>
                <a:gd name="T7" fmla="*/ 17 h 28"/>
                <a:gd name="T8" fmla="*/ 0 w 17"/>
                <a:gd name="T9" fmla="*/ 24 h 28"/>
                <a:gd name="T10" fmla="*/ 8 w 17"/>
                <a:gd name="T11" fmla="*/ 28 h 28"/>
                <a:gd name="T12" fmla="*/ 16 w 17"/>
                <a:gd name="T13" fmla="*/ 25 h 28"/>
                <a:gd name="T14" fmla="*/ 17 w 17"/>
                <a:gd name="T15" fmla="*/ 7 h 28"/>
                <a:gd name="T16" fmla="*/ 12 w 1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8">
                  <a:moveTo>
                    <a:pt x="12" y="0"/>
                  </a:moveTo>
                  <a:cubicBezTo>
                    <a:pt x="12" y="0"/>
                    <a:pt x="11" y="3"/>
                    <a:pt x="10" y="3"/>
                  </a:cubicBezTo>
                  <a:cubicBezTo>
                    <a:pt x="10" y="3"/>
                    <a:pt x="8" y="3"/>
                    <a:pt x="6" y="2"/>
                  </a:cubicBezTo>
                  <a:cubicBezTo>
                    <a:pt x="3" y="17"/>
                    <a:pt x="3" y="17"/>
                    <a:pt x="3" y="17"/>
                  </a:cubicBezTo>
                  <a:cubicBezTo>
                    <a:pt x="0" y="24"/>
                    <a:pt x="0" y="24"/>
                    <a:pt x="0" y="24"/>
                  </a:cubicBezTo>
                  <a:cubicBezTo>
                    <a:pt x="8" y="28"/>
                    <a:pt x="8" y="28"/>
                    <a:pt x="8" y="28"/>
                  </a:cubicBezTo>
                  <a:cubicBezTo>
                    <a:pt x="16" y="25"/>
                    <a:pt x="16" y="25"/>
                    <a:pt x="16" y="25"/>
                  </a:cubicBezTo>
                  <a:cubicBezTo>
                    <a:pt x="17" y="7"/>
                    <a:pt x="17" y="7"/>
                    <a:pt x="17" y="7"/>
                  </a:cubicBezTo>
                  <a:lnTo>
                    <a:pt x="12" y="0"/>
                  </a:lnTo>
                  <a:close/>
                </a:path>
              </a:pathLst>
            </a:custGeom>
            <a:solidFill>
              <a:srgbClr val="F5F7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22" name="Freeform 719"/>
            <p:cNvSpPr>
              <a:spLocks/>
            </p:cNvSpPr>
            <p:nvPr/>
          </p:nvSpPr>
          <p:spPr bwMode="auto">
            <a:xfrm>
              <a:off x="3263900" y="-134938"/>
              <a:ext cx="139700" cy="327025"/>
            </a:xfrm>
            <a:custGeom>
              <a:avLst/>
              <a:gdLst>
                <a:gd name="T0" fmla="*/ 0 w 18"/>
                <a:gd name="T1" fmla="*/ 3 h 42"/>
                <a:gd name="T2" fmla="*/ 0 w 18"/>
                <a:gd name="T3" fmla="*/ 17 h 42"/>
                <a:gd name="T4" fmla="*/ 4 w 18"/>
                <a:gd name="T5" fmla="*/ 29 h 42"/>
                <a:gd name="T6" fmla="*/ 0 w 18"/>
                <a:gd name="T7" fmla="*/ 39 h 42"/>
                <a:gd name="T8" fmla="*/ 1 w 18"/>
                <a:gd name="T9" fmla="*/ 41 h 42"/>
                <a:gd name="T10" fmla="*/ 5 w 18"/>
                <a:gd name="T11" fmla="*/ 41 h 42"/>
                <a:gd name="T12" fmla="*/ 5 w 18"/>
                <a:gd name="T13" fmla="*/ 39 h 42"/>
                <a:gd name="T14" fmla="*/ 7 w 18"/>
                <a:gd name="T15" fmla="*/ 38 h 42"/>
                <a:gd name="T16" fmla="*/ 7 w 18"/>
                <a:gd name="T17" fmla="*/ 39 h 42"/>
                <a:gd name="T18" fmla="*/ 11 w 18"/>
                <a:gd name="T19" fmla="*/ 40 h 42"/>
                <a:gd name="T20" fmla="*/ 11 w 18"/>
                <a:gd name="T21" fmla="*/ 37 h 42"/>
                <a:gd name="T22" fmla="*/ 10 w 18"/>
                <a:gd name="T23" fmla="*/ 34 h 42"/>
                <a:gd name="T24" fmla="*/ 9 w 18"/>
                <a:gd name="T25" fmla="*/ 33 h 42"/>
                <a:gd name="T26" fmla="*/ 13 w 18"/>
                <a:gd name="T27" fmla="*/ 19 h 42"/>
                <a:gd name="T28" fmla="*/ 17 w 18"/>
                <a:gd name="T29" fmla="*/ 9 h 42"/>
                <a:gd name="T30" fmla="*/ 17 w 18"/>
                <a:gd name="T31" fmla="*/ 7 h 42"/>
                <a:gd name="T32" fmla="*/ 16 w 18"/>
                <a:gd name="T33" fmla="*/ 5 h 42"/>
                <a:gd name="T34" fmla="*/ 14 w 18"/>
                <a:gd name="T35" fmla="*/ 1 h 42"/>
                <a:gd name="T36" fmla="*/ 1 w 18"/>
                <a:gd name="T37" fmla="*/ 0 h 42"/>
                <a:gd name="T38" fmla="*/ 0 w 18"/>
                <a:gd name="T39"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42">
                  <a:moveTo>
                    <a:pt x="0" y="3"/>
                  </a:moveTo>
                  <a:cubicBezTo>
                    <a:pt x="0" y="3"/>
                    <a:pt x="0" y="15"/>
                    <a:pt x="0" y="17"/>
                  </a:cubicBezTo>
                  <a:cubicBezTo>
                    <a:pt x="1" y="18"/>
                    <a:pt x="4" y="29"/>
                    <a:pt x="4" y="29"/>
                  </a:cubicBezTo>
                  <a:cubicBezTo>
                    <a:pt x="4" y="29"/>
                    <a:pt x="0" y="38"/>
                    <a:pt x="0" y="39"/>
                  </a:cubicBezTo>
                  <a:cubicBezTo>
                    <a:pt x="0" y="39"/>
                    <a:pt x="0" y="41"/>
                    <a:pt x="1" y="41"/>
                  </a:cubicBezTo>
                  <a:cubicBezTo>
                    <a:pt x="1" y="41"/>
                    <a:pt x="4" y="42"/>
                    <a:pt x="5" y="41"/>
                  </a:cubicBezTo>
                  <a:cubicBezTo>
                    <a:pt x="5" y="39"/>
                    <a:pt x="5" y="39"/>
                    <a:pt x="5" y="39"/>
                  </a:cubicBezTo>
                  <a:cubicBezTo>
                    <a:pt x="5" y="39"/>
                    <a:pt x="6" y="40"/>
                    <a:pt x="7" y="38"/>
                  </a:cubicBezTo>
                  <a:cubicBezTo>
                    <a:pt x="7" y="39"/>
                    <a:pt x="7" y="39"/>
                    <a:pt x="7" y="39"/>
                  </a:cubicBezTo>
                  <a:cubicBezTo>
                    <a:pt x="7" y="39"/>
                    <a:pt x="10" y="40"/>
                    <a:pt x="11" y="40"/>
                  </a:cubicBezTo>
                  <a:cubicBezTo>
                    <a:pt x="11" y="39"/>
                    <a:pt x="11" y="38"/>
                    <a:pt x="11" y="37"/>
                  </a:cubicBezTo>
                  <a:cubicBezTo>
                    <a:pt x="11" y="37"/>
                    <a:pt x="10" y="35"/>
                    <a:pt x="10" y="34"/>
                  </a:cubicBezTo>
                  <a:cubicBezTo>
                    <a:pt x="9" y="33"/>
                    <a:pt x="9" y="33"/>
                    <a:pt x="9" y="33"/>
                  </a:cubicBezTo>
                  <a:cubicBezTo>
                    <a:pt x="9" y="33"/>
                    <a:pt x="13" y="22"/>
                    <a:pt x="13" y="19"/>
                  </a:cubicBezTo>
                  <a:cubicBezTo>
                    <a:pt x="14" y="17"/>
                    <a:pt x="16" y="9"/>
                    <a:pt x="17" y="9"/>
                  </a:cubicBezTo>
                  <a:cubicBezTo>
                    <a:pt x="18" y="8"/>
                    <a:pt x="17" y="7"/>
                    <a:pt x="17" y="7"/>
                  </a:cubicBezTo>
                  <a:cubicBezTo>
                    <a:pt x="16" y="6"/>
                    <a:pt x="16" y="5"/>
                    <a:pt x="16" y="5"/>
                  </a:cubicBezTo>
                  <a:cubicBezTo>
                    <a:pt x="15" y="4"/>
                    <a:pt x="14" y="1"/>
                    <a:pt x="14" y="1"/>
                  </a:cubicBezTo>
                  <a:cubicBezTo>
                    <a:pt x="14" y="1"/>
                    <a:pt x="7" y="2"/>
                    <a:pt x="1" y="0"/>
                  </a:cubicBezTo>
                  <a:lnTo>
                    <a:pt x="0" y="3"/>
                  </a:ln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23" name="Freeform 720"/>
            <p:cNvSpPr>
              <a:spLocks/>
            </p:cNvSpPr>
            <p:nvPr/>
          </p:nvSpPr>
          <p:spPr bwMode="auto">
            <a:xfrm>
              <a:off x="3309938" y="130175"/>
              <a:ext cx="39688" cy="46038"/>
            </a:xfrm>
            <a:custGeom>
              <a:avLst/>
              <a:gdLst>
                <a:gd name="T0" fmla="*/ 0 w 5"/>
                <a:gd name="T1" fmla="*/ 6 h 6"/>
                <a:gd name="T2" fmla="*/ 1 w 5"/>
                <a:gd name="T3" fmla="*/ 4 h 6"/>
                <a:gd name="T4" fmla="*/ 2 w 5"/>
                <a:gd name="T5" fmla="*/ 2 h 6"/>
                <a:gd name="T6" fmla="*/ 3 w 5"/>
                <a:gd name="T7" fmla="*/ 0 h 6"/>
                <a:gd name="T8" fmla="*/ 3 w 5"/>
                <a:gd name="T9" fmla="*/ 2 h 6"/>
                <a:gd name="T10" fmla="*/ 5 w 5"/>
                <a:gd name="T11" fmla="*/ 6 h 6"/>
                <a:gd name="T12" fmla="*/ 5 w 5"/>
                <a:gd name="T13" fmla="*/ 6 h 6"/>
                <a:gd name="T14" fmla="*/ 0 w 5"/>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0" y="6"/>
                  </a:moveTo>
                  <a:cubicBezTo>
                    <a:pt x="1" y="4"/>
                    <a:pt x="1" y="4"/>
                    <a:pt x="1" y="4"/>
                  </a:cubicBezTo>
                  <a:cubicBezTo>
                    <a:pt x="2" y="3"/>
                    <a:pt x="2" y="2"/>
                    <a:pt x="2" y="2"/>
                  </a:cubicBezTo>
                  <a:cubicBezTo>
                    <a:pt x="3" y="1"/>
                    <a:pt x="3" y="0"/>
                    <a:pt x="3" y="0"/>
                  </a:cubicBezTo>
                  <a:cubicBezTo>
                    <a:pt x="3" y="0"/>
                    <a:pt x="3" y="2"/>
                    <a:pt x="3" y="2"/>
                  </a:cubicBezTo>
                  <a:cubicBezTo>
                    <a:pt x="3" y="3"/>
                    <a:pt x="4" y="4"/>
                    <a:pt x="5" y="6"/>
                  </a:cubicBezTo>
                  <a:cubicBezTo>
                    <a:pt x="5" y="6"/>
                    <a:pt x="5" y="6"/>
                    <a:pt x="5" y="6"/>
                  </a:cubicBezTo>
                  <a:cubicBezTo>
                    <a:pt x="4" y="6"/>
                    <a:pt x="0" y="6"/>
                    <a:pt x="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24" name="Freeform 721"/>
            <p:cNvSpPr>
              <a:spLocks/>
            </p:cNvSpPr>
            <p:nvPr/>
          </p:nvSpPr>
          <p:spPr bwMode="auto">
            <a:xfrm>
              <a:off x="3263900" y="-127000"/>
              <a:ext cx="115888" cy="319088"/>
            </a:xfrm>
            <a:custGeom>
              <a:avLst/>
              <a:gdLst>
                <a:gd name="T0" fmla="*/ 1 w 15"/>
                <a:gd name="T1" fmla="*/ 40 h 41"/>
                <a:gd name="T2" fmla="*/ 0 w 15"/>
                <a:gd name="T3" fmla="*/ 38 h 41"/>
                <a:gd name="T4" fmla="*/ 4 w 15"/>
                <a:gd name="T5" fmla="*/ 28 h 41"/>
                <a:gd name="T6" fmla="*/ 0 w 15"/>
                <a:gd name="T7" fmla="*/ 16 h 41"/>
                <a:gd name="T8" fmla="*/ 0 w 15"/>
                <a:gd name="T9" fmla="*/ 4 h 41"/>
                <a:gd name="T10" fmla="*/ 1 w 15"/>
                <a:gd name="T11" fmla="*/ 6 h 41"/>
                <a:gd name="T12" fmla="*/ 1 w 15"/>
                <a:gd name="T13" fmla="*/ 12 h 41"/>
                <a:gd name="T14" fmla="*/ 3 w 15"/>
                <a:gd name="T15" fmla="*/ 23 h 41"/>
                <a:gd name="T16" fmla="*/ 5 w 15"/>
                <a:gd name="T17" fmla="*/ 22 h 41"/>
                <a:gd name="T18" fmla="*/ 4 w 15"/>
                <a:gd name="T19" fmla="*/ 15 h 41"/>
                <a:gd name="T20" fmla="*/ 5 w 15"/>
                <a:gd name="T21" fmla="*/ 16 h 41"/>
                <a:gd name="T22" fmla="*/ 4 w 15"/>
                <a:gd name="T23" fmla="*/ 11 h 41"/>
                <a:gd name="T24" fmla="*/ 6 w 15"/>
                <a:gd name="T25" fmla="*/ 14 h 41"/>
                <a:gd name="T26" fmla="*/ 5 w 15"/>
                <a:gd name="T27" fmla="*/ 10 h 41"/>
                <a:gd name="T28" fmla="*/ 5 w 15"/>
                <a:gd name="T29" fmla="*/ 4 h 41"/>
                <a:gd name="T30" fmla="*/ 6 w 15"/>
                <a:gd name="T31" fmla="*/ 8 h 41"/>
                <a:gd name="T32" fmla="*/ 8 w 15"/>
                <a:gd name="T33" fmla="*/ 9 h 41"/>
                <a:gd name="T34" fmla="*/ 9 w 15"/>
                <a:gd name="T35" fmla="*/ 2 h 41"/>
                <a:gd name="T36" fmla="*/ 12 w 15"/>
                <a:gd name="T37" fmla="*/ 0 h 41"/>
                <a:gd name="T38" fmla="*/ 14 w 15"/>
                <a:gd name="T39" fmla="*/ 0 h 41"/>
                <a:gd name="T40" fmla="*/ 15 w 15"/>
                <a:gd name="T41" fmla="*/ 2 h 41"/>
                <a:gd name="T42" fmla="*/ 11 w 15"/>
                <a:gd name="T43" fmla="*/ 7 h 41"/>
                <a:gd name="T44" fmla="*/ 9 w 15"/>
                <a:gd name="T45" fmla="*/ 9 h 41"/>
                <a:gd name="T46" fmla="*/ 14 w 15"/>
                <a:gd name="T47" fmla="*/ 8 h 41"/>
                <a:gd name="T48" fmla="*/ 8 w 15"/>
                <a:gd name="T49" fmla="*/ 10 h 41"/>
                <a:gd name="T50" fmla="*/ 12 w 15"/>
                <a:gd name="T51" fmla="*/ 10 h 41"/>
                <a:gd name="T52" fmla="*/ 7 w 15"/>
                <a:gd name="T53" fmla="*/ 13 h 41"/>
                <a:gd name="T54" fmla="*/ 7 w 15"/>
                <a:gd name="T55" fmla="*/ 15 h 41"/>
                <a:gd name="T56" fmla="*/ 4 w 15"/>
                <a:gd name="T57" fmla="*/ 28 h 41"/>
                <a:gd name="T58" fmla="*/ 1 w 15"/>
                <a:gd name="T59" fmla="*/ 37 h 41"/>
                <a:gd name="T60" fmla="*/ 4 w 15"/>
                <a:gd name="T61" fmla="*/ 37 h 41"/>
                <a:gd name="T62" fmla="*/ 6 w 15"/>
                <a:gd name="T63" fmla="*/ 37 h 41"/>
                <a:gd name="T64" fmla="*/ 6 w 15"/>
                <a:gd name="T65" fmla="*/ 39 h 41"/>
                <a:gd name="T66" fmla="*/ 5 w 15"/>
                <a:gd name="T67" fmla="*/ 38 h 41"/>
                <a:gd name="T68" fmla="*/ 5 w 15"/>
                <a:gd name="T69" fmla="*/ 40 h 41"/>
                <a:gd name="T70" fmla="*/ 1 w 15"/>
                <a:gd name="T7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 h="41">
                  <a:moveTo>
                    <a:pt x="1" y="40"/>
                  </a:moveTo>
                  <a:cubicBezTo>
                    <a:pt x="0" y="40"/>
                    <a:pt x="0" y="38"/>
                    <a:pt x="0" y="38"/>
                  </a:cubicBezTo>
                  <a:cubicBezTo>
                    <a:pt x="0" y="37"/>
                    <a:pt x="4" y="28"/>
                    <a:pt x="4" y="28"/>
                  </a:cubicBezTo>
                  <a:cubicBezTo>
                    <a:pt x="4" y="28"/>
                    <a:pt x="1" y="17"/>
                    <a:pt x="0" y="16"/>
                  </a:cubicBezTo>
                  <a:cubicBezTo>
                    <a:pt x="0" y="14"/>
                    <a:pt x="0" y="8"/>
                    <a:pt x="0" y="4"/>
                  </a:cubicBezTo>
                  <a:cubicBezTo>
                    <a:pt x="0" y="4"/>
                    <a:pt x="2" y="6"/>
                    <a:pt x="1" y="6"/>
                  </a:cubicBezTo>
                  <a:cubicBezTo>
                    <a:pt x="1" y="7"/>
                    <a:pt x="1" y="12"/>
                    <a:pt x="1" y="12"/>
                  </a:cubicBezTo>
                  <a:cubicBezTo>
                    <a:pt x="3" y="14"/>
                    <a:pt x="3" y="21"/>
                    <a:pt x="3" y="23"/>
                  </a:cubicBezTo>
                  <a:cubicBezTo>
                    <a:pt x="4" y="24"/>
                    <a:pt x="5" y="23"/>
                    <a:pt x="5" y="22"/>
                  </a:cubicBezTo>
                  <a:cubicBezTo>
                    <a:pt x="5" y="20"/>
                    <a:pt x="4" y="15"/>
                    <a:pt x="4" y="15"/>
                  </a:cubicBezTo>
                  <a:cubicBezTo>
                    <a:pt x="5" y="16"/>
                    <a:pt x="5" y="16"/>
                    <a:pt x="5" y="16"/>
                  </a:cubicBezTo>
                  <a:cubicBezTo>
                    <a:pt x="4" y="15"/>
                    <a:pt x="4" y="11"/>
                    <a:pt x="4" y="11"/>
                  </a:cubicBezTo>
                  <a:cubicBezTo>
                    <a:pt x="4" y="11"/>
                    <a:pt x="5" y="14"/>
                    <a:pt x="6" y="14"/>
                  </a:cubicBezTo>
                  <a:cubicBezTo>
                    <a:pt x="7" y="13"/>
                    <a:pt x="6" y="11"/>
                    <a:pt x="5" y="10"/>
                  </a:cubicBezTo>
                  <a:cubicBezTo>
                    <a:pt x="5" y="9"/>
                    <a:pt x="5" y="4"/>
                    <a:pt x="5" y="4"/>
                  </a:cubicBezTo>
                  <a:cubicBezTo>
                    <a:pt x="5" y="4"/>
                    <a:pt x="5" y="6"/>
                    <a:pt x="6" y="8"/>
                  </a:cubicBezTo>
                  <a:cubicBezTo>
                    <a:pt x="7" y="11"/>
                    <a:pt x="8" y="10"/>
                    <a:pt x="8" y="9"/>
                  </a:cubicBezTo>
                  <a:cubicBezTo>
                    <a:pt x="8" y="9"/>
                    <a:pt x="9" y="2"/>
                    <a:pt x="9" y="2"/>
                  </a:cubicBezTo>
                  <a:cubicBezTo>
                    <a:pt x="9" y="2"/>
                    <a:pt x="11" y="1"/>
                    <a:pt x="12" y="0"/>
                  </a:cubicBezTo>
                  <a:cubicBezTo>
                    <a:pt x="13" y="0"/>
                    <a:pt x="14" y="0"/>
                    <a:pt x="14" y="0"/>
                  </a:cubicBezTo>
                  <a:cubicBezTo>
                    <a:pt x="14" y="0"/>
                    <a:pt x="15" y="1"/>
                    <a:pt x="15" y="2"/>
                  </a:cubicBezTo>
                  <a:cubicBezTo>
                    <a:pt x="14" y="3"/>
                    <a:pt x="11" y="6"/>
                    <a:pt x="11" y="7"/>
                  </a:cubicBezTo>
                  <a:cubicBezTo>
                    <a:pt x="9" y="7"/>
                    <a:pt x="8" y="9"/>
                    <a:pt x="9" y="9"/>
                  </a:cubicBezTo>
                  <a:cubicBezTo>
                    <a:pt x="11" y="8"/>
                    <a:pt x="14" y="8"/>
                    <a:pt x="14" y="8"/>
                  </a:cubicBezTo>
                  <a:cubicBezTo>
                    <a:pt x="10" y="9"/>
                    <a:pt x="8" y="10"/>
                    <a:pt x="8" y="10"/>
                  </a:cubicBezTo>
                  <a:cubicBezTo>
                    <a:pt x="10" y="10"/>
                    <a:pt x="12" y="10"/>
                    <a:pt x="12" y="10"/>
                  </a:cubicBezTo>
                  <a:cubicBezTo>
                    <a:pt x="8" y="11"/>
                    <a:pt x="7" y="13"/>
                    <a:pt x="7" y="13"/>
                  </a:cubicBezTo>
                  <a:cubicBezTo>
                    <a:pt x="8" y="14"/>
                    <a:pt x="7" y="15"/>
                    <a:pt x="7" y="15"/>
                  </a:cubicBezTo>
                  <a:cubicBezTo>
                    <a:pt x="7" y="16"/>
                    <a:pt x="5" y="27"/>
                    <a:pt x="4" y="28"/>
                  </a:cubicBezTo>
                  <a:cubicBezTo>
                    <a:pt x="3" y="30"/>
                    <a:pt x="1" y="37"/>
                    <a:pt x="1" y="37"/>
                  </a:cubicBezTo>
                  <a:cubicBezTo>
                    <a:pt x="2" y="36"/>
                    <a:pt x="4" y="37"/>
                    <a:pt x="4" y="37"/>
                  </a:cubicBezTo>
                  <a:cubicBezTo>
                    <a:pt x="5" y="38"/>
                    <a:pt x="5" y="37"/>
                    <a:pt x="6" y="37"/>
                  </a:cubicBezTo>
                  <a:cubicBezTo>
                    <a:pt x="6" y="37"/>
                    <a:pt x="6" y="38"/>
                    <a:pt x="6" y="39"/>
                  </a:cubicBezTo>
                  <a:cubicBezTo>
                    <a:pt x="5" y="39"/>
                    <a:pt x="5" y="38"/>
                    <a:pt x="5" y="38"/>
                  </a:cubicBezTo>
                  <a:cubicBezTo>
                    <a:pt x="5" y="40"/>
                    <a:pt x="5" y="40"/>
                    <a:pt x="5" y="40"/>
                  </a:cubicBezTo>
                  <a:cubicBezTo>
                    <a:pt x="4" y="41"/>
                    <a:pt x="1" y="40"/>
                    <a:pt x="1" y="4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25" name="Freeform 722"/>
            <p:cNvSpPr>
              <a:spLocks/>
            </p:cNvSpPr>
            <p:nvPr/>
          </p:nvSpPr>
          <p:spPr bwMode="auto">
            <a:xfrm>
              <a:off x="3054350" y="-320675"/>
              <a:ext cx="53975" cy="69850"/>
            </a:xfrm>
            <a:custGeom>
              <a:avLst/>
              <a:gdLst>
                <a:gd name="T0" fmla="*/ 6 w 7"/>
                <a:gd name="T1" fmla="*/ 9 h 9"/>
                <a:gd name="T2" fmla="*/ 5 w 7"/>
                <a:gd name="T3" fmla="*/ 9 h 9"/>
                <a:gd name="T4" fmla="*/ 2 w 7"/>
                <a:gd name="T5" fmla="*/ 6 h 9"/>
                <a:gd name="T6" fmla="*/ 2 w 7"/>
                <a:gd name="T7" fmla="*/ 5 h 9"/>
                <a:gd name="T8" fmla="*/ 1 w 7"/>
                <a:gd name="T9" fmla="*/ 3 h 9"/>
                <a:gd name="T10" fmla="*/ 2 w 7"/>
                <a:gd name="T11" fmla="*/ 3 h 9"/>
                <a:gd name="T12" fmla="*/ 1 w 7"/>
                <a:gd name="T13" fmla="*/ 2 h 9"/>
                <a:gd name="T14" fmla="*/ 1 w 7"/>
                <a:gd name="T15" fmla="*/ 0 h 9"/>
                <a:gd name="T16" fmla="*/ 1 w 7"/>
                <a:gd name="T17" fmla="*/ 0 h 9"/>
                <a:gd name="T18" fmla="*/ 2 w 7"/>
                <a:gd name="T19" fmla="*/ 1 h 9"/>
                <a:gd name="T20" fmla="*/ 3 w 7"/>
                <a:gd name="T21" fmla="*/ 2 h 9"/>
                <a:gd name="T22" fmla="*/ 4 w 7"/>
                <a:gd name="T23" fmla="*/ 4 h 9"/>
                <a:gd name="T24" fmla="*/ 6 w 7"/>
                <a:gd name="T25" fmla="*/ 6 h 9"/>
                <a:gd name="T26" fmla="*/ 7 w 7"/>
                <a:gd name="T27" fmla="*/ 7 h 9"/>
                <a:gd name="T28" fmla="*/ 6 w 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9">
                  <a:moveTo>
                    <a:pt x="6" y="9"/>
                  </a:moveTo>
                  <a:cubicBezTo>
                    <a:pt x="5" y="9"/>
                    <a:pt x="5" y="9"/>
                    <a:pt x="5" y="9"/>
                  </a:cubicBezTo>
                  <a:cubicBezTo>
                    <a:pt x="2" y="6"/>
                    <a:pt x="2" y="6"/>
                    <a:pt x="2" y="6"/>
                  </a:cubicBezTo>
                  <a:cubicBezTo>
                    <a:pt x="2" y="6"/>
                    <a:pt x="2" y="5"/>
                    <a:pt x="2" y="5"/>
                  </a:cubicBezTo>
                  <a:cubicBezTo>
                    <a:pt x="1" y="4"/>
                    <a:pt x="1" y="3"/>
                    <a:pt x="1" y="3"/>
                  </a:cubicBezTo>
                  <a:cubicBezTo>
                    <a:pt x="2" y="3"/>
                    <a:pt x="2" y="3"/>
                    <a:pt x="2" y="3"/>
                  </a:cubicBezTo>
                  <a:cubicBezTo>
                    <a:pt x="2" y="3"/>
                    <a:pt x="1" y="3"/>
                    <a:pt x="1" y="2"/>
                  </a:cubicBezTo>
                  <a:cubicBezTo>
                    <a:pt x="1" y="2"/>
                    <a:pt x="0" y="1"/>
                    <a:pt x="1" y="0"/>
                  </a:cubicBezTo>
                  <a:cubicBezTo>
                    <a:pt x="1" y="0"/>
                    <a:pt x="1" y="0"/>
                    <a:pt x="1" y="0"/>
                  </a:cubicBezTo>
                  <a:cubicBezTo>
                    <a:pt x="2" y="1"/>
                    <a:pt x="2" y="1"/>
                    <a:pt x="2" y="1"/>
                  </a:cubicBezTo>
                  <a:cubicBezTo>
                    <a:pt x="2" y="1"/>
                    <a:pt x="3" y="2"/>
                    <a:pt x="3" y="2"/>
                  </a:cubicBezTo>
                  <a:cubicBezTo>
                    <a:pt x="3" y="2"/>
                    <a:pt x="3" y="4"/>
                    <a:pt x="4" y="4"/>
                  </a:cubicBezTo>
                  <a:cubicBezTo>
                    <a:pt x="4" y="4"/>
                    <a:pt x="5" y="5"/>
                    <a:pt x="6" y="6"/>
                  </a:cubicBezTo>
                  <a:cubicBezTo>
                    <a:pt x="6" y="7"/>
                    <a:pt x="7" y="7"/>
                    <a:pt x="7" y="7"/>
                  </a:cubicBezTo>
                  <a:cubicBezTo>
                    <a:pt x="7" y="7"/>
                    <a:pt x="7" y="8"/>
                    <a:pt x="6" y="9"/>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26" name="Freeform 723"/>
            <p:cNvSpPr>
              <a:spLocks/>
            </p:cNvSpPr>
            <p:nvPr/>
          </p:nvSpPr>
          <p:spPr bwMode="auto">
            <a:xfrm>
              <a:off x="3341688" y="-288925"/>
              <a:ext cx="30163" cy="22225"/>
            </a:xfrm>
            <a:custGeom>
              <a:avLst/>
              <a:gdLst>
                <a:gd name="T0" fmla="*/ 19 w 19"/>
                <a:gd name="T1" fmla="*/ 14 h 14"/>
                <a:gd name="T2" fmla="*/ 0 w 19"/>
                <a:gd name="T3" fmla="*/ 0 h 14"/>
                <a:gd name="T4" fmla="*/ 19 w 19"/>
                <a:gd name="T5" fmla="*/ 14 h 14"/>
                <a:gd name="T6" fmla="*/ 19 w 19"/>
                <a:gd name="T7" fmla="*/ 14 h 14"/>
              </a:gdLst>
              <a:ahLst/>
              <a:cxnLst>
                <a:cxn ang="0">
                  <a:pos x="T0" y="T1"/>
                </a:cxn>
                <a:cxn ang="0">
                  <a:pos x="T2" y="T3"/>
                </a:cxn>
                <a:cxn ang="0">
                  <a:pos x="T4" y="T5"/>
                </a:cxn>
                <a:cxn ang="0">
                  <a:pos x="T6" y="T7"/>
                </a:cxn>
              </a:cxnLst>
              <a:rect l="0" t="0" r="r" b="b"/>
              <a:pathLst>
                <a:path w="19" h="14">
                  <a:moveTo>
                    <a:pt x="19" y="14"/>
                  </a:moveTo>
                  <a:lnTo>
                    <a:pt x="0" y="0"/>
                  </a:lnTo>
                  <a:lnTo>
                    <a:pt x="19" y="14"/>
                  </a:lnTo>
                  <a:lnTo>
                    <a:pt x="19" y="14"/>
                  </a:ln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27" name="Freeform 724"/>
            <p:cNvSpPr>
              <a:spLocks/>
            </p:cNvSpPr>
            <p:nvPr/>
          </p:nvSpPr>
          <p:spPr bwMode="auto">
            <a:xfrm>
              <a:off x="3271838" y="-280988"/>
              <a:ext cx="61913" cy="146050"/>
            </a:xfrm>
            <a:custGeom>
              <a:avLst/>
              <a:gdLst>
                <a:gd name="T0" fmla="*/ 8 w 8"/>
                <a:gd name="T1" fmla="*/ 0 h 19"/>
                <a:gd name="T2" fmla="*/ 5 w 8"/>
                <a:gd name="T3" fmla="*/ 2 h 19"/>
                <a:gd name="T4" fmla="*/ 2 w 8"/>
                <a:gd name="T5" fmla="*/ 10 h 19"/>
                <a:gd name="T6" fmla="*/ 0 w 8"/>
                <a:gd name="T7" fmla="*/ 18 h 19"/>
                <a:gd name="T8" fmla="*/ 6 w 8"/>
                <a:gd name="T9" fmla="*/ 18 h 19"/>
                <a:gd name="T10" fmla="*/ 3 w 8"/>
                <a:gd name="T11" fmla="*/ 16 h 19"/>
                <a:gd name="T12" fmla="*/ 6 w 8"/>
                <a:gd name="T13" fmla="*/ 12 h 19"/>
                <a:gd name="T14" fmla="*/ 5 w 8"/>
                <a:gd name="T15" fmla="*/ 10 h 19"/>
                <a:gd name="T16" fmla="*/ 5 w 8"/>
                <a:gd name="T17" fmla="*/ 3 h 19"/>
                <a:gd name="T18" fmla="*/ 8 w 8"/>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9">
                  <a:moveTo>
                    <a:pt x="8" y="0"/>
                  </a:moveTo>
                  <a:cubicBezTo>
                    <a:pt x="5" y="2"/>
                    <a:pt x="5" y="2"/>
                    <a:pt x="5" y="2"/>
                  </a:cubicBezTo>
                  <a:cubicBezTo>
                    <a:pt x="2" y="10"/>
                    <a:pt x="2" y="10"/>
                    <a:pt x="2" y="10"/>
                  </a:cubicBezTo>
                  <a:cubicBezTo>
                    <a:pt x="0" y="18"/>
                    <a:pt x="0" y="18"/>
                    <a:pt x="0" y="18"/>
                  </a:cubicBezTo>
                  <a:cubicBezTo>
                    <a:pt x="0" y="18"/>
                    <a:pt x="5" y="19"/>
                    <a:pt x="6" y="18"/>
                  </a:cubicBezTo>
                  <a:cubicBezTo>
                    <a:pt x="6" y="18"/>
                    <a:pt x="3" y="19"/>
                    <a:pt x="3" y="16"/>
                  </a:cubicBezTo>
                  <a:cubicBezTo>
                    <a:pt x="3" y="13"/>
                    <a:pt x="5" y="13"/>
                    <a:pt x="6" y="12"/>
                  </a:cubicBezTo>
                  <a:cubicBezTo>
                    <a:pt x="6" y="12"/>
                    <a:pt x="5" y="12"/>
                    <a:pt x="5" y="10"/>
                  </a:cubicBezTo>
                  <a:cubicBezTo>
                    <a:pt x="5" y="8"/>
                    <a:pt x="5" y="3"/>
                    <a:pt x="5" y="3"/>
                  </a:cubicBezTo>
                  <a:cubicBezTo>
                    <a:pt x="5" y="3"/>
                    <a:pt x="6" y="1"/>
                    <a:pt x="8" y="0"/>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28" name="Freeform 725"/>
            <p:cNvSpPr>
              <a:spLocks/>
            </p:cNvSpPr>
            <p:nvPr/>
          </p:nvSpPr>
          <p:spPr bwMode="auto">
            <a:xfrm>
              <a:off x="3355975" y="-304800"/>
              <a:ext cx="85725" cy="233363"/>
            </a:xfrm>
            <a:custGeom>
              <a:avLst/>
              <a:gdLst>
                <a:gd name="T0" fmla="*/ 6 w 11"/>
                <a:gd name="T1" fmla="*/ 30 h 30"/>
                <a:gd name="T2" fmla="*/ 4 w 11"/>
                <a:gd name="T3" fmla="*/ 27 h 30"/>
                <a:gd name="T4" fmla="*/ 1 w 11"/>
                <a:gd name="T5" fmla="*/ 16 h 30"/>
                <a:gd name="T6" fmla="*/ 0 w 11"/>
                <a:gd name="T7" fmla="*/ 0 h 30"/>
                <a:gd name="T8" fmla="*/ 2 w 11"/>
                <a:gd name="T9" fmla="*/ 1 h 30"/>
                <a:gd name="T10" fmla="*/ 8 w 11"/>
                <a:gd name="T11" fmla="*/ 3 h 30"/>
                <a:gd name="T12" fmla="*/ 11 w 11"/>
                <a:gd name="T13" fmla="*/ 17 h 30"/>
                <a:gd name="T14" fmla="*/ 10 w 11"/>
                <a:gd name="T15" fmla="*/ 23 h 30"/>
                <a:gd name="T16" fmla="*/ 6 w 11"/>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0">
                  <a:moveTo>
                    <a:pt x="6" y="30"/>
                  </a:moveTo>
                  <a:cubicBezTo>
                    <a:pt x="6" y="30"/>
                    <a:pt x="6" y="28"/>
                    <a:pt x="4" y="27"/>
                  </a:cubicBezTo>
                  <a:cubicBezTo>
                    <a:pt x="4" y="27"/>
                    <a:pt x="1" y="21"/>
                    <a:pt x="1" y="16"/>
                  </a:cubicBezTo>
                  <a:cubicBezTo>
                    <a:pt x="1" y="10"/>
                    <a:pt x="1" y="1"/>
                    <a:pt x="0" y="0"/>
                  </a:cubicBezTo>
                  <a:cubicBezTo>
                    <a:pt x="0" y="0"/>
                    <a:pt x="1" y="0"/>
                    <a:pt x="2" y="1"/>
                  </a:cubicBezTo>
                  <a:cubicBezTo>
                    <a:pt x="2" y="1"/>
                    <a:pt x="7" y="2"/>
                    <a:pt x="8" y="3"/>
                  </a:cubicBezTo>
                  <a:cubicBezTo>
                    <a:pt x="8" y="3"/>
                    <a:pt x="10" y="8"/>
                    <a:pt x="11" y="17"/>
                  </a:cubicBezTo>
                  <a:cubicBezTo>
                    <a:pt x="11" y="17"/>
                    <a:pt x="10" y="22"/>
                    <a:pt x="10" y="23"/>
                  </a:cubicBezTo>
                  <a:cubicBezTo>
                    <a:pt x="10" y="23"/>
                    <a:pt x="8" y="27"/>
                    <a:pt x="6" y="30"/>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29" name="Freeform 726"/>
            <p:cNvSpPr>
              <a:spLocks/>
            </p:cNvSpPr>
            <p:nvPr/>
          </p:nvSpPr>
          <p:spPr bwMode="auto">
            <a:xfrm>
              <a:off x="3054350" y="-320675"/>
              <a:ext cx="46038" cy="69850"/>
            </a:xfrm>
            <a:custGeom>
              <a:avLst/>
              <a:gdLst>
                <a:gd name="T0" fmla="*/ 1 w 6"/>
                <a:gd name="T1" fmla="*/ 0 h 9"/>
                <a:gd name="T2" fmla="*/ 1 w 6"/>
                <a:gd name="T3" fmla="*/ 0 h 9"/>
                <a:gd name="T4" fmla="*/ 2 w 6"/>
                <a:gd name="T5" fmla="*/ 3 h 9"/>
                <a:gd name="T6" fmla="*/ 2 w 6"/>
                <a:gd name="T7" fmla="*/ 4 h 9"/>
                <a:gd name="T8" fmla="*/ 1 w 6"/>
                <a:gd name="T9" fmla="*/ 4 h 9"/>
                <a:gd name="T10" fmla="*/ 2 w 6"/>
                <a:gd name="T11" fmla="*/ 6 h 9"/>
                <a:gd name="T12" fmla="*/ 5 w 6"/>
                <a:gd name="T13" fmla="*/ 8 h 9"/>
                <a:gd name="T14" fmla="*/ 6 w 6"/>
                <a:gd name="T15" fmla="*/ 8 h 9"/>
                <a:gd name="T16" fmla="*/ 6 w 6"/>
                <a:gd name="T17" fmla="*/ 8 h 9"/>
                <a:gd name="T18" fmla="*/ 6 w 6"/>
                <a:gd name="T19" fmla="*/ 9 h 9"/>
                <a:gd name="T20" fmla="*/ 5 w 6"/>
                <a:gd name="T21" fmla="*/ 9 h 9"/>
                <a:gd name="T22" fmla="*/ 2 w 6"/>
                <a:gd name="T23" fmla="*/ 6 h 9"/>
                <a:gd name="T24" fmla="*/ 2 w 6"/>
                <a:gd name="T25" fmla="*/ 5 h 9"/>
                <a:gd name="T26" fmla="*/ 1 w 6"/>
                <a:gd name="T27" fmla="*/ 3 h 9"/>
                <a:gd name="T28" fmla="*/ 2 w 6"/>
                <a:gd name="T29" fmla="*/ 3 h 9"/>
                <a:gd name="T30" fmla="*/ 1 w 6"/>
                <a:gd name="T31" fmla="*/ 2 h 9"/>
                <a:gd name="T32" fmla="*/ 1 w 6"/>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9">
                  <a:moveTo>
                    <a:pt x="1" y="0"/>
                  </a:moveTo>
                  <a:cubicBezTo>
                    <a:pt x="1" y="0"/>
                    <a:pt x="1" y="0"/>
                    <a:pt x="1" y="0"/>
                  </a:cubicBezTo>
                  <a:cubicBezTo>
                    <a:pt x="0" y="1"/>
                    <a:pt x="2" y="3"/>
                    <a:pt x="2" y="3"/>
                  </a:cubicBezTo>
                  <a:cubicBezTo>
                    <a:pt x="2" y="4"/>
                    <a:pt x="2" y="4"/>
                    <a:pt x="2" y="4"/>
                  </a:cubicBezTo>
                  <a:cubicBezTo>
                    <a:pt x="1" y="4"/>
                    <a:pt x="1" y="4"/>
                    <a:pt x="1" y="4"/>
                  </a:cubicBezTo>
                  <a:cubicBezTo>
                    <a:pt x="2" y="4"/>
                    <a:pt x="2" y="6"/>
                    <a:pt x="2" y="6"/>
                  </a:cubicBezTo>
                  <a:cubicBezTo>
                    <a:pt x="2" y="6"/>
                    <a:pt x="3" y="7"/>
                    <a:pt x="5" y="8"/>
                  </a:cubicBezTo>
                  <a:cubicBezTo>
                    <a:pt x="6" y="9"/>
                    <a:pt x="6" y="8"/>
                    <a:pt x="6" y="8"/>
                  </a:cubicBezTo>
                  <a:cubicBezTo>
                    <a:pt x="6" y="8"/>
                    <a:pt x="6" y="8"/>
                    <a:pt x="6" y="8"/>
                  </a:cubicBezTo>
                  <a:cubicBezTo>
                    <a:pt x="6" y="9"/>
                    <a:pt x="6" y="9"/>
                    <a:pt x="6" y="9"/>
                  </a:cubicBezTo>
                  <a:cubicBezTo>
                    <a:pt x="5" y="9"/>
                    <a:pt x="5" y="9"/>
                    <a:pt x="5" y="9"/>
                  </a:cubicBezTo>
                  <a:cubicBezTo>
                    <a:pt x="2" y="6"/>
                    <a:pt x="2" y="6"/>
                    <a:pt x="2" y="6"/>
                  </a:cubicBezTo>
                  <a:cubicBezTo>
                    <a:pt x="2" y="6"/>
                    <a:pt x="2" y="5"/>
                    <a:pt x="2" y="5"/>
                  </a:cubicBezTo>
                  <a:cubicBezTo>
                    <a:pt x="1" y="4"/>
                    <a:pt x="1" y="3"/>
                    <a:pt x="1" y="3"/>
                  </a:cubicBezTo>
                  <a:cubicBezTo>
                    <a:pt x="2" y="3"/>
                    <a:pt x="2" y="3"/>
                    <a:pt x="2" y="3"/>
                  </a:cubicBezTo>
                  <a:cubicBezTo>
                    <a:pt x="2" y="3"/>
                    <a:pt x="1" y="3"/>
                    <a:pt x="1" y="2"/>
                  </a:cubicBezTo>
                  <a:cubicBezTo>
                    <a:pt x="1" y="2"/>
                    <a:pt x="0" y="1"/>
                    <a:pt x="1" y="0"/>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0" name="Freeform 727"/>
            <p:cNvSpPr>
              <a:spLocks/>
            </p:cNvSpPr>
            <p:nvPr/>
          </p:nvSpPr>
          <p:spPr bwMode="auto">
            <a:xfrm>
              <a:off x="3271838" y="-134938"/>
              <a:ext cx="100013" cy="23813"/>
            </a:xfrm>
            <a:custGeom>
              <a:avLst/>
              <a:gdLst>
                <a:gd name="T0" fmla="*/ 1 w 13"/>
                <a:gd name="T1" fmla="*/ 0 h 3"/>
                <a:gd name="T2" fmla="*/ 12 w 13"/>
                <a:gd name="T3" fmla="*/ 1 h 3"/>
                <a:gd name="T4" fmla="*/ 13 w 13"/>
                <a:gd name="T5" fmla="*/ 2 h 3"/>
                <a:gd name="T6" fmla="*/ 0 w 13"/>
                <a:gd name="T7" fmla="*/ 1 h 3"/>
                <a:gd name="T8" fmla="*/ 1 w 13"/>
                <a:gd name="T9" fmla="*/ 0 h 3"/>
              </a:gdLst>
              <a:ahLst/>
              <a:cxnLst>
                <a:cxn ang="0">
                  <a:pos x="T0" y="T1"/>
                </a:cxn>
                <a:cxn ang="0">
                  <a:pos x="T2" y="T3"/>
                </a:cxn>
                <a:cxn ang="0">
                  <a:pos x="T4" y="T5"/>
                </a:cxn>
                <a:cxn ang="0">
                  <a:pos x="T6" y="T7"/>
                </a:cxn>
                <a:cxn ang="0">
                  <a:pos x="T8" y="T9"/>
                </a:cxn>
              </a:cxnLst>
              <a:rect l="0" t="0" r="r" b="b"/>
              <a:pathLst>
                <a:path w="13" h="3">
                  <a:moveTo>
                    <a:pt x="1" y="0"/>
                  </a:moveTo>
                  <a:cubicBezTo>
                    <a:pt x="5" y="2"/>
                    <a:pt x="10" y="2"/>
                    <a:pt x="12" y="1"/>
                  </a:cubicBezTo>
                  <a:cubicBezTo>
                    <a:pt x="13" y="2"/>
                    <a:pt x="13" y="2"/>
                    <a:pt x="13" y="2"/>
                  </a:cubicBezTo>
                  <a:cubicBezTo>
                    <a:pt x="13" y="2"/>
                    <a:pt x="5" y="3"/>
                    <a:pt x="0" y="1"/>
                  </a:cubicBez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1" name="Freeform 728"/>
            <p:cNvSpPr>
              <a:spLocks/>
            </p:cNvSpPr>
            <p:nvPr/>
          </p:nvSpPr>
          <p:spPr bwMode="auto">
            <a:xfrm>
              <a:off x="3363913" y="-280988"/>
              <a:ext cx="23813" cy="131763"/>
            </a:xfrm>
            <a:custGeom>
              <a:avLst/>
              <a:gdLst>
                <a:gd name="T0" fmla="*/ 0 w 3"/>
                <a:gd name="T1" fmla="*/ 17 h 17"/>
                <a:gd name="T2" fmla="*/ 0 w 3"/>
                <a:gd name="T3" fmla="*/ 13 h 17"/>
                <a:gd name="T4" fmla="*/ 0 w 3"/>
                <a:gd name="T5" fmla="*/ 12 h 17"/>
                <a:gd name="T6" fmla="*/ 3 w 3"/>
                <a:gd name="T7" fmla="*/ 2 h 17"/>
                <a:gd name="T8" fmla="*/ 2 w 3"/>
                <a:gd name="T9" fmla="*/ 1 h 17"/>
                <a:gd name="T10" fmla="*/ 3 w 3"/>
                <a:gd name="T11" fmla="*/ 0 h 17"/>
                <a:gd name="T12" fmla="*/ 2 w 3"/>
                <a:gd name="T13" fmla="*/ 1 h 17"/>
                <a:gd name="T14" fmla="*/ 3 w 3"/>
                <a:gd name="T15" fmla="*/ 2 h 17"/>
                <a:gd name="T16" fmla="*/ 0 w 3"/>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7">
                  <a:moveTo>
                    <a:pt x="0" y="17"/>
                  </a:moveTo>
                  <a:cubicBezTo>
                    <a:pt x="0" y="15"/>
                    <a:pt x="0" y="14"/>
                    <a:pt x="0" y="13"/>
                  </a:cubicBezTo>
                  <a:cubicBezTo>
                    <a:pt x="0" y="12"/>
                    <a:pt x="0" y="12"/>
                    <a:pt x="0" y="12"/>
                  </a:cubicBezTo>
                  <a:cubicBezTo>
                    <a:pt x="1" y="8"/>
                    <a:pt x="3" y="2"/>
                    <a:pt x="3" y="2"/>
                  </a:cubicBezTo>
                  <a:cubicBezTo>
                    <a:pt x="2" y="1"/>
                    <a:pt x="2" y="1"/>
                    <a:pt x="2" y="1"/>
                  </a:cubicBezTo>
                  <a:cubicBezTo>
                    <a:pt x="2" y="0"/>
                    <a:pt x="3" y="0"/>
                    <a:pt x="3" y="0"/>
                  </a:cubicBezTo>
                  <a:cubicBezTo>
                    <a:pt x="2" y="1"/>
                    <a:pt x="2" y="1"/>
                    <a:pt x="2" y="1"/>
                  </a:cubicBezTo>
                  <a:cubicBezTo>
                    <a:pt x="3" y="1"/>
                    <a:pt x="3" y="2"/>
                    <a:pt x="3" y="2"/>
                  </a:cubicBezTo>
                  <a:cubicBezTo>
                    <a:pt x="2" y="8"/>
                    <a:pt x="1" y="14"/>
                    <a:pt x="0"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2" name="Freeform 729"/>
            <p:cNvSpPr>
              <a:spLocks/>
            </p:cNvSpPr>
            <p:nvPr/>
          </p:nvSpPr>
          <p:spPr bwMode="auto">
            <a:xfrm>
              <a:off x="3092450" y="-274638"/>
              <a:ext cx="15875" cy="31750"/>
            </a:xfrm>
            <a:custGeom>
              <a:avLst/>
              <a:gdLst>
                <a:gd name="T0" fmla="*/ 0 w 2"/>
                <a:gd name="T1" fmla="*/ 0 h 4"/>
                <a:gd name="T2" fmla="*/ 2 w 2"/>
                <a:gd name="T3" fmla="*/ 1 h 4"/>
                <a:gd name="T4" fmla="*/ 1 w 2"/>
                <a:gd name="T5" fmla="*/ 4 h 4"/>
                <a:gd name="T6" fmla="*/ 0 w 2"/>
                <a:gd name="T7" fmla="*/ 0 h 4"/>
              </a:gdLst>
              <a:ahLst/>
              <a:cxnLst>
                <a:cxn ang="0">
                  <a:pos x="T0" y="T1"/>
                </a:cxn>
                <a:cxn ang="0">
                  <a:pos x="T2" y="T3"/>
                </a:cxn>
                <a:cxn ang="0">
                  <a:pos x="T4" y="T5"/>
                </a:cxn>
                <a:cxn ang="0">
                  <a:pos x="T6" y="T7"/>
                </a:cxn>
              </a:cxnLst>
              <a:rect l="0" t="0" r="r" b="b"/>
              <a:pathLst>
                <a:path w="2" h="4">
                  <a:moveTo>
                    <a:pt x="0" y="0"/>
                  </a:moveTo>
                  <a:cubicBezTo>
                    <a:pt x="2" y="1"/>
                    <a:pt x="2" y="1"/>
                    <a:pt x="2" y="1"/>
                  </a:cubicBezTo>
                  <a:cubicBezTo>
                    <a:pt x="1" y="4"/>
                    <a:pt x="1" y="4"/>
                    <a:pt x="1" y="4"/>
                  </a:cubicBezTo>
                  <a:cubicBezTo>
                    <a:pt x="1" y="4"/>
                    <a:pt x="0" y="2"/>
                    <a:pt x="0" y="0"/>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3" name="Freeform 730"/>
            <p:cNvSpPr>
              <a:spLocks/>
            </p:cNvSpPr>
            <p:nvPr/>
          </p:nvSpPr>
          <p:spPr bwMode="auto">
            <a:xfrm>
              <a:off x="3387725" y="-219075"/>
              <a:ext cx="0" cy="1428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0"/>
                    <a:pt x="0" y="0"/>
                    <a:pt x="0" y="2"/>
                  </a:cubicBezTo>
                  <a:cubicBezTo>
                    <a:pt x="0" y="1"/>
                    <a:pt x="0" y="1"/>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4" name="Freeform 731"/>
            <p:cNvSpPr>
              <a:spLocks/>
            </p:cNvSpPr>
            <p:nvPr/>
          </p:nvSpPr>
          <p:spPr bwMode="auto">
            <a:xfrm>
              <a:off x="3379788" y="-266700"/>
              <a:ext cx="53975" cy="171450"/>
            </a:xfrm>
            <a:custGeom>
              <a:avLst/>
              <a:gdLst>
                <a:gd name="T0" fmla="*/ 0 w 7"/>
                <a:gd name="T1" fmla="*/ 21 h 22"/>
                <a:gd name="T2" fmla="*/ 1 w 7"/>
                <a:gd name="T3" fmla="*/ 16 h 22"/>
                <a:gd name="T4" fmla="*/ 1 w 7"/>
                <a:gd name="T5" fmla="*/ 8 h 22"/>
                <a:gd name="T6" fmla="*/ 2 w 7"/>
                <a:gd name="T7" fmla="*/ 14 h 22"/>
                <a:gd name="T8" fmla="*/ 2 w 7"/>
                <a:gd name="T9" fmla="*/ 6 h 22"/>
                <a:gd name="T10" fmla="*/ 2 w 7"/>
                <a:gd name="T11" fmla="*/ 16 h 22"/>
                <a:gd name="T12" fmla="*/ 4 w 7"/>
                <a:gd name="T13" fmla="*/ 10 h 22"/>
                <a:gd name="T14" fmla="*/ 4 w 7"/>
                <a:gd name="T15" fmla="*/ 0 h 22"/>
                <a:gd name="T16" fmla="*/ 5 w 7"/>
                <a:gd name="T17" fmla="*/ 9 h 22"/>
                <a:gd name="T18" fmla="*/ 7 w 7"/>
                <a:gd name="T19" fmla="*/ 7 h 22"/>
                <a:gd name="T20" fmla="*/ 5 w 7"/>
                <a:gd name="T21" fmla="*/ 10 h 22"/>
                <a:gd name="T22" fmla="*/ 5 w 7"/>
                <a:gd name="T23" fmla="*/ 11 h 22"/>
                <a:gd name="T24" fmla="*/ 5 w 7"/>
                <a:gd name="T25" fmla="*/ 12 h 22"/>
                <a:gd name="T26" fmla="*/ 6 w 7"/>
                <a:gd name="T27" fmla="*/ 13 h 22"/>
                <a:gd name="T28" fmla="*/ 4 w 7"/>
                <a:gd name="T29" fmla="*/ 13 h 22"/>
                <a:gd name="T30" fmla="*/ 6 w 7"/>
                <a:gd name="T31" fmla="*/ 13 h 22"/>
                <a:gd name="T32" fmla="*/ 4 w 7"/>
                <a:gd name="T33" fmla="*/ 15 h 22"/>
                <a:gd name="T34" fmla="*/ 1 w 7"/>
                <a:gd name="T35" fmla="*/ 22 h 22"/>
                <a:gd name="T36" fmla="*/ 0 w 7"/>
                <a:gd name="T37"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22">
                  <a:moveTo>
                    <a:pt x="0" y="21"/>
                  </a:moveTo>
                  <a:cubicBezTo>
                    <a:pt x="1" y="19"/>
                    <a:pt x="1" y="16"/>
                    <a:pt x="1" y="16"/>
                  </a:cubicBezTo>
                  <a:cubicBezTo>
                    <a:pt x="1" y="13"/>
                    <a:pt x="1" y="10"/>
                    <a:pt x="1" y="8"/>
                  </a:cubicBezTo>
                  <a:cubicBezTo>
                    <a:pt x="1" y="10"/>
                    <a:pt x="2" y="14"/>
                    <a:pt x="2" y="14"/>
                  </a:cubicBezTo>
                  <a:cubicBezTo>
                    <a:pt x="2" y="12"/>
                    <a:pt x="2" y="6"/>
                    <a:pt x="2" y="6"/>
                  </a:cubicBezTo>
                  <a:cubicBezTo>
                    <a:pt x="2" y="16"/>
                    <a:pt x="2" y="16"/>
                    <a:pt x="2" y="16"/>
                  </a:cubicBezTo>
                  <a:cubicBezTo>
                    <a:pt x="3" y="14"/>
                    <a:pt x="4" y="10"/>
                    <a:pt x="4" y="10"/>
                  </a:cubicBezTo>
                  <a:cubicBezTo>
                    <a:pt x="3" y="7"/>
                    <a:pt x="4" y="0"/>
                    <a:pt x="4" y="0"/>
                  </a:cubicBezTo>
                  <a:cubicBezTo>
                    <a:pt x="4" y="0"/>
                    <a:pt x="4" y="8"/>
                    <a:pt x="5" y="9"/>
                  </a:cubicBezTo>
                  <a:cubicBezTo>
                    <a:pt x="6" y="10"/>
                    <a:pt x="7" y="7"/>
                    <a:pt x="7" y="7"/>
                  </a:cubicBezTo>
                  <a:cubicBezTo>
                    <a:pt x="6" y="9"/>
                    <a:pt x="5" y="10"/>
                    <a:pt x="5" y="10"/>
                  </a:cubicBezTo>
                  <a:cubicBezTo>
                    <a:pt x="5" y="11"/>
                    <a:pt x="5" y="11"/>
                    <a:pt x="5" y="11"/>
                  </a:cubicBezTo>
                  <a:cubicBezTo>
                    <a:pt x="5" y="11"/>
                    <a:pt x="5" y="12"/>
                    <a:pt x="5" y="12"/>
                  </a:cubicBezTo>
                  <a:cubicBezTo>
                    <a:pt x="5" y="12"/>
                    <a:pt x="6" y="13"/>
                    <a:pt x="6" y="13"/>
                  </a:cubicBezTo>
                  <a:cubicBezTo>
                    <a:pt x="5" y="12"/>
                    <a:pt x="4" y="13"/>
                    <a:pt x="4" y="13"/>
                  </a:cubicBezTo>
                  <a:cubicBezTo>
                    <a:pt x="5" y="12"/>
                    <a:pt x="6" y="13"/>
                    <a:pt x="6" y="13"/>
                  </a:cubicBezTo>
                  <a:cubicBezTo>
                    <a:pt x="5" y="13"/>
                    <a:pt x="4" y="14"/>
                    <a:pt x="4" y="15"/>
                  </a:cubicBezTo>
                  <a:cubicBezTo>
                    <a:pt x="3" y="15"/>
                    <a:pt x="2" y="20"/>
                    <a:pt x="1" y="22"/>
                  </a:cubicBezTo>
                  <a:cubicBezTo>
                    <a:pt x="1" y="22"/>
                    <a:pt x="0" y="21"/>
                    <a:pt x="0" y="2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5" name="Freeform 732"/>
            <p:cNvSpPr>
              <a:spLocks/>
            </p:cNvSpPr>
            <p:nvPr/>
          </p:nvSpPr>
          <p:spPr bwMode="auto">
            <a:xfrm>
              <a:off x="3092450" y="-304800"/>
              <a:ext cx="225425" cy="255588"/>
            </a:xfrm>
            <a:custGeom>
              <a:avLst/>
              <a:gdLst>
                <a:gd name="T0" fmla="*/ 29 w 29"/>
                <a:gd name="T1" fmla="*/ 1 h 33"/>
                <a:gd name="T2" fmla="*/ 28 w 29"/>
                <a:gd name="T3" fmla="*/ 14 h 33"/>
                <a:gd name="T4" fmla="*/ 18 w 29"/>
                <a:gd name="T5" fmla="*/ 33 h 33"/>
                <a:gd name="T6" fmla="*/ 17 w 29"/>
                <a:gd name="T7" fmla="*/ 32 h 33"/>
                <a:gd name="T8" fmla="*/ 19 w 29"/>
                <a:gd name="T9" fmla="*/ 16 h 33"/>
                <a:gd name="T10" fmla="*/ 20 w 29"/>
                <a:gd name="T11" fmla="*/ 10 h 33"/>
                <a:gd name="T12" fmla="*/ 15 w 29"/>
                <a:gd name="T13" fmla="*/ 10 h 33"/>
                <a:gd name="T14" fmla="*/ 14 w 29"/>
                <a:gd name="T15" fmla="*/ 11 h 33"/>
                <a:gd name="T16" fmla="*/ 8 w 29"/>
                <a:gd name="T17" fmla="*/ 10 h 33"/>
                <a:gd name="T18" fmla="*/ 0 w 29"/>
                <a:gd name="T19" fmla="*/ 8 h 33"/>
                <a:gd name="T20" fmla="*/ 1 w 29"/>
                <a:gd name="T21" fmla="*/ 4 h 33"/>
                <a:gd name="T22" fmla="*/ 13 w 29"/>
                <a:gd name="T23" fmla="*/ 5 h 33"/>
                <a:gd name="T24" fmla="*/ 17 w 29"/>
                <a:gd name="T25" fmla="*/ 5 h 33"/>
                <a:gd name="T26" fmla="*/ 19 w 29"/>
                <a:gd name="T27" fmla="*/ 5 h 33"/>
                <a:gd name="T28" fmla="*/ 19 w 29"/>
                <a:gd name="T29" fmla="*/ 4 h 33"/>
                <a:gd name="T30" fmla="*/ 21 w 29"/>
                <a:gd name="T31" fmla="*/ 4 h 33"/>
                <a:gd name="T32" fmla="*/ 21 w 29"/>
                <a:gd name="T33" fmla="*/ 1 h 33"/>
                <a:gd name="T34" fmla="*/ 25 w 29"/>
                <a:gd name="T35" fmla="*/ 1 h 33"/>
                <a:gd name="T36" fmla="*/ 28 w 29"/>
                <a:gd name="T37" fmla="*/ 0 h 33"/>
                <a:gd name="T38" fmla="*/ 29 w 29"/>
                <a:gd name="T39"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33">
                  <a:moveTo>
                    <a:pt x="29" y="1"/>
                  </a:moveTo>
                  <a:cubicBezTo>
                    <a:pt x="29" y="1"/>
                    <a:pt x="29" y="10"/>
                    <a:pt x="28" y="14"/>
                  </a:cubicBezTo>
                  <a:cubicBezTo>
                    <a:pt x="28" y="14"/>
                    <a:pt x="24" y="31"/>
                    <a:pt x="18" y="33"/>
                  </a:cubicBezTo>
                  <a:cubicBezTo>
                    <a:pt x="18" y="33"/>
                    <a:pt x="17" y="32"/>
                    <a:pt x="17" y="32"/>
                  </a:cubicBezTo>
                  <a:cubicBezTo>
                    <a:pt x="16" y="31"/>
                    <a:pt x="19" y="17"/>
                    <a:pt x="19" y="16"/>
                  </a:cubicBezTo>
                  <a:cubicBezTo>
                    <a:pt x="19" y="15"/>
                    <a:pt x="20" y="10"/>
                    <a:pt x="20" y="10"/>
                  </a:cubicBezTo>
                  <a:cubicBezTo>
                    <a:pt x="20" y="10"/>
                    <a:pt x="16" y="10"/>
                    <a:pt x="15" y="10"/>
                  </a:cubicBezTo>
                  <a:cubicBezTo>
                    <a:pt x="15" y="10"/>
                    <a:pt x="15" y="11"/>
                    <a:pt x="14" y="11"/>
                  </a:cubicBezTo>
                  <a:cubicBezTo>
                    <a:pt x="13" y="11"/>
                    <a:pt x="9" y="10"/>
                    <a:pt x="8" y="10"/>
                  </a:cubicBezTo>
                  <a:cubicBezTo>
                    <a:pt x="7" y="10"/>
                    <a:pt x="1" y="9"/>
                    <a:pt x="0" y="8"/>
                  </a:cubicBezTo>
                  <a:cubicBezTo>
                    <a:pt x="0" y="8"/>
                    <a:pt x="1" y="5"/>
                    <a:pt x="1" y="4"/>
                  </a:cubicBezTo>
                  <a:cubicBezTo>
                    <a:pt x="1" y="4"/>
                    <a:pt x="11" y="5"/>
                    <a:pt x="13" y="5"/>
                  </a:cubicBezTo>
                  <a:cubicBezTo>
                    <a:pt x="17" y="5"/>
                    <a:pt x="17" y="5"/>
                    <a:pt x="17" y="5"/>
                  </a:cubicBezTo>
                  <a:cubicBezTo>
                    <a:pt x="19" y="5"/>
                    <a:pt x="19" y="5"/>
                    <a:pt x="19" y="5"/>
                  </a:cubicBezTo>
                  <a:cubicBezTo>
                    <a:pt x="19" y="4"/>
                    <a:pt x="19" y="4"/>
                    <a:pt x="19" y="4"/>
                  </a:cubicBezTo>
                  <a:cubicBezTo>
                    <a:pt x="21" y="4"/>
                    <a:pt x="21" y="4"/>
                    <a:pt x="21" y="4"/>
                  </a:cubicBezTo>
                  <a:cubicBezTo>
                    <a:pt x="21" y="4"/>
                    <a:pt x="20" y="2"/>
                    <a:pt x="21" y="1"/>
                  </a:cubicBezTo>
                  <a:cubicBezTo>
                    <a:pt x="23" y="1"/>
                    <a:pt x="25" y="1"/>
                    <a:pt x="25" y="1"/>
                  </a:cubicBezTo>
                  <a:cubicBezTo>
                    <a:pt x="26" y="1"/>
                    <a:pt x="28" y="0"/>
                    <a:pt x="28" y="0"/>
                  </a:cubicBezTo>
                  <a:lnTo>
                    <a:pt x="2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6" name="Freeform 733"/>
            <p:cNvSpPr>
              <a:spLocks/>
            </p:cNvSpPr>
            <p:nvPr/>
          </p:nvSpPr>
          <p:spPr bwMode="auto">
            <a:xfrm>
              <a:off x="3100388" y="-296863"/>
              <a:ext cx="217488" cy="231775"/>
            </a:xfrm>
            <a:custGeom>
              <a:avLst/>
              <a:gdLst>
                <a:gd name="T0" fmla="*/ 1 w 28"/>
                <a:gd name="T1" fmla="*/ 4 h 30"/>
                <a:gd name="T2" fmla="*/ 11 w 28"/>
                <a:gd name="T3" fmla="*/ 5 h 30"/>
                <a:gd name="T4" fmla="*/ 16 w 28"/>
                <a:gd name="T5" fmla="*/ 7 h 30"/>
                <a:gd name="T6" fmla="*/ 13 w 28"/>
                <a:gd name="T7" fmla="*/ 5 h 30"/>
                <a:gd name="T8" fmla="*/ 17 w 28"/>
                <a:gd name="T9" fmla="*/ 7 h 30"/>
                <a:gd name="T10" fmla="*/ 15 w 28"/>
                <a:gd name="T11" fmla="*/ 5 h 30"/>
                <a:gd name="T12" fmla="*/ 18 w 28"/>
                <a:gd name="T13" fmla="*/ 7 h 30"/>
                <a:gd name="T14" fmla="*/ 17 w 28"/>
                <a:gd name="T15" fmla="*/ 5 h 30"/>
                <a:gd name="T16" fmla="*/ 17 w 28"/>
                <a:gd name="T17" fmla="*/ 4 h 30"/>
                <a:gd name="T18" fmla="*/ 18 w 28"/>
                <a:gd name="T19" fmla="*/ 4 h 30"/>
                <a:gd name="T20" fmla="*/ 19 w 28"/>
                <a:gd name="T21" fmla="*/ 6 h 30"/>
                <a:gd name="T22" fmla="*/ 19 w 28"/>
                <a:gd name="T23" fmla="*/ 4 h 30"/>
                <a:gd name="T24" fmla="*/ 20 w 28"/>
                <a:gd name="T25" fmla="*/ 5 h 30"/>
                <a:gd name="T26" fmla="*/ 20 w 28"/>
                <a:gd name="T27" fmla="*/ 5 h 30"/>
                <a:gd name="T28" fmla="*/ 20 w 28"/>
                <a:gd name="T29" fmla="*/ 1 h 30"/>
                <a:gd name="T30" fmla="*/ 20 w 28"/>
                <a:gd name="T31" fmla="*/ 0 h 30"/>
                <a:gd name="T32" fmla="*/ 22 w 28"/>
                <a:gd name="T33" fmla="*/ 0 h 30"/>
                <a:gd name="T34" fmla="*/ 22 w 28"/>
                <a:gd name="T35" fmla="*/ 0 h 30"/>
                <a:gd name="T36" fmla="*/ 24 w 28"/>
                <a:gd name="T37" fmla="*/ 0 h 30"/>
                <a:gd name="T38" fmla="*/ 23 w 28"/>
                <a:gd name="T39" fmla="*/ 2 h 30"/>
                <a:gd name="T40" fmla="*/ 27 w 28"/>
                <a:gd name="T41" fmla="*/ 0 h 30"/>
                <a:gd name="T42" fmla="*/ 28 w 28"/>
                <a:gd name="T43" fmla="*/ 0 h 30"/>
                <a:gd name="T44" fmla="*/ 28 w 28"/>
                <a:gd name="T45" fmla="*/ 1 h 30"/>
                <a:gd name="T46" fmla="*/ 26 w 28"/>
                <a:gd name="T47" fmla="*/ 2 h 30"/>
                <a:gd name="T48" fmla="*/ 27 w 28"/>
                <a:gd name="T49" fmla="*/ 8 h 30"/>
                <a:gd name="T50" fmla="*/ 27 w 28"/>
                <a:gd name="T51" fmla="*/ 12 h 30"/>
                <a:gd name="T52" fmla="*/ 27 w 28"/>
                <a:gd name="T53" fmla="*/ 13 h 30"/>
                <a:gd name="T54" fmla="*/ 26 w 28"/>
                <a:gd name="T55" fmla="*/ 15 h 30"/>
                <a:gd name="T56" fmla="*/ 25 w 28"/>
                <a:gd name="T57" fmla="*/ 8 h 30"/>
                <a:gd name="T58" fmla="*/ 25 w 28"/>
                <a:gd name="T59" fmla="*/ 3 h 30"/>
                <a:gd name="T60" fmla="*/ 25 w 28"/>
                <a:gd name="T61" fmla="*/ 9 h 30"/>
                <a:gd name="T62" fmla="*/ 25 w 28"/>
                <a:gd name="T63" fmla="*/ 15 h 30"/>
                <a:gd name="T64" fmla="*/ 20 w 28"/>
                <a:gd name="T65" fmla="*/ 27 h 30"/>
                <a:gd name="T66" fmla="*/ 17 w 28"/>
                <a:gd name="T67" fmla="*/ 30 h 30"/>
                <a:gd name="T68" fmla="*/ 19 w 28"/>
                <a:gd name="T69" fmla="*/ 19 h 30"/>
                <a:gd name="T70" fmla="*/ 19 w 28"/>
                <a:gd name="T71" fmla="*/ 8 h 30"/>
                <a:gd name="T72" fmla="*/ 15 w 28"/>
                <a:gd name="T73" fmla="*/ 8 h 30"/>
                <a:gd name="T74" fmla="*/ 12 w 28"/>
                <a:gd name="T75" fmla="*/ 8 h 30"/>
                <a:gd name="T76" fmla="*/ 13 w 28"/>
                <a:gd name="T77" fmla="*/ 8 h 30"/>
                <a:gd name="T78" fmla="*/ 9 w 28"/>
                <a:gd name="T79" fmla="*/ 8 h 30"/>
                <a:gd name="T80" fmla="*/ 0 w 28"/>
                <a:gd name="T81" fmla="*/ 7 h 30"/>
                <a:gd name="T82" fmla="*/ 1 w 28"/>
                <a:gd name="T83"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 h="30">
                  <a:moveTo>
                    <a:pt x="1" y="4"/>
                  </a:moveTo>
                  <a:cubicBezTo>
                    <a:pt x="2" y="3"/>
                    <a:pt x="11" y="5"/>
                    <a:pt x="11" y="5"/>
                  </a:cubicBezTo>
                  <a:cubicBezTo>
                    <a:pt x="11" y="5"/>
                    <a:pt x="15" y="8"/>
                    <a:pt x="16" y="7"/>
                  </a:cubicBezTo>
                  <a:cubicBezTo>
                    <a:pt x="16" y="7"/>
                    <a:pt x="13" y="6"/>
                    <a:pt x="13" y="5"/>
                  </a:cubicBezTo>
                  <a:cubicBezTo>
                    <a:pt x="14" y="4"/>
                    <a:pt x="17" y="7"/>
                    <a:pt x="17" y="7"/>
                  </a:cubicBezTo>
                  <a:cubicBezTo>
                    <a:pt x="17" y="7"/>
                    <a:pt x="16" y="5"/>
                    <a:pt x="15" y="5"/>
                  </a:cubicBezTo>
                  <a:cubicBezTo>
                    <a:pt x="15" y="5"/>
                    <a:pt x="17" y="4"/>
                    <a:pt x="18" y="7"/>
                  </a:cubicBezTo>
                  <a:cubicBezTo>
                    <a:pt x="18" y="7"/>
                    <a:pt x="18" y="6"/>
                    <a:pt x="17" y="5"/>
                  </a:cubicBezTo>
                  <a:cubicBezTo>
                    <a:pt x="17" y="4"/>
                    <a:pt x="17" y="4"/>
                    <a:pt x="17" y="4"/>
                  </a:cubicBezTo>
                  <a:cubicBezTo>
                    <a:pt x="16" y="4"/>
                    <a:pt x="17" y="4"/>
                    <a:pt x="18" y="4"/>
                  </a:cubicBezTo>
                  <a:cubicBezTo>
                    <a:pt x="19" y="5"/>
                    <a:pt x="19" y="6"/>
                    <a:pt x="19" y="6"/>
                  </a:cubicBezTo>
                  <a:cubicBezTo>
                    <a:pt x="19" y="6"/>
                    <a:pt x="19" y="4"/>
                    <a:pt x="19" y="4"/>
                  </a:cubicBezTo>
                  <a:cubicBezTo>
                    <a:pt x="19" y="4"/>
                    <a:pt x="20" y="3"/>
                    <a:pt x="20" y="5"/>
                  </a:cubicBezTo>
                  <a:cubicBezTo>
                    <a:pt x="20" y="5"/>
                    <a:pt x="20" y="5"/>
                    <a:pt x="20" y="5"/>
                  </a:cubicBezTo>
                  <a:cubicBezTo>
                    <a:pt x="20" y="8"/>
                    <a:pt x="22" y="2"/>
                    <a:pt x="20" y="1"/>
                  </a:cubicBezTo>
                  <a:cubicBezTo>
                    <a:pt x="20" y="0"/>
                    <a:pt x="20" y="0"/>
                    <a:pt x="20" y="0"/>
                  </a:cubicBezTo>
                  <a:cubicBezTo>
                    <a:pt x="21" y="0"/>
                    <a:pt x="21" y="0"/>
                    <a:pt x="22" y="0"/>
                  </a:cubicBezTo>
                  <a:cubicBezTo>
                    <a:pt x="22" y="0"/>
                    <a:pt x="22" y="0"/>
                    <a:pt x="22" y="0"/>
                  </a:cubicBezTo>
                  <a:cubicBezTo>
                    <a:pt x="24" y="0"/>
                    <a:pt x="24" y="0"/>
                    <a:pt x="24" y="0"/>
                  </a:cubicBezTo>
                  <a:cubicBezTo>
                    <a:pt x="24" y="0"/>
                    <a:pt x="23" y="2"/>
                    <a:pt x="23" y="2"/>
                  </a:cubicBezTo>
                  <a:cubicBezTo>
                    <a:pt x="23" y="2"/>
                    <a:pt x="26" y="1"/>
                    <a:pt x="27" y="0"/>
                  </a:cubicBezTo>
                  <a:cubicBezTo>
                    <a:pt x="28" y="0"/>
                    <a:pt x="28" y="0"/>
                    <a:pt x="28" y="0"/>
                  </a:cubicBezTo>
                  <a:cubicBezTo>
                    <a:pt x="28" y="1"/>
                    <a:pt x="28" y="1"/>
                    <a:pt x="28" y="1"/>
                  </a:cubicBezTo>
                  <a:cubicBezTo>
                    <a:pt x="27" y="1"/>
                    <a:pt x="26" y="2"/>
                    <a:pt x="26" y="2"/>
                  </a:cubicBezTo>
                  <a:cubicBezTo>
                    <a:pt x="25" y="2"/>
                    <a:pt x="27" y="4"/>
                    <a:pt x="27" y="8"/>
                  </a:cubicBezTo>
                  <a:cubicBezTo>
                    <a:pt x="27" y="9"/>
                    <a:pt x="27" y="11"/>
                    <a:pt x="27" y="12"/>
                  </a:cubicBezTo>
                  <a:cubicBezTo>
                    <a:pt x="27" y="12"/>
                    <a:pt x="27" y="13"/>
                    <a:pt x="27" y="13"/>
                  </a:cubicBezTo>
                  <a:cubicBezTo>
                    <a:pt x="27" y="13"/>
                    <a:pt x="27" y="14"/>
                    <a:pt x="26" y="15"/>
                  </a:cubicBezTo>
                  <a:cubicBezTo>
                    <a:pt x="25" y="8"/>
                    <a:pt x="25" y="8"/>
                    <a:pt x="25" y="8"/>
                  </a:cubicBezTo>
                  <a:cubicBezTo>
                    <a:pt x="25" y="3"/>
                    <a:pt x="25" y="3"/>
                    <a:pt x="25" y="3"/>
                  </a:cubicBezTo>
                  <a:cubicBezTo>
                    <a:pt x="25" y="9"/>
                    <a:pt x="25" y="9"/>
                    <a:pt x="25" y="9"/>
                  </a:cubicBezTo>
                  <a:cubicBezTo>
                    <a:pt x="25" y="9"/>
                    <a:pt x="25" y="15"/>
                    <a:pt x="25" y="15"/>
                  </a:cubicBezTo>
                  <a:cubicBezTo>
                    <a:pt x="24" y="16"/>
                    <a:pt x="20" y="27"/>
                    <a:pt x="20" y="27"/>
                  </a:cubicBezTo>
                  <a:cubicBezTo>
                    <a:pt x="17" y="30"/>
                    <a:pt x="17" y="30"/>
                    <a:pt x="17" y="30"/>
                  </a:cubicBezTo>
                  <a:cubicBezTo>
                    <a:pt x="17" y="30"/>
                    <a:pt x="19" y="19"/>
                    <a:pt x="19" y="19"/>
                  </a:cubicBezTo>
                  <a:cubicBezTo>
                    <a:pt x="19" y="18"/>
                    <a:pt x="19" y="8"/>
                    <a:pt x="19" y="8"/>
                  </a:cubicBezTo>
                  <a:cubicBezTo>
                    <a:pt x="19" y="8"/>
                    <a:pt x="16" y="8"/>
                    <a:pt x="15" y="8"/>
                  </a:cubicBezTo>
                  <a:cubicBezTo>
                    <a:pt x="15" y="8"/>
                    <a:pt x="13" y="8"/>
                    <a:pt x="12" y="8"/>
                  </a:cubicBezTo>
                  <a:cubicBezTo>
                    <a:pt x="12" y="8"/>
                    <a:pt x="13" y="8"/>
                    <a:pt x="13" y="8"/>
                  </a:cubicBezTo>
                  <a:cubicBezTo>
                    <a:pt x="12" y="9"/>
                    <a:pt x="10" y="8"/>
                    <a:pt x="9" y="8"/>
                  </a:cubicBezTo>
                  <a:cubicBezTo>
                    <a:pt x="8" y="8"/>
                    <a:pt x="0" y="7"/>
                    <a:pt x="0" y="7"/>
                  </a:cubicBezTo>
                  <a:cubicBezTo>
                    <a:pt x="0" y="7"/>
                    <a:pt x="0" y="4"/>
                    <a:pt x="1" y="4"/>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7" name="Freeform 734"/>
            <p:cNvSpPr>
              <a:spLocks/>
            </p:cNvSpPr>
            <p:nvPr/>
          </p:nvSpPr>
          <p:spPr bwMode="auto">
            <a:xfrm>
              <a:off x="3263900" y="160338"/>
              <a:ext cx="69850" cy="77788"/>
            </a:xfrm>
            <a:custGeom>
              <a:avLst/>
              <a:gdLst>
                <a:gd name="T0" fmla="*/ 4 w 9"/>
                <a:gd name="T1" fmla="*/ 2 h 10"/>
                <a:gd name="T2" fmla="*/ 6 w 9"/>
                <a:gd name="T3" fmla="*/ 5 h 10"/>
                <a:gd name="T4" fmla="*/ 8 w 9"/>
                <a:gd name="T5" fmla="*/ 9 h 10"/>
                <a:gd name="T6" fmla="*/ 4 w 9"/>
                <a:gd name="T7" fmla="*/ 9 h 10"/>
                <a:gd name="T8" fmla="*/ 2 w 9"/>
                <a:gd name="T9" fmla="*/ 7 h 10"/>
                <a:gd name="T10" fmla="*/ 0 w 9"/>
                <a:gd name="T11" fmla="*/ 5 h 10"/>
                <a:gd name="T12" fmla="*/ 0 w 9"/>
                <a:gd name="T13" fmla="*/ 2 h 10"/>
                <a:gd name="T14" fmla="*/ 4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4" y="2"/>
                  </a:moveTo>
                  <a:cubicBezTo>
                    <a:pt x="4" y="2"/>
                    <a:pt x="5" y="4"/>
                    <a:pt x="6" y="5"/>
                  </a:cubicBezTo>
                  <a:cubicBezTo>
                    <a:pt x="6" y="5"/>
                    <a:pt x="9" y="8"/>
                    <a:pt x="8" y="9"/>
                  </a:cubicBezTo>
                  <a:cubicBezTo>
                    <a:pt x="8" y="9"/>
                    <a:pt x="6" y="10"/>
                    <a:pt x="4" y="9"/>
                  </a:cubicBezTo>
                  <a:cubicBezTo>
                    <a:pt x="2" y="8"/>
                    <a:pt x="3" y="7"/>
                    <a:pt x="2" y="7"/>
                  </a:cubicBezTo>
                  <a:cubicBezTo>
                    <a:pt x="2" y="7"/>
                    <a:pt x="0" y="6"/>
                    <a:pt x="0" y="5"/>
                  </a:cubicBezTo>
                  <a:cubicBezTo>
                    <a:pt x="0" y="4"/>
                    <a:pt x="0" y="3"/>
                    <a:pt x="0" y="2"/>
                  </a:cubicBezTo>
                  <a:cubicBezTo>
                    <a:pt x="1" y="0"/>
                    <a:pt x="4" y="2"/>
                    <a:pt x="4"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8" name="Freeform 735"/>
            <p:cNvSpPr>
              <a:spLocks/>
            </p:cNvSpPr>
            <p:nvPr/>
          </p:nvSpPr>
          <p:spPr bwMode="auto">
            <a:xfrm>
              <a:off x="3309938" y="160338"/>
              <a:ext cx="46038" cy="61913"/>
            </a:xfrm>
            <a:custGeom>
              <a:avLst/>
              <a:gdLst>
                <a:gd name="T0" fmla="*/ 4 w 6"/>
                <a:gd name="T1" fmla="*/ 1 h 8"/>
                <a:gd name="T2" fmla="*/ 5 w 6"/>
                <a:gd name="T3" fmla="*/ 4 h 8"/>
                <a:gd name="T4" fmla="*/ 5 w 6"/>
                <a:gd name="T5" fmla="*/ 7 h 8"/>
                <a:gd name="T6" fmla="*/ 1 w 6"/>
                <a:gd name="T7" fmla="*/ 7 h 8"/>
                <a:gd name="T8" fmla="*/ 1 w 6"/>
                <a:gd name="T9" fmla="*/ 4 h 8"/>
                <a:gd name="T10" fmla="*/ 1 w 6"/>
                <a:gd name="T11" fmla="*/ 0 h 8"/>
                <a:gd name="T12" fmla="*/ 4 w 6"/>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4" y="1"/>
                  </a:moveTo>
                  <a:cubicBezTo>
                    <a:pt x="4" y="1"/>
                    <a:pt x="4" y="3"/>
                    <a:pt x="5" y="4"/>
                  </a:cubicBezTo>
                  <a:cubicBezTo>
                    <a:pt x="5" y="4"/>
                    <a:pt x="6" y="7"/>
                    <a:pt x="5" y="7"/>
                  </a:cubicBezTo>
                  <a:cubicBezTo>
                    <a:pt x="5" y="7"/>
                    <a:pt x="1" y="8"/>
                    <a:pt x="1" y="7"/>
                  </a:cubicBezTo>
                  <a:cubicBezTo>
                    <a:pt x="0" y="6"/>
                    <a:pt x="1" y="4"/>
                    <a:pt x="1" y="4"/>
                  </a:cubicBezTo>
                  <a:cubicBezTo>
                    <a:pt x="1" y="4"/>
                    <a:pt x="1" y="1"/>
                    <a:pt x="1" y="0"/>
                  </a:cubicBezTo>
                  <a:cubicBezTo>
                    <a:pt x="1" y="0"/>
                    <a:pt x="3" y="0"/>
                    <a:pt x="4"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9" name="Freeform 736"/>
            <p:cNvSpPr>
              <a:spLocks/>
            </p:cNvSpPr>
            <p:nvPr/>
          </p:nvSpPr>
          <p:spPr bwMode="auto">
            <a:xfrm>
              <a:off x="3309938" y="-95250"/>
              <a:ext cx="93663" cy="239713"/>
            </a:xfrm>
            <a:custGeom>
              <a:avLst/>
              <a:gdLst>
                <a:gd name="T0" fmla="*/ 3 w 12"/>
                <a:gd name="T1" fmla="*/ 19 h 31"/>
                <a:gd name="T2" fmla="*/ 3 w 12"/>
                <a:gd name="T3" fmla="*/ 13 h 31"/>
                <a:gd name="T4" fmla="*/ 5 w 12"/>
                <a:gd name="T5" fmla="*/ 18 h 31"/>
                <a:gd name="T6" fmla="*/ 5 w 12"/>
                <a:gd name="T7" fmla="*/ 12 h 31"/>
                <a:gd name="T8" fmla="*/ 8 w 12"/>
                <a:gd name="T9" fmla="*/ 8 h 31"/>
                <a:gd name="T10" fmla="*/ 10 w 12"/>
                <a:gd name="T11" fmla="*/ 2 h 31"/>
                <a:gd name="T12" fmla="*/ 10 w 12"/>
                <a:gd name="T13" fmla="*/ 0 h 31"/>
                <a:gd name="T14" fmla="*/ 10 w 12"/>
                <a:gd name="T15" fmla="*/ 0 h 31"/>
                <a:gd name="T16" fmla="*/ 11 w 12"/>
                <a:gd name="T17" fmla="*/ 2 h 31"/>
                <a:gd name="T18" fmla="*/ 11 w 12"/>
                <a:gd name="T19" fmla="*/ 4 h 31"/>
                <a:gd name="T20" fmla="*/ 7 w 12"/>
                <a:gd name="T21" fmla="*/ 14 h 31"/>
                <a:gd name="T22" fmla="*/ 3 w 12"/>
                <a:gd name="T23" fmla="*/ 28 h 31"/>
                <a:gd name="T24" fmla="*/ 1 w 12"/>
                <a:gd name="T25" fmla="*/ 31 h 31"/>
                <a:gd name="T26" fmla="*/ 3 w 12"/>
                <a:gd name="T27" fmla="*/ 27 h 31"/>
                <a:gd name="T28" fmla="*/ 1 w 12"/>
                <a:gd name="T29" fmla="*/ 29 h 31"/>
                <a:gd name="T30" fmla="*/ 2 w 12"/>
                <a:gd name="T31" fmla="*/ 25 h 31"/>
                <a:gd name="T32" fmla="*/ 3 w 12"/>
                <a:gd name="T33"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31">
                  <a:moveTo>
                    <a:pt x="3" y="19"/>
                  </a:moveTo>
                  <a:cubicBezTo>
                    <a:pt x="3" y="18"/>
                    <a:pt x="3" y="13"/>
                    <a:pt x="3" y="13"/>
                  </a:cubicBezTo>
                  <a:cubicBezTo>
                    <a:pt x="3" y="13"/>
                    <a:pt x="3" y="18"/>
                    <a:pt x="5" y="18"/>
                  </a:cubicBezTo>
                  <a:cubicBezTo>
                    <a:pt x="6" y="18"/>
                    <a:pt x="5" y="13"/>
                    <a:pt x="5" y="12"/>
                  </a:cubicBezTo>
                  <a:cubicBezTo>
                    <a:pt x="5" y="11"/>
                    <a:pt x="8" y="8"/>
                    <a:pt x="8" y="8"/>
                  </a:cubicBezTo>
                  <a:cubicBezTo>
                    <a:pt x="9" y="7"/>
                    <a:pt x="10" y="3"/>
                    <a:pt x="10" y="2"/>
                  </a:cubicBezTo>
                  <a:cubicBezTo>
                    <a:pt x="9" y="2"/>
                    <a:pt x="10" y="1"/>
                    <a:pt x="10" y="0"/>
                  </a:cubicBezTo>
                  <a:cubicBezTo>
                    <a:pt x="10" y="0"/>
                    <a:pt x="10" y="0"/>
                    <a:pt x="10" y="0"/>
                  </a:cubicBezTo>
                  <a:cubicBezTo>
                    <a:pt x="10" y="0"/>
                    <a:pt x="10" y="1"/>
                    <a:pt x="11" y="2"/>
                  </a:cubicBezTo>
                  <a:cubicBezTo>
                    <a:pt x="11" y="2"/>
                    <a:pt x="12" y="3"/>
                    <a:pt x="11" y="4"/>
                  </a:cubicBezTo>
                  <a:cubicBezTo>
                    <a:pt x="10" y="4"/>
                    <a:pt x="8" y="12"/>
                    <a:pt x="7" y="14"/>
                  </a:cubicBezTo>
                  <a:cubicBezTo>
                    <a:pt x="7" y="17"/>
                    <a:pt x="3" y="28"/>
                    <a:pt x="3" y="28"/>
                  </a:cubicBezTo>
                  <a:cubicBezTo>
                    <a:pt x="2" y="30"/>
                    <a:pt x="1" y="31"/>
                    <a:pt x="1" y="31"/>
                  </a:cubicBezTo>
                  <a:cubicBezTo>
                    <a:pt x="2" y="30"/>
                    <a:pt x="3" y="27"/>
                    <a:pt x="3" y="27"/>
                  </a:cubicBezTo>
                  <a:cubicBezTo>
                    <a:pt x="2" y="27"/>
                    <a:pt x="1" y="29"/>
                    <a:pt x="1" y="29"/>
                  </a:cubicBezTo>
                  <a:cubicBezTo>
                    <a:pt x="0" y="28"/>
                    <a:pt x="1" y="25"/>
                    <a:pt x="2" y="25"/>
                  </a:cubicBezTo>
                  <a:cubicBezTo>
                    <a:pt x="2" y="24"/>
                    <a:pt x="4" y="20"/>
                    <a:pt x="3" y="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40" name="Freeform 737"/>
            <p:cNvSpPr>
              <a:spLocks/>
            </p:cNvSpPr>
            <p:nvPr/>
          </p:nvSpPr>
          <p:spPr bwMode="auto">
            <a:xfrm>
              <a:off x="3325813" y="-296863"/>
              <a:ext cx="30163" cy="155575"/>
            </a:xfrm>
            <a:custGeom>
              <a:avLst/>
              <a:gdLst>
                <a:gd name="T0" fmla="*/ 4 w 4"/>
                <a:gd name="T1" fmla="*/ 18 h 20"/>
                <a:gd name="T2" fmla="*/ 2 w 4"/>
                <a:gd name="T3" fmla="*/ 20 h 20"/>
                <a:gd name="T4" fmla="*/ 0 w 4"/>
                <a:gd name="T5" fmla="*/ 18 h 20"/>
                <a:gd name="T6" fmla="*/ 0 w 4"/>
                <a:gd name="T7" fmla="*/ 5 h 20"/>
                <a:gd name="T8" fmla="*/ 1 w 4"/>
                <a:gd name="T9" fmla="*/ 3 h 20"/>
                <a:gd name="T10" fmla="*/ 1 w 4"/>
                <a:gd name="T11" fmla="*/ 2 h 20"/>
                <a:gd name="T12" fmla="*/ 2 w 4"/>
                <a:gd name="T13" fmla="*/ 1 h 20"/>
                <a:gd name="T14" fmla="*/ 3 w 4"/>
                <a:gd name="T15" fmla="*/ 3 h 20"/>
                <a:gd name="T16" fmla="*/ 4 w 4"/>
                <a:gd name="T17" fmla="*/ 4 h 20"/>
                <a:gd name="T18" fmla="*/ 4 w 4"/>
                <a:gd name="T19"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0">
                  <a:moveTo>
                    <a:pt x="4" y="18"/>
                  </a:moveTo>
                  <a:cubicBezTo>
                    <a:pt x="2" y="20"/>
                    <a:pt x="2" y="20"/>
                    <a:pt x="2" y="20"/>
                  </a:cubicBezTo>
                  <a:cubicBezTo>
                    <a:pt x="0" y="18"/>
                    <a:pt x="0" y="18"/>
                    <a:pt x="0" y="18"/>
                  </a:cubicBezTo>
                  <a:cubicBezTo>
                    <a:pt x="0" y="18"/>
                    <a:pt x="0" y="5"/>
                    <a:pt x="0" y="5"/>
                  </a:cubicBezTo>
                  <a:cubicBezTo>
                    <a:pt x="0" y="4"/>
                    <a:pt x="1" y="3"/>
                    <a:pt x="1" y="3"/>
                  </a:cubicBezTo>
                  <a:cubicBezTo>
                    <a:pt x="1" y="2"/>
                    <a:pt x="1" y="2"/>
                    <a:pt x="1" y="2"/>
                  </a:cubicBezTo>
                  <a:cubicBezTo>
                    <a:pt x="1" y="2"/>
                    <a:pt x="1" y="0"/>
                    <a:pt x="2" y="1"/>
                  </a:cubicBezTo>
                  <a:cubicBezTo>
                    <a:pt x="3" y="1"/>
                    <a:pt x="3" y="3"/>
                    <a:pt x="3" y="3"/>
                  </a:cubicBezTo>
                  <a:cubicBezTo>
                    <a:pt x="4" y="4"/>
                    <a:pt x="4" y="4"/>
                    <a:pt x="4" y="4"/>
                  </a:cubicBezTo>
                  <a:lnTo>
                    <a:pt x="4" y="18"/>
                  </a:ln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41" name="Freeform 738"/>
            <p:cNvSpPr>
              <a:spLocks/>
            </p:cNvSpPr>
            <p:nvPr/>
          </p:nvSpPr>
          <p:spPr bwMode="auto">
            <a:xfrm>
              <a:off x="3062288" y="-296863"/>
              <a:ext cx="14288" cy="15875"/>
            </a:xfrm>
            <a:custGeom>
              <a:avLst/>
              <a:gdLst>
                <a:gd name="T0" fmla="*/ 2 w 2"/>
                <a:gd name="T1" fmla="*/ 2 h 2"/>
                <a:gd name="T2" fmla="*/ 0 w 2"/>
                <a:gd name="T3" fmla="*/ 1 h 2"/>
                <a:gd name="T4" fmla="*/ 1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2" y="2"/>
                    <a:pt x="1" y="1"/>
                    <a:pt x="0" y="1"/>
                  </a:cubicBezTo>
                  <a:cubicBezTo>
                    <a:pt x="1" y="0"/>
                    <a:pt x="1" y="0"/>
                    <a:pt x="1" y="0"/>
                  </a:cubicBezTo>
                  <a:lnTo>
                    <a:pt x="2" y="2"/>
                  </a:ln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42" name="Freeform 739"/>
            <p:cNvSpPr>
              <a:spLocks/>
            </p:cNvSpPr>
            <p:nvPr/>
          </p:nvSpPr>
          <p:spPr bwMode="auto">
            <a:xfrm>
              <a:off x="3062288" y="-312738"/>
              <a:ext cx="14288" cy="15875"/>
            </a:xfrm>
            <a:custGeom>
              <a:avLst/>
              <a:gdLst>
                <a:gd name="T0" fmla="*/ 9 w 9"/>
                <a:gd name="T1" fmla="*/ 10 h 10"/>
                <a:gd name="T2" fmla="*/ 4 w 9"/>
                <a:gd name="T3" fmla="*/ 5 h 10"/>
                <a:gd name="T4" fmla="*/ 0 w 9"/>
                <a:gd name="T5" fmla="*/ 0 h 10"/>
                <a:gd name="T6" fmla="*/ 4 w 9"/>
                <a:gd name="T7" fmla="*/ 5 h 10"/>
                <a:gd name="T8" fmla="*/ 9 w 9"/>
                <a:gd name="T9" fmla="*/ 10 h 10"/>
              </a:gdLst>
              <a:ahLst/>
              <a:cxnLst>
                <a:cxn ang="0">
                  <a:pos x="T0" y="T1"/>
                </a:cxn>
                <a:cxn ang="0">
                  <a:pos x="T2" y="T3"/>
                </a:cxn>
                <a:cxn ang="0">
                  <a:pos x="T4" y="T5"/>
                </a:cxn>
                <a:cxn ang="0">
                  <a:pos x="T6" y="T7"/>
                </a:cxn>
                <a:cxn ang="0">
                  <a:pos x="T8" y="T9"/>
                </a:cxn>
              </a:cxnLst>
              <a:rect l="0" t="0" r="r" b="b"/>
              <a:pathLst>
                <a:path w="9" h="10">
                  <a:moveTo>
                    <a:pt x="9" y="10"/>
                  </a:moveTo>
                  <a:lnTo>
                    <a:pt x="4" y="5"/>
                  </a:lnTo>
                  <a:lnTo>
                    <a:pt x="0" y="0"/>
                  </a:lnTo>
                  <a:lnTo>
                    <a:pt x="4" y="5"/>
                  </a:lnTo>
                  <a:lnTo>
                    <a:pt x="9" y="10"/>
                  </a:ln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grpSp>
      <p:sp>
        <p:nvSpPr>
          <p:cNvPr id="43" name="矩形 42"/>
          <p:cNvSpPr/>
          <p:nvPr/>
        </p:nvSpPr>
        <p:spPr>
          <a:xfrm>
            <a:off x="4367085" y="3571825"/>
            <a:ext cx="3895675" cy="1200329"/>
          </a:xfrm>
          <a:prstGeom prst="rect">
            <a:avLst/>
          </a:prstGeom>
        </p:spPr>
        <p:txBody>
          <a:bodyPr wrap="square">
            <a:spAutoFit/>
          </a:bodyPr>
          <a:lstStyle/>
          <a:p>
            <a:pPr marL="342900" indent="-342900">
              <a:lnSpc>
                <a:spcPct val="150000"/>
              </a:lnSpc>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棉织品的收发</a:t>
            </a:r>
          </a:p>
          <a:p>
            <a:pPr marL="342900" indent="-342900">
              <a:lnSpc>
                <a:spcPct val="150000"/>
              </a:lnSpc>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棉织品洗涤、烘干、轧平</a:t>
            </a:r>
          </a:p>
        </p:txBody>
      </p:sp>
    </p:spTree>
    <p:extLst>
      <p:ext uri="{BB962C8B-B14F-4D97-AF65-F5344CB8AC3E}">
        <p14:creationId xmlns:p14="http://schemas.microsoft.com/office/powerpoint/2010/main" val="409536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83719" y="1700880"/>
            <a:ext cx="4134465"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（五）客衣洗涤工作程序</a:t>
            </a:r>
          </a:p>
        </p:txBody>
      </p:sp>
      <p:sp>
        <p:nvSpPr>
          <p:cNvPr id="4" name="椭圆 3"/>
          <p:cNvSpPr/>
          <p:nvPr/>
        </p:nvSpPr>
        <p:spPr>
          <a:xfrm flipH="1">
            <a:off x="7436118" y="5766058"/>
            <a:ext cx="802448" cy="316371"/>
          </a:xfrm>
          <a:prstGeom prst="ellipse">
            <a:avLst/>
          </a:prstGeom>
          <a:solidFill>
            <a:schemeClr val="tx1">
              <a:lumMod val="50000"/>
              <a:lumOff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a:ea typeface="微软雅黑"/>
            </a:endParaRPr>
          </a:p>
        </p:txBody>
      </p:sp>
      <p:sp>
        <p:nvSpPr>
          <p:cNvPr id="44" name="圆角矩形 6"/>
          <p:cNvSpPr/>
          <p:nvPr/>
        </p:nvSpPr>
        <p:spPr>
          <a:xfrm flipH="1">
            <a:off x="1258666" y="3118797"/>
            <a:ext cx="4353101" cy="2082419"/>
          </a:xfrm>
          <a:custGeom>
            <a:avLst/>
            <a:gdLst>
              <a:gd name="connsiteX0" fmla="*/ 0 w 2448272"/>
              <a:gd name="connsiteY0" fmla="*/ 115074 h 2082419"/>
              <a:gd name="connsiteX1" fmla="*/ 115074 w 2448272"/>
              <a:gd name="connsiteY1" fmla="*/ 0 h 2082419"/>
              <a:gd name="connsiteX2" fmla="*/ 2333198 w 2448272"/>
              <a:gd name="connsiteY2" fmla="*/ 0 h 2082419"/>
              <a:gd name="connsiteX3" fmla="*/ 2448272 w 2448272"/>
              <a:gd name="connsiteY3" fmla="*/ 115074 h 2082419"/>
              <a:gd name="connsiteX4" fmla="*/ 2448272 w 2448272"/>
              <a:gd name="connsiteY4" fmla="*/ 1967345 h 2082419"/>
              <a:gd name="connsiteX5" fmla="*/ 2333198 w 2448272"/>
              <a:gd name="connsiteY5" fmla="*/ 2082419 h 2082419"/>
              <a:gd name="connsiteX6" fmla="*/ 115074 w 2448272"/>
              <a:gd name="connsiteY6" fmla="*/ 2082419 h 2082419"/>
              <a:gd name="connsiteX7" fmla="*/ 0 w 2448272"/>
              <a:gd name="connsiteY7" fmla="*/ 1967345 h 2082419"/>
              <a:gd name="connsiteX8" fmla="*/ 0 w 2448272"/>
              <a:gd name="connsiteY8" fmla="*/ 115074 h 2082419"/>
              <a:gd name="connsiteX0" fmla="*/ 0 w 2448272"/>
              <a:gd name="connsiteY0" fmla="*/ 115074 h 2082419"/>
              <a:gd name="connsiteX1" fmla="*/ 115074 w 2448272"/>
              <a:gd name="connsiteY1" fmla="*/ 0 h 2082419"/>
              <a:gd name="connsiteX2" fmla="*/ 2333198 w 2448272"/>
              <a:gd name="connsiteY2" fmla="*/ 0 h 2082419"/>
              <a:gd name="connsiteX3" fmla="*/ 2448272 w 2448272"/>
              <a:gd name="connsiteY3" fmla="*/ 115074 h 2082419"/>
              <a:gd name="connsiteX4" fmla="*/ 2448272 w 2448272"/>
              <a:gd name="connsiteY4" fmla="*/ 1967345 h 2082419"/>
              <a:gd name="connsiteX5" fmla="*/ 2333198 w 2448272"/>
              <a:gd name="connsiteY5" fmla="*/ 2082419 h 2082419"/>
              <a:gd name="connsiteX6" fmla="*/ 115074 w 2448272"/>
              <a:gd name="connsiteY6" fmla="*/ 2082419 h 2082419"/>
              <a:gd name="connsiteX7" fmla="*/ 0 w 2448272"/>
              <a:gd name="connsiteY7" fmla="*/ 1967345 h 2082419"/>
              <a:gd name="connsiteX8" fmla="*/ 91440 w 2448272"/>
              <a:gd name="connsiteY8" fmla="*/ 206514 h 2082419"/>
              <a:gd name="connsiteX0" fmla="*/ 0 w 2448272"/>
              <a:gd name="connsiteY0" fmla="*/ 115074 h 2082419"/>
              <a:gd name="connsiteX1" fmla="*/ 115074 w 2448272"/>
              <a:gd name="connsiteY1" fmla="*/ 0 h 2082419"/>
              <a:gd name="connsiteX2" fmla="*/ 2333198 w 2448272"/>
              <a:gd name="connsiteY2" fmla="*/ 0 h 2082419"/>
              <a:gd name="connsiteX3" fmla="*/ 2448272 w 2448272"/>
              <a:gd name="connsiteY3" fmla="*/ 115074 h 2082419"/>
              <a:gd name="connsiteX4" fmla="*/ 2448272 w 2448272"/>
              <a:gd name="connsiteY4" fmla="*/ 1967345 h 2082419"/>
              <a:gd name="connsiteX5" fmla="*/ 2333198 w 2448272"/>
              <a:gd name="connsiteY5" fmla="*/ 2082419 h 2082419"/>
              <a:gd name="connsiteX6" fmla="*/ 115074 w 2448272"/>
              <a:gd name="connsiteY6" fmla="*/ 2082419 h 2082419"/>
              <a:gd name="connsiteX7" fmla="*/ 0 w 2448272"/>
              <a:gd name="connsiteY7" fmla="*/ 1967345 h 2082419"/>
              <a:gd name="connsiteX0" fmla="*/ 115074 w 2448272"/>
              <a:gd name="connsiteY0" fmla="*/ 0 h 2082419"/>
              <a:gd name="connsiteX1" fmla="*/ 2333198 w 2448272"/>
              <a:gd name="connsiteY1" fmla="*/ 0 h 2082419"/>
              <a:gd name="connsiteX2" fmla="*/ 2448272 w 2448272"/>
              <a:gd name="connsiteY2" fmla="*/ 115074 h 2082419"/>
              <a:gd name="connsiteX3" fmla="*/ 2448272 w 2448272"/>
              <a:gd name="connsiteY3" fmla="*/ 1967345 h 2082419"/>
              <a:gd name="connsiteX4" fmla="*/ 2333198 w 2448272"/>
              <a:gd name="connsiteY4" fmla="*/ 2082419 h 2082419"/>
              <a:gd name="connsiteX5" fmla="*/ 115074 w 2448272"/>
              <a:gd name="connsiteY5" fmla="*/ 2082419 h 2082419"/>
              <a:gd name="connsiteX6" fmla="*/ 0 w 2448272"/>
              <a:gd name="connsiteY6" fmla="*/ 1967345 h 2082419"/>
              <a:gd name="connsiteX0" fmla="*/ 0 w 2333198"/>
              <a:gd name="connsiteY0" fmla="*/ 0 h 2082419"/>
              <a:gd name="connsiteX1" fmla="*/ 2218124 w 2333198"/>
              <a:gd name="connsiteY1" fmla="*/ 0 h 2082419"/>
              <a:gd name="connsiteX2" fmla="*/ 2333198 w 2333198"/>
              <a:gd name="connsiteY2" fmla="*/ 115074 h 2082419"/>
              <a:gd name="connsiteX3" fmla="*/ 2333198 w 2333198"/>
              <a:gd name="connsiteY3" fmla="*/ 1967345 h 2082419"/>
              <a:gd name="connsiteX4" fmla="*/ 2218124 w 2333198"/>
              <a:gd name="connsiteY4" fmla="*/ 2082419 h 2082419"/>
              <a:gd name="connsiteX5" fmla="*/ 0 w 2333198"/>
              <a:gd name="connsiteY5" fmla="*/ 2082419 h 208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198" h="2082419">
                <a:moveTo>
                  <a:pt x="0" y="0"/>
                </a:moveTo>
                <a:lnTo>
                  <a:pt x="2218124" y="0"/>
                </a:lnTo>
                <a:cubicBezTo>
                  <a:pt x="2281678" y="0"/>
                  <a:pt x="2333198" y="51520"/>
                  <a:pt x="2333198" y="115074"/>
                </a:cubicBezTo>
                <a:lnTo>
                  <a:pt x="2333198" y="1967345"/>
                </a:lnTo>
                <a:cubicBezTo>
                  <a:pt x="2333198" y="2030899"/>
                  <a:pt x="2281678" y="2082419"/>
                  <a:pt x="2218124" y="2082419"/>
                </a:cubicBezTo>
                <a:lnTo>
                  <a:pt x="0" y="2082419"/>
                </a:lnTo>
              </a:path>
            </a:pathLst>
          </a:custGeom>
          <a:gradFill rotWithShape="1">
            <a:gsLst>
              <a:gs pos="0">
                <a:srgbClr val="F8F8F8"/>
              </a:gs>
              <a:gs pos="100000">
                <a:schemeClr val="bg1">
                  <a:lumMod val="85000"/>
                </a:schemeClr>
              </a:gs>
            </a:gsLst>
            <a:lin ang="2700000" scaled="1"/>
          </a:gradFill>
          <a:ln w="9525">
            <a:solidFill>
              <a:schemeClr val="bg1">
                <a:lumMod val="75000"/>
              </a:schemeClr>
            </a:solidFill>
            <a:round/>
            <a:headEnd/>
            <a:tailEnd/>
          </a:ln>
          <a:effectLst>
            <a:outerShdw blurRad="101600" dist="38100" dir="2700000" algn="tl" rotWithShape="0">
              <a:schemeClr val="bg1">
                <a:lumMod val="50000"/>
                <a:alpha val="40000"/>
              </a:schemeClr>
            </a:outerShdw>
          </a:effectLst>
        </p:spPr>
        <p:txBody>
          <a:bodyPr wrap="none" anchor="ctr"/>
          <a:lstStyle/>
          <a:p>
            <a:endParaRPr lang="zh-CN" altLang="en-US" kern="0">
              <a:solidFill>
                <a:sysClr val="windowText" lastClr="000000"/>
              </a:solidFill>
              <a:latin typeface="Impact"/>
              <a:ea typeface="微软雅黑"/>
            </a:endParaRPr>
          </a:p>
        </p:txBody>
      </p:sp>
      <p:sp>
        <p:nvSpPr>
          <p:cNvPr id="45" name="矩形 44"/>
          <p:cNvSpPr/>
          <p:nvPr/>
        </p:nvSpPr>
        <p:spPr>
          <a:xfrm flipH="1">
            <a:off x="1993802" y="3282843"/>
            <a:ext cx="3377597" cy="1754326"/>
          </a:xfrm>
          <a:prstGeom prst="rect">
            <a:avLst/>
          </a:prstGeom>
        </p:spPr>
        <p:txBody>
          <a:bodyPr wrap="square">
            <a:spAutoFit/>
          </a:bodyPr>
          <a:lstStyle/>
          <a:p>
            <a:pPr marL="342900" indent="-342900">
              <a:lnSpc>
                <a:spcPct val="150000"/>
              </a:lnSpc>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客衣</a:t>
            </a:r>
            <a:r>
              <a:rPr lang="zh-CN" altLang="en-US" sz="2400" dirty="0" smtClean="0">
                <a:latin typeface="微软雅黑" panose="020B0503020204020204" pitchFamily="34" charset="-122"/>
                <a:ea typeface="微软雅黑" panose="020B0503020204020204" pitchFamily="34" charset="-122"/>
              </a:rPr>
              <a:t>收发</a:t>
            </a:r>
            <a:endParaRPr lang="en-US" altLang="zh-CN" sz="2400" dirty="0" smtClean="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客衣检查打</a:t>
            </a:r>
            <a:r>
              <a:rPr lang="zh-CN" altLang="en-US" sz="2400" dirty="0" smtClean="0">
                <a:latin typeface="微软雅黑" panose="020B0503020204020204" pitchFamily="34" charset="-122"/>
                <a:ea typeface="微软雅黑" panose="020B0503020204020204" pitchFamily="34" charset="-122"/>
              </a:rPr>
              <a:t>号</a:t>
            </a:r>
            <a:endParaRPr lang="en-US" altLang="zh-CN" sz="2400" dirty="0" smtClean="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ü"/>
            </a:pPr>
            <a:r>
              <a:rPr lang="zh-CN" altLang="en-US" sz="2400" dirty="0" smtClean="0">
                <a:latin typeface="微软雅黑" panose="020B0503020204020204" pitchFamily="34" charset="-122"/>
                <a:ea typeface="微软雅黑" panose="020B0503020204020204" pitchFamily="34" charset="-122"/>
              </a:rPr>
              <a:t>客</a:t>
            </a:r>
            <a:r>
              <a:rPr lang="zh-CN" altLang="en-US" sz="2400" dirty="0">
                <a:latin typeface="微软雅黑" panose="020B0503020204020204" pitchFamily="34" charset="-122"/>
                <a:ea typeface="微软雅黑" panose="020B0503020204020204" pitchFamily="34" charset="-122"/>
              </a:rPr>
              <a:t>衣的洗涤和</a:t>
            </a:r>
            <a:r>
              <a:rPr lang="zh-CN" altLang="en-US" sz="2400" dirty="0" smtClean="0">
                <a:latin typeface="微软雅黑" panose="020B0503020204020204" pitchFamily="34" charset="-122"/>
                <a:ea typeface="微软雅黑" panose="020B0503020204020204" pitchFamily="34" charset="-122"/>
              </a:rPr>
              <a:t>熨烫</a:t>
            </a:r>
            <a:endParaRPr lang="en-US" altLang="zh-CN" sz="2400" dirty="0" smtClean="0">
              <a:latin typeface="微软雅黑" panose="020B0503020204020204" pitchFamily="34" charset="-122"/>
              <a:ea typeface="微软雅黑" panose="020B0503020204020204" pitchFamily="34" charset="-122"/>
            </a:endParaRPr>
          </a:p>
        </p:txBody>
      </p:sp>
      <p:sp>
        <p:nvSpPr>
          <p:cNvPr id="46" name="椭圆 45"/>
          <p:cNvSpPr/>
          <p:nvPr/>
        </p:nvSpPr>
        <p:spPr>
          <a:xfrm flipH="1">
            <a:off x="6063384" y="5704275"/>
            <a:ext cx="880128" cy="344991"/>
          </a:xfrm>
          <a:prstGeom prst="ellipse">
            <a:avLst/>
          </a:prstGeom>
          <a:solidFill>
            <a:schemeClr val="tx1">
              <a:lumMod val="50000"/>
              <a:lumOff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a:ea typeface="微软雅黑"/>
            </a:endParaRPr>
          </a:p>
        </p:txBody>
      </p:sp>
      <p:grpSp>
        <p:nvGrpSpPr>
          <p:cNvPr id="47" name="组合 46"/>
          <p:cNvGrpSpPr/>
          <p:nvPr/>
        </p:nvGrpSpPr>
        <p:grpSpPr>
          <a:xfrm>
            <a:off x="5387136" y="2842562"/>
            <a:ext cx="2062784" cy="3005179"/>
            <a:chOff x="4002347" y="2299476"/>
            <a:chExt cx="1600757" cy="2332073"/>
          </a:xfrm>
          <a:effectLst>
            <a:outerShdw blurRad="101600" dist="38100" dir="8100000" algn="tr" rotWithShape="0">
              <a:prstClr val="black">
                <a:alpha val="40000"/>
              </a:prstClr>
            </a:outerShdw>
          </a:effectLst>
        </p:grpSpPr>
        <p:sp>
          <p:nvSpPr>
            <p:cNvPr id="48" name="Freeform 54"/>
            <p:cNvSpPr>
              <a:spLocks/>
            </p:cNvSpPr>
            <p:nvPr/>
          </p:nvSpPr>
          <p:spPr bwMode="auto">
            <a:xfrm>
              <a:off x="4634084" y="4105816"/>
              <a:ext cx="415447" cy="523592"/>
            </a:xfrm>
            <a:custGeom>
              <a:avLst/>
              <a:gdLst>
                <a:gd name="T0" fmla="*/ 164 w 164"/>
                <a:gd name="T1" fmla="*/ 71 h 207"/>
                <a:gd name="T2" fmla="*/ 68 w 164"/>
                <a:gd name="T3" fmla="*/ 8 h 207"/>
                <a:gd name="T4" fmla="*/ 65 w 164"/>
                <a:gd name="T5" fmla="*/ 18 h 207"/>
                <a:gd name="T6" fmla="*/ 61 w 164"/>
                <a:gd name="T7" fmla="*/ 30 h 207"/>
                <a:gd name="T8" fmla="*/ 57 w 164"/>
                <a:gd name="T9" fmla="*/ 38 h 207"/>
                <a:gd name="T10" fmla="*/ 52 w 164"/>
                <a:gd name="T11" fmla="*/ 49 h 207"/>
                <a:gd name="T12" fmla="*/ 47 w 164"/>
                <a:gd name="T13" fmla="*/ 58 h 207"/>
                <a:gd name="T14" fmla="*/ 38 w 164"/>
                <a:gd name="T15" fmla="*/ 70 h 207"/>
                <a:gd name="T16" fmla="*/ 32 w 164"/>
                <a:gd name="T17" fmla="*/ 78 h 207"/>
                <a:gd name="T18" fmla="*/ 20 w 164"/>
                <a:gd name="T19" fmla="*/ 91 h 207"/>
                <a:gd name="T20" fmla="*/ 11 w 164"/>
                <a:gd name="T21" fmla="*/ 101 h 207"/>
                <a:gd name="T22" fmla="*/ 4 w 164"/>
                <a:gd name="T23" fmla="*/ 107 h 207"/>
                <a:gd name="T24" fmla="*/ 4 w 164"/>
                <a:gd name="T25" fmla="*/ 107 h 207"/>
                <a:gd name="T26" fmla="*/ 3 w 164"/>
                <a:gd name="T27" fmla="*/ 108 h 207"/>
                <a:gd name="T28" fmla="*/ 2 w 164"/>
                <a:gd name="T29" fmla="*/ 109 h 207"/>
                <a:gd name="T30" fmla="*/ 2 w 164"/>
                <a:gd name="T31" fmla="*/ 109 h 207"/>
                <a:gd name="T32" fmla="*/ 2 w 164"/>
                <a:gd name="T33" fmla="*/ 110 h 207"/>
                <a:gd name="T34" fmla="*/ 1 w 164"/>
                <a:gd name="T35" fmla="*/ 110 h 207"/>
                <a:gd name="T36" fmla="*/ 1 w 164"/>
                <a:gd name="T37" fmla="*/ 111 h 207"/>
                <a:gd name="T38" fmla="*/ 1 w 164"/>
                <a:gd name="T39" fmla="*/ 112 h 207"/>
                <a:gd name="T40" fmla="*/ 0 w 164"/>
                <a:gd name="T41" fmla="*/ 115 h 207"/>
                <a:gd name="T42" fmla="*/ 1 w 164"/>
                <a:gd name="T43" fmla="*/ 116 h 207"/>
                <a:gd name="T44" fmla="*/ 2 w 164"/>
                <a:gd name="T45" fmla="*/ 119 h 207"/>
                <a:gd name="T46" fmla="*/ 87 w 164"/>
                <a:gd name="T47" fmla="*/ 207 h 207"/>
                <a:gd name="T48" fmla="*/ 86 w 164"/>
                <a:gd name="T49" fmla="*/ 206 h 207"/>
                <a:gd name="T50" fmla="*/ 86 w 164"/>
                <a:gd name="T51" fmla="*/ 202 h 207"/>
                <a:gd name="T52" fmla="*/ 87 w 164"/>
                <a:gd name="T53" fmla="*/ 196 h 207"/>
                <a:gd name="T54" fmla="*/ 91 w 164"/>
                <a:gd name="T55" fmla="*/ 192 h 207"/>
                <a:gd name="T56" fmla="*/ 95 w 164"/>
                <a:gd name="T57" fmla="*/ 188 h 207"/>
                <a:gd name="T58" fmla="*/ 101 w 164"/>
                <a:gd name="T59" fmla="*/ 183 h 207"/>
                <a:gd name="T60" fmla="*/ 107 w 164"/>
                <a:gd name="T61" fmla="*/ 175 h 207"/>
                <a:gd name="T62" fmla="*/ 115 w 164"/>
                <a:gd name="T63" fmla="*/ 167 h 207"/>
                <a:gd name="T64" fmla="*/ 121 w 164"/>
                <a:gd name="T65" fmla="*/ 160 h 207"/>
                <a:gd name="T66" fmla="*/ 125 w 164"/>
                <a:gd name="T67" fmla="*/ 155 h 207"/>
                <a:gd name="T68" fmla="*/ 128 w 164"/>
                <a:gd name="T69" fmla="*/ 150 h 207"/>
                <a:gd name="T70" fmla="*/ 133 w 164"/>
                <a:gd name="T71" fmla="*/ 142 h 207"/>
                <a:gd name="T72" fmla="*/ 138 w 164"/>
                <a:gd name="T73" fmla="*/ 135 h 207"/>
                <a:gd name="T74" fmla="*/ 142 w 164"/>
                <a:gd name="T75" fmla="*/ 128 h 207"/>
                <a:gd name="T76" fmla="*/ 145 w 164"/>
                <a:gd name="T77" fmla="*/ 124 h 207"/>
                <a:gd name="T78" fmla="*/ 148 w 164"/>
                <a:gd name="T79" fmla="*/ 117 h 207"/>
                <a:gd name="T80" fmla="*/ 151 w 164"/>
                <a:gd name="T81" fmla="*/ 111 h 207"/>
                <a:gd name="T82" fmla="*/ 154 w 164"/>
                <a:gd name="T83" fmla="*/ 105 h 207"/>
                <a:gd name="T84" fmla="*/ 156 w 164"/>
                <a:gd name="T85" fmla="*/ 98 h 207"/>
                <a:gd name="T86" fmla="*/ 159 w 164"/>
                <a:gd name="T87" fmla="*/ 92 h 207"/>
                <a:gd name="T88" fmla="*/ 161 w 164"/>
                <a:gd name="T89" fmla="*/ 8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207">
                  <a:moveTo>
                    <a:pt x="163" y="78"/>
                  </a:moveTo>
                  <a:cubicBezTo>
                    <a:pt x="163" y="78"/>
                    <a:pt x="163" y="78"/>
                    <a:pt x="163" y="78"/>
                  </a:cubicBezTo>
                  <a:cubicBezTo>
                    <a:pt x="163" y="76"/>
                    <a:pt x="164" y="73"/>
                    <a:pt x="164" y="71"/>
                  </a:cubicBezTo>
                  <a:cubicBezTo>
                    <a:pt x="70" y="0"/>
                    <a:pt x="70" y="0"/>
                    <a:pt x="70" y="0"/>
                  </a:cubicBezTo>
                  <a:cubicBezTo>
                    <a:pt x="70" y="2"/>
                    <a:pt x="69" y="4"/>
                    <a:pt x="69" y="6"/>
                  </a:cubicBezTo>
                  <a:cubicBezTo>
                    <a:pt x="69" y="6"/>
                    <a:pt x="68" y="7"/>
                    <a:pt x="68" y="8"/>
                  </a:cubicBezTo>
                  <a:cubicBezTo>
                    <a:pt x="68" y="9"/>
                    <a:pt x="68" y="10"/>
                    <a:pt x="67" y="12"/>
                  </a:cubicBezTo>
                  <a:cubicBezTo>
                    <a:pt x="67" y="13"/>
                    <a:pt x="67" y="13"/>
                    <a:pt x="66" y="14"/>
                  </a:cubicBezTo>
                  <a:cubicBezTo>
                    <a:pt x="66" y="16"/>
                    <a:pt x="66" y="17"/>
                    <a:pt x="65" y="18"/>
                  </a:cubicBezTo>
                  <a:cubicBezTo>
                    <a:pt x="65" y="19"/>
                    <a:pt x="65" y="20"/>
                    <a:pt x="64" y="21"/>
                  </a:cubicBezTo>
                  <a:cubicBezTo>
                    <a:pt x="64" y="22"/>
                    <a:pt x="64" y="23"/>
                    <a:pt x="63" y="24"/>
                  </a:cubicBezTo>
                  <a:cubicBezTo>
                    <a:pt x="62" y="26"/>
                    <a:pt x="62" y="28"/>
                    <a:pt x="61" y="30"/>
                  </a:cubicBezTo>
                  <a:cubicBezTo>
                    <a:pt x="61" y="30"/>
                    <a:pt x="61" y="30"/>
                    <a:pt x="61" y="30"/>
                  </a:cubicBezTo>
                  <a:cubicBezTo>
                    <a:pt x="60" y="32"/>
                    <a:pt x="59" y="34"/>
                    <a:pt x="58" y="36"/>
                  </a:cubicBezTo>
                  <a:cubicBezTo>
                    <a:pt x="58" y="37"/>
                    <a:pt x="58" y="37"/>
                    <a:pt x="57" y="38"/>
                  </a:cubicBezTo>
                  <a:cubicBezTo>
                    <a:pt x="57" y="39"/>
                    <a:pt x="56" y="41"/>
                    <a:pt x="55" y="42"/>
                  </a:cubicBezTo>
                  <a:cubicBezTo>
                    <a:pt x="55" y="43"/>
                    <a:pt x="55" y="44"/>
                    <a:pt x="54" y="44"/>
                  </a:cubicBezTo>
                  <a:cubicBezTo>
                    <a:pt x="53" y="46"/>
                    <a:pt x="53" y="47"/>
                    <a:pt x="52" y="49"/>
                  </a:cubicBezTo>
                  <a:cubicBezTo>
                    <a:pt x="52" y="49"/>
                    <a:pt x="51" y="50"/>
                    <a:pt x="51" y="50"/>
                  </a:cubicBezTo>
                  <a:cubicBezTo>
                    <a:pt x="50" y="52"/>
                    <a:pt x="49" y="54"/>
                    <a:pt x="47" y="56"/>
                  </a:cubicBezTo>
                  <a:cubicBezTo>
                    <a:pt x="47" y="57"/>
                    <a:pt x="47" y="57"/>
                    <a:pt x="47" y="58"/>
                  </a:cubicBezTo>
                  <a:cubicBezTo>
                    <a:pt x="46" y="59"/>
                    <a:pt x="44" y="61"/>
                    <a:pt x="43" y="63"/>
                  </a:cubicBezTo>
                  <a:cubicBezTo>
                    <a:pt x="43" y="63"/>
                    <a:pt x="43" y="64"/>
                    <a:pt x="42" y="64"/>
                  </a:cubicBezTo>
                  <a:cubicBezTo>
                    <a:pt x="41" y="66"/>
                    <a:pt x="40" y="68"/>
                    <a:pt x="38" y="70"/>
                  </a:cubicBezTo>
                  <a:cubicBezTo>
                    <a:pt x="38" y="71"/>
                    <a:pt x="37" y="71"/>
                    <a:pt x="37" y="71"/>
                  </a:cubicBezTo>
                  <a:cubicBezTo>
                    <a:pt x="36" y="73"/>
                    <a:pt x="34" y="75"/>
                    <a:pt x="33" y="77"/>
                  </a:cubicBezTo>
                  <a:cubicBezTo>
                    <a:pt x="32" y="77"/>
                    <a:pt x="32" y="78"/>
                    <a:pt x="32" y="78"/>
                  </a:cubicBezTo>
                  <a:cubicBezTo>
                    <a:pt x="30" y="80"/>
                    <a:pt x="28" y="82"/>
                    <a:pt x="27" y="84"/>
                  </a:cubicBezTo>
                  <a:cubicBezTo>
                    <a:pt x="26" y="85"/>
                    <a:pt x="26" y="85"/>
                    <a:pt x="25" y="86"/>
                  </a:cubicBezTo>
                  <a:cubicBezTo>
                    <a:pt x="23" y="88"/>
                    <a:pt x="22" y="90"/>
                    <a:pt x="20" y="91"/>
                  </a:cubicBezTo>
                  <a:cubicBezTo>
                    <a:pt x="20" y="92"/>
                    <a:pt x="19" y="92"/>
                    <a:pt x="19" y="92"/>
                  </a:cubicBezTo>
                  <a:cubicBezTo>
                    <a:pt x="17" y="95"/>
                    <a:pt x="15" y="97"/>
                    <a:pt x="13" y="99"/>
                  </a:cubicBezTo>
                  <a:cubicBezTo>
                    <a:pt x="12" y="99"/>
                    <a:pt x="12" y="100"/>
                    <a:pt x="11" y="101"/>
                  </a:cubicBezTo>
                  <a:cubicBezTo>
                    <a:pt x="9" y="103"/>
                    <a:pt x="6" y="105"/>
                    <a:pt x="4" y="107"/>
                  </a:cubicBezTo>
                  <a:cubicBezTo>
                    <a:pt x="4" y="107"/>
                    <a:pt x="4" y="107"/>
                    <a:pt x="4" y="107"/>
                  </a:cubicBezTo>
                  <a:cubicBezTo>
                    <a:pt x="4" y="107"/>
                    <a:pt x="4" y="107"/>
                    <a:pt x="4" y="107"/>
                  </a:cubicBezTo>
                  <a:cubicBezTo>
                    <a:pt x="4" y="107"/>
                    <a:pt x="4" y="107"/>
                    <a:pt x="4" y="107"/>
                  </a:cubicBezTo>
                  <a:cubicBezTo>
                    <a:pt x="4" y="107"/>
                    <a:pt x="4" y="107"/>
                    <a:pt x="4" y="107"/>
                  </a:cubicBezTo>
                  <a:cubicBezTo>
                    <a:pt x="4" y="107"/>
                    <a:pt x="4" y="107"/>
                    <a:pt x="4" y="107"/>
                  </a:cubicBezTo>
                  <a:cubicBezTo>
                    <a:pt x="4" y="107"/>
                    <a:pt x="4" y="108"/>
                    <a:pt x="3" y="108"/>
                  </a:cubicBezTo>
                  <a:cubicBezTo>
                    <a:pt x="3" y="108"/>
                    <a:pt x="3" y="108"/>
                    <a:pt x="3" y="108"/>
                  </a:cubicBezTo>
                  <a:cubicBezTo>
                    <a:pt x="3" y="108"/>
                    <a:pt x="3" y="108"/>
                    <a:pt x="3" y="108"/>
                  </a:cubicBezTo>
                  <a:cubicBezTo>
                    <a:pt x="3" y="108"/>
                    <a:pt x="3" y="108"/>
                    <a:pt x="3" y="108"/>
                  </a:cubicBezTo>
                  <a:cubicBezTo>
                    <a:pt x="3" y="108"/>
                    <a:pt x="3" y="108"/>
                    <a:pt x="3" y="109"/>
                  </a:cubicBezTo>
                  <a:cubicBezTo>
                    <a:pt x="3" y="109"/>
                    <a:pt x="3" y="109"/>
                    <a:pt x="2" y="109"/>
                  </a:cubicBezTo>
                  <a:cubicBezTo>
                    <a:pt x="2" y="109"/>
                    <a:pt x="2" y="109"/>
                    <a:pt x="2" y="109"/>
                  </a:cubicBezTo>
                  <a:cubicBezTo>
                    <a:pt x="2" y="109"/>
                    <a:pt x="2" y="109"/>
                    <a:pt x="2" y="109"/>
                  </a:cubicBezTo>
                  <a:cubicBezTo>
                    <a:pt x="2" y="109"/>
                    <a:pt x="2" y="109"/>
                    <a:pt x="2" y="109"/>
                  </a:cubicBezTo>
                  <a:cubicBezTo>
                    <a:pt x="2" y="109"/>
                    <a:pt x="2" y="109"/>
                    <a:pt x="2" y="109"/>
                  </a:cubicBezTo>
                  <a:cubicBezTo>
                    <a:pt x="2" y="109"/>
                    <a:pt x="2" y="109"/>
                    <a:pt x="2" y="109"/>
                  </a:cubicBezTo>
                  <a:cubicBezTo>
                    <a:pt x="2" y="109"/>
                    <a:pt x="2" y="109"/>
                    <a:pt x="2" y="110"/>
                  </a:cubicBezTo>
                  <a:cubicBezTo>
                    <a:pt x="2" y="110"/>
                    <a:pt x="2" y="110"/>
                    <a:pt x="2" y="110"/>
                  </a:cubicBezTo>
                  <a:cubicBezTo>
                    <a:pt x="2" y="110"/>
                    <a:pt x="2" y="110"/>
                    <a:pt x="2" y="110"/>
                  </a:cubicBezTo>
                  <a:cubicBezTo>
                    <a:pt x="2" y="110"/>
                    <a:pt x="2" y="110"/>
                    <a:pt x="1" y="110"/>
                  </a:cubicBezTo>
                  <a:cubicBezTo>
                    <a:pt x="1" y="110"/>
                    <a:pt x="1" y="111"/>
                    <a:pt x="1" y="111"/>
                  </a:cubicBezTo>
                  <a:cubicBezTo>
                    <a:pt x="1" y="111"/>
                    <a:pt x="1" y="111"/>
                    <a:pt x="1" y="111"/>
                  </a:cubicBezTo>
                  <a:cubicBezTo>
                    <a:pt x="1" y="111"/>
                    <a:pt x="1" y="111"/>
                    <a:pt x="1" y="111"/>
                  </a:cubicBezTo>
                  <a:cubicBezTo>
                    <a:pt x="1" y="112"/>
                    <a:pt x="1" y="112"/>
                    <a:pt x="1" y="112"/>
                  </a:cubicBezTo>
                  <a:cubicBezTo>
                    <a:pt x="1" y="112"/>
                    <a:pt x="1" y="112"/>
                    <a:pt x="1" y="112"/>
                  </a:cubicBezTo>
                  <a:cubicBezTo>
                    <a:pt x="1" y="112"/>
                    <a:pt x="1" y="112"/>
                    <a:pt x="1" y="112"/>
                  </a:cubicBezTo>
                  <a:cubicBezTo>
                    <a:pt x="1" y="113"/>
                    <a:pt x="1" y="113"/>
                    <a:pt x="1" y="113"/>
                  </a:cubicBezTo>
                  <a:cubicBezTo>
                    <a:pt x="1" y="114"/>
                    <a:pt x="0" y="114"/>
                    <a:pt x="0" y="115"/>
                  </a:cubicBezTo>
                  <a:cubicBezTo>
                    <a:pt x="0" y="115"/>
                    <a:pt x="0" y="115"/>
                    <a:pt x="0" y="115"/>
                  </a:cubicBezTo>
                  <a:cubicBezTo>
                    <a:pt x="0" y="115"/>
                    <a:pt x="0" y="115"/>
                    <a:pt x="0" y="115"/>
                  </a:cubicBezTo>
                  <a:cubicBezTo>
                    <a:pt x="0" y="115"/>
                    <a:pt x="1" y="115"/>
                    <a:pt x="1" y="115"/>
                  </a:cubicBezTo>
                  <a:cubicBezTo>
                    <a:pt x="1" y="116"/>
                    <a:pt x="1" y="116"/>
                    <a:pt x="1" y="116"/>
                  </a:cubicBezTo>
                  <a:cubicBezTo>
                    <a:pt x="1" y="117"/>
                    <a:pt x="1" y="117"/>
                    <a:pt x="1" y="118"/>
                  </a:cubicBezTo>
                  <a:cubicBezTo>
                    <a:pt x="1" y="118"/>
                    <a:pt x="1" y="118"/>
                    <a:pt x="1" y="118"/>
                  </a:cubicBezTo>
                  <a:cubicBezTo>
                    <a:pt x="1" y="118"/>
                    <a:pt x="2" y="118"/>
                    <a:pt x="2" y="119"/>
                  </a:cubicBezTo>
                  <a:cubicBezTo>
                    <a:pt x="2" y="119"/>
                    <a:pt x="2" y="119"/>
                    <a:pt x="2" y="119"/>
                  </a:cubicBezTo>
                  <a:cubicBezTo>
                    <a:pt x="2" y="119"/>
                    <a:pt x="2" y="119"/>
                    <a:pt x="2" y="119"/>
                  </a:cubicBezTo>
                  <a:cubicBezTo>
                    <a:pt x="31" y="149"/>
                    <a:pt x="59" y="178"/>
                    <a:pt x="87" y="207"/>
                  </a:cubicBezTo>
                  <a:cubicBezTo>
                    <a:pt x="87" y="207"/>
                    <a:pt x="87" y="207"/>
                    <a:pt x="87" y="207"/>
                  </a:cubicBezTo>
                  <a:cubicBezTo>
                    <a:pt x="87" y="206"/>
                    <a:pt x="87" y="206"/>
                    <a:pt x="87" y="206"/>
                  </a:cubicBezTo>
                  <a:cubicBezTo>
                    <a:pt x="87" y="206"/>
                    <a:pt x="87" y="206"/>
                    <a:pt x="86" y="206"/>
                  </a:cubicBezTo>
                  <a:cubicBezTo>
                    <a:pt x="86" y="206"/>
                    <a:pt x="86" y="205"/>
                    <a:pt x="86" y="205"/>
                  </a:cubicBezTo>
                  <a:cubicBezTo>
                    <a:pt x="86" y="204"/>
                    <a:pt x="86" y="203"/>
                    <a:pt x="86" y="203"/>
                  </a:cubicBezTo>
                  <a:cubicBezTo>
                    <a:pt x="86" y="202"/>
                    <a:pt x="86" y="202"/>
                    <a:pt x="86" y="202"/>
                  </a:cubicBezTo>
                  <a:cubicBezTo>
                    <a:pt x="86" y="201"/>
                    <a:pt x="86" y="200"/>
                    <a:pt x="86" y="199"/>
                  </a:cubicBezTo>
                  <a:cubicBezTo>
                    <a:pt x="86" y="199"/>
                    <a:pt x="86" y="199"/>
                    <a:pt x="86" y="199"/>
                  </a:cubicBezTo>
                  <a:cubicBezTo>
                    <a:pt x="86" y="198"/>
                    <a:pt x="87" y="197"/>
                    <a:pt x="87" y="196"/>
                  </a:cubicBezTo>
                  <a:cubicBezTo>
                    <a:pt x="87" y="196"/>
                    <a:pt x="87" y="196"/>
                    <a:pt x="87" y="196"/>
                  </a:cubicBezTo>
                  <a:cubicBezTo>
                    <a:pt x="88" y="195"/>
                    <a:pt x="89" y="194"/>
                    <a:pt x="90" y="193"/>
                  </a:cubicBezTo>
                  <a:cubicBezTo>
                    <a:pt x="90" y="193"/>
                    <a:pt x="91" y="192"/>
                    <a:pt x="91" y="192"/>
                  </a:cubicBezTo>
                  <a:cubicBezTo>
                    <a:pt x="91" y="192"/>
                    <a:pt x="92" y="191"/>
                    <a:pt x="92" y="191"/>
                  </a:cubicBezTo>
                  <a:cubicBezTo>
                    <a:pt x="93" y="190"/>
                    <a:pt x="93" y="190"/>
                    <a:pt x="93" y="190"/>
                  </a:cubicBezTo>
                  <a:cubicBezTo>
                    <a:pt x="94" y="189"/>
                    <a:pt x="94" y="189"/>
                    <a:pt x="95" y="188"/>
                  </a:cubicBezTo>
                  <a:cubicBezTo>
                    <a:pt x="96" y="187"/>
                    <a:pt x="96" y="187"/>
                    <a:pt x="97" y="186"/>
                  </a:cubicBezTo>
                  <a:cubicBezTo>
                    <a:pt x="98" y="185"/>
                    <a:pt x="99" y="184"/>
                    <a:pt x="99" y="184"/>
                  </a:cubicBezTo>
                  <a:cubicBezTo>
                    <a:pt x="100" y="183"/>
                    <a:pt x="100" y="183"/>
                    <a:pt x="101" y="183"/>
                  </a:cubicBezTo>
                  <a:cubicBezTo>
                    <a:pt x="102" y="181"/>
                    <a:pt x="104" y="179"/>
                    <a:pt x="106" y="177"/>
                  </a:cubicBezTo>
                  <a:cubicBezTo>
                    <a:pt x="106" y="177"/>
                    <a:pt x="106" y="177"/>
                    <a:pt x="106" y="176"/>
                  </a:cubicBezTo>
                  <a:cubicBezTo>
                    <a:pt x="107" y="176"/>
                    <a:pt x="107" y="176"/>
                    <a:pt x="107" y="175"/>
                  </a:cubicBezTo>
                  <a:cubicBezTo>
                    <a:pt x="109" y="174"/>
                    <a:pt x="110" y="172"/>
                    <a:pt x="111" y="171"/>
                  </a:cubicBezTo>
                  <a:cubicBezTo>
                    <a:pt x="112" y="170"/>
                    <a:pt x="113" y="170"/>
                    <a:pt x="113" y="169"/>
                  </a:cubicBezTo>
                  <a:cubicBezTo>
                    <a:pt x="114" y="168"/>
                    <a:pt x="114" y="168"/>
                    <a:pt x="115" y="167"/>
                  </a:cubicBezTo>
                  <a:cubicBezTo>
                    <a:pt x="115" y="166"/>
                    <a:pt x="116" y="166"/>
                    <a:pt x="116" y="165"/>
                  </a:cubicBezTo>
                  <a:cubicBezTo>
                    <a:pt x="118" y="164"/>
                    <a:pt x="119" y="162"/>
                    <a:pt x="120" y="160"/>
                  </a:cubicBezTo>
                  <a:cubicBezTo>
                    <a:pt x="121" y="160"/>
                    <a:pt x="121" y="160"/>
                    <a:pt x="121" y="160"/>
                  </a:cubicBezTo>
                  <a:cubicBezTo>
                    <a:pt x="121" y="160"/>
                    <a:pt x="121" y="160"/>
                    <a:pt x="121" y="159"/>
                  </a:cubicBezTo>
                  <a:cubicBezTo>
                    <a:pt x="121" y="159"/>
                    <a:pt x="121" y="159"/>
                    <a:pt x="122" y="159"/>
                  </a:cubicBezTo>
                  <a:cubicBezTo>
                    <a:pt x="123" y="157"/>
                    <a:pt x="124" y="156"/>
                    <a:pt x="125" y="155"/>
                  </a:cubicBezTo>
                  <a:cubicBezTo>
                    <a:pt x="125" y="154"/>
                    <a:pt x="126" y="153"/>
                    <a:pt x="126" y="152"/>
                  </a:cubicBezTo>
                  <a:cubicBezTo>
                    <a:pt x="127" y="152"/>
                    <a:pt x="127" y="151"/>
                    <a:pt x="128" y="151"/>
                  </a:cubicBezTo>
                  <a:cubicBezTo>
                    <a:pt x="128" y="150"/>
                    <a:pt x="128" y="150"/>
                    <a:pt x="128" y="150"/>
                  </a:cubicBezTo>
                  <a:cubicBezTo>
                    <a:pt x="130" y="148"/>
                    <a:pt x="131" y="146"/>
                    <a:pt x="132" y="144"/>
                  </a:cubicBezTo>
                  <a:cubicBezTo>
                    <a:pt x="132" y="144"/>
                    <a:pt x="132" y="144"/>
                    <a:pt x="133" y="144"/>
                  </a:cubicBezTo>
                  <a:cubicBezTo>
                    <a:pt x="133" y="143"/>
                    <a:pt x="133" y="143"/>
                    <a:pt x="133" y="142"/>
                  </a:cubicBezTo>
                  <a:cubicBezTo>
                    <a:pt x="134" y="141"/>
                    <a:pt x="135" y="140"/>
                    <a:pt x="136" y="139"/>
                  </a:cubicBezTo>
                  <a:cubicBezTo>
                    <a:pt x="136" y="138"/>
                    <a:pt x="137" y="137"/>
                    <a:pt x="137" y="137"/>
                  </a:cubicBezTo>
                  <a:cubicBezTo>
                    <a:pt x="138" y="136"/>
                    <a:pt x="138" y="135"/>
                    <a:pt x="138" y="135"/>
                  </a:cubicBezTo>
                  <a:cubicBezTo>
                    <a:pt x="138" y="135"/>
                    <a:pt x="139" y="134"/>
                    <a:pt x="139" y="134"/>
                  </a:cubicBezTo>
                  <a:cubicBezTo>
                    <a:pt x="140" y="132"/>
                    <a:pt x="141" y="130"/>
                    <a:pt x="142" y="129"/>
                  </a:cubicBezTo>
                  <a:cubicBezTo>
                    <a:pt x="142" y="129"/>
                    <a:pt x="142" y="128"/>
                    <a:pt x="142" y="128"/>
                  </a:cubicBezTo>
                  <a:cubicBezTo>
                    <a:pt x="142" y="128"/>
                    <a:pt x="142" y="128"/>
                    <a:pt x="143" y="128"/>
                  </a:cubicBezTo>
                  <a:cubicBezTo>
                    <a:pt x="143" y="127"/>
                    <a:pt x="143" y="127"/>
                    <a:pt x="143" y="127"/>
                  </a:cubicBezTo>
                  <a:cubicBezTo>
                    <a:pt x="144" y="126"/>
                    <a:pt x="144" y="125"/>
                    <a:pt x="145" y="124"/>
                  </a:cubicBezTo>
                  <a:cubicBezTo>
                    <a:pt x="145" y="123"/>
                    <a:pt x="146" y="122"/>
                    <a:pt x="146" y="121"/>
                  </a:cubicBezTo>
                  <a:cubicBezTo>
                    <a:pt x="146" y="121"/>
                    <a:pt x="147" y="120"/>
                    <a:pt x="147" y="119"/>
                  </a:cubicBezTo>
                  <a:cubicBezTo>
                    <a:pt x="147" y="119"/>
                    <a:pt x="148" y="118"/>
                    <a:pt x="148" y="117"/>
                  </a:cubicBezTo>
                  <a:cubicBezTo>
                    <a:pt x="149" y="116"/>
                    <a:pt x="149" y="115"/>
                    <a:pt x="150" y="114"/>
                  </a:cubicBezTo>
                  <a:cubicBezTo>
                    <a:pt x="150" y="113"/>
                    <a:pt x="150" y="113"/>
                    <a:pt x="151" y="112"/>
                  </a:cubicBezTo>
                  <a:cubicBezTo>
                    <a:pt x="151" y="112"/>
                    <a:pt x="151" y="112"/>
                    <a:pt x="151" y="111"/>
                  </a:cubicBezTo>
                  <a:cubicBezTo>
                    <a:pt x="152" y="109"/>
                    <a:pt x="153" y="107"/>
                    <a:pt x="153" y="105"/>
                  </a:cubicBezTo>
                  <a:cubicBezTo>
                    <a:pt x="153" y="105"/>
                    <a:pt x="153" y="105"/>
                    <a:pt x="153" y="105"/>
                  </a:cubicBezTo>
                  <a:cubicBezTo>
                    <a:pt x="154" y="105"/>
                    <a:pt x="154" y="105"/>
                    <a:pt x="154" y="105"/>
                  </a:cubicBezTo>
                  <a:cubicBezTo>
                    <a:pt x="154" y="103"/>
                    <a:pt x="155" y="101"/>
                    <a:pt x="156" y="100"/>
                  </a:cubicBezTo>
                  <a:cubicBezTo>
                    <a:pt x="156" y="99"/>
                    <a:pt x="156" y="99"/>
                    <a:pt x="156" y="99"/>
                  </a:cubicBezTo>
                  <a:cubicBezTo>
                    <a:pt x="156" y="99"/>
                    <a:pt x="156" y="98"/>
                    <a:pt x="156" y="98"/>
                  </a:cubicBezTo>
                  <a:cubicBezTo>
                    <a:pt x="157" y="97"/>
                    <a:pt x="157" y="96"/>
                    <a:pt x="158" y="95"/>
                  </a:cubicBezTo>
                  <a:cubicBezTo>
                    <a:pt x="158" y="94"/>
                    <a:pt x="158" y="93"/>
                    <a:pt x="158" y="92"/>
                  </a:cubicBezTo>
                  <a:cubicBezTo>
                    <a:pt x="158" y="92"/>
                    <a:pt x="159" y="92"/>
                    <a:pt x="159" y="92"/>
                  </a:cubicBezTo>
                  <a:cubicBezTo>
                    <a:pt x="159" y="90"/>
                    <a:pt x="159" y="89"/>
                    <a:pt x="160" y="87"/>
                  </a:cubicBezTo>
                  <a:cubicBezTo>
                    <a:pt x="160" y="87"/>
                    <a:pt x="160" y="86"/>
                    <a:pt x="161" y="85"/>
                  </a:cubicBezTo>
                  <a:cubicBezTo>
                    <a:pt x="161" y="85"/>
                    <a:pt x="161" y="85"/>
                    <a:pt x="161" y="85"/>
                  </a:cubicBezTo>
                  <a:cubicBezTo>
                    <a:pt x="161" y="83"/>
                    <a:pt x="162" y="82"/>
                    <a:pt x="162" y="80"/>
                  </a:cubicBezTo>
                  <a:cubicBezTo>
                    <a:pt x="162" y="79"/>
                    <a:pt x="162" y="79"/>
                    <a:pt x="163" y="78"/>
                  </a:cubicBezTo>
                  <a:close/>
                </a:path>
              </a:pathLst>
            </a:custGeom>
            <a:solidFill>
              <a:srgbClr val="2187AB"/>
            </a:solidFill>
            <a:ln>
              <a:noFill/>
            </a:ln>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49" name="任意多边形 48"/>
            <p:cNvSpPr>
              <a:spLocks/>
            </p:cNvSpPr>
            <p:nvPr/>
          </p:nvSpPr>
          <p:spPr bwMode="auto">
            <a:xfrm>
              <a:off x="4002347" y="2312324"/>
              <a:ext cx="295524" cy="2061176"/>
            </a:xfrm>
            <a:custGeom>
              <a:avLst/>
              <a:gdLst>
                <a:gd name="connsiteX0" fmla="*/ 273207 w 295524"/>
                <a:gd name="connsiteY0" fmla="*/ 2047611 h 2061176"/>
                <a:gd name="connsiteX1" fmla="*/ 283747 w 295524"/>
                <a:gd name="connsiteY1" fmla="*/ 2061176 h 2061176"/>
                <a:gd name="connsiteX2" fmla="*/ 273619 w 295524"/>
                <a:gd name="connsiteY2" fmla="*/ 2048568 h 2061176"/>
                <a:gd name="connsiteX3" fmla="*/ 295524 w 295524"/>
                <a:gd name="connsiteY3" fmla="*/ 0 h 2061176"/>
                <a:gd name="connsiteX4" fmla="*/ 282895 w 295524"/>
                <a:gd name="connsiteY4" fmla="*/ 7589 h 2061176"/>
                <a:gd name="connsiteX5" fmla="*/ 280369 w 295524"/>
                <a:gd name="connsiteY5" fmla="*/ 7589 h 2061176"/>
                <a:gd name="connsiteX6" fmla="*/ 270266 w 295524"/>
                <a:gd name="connsiteY6" fmla="*/ 12649 h 2061176"/>
                <a:gd name="connsiteX7" fmla="*/ 267740 w 295524"/>
                <a:gd name="connsiteY7" fmla="*/ 12649 h 2061176"/>
                <a:gd name="connsiteX8" fmla="*/ 257637 w 295524"/>
                <a:gd name="connsiteY8" fmla="*/ 20238 h 2061176"/>
                <a:gd name="connsiteX9" fmla="*/ 255111 w 295524"/>
                <a:gd name="connsiteY9" fmla="*/ 20238 h 2061176"/>
                <a:gd name="connsiteX10" fmla="*/ 245007 w 295524"/>
                <a:gd name="connsiteY10" fmla="*/ 27827 h 2061176"/>
                <a:gd name="connsiteX11" fmla="*/ 242481 w 295524"/>
                <a:gd name="connsiteY11" fmla="*/ 30357 h 2061176"/>
                <a:gd name="connsiteX12" fmla="*/ 232378 w 295524"/>
                <a:gd name="connsiteY12" fmla="*/ 37947 h 2061176"/>
                <a:gd name="connsiteX13" fmla="*/ 222275 w 295524"/>
                <a:gd name="connsiteY13" fmla="*/ 48066 h 2061176"/>
                <a:gd name="connsiteX14" fmla="*/ 212171 w 295524"/>
                <a:gd name="connsiteY14" fmla="*/ 58185 h 2061176"/>
                <a:gd name="connsiteX15" fmla="*/ 212171 w 295524"/>
                <a:gd name="connsiteY15" fmla="*/ 60715 h 2061176"/>
                <a:gd name="connsiteX16" fmla="*/ 202068 w 295524"/>
                <a:gd name="connsiteY16" fmla="*/ 70834 h 2061176"/>
                <a:gd name="connsiteX17" fmla="*/ 194490 w 295524"/>
                <a:gd name="connsiteY17" fmla="*/ 83483 h 2061176"/>
                <a:gd name="connsiteX18" fmla="*/ 194490 w 295524"/>
                <a:gd name="connsiteY18" fmla="*/ 86012 h 2061176"/>
                <a:gd name="connsiteX19" fmla="*/ 189439 w 295524"/>
                <a:gd name="connsiteY19" fmla="*/ 96132 h 2061176"/>
                <a:gd name="connsiteX20" fmla="*/ 186913 w 295524"/>
                <a:gd name="connsiteY20" fmla="*/ 98661 h 2061176"/>
                <a:gd name="connsiteX21" fmla="*/ 181861 w 295524"/>
                <a:gd name="connsiteY21" fmla="*/ 111310 h 2061176"/>
                <a:gd name="connsiteX22" fmla="*/ 181861 w 295524"/>
                <a:gd name="connsiteY22" fmla="*/ 113840 h 2061176"/>
                <a:gd name="connsiteX23" fmla="*/ 179335 w 295524"/>
                <a:gd name="connsiteY23" fmla="*/ 121429 h 2061176"/>
                <a:gd name="connsiteX24" fmla="*/ 176809 w 295524"/>
                <a:gd name="connsiteY24" fmla="*/ 131548 h 2061176"/>
                <a:gd name="connsiteX25" fmla="*/ 174284 w 295524"/>
                <a:gd name="connsiteY25" fmla="*/ 139138 h 2061176"/>
                <a:gd name="connsiteX26" fmla="*/ 171758 w 295524"/>
                <a:gd name="connsiteY26" fmla="*/ 149257 h 2061176"/>
                <a:gd name="connsiteX27" fmla="*/ 171758 w 295524"/>
                <a:gd name="connsiteY27" fmla="*/ 154316 h 2061176"/>
                <a:gd name="connsiteX28" fmla="*/ 171758 w 295524"/>
                <a:gd name="connsiteY28" fmla="*/ 166965 h 2061176"/>
                <a:gd name="connsiteX29" fmla="*/ 169232 w 295524"/>
                <a:gd name="connsiteY29" fmla="*/ 172025 h 2061176"/>
                <a:gd name="connsiteX30" fmla="*/ 169232 w 295524"/>
                <a:gd name="connsiteY30" fmla="*/ 192263 h 2061176"/>
                <a:gd name="connsiteX31" fmla="*/ 169207 w 295524"/>
                <a:gd name="connsiteY31" fmla="*/ 192269 h 2061176"/>
                <a:gd name="connsiteX32" fmla="*/ 258011 w 295524"/>
                <a:gd name="connsiteY32" fmla="*/ 1995088 h 2061176"/>
                <a:gd name="connsiteX33" fmla="*/ 258426 w 295524"/>
                <a:gd name="connsiteY33" fmla="*/ 1995611 h 2061176"/>
                <a:gd name="connsiteX34" fmla="*/ 260958 w 295524"/>
                <a:gd name="connsiteY34" fmla="*/ 2013263 h 2061176"/>
                <a:gd name="connsiteX35" fmla="*/ 266022 w 295524"/>
                <a:gd name="connsiteY35" fmla="*/ 2030915 h 2061176"/>
                <a:gd name="connsiteX36" fmla="*/ 273207 w 295524"/>
                <a:gd name="connsiteY36" fmla="*/ 2047611 h 2061176"/>
                <a:gd name="connsiteX37" fmla="*/ 119157 w 295524"/>
                <a:gd name="connsiteY37" fmla="*/ 1849349 h 2061176"/>
                <a:gd name="connsiteX38" fmla="*/ 111560 w 295524"/>
                <a:gd name="connsiteY38" fmla="*/ 1836741 h 2061176"/>
                <a:gd name="connsiteX39" fmla="*/ 103964 w 295524"/>
                <a:gd name="connsiteY39" fmla="*/ 1824132 h 2061176"/>
                <a:gd name="connsiteX40" fmla="*/ 98899 w 295524"/>
                <a:gd name="connsiteY40" fmla="*/ 1806480 h 2061176"/>
                <a:gd name="connsiteX41" fmla="*/ 96367 w 295524"/>
                <a:gd name="connsiteY41" fmla="*/ 1791350 h 2061176"/>
                <a:gd name="connsiteX42" fmla="*/ 96367 w 295524"/>
                <a:gd name="connsiteY42" fmla="*/ 1791350 h 2061176"/>
                <a:gd name="connsiteX43" fmla="*/ 0 w 295524"/>
                <a:gd name="connsiteY43" fmla="*/ 230210 h 2061176"/>
                <a:gd name="connsiteX44" fmla="*/ 0 w 295524"/>
                <a:gd name="connsiteY44" fmla="*/ 230210 h 2061176"/>
                <a:gd name="connsiteX45" fmla="*/ 0 w 295524"/>
                <a:gd name="connsiteY45" fmla="*/ 230210 h 2061176"/>
                <a:gd name="connsiteX46" fmla="*/ 0 w 295524"/>
                <a:gd name="connsiteY46" fmla="*/ 215031 h 2061176"/>
                <a:gd name="connsiteX47" fmla="*/ 0 w 295524"/>
                <a:gd name="connsiteY47" fmla="*/ 212501 h 2061176"/>
                <a:gd name="connsiteX48" fmla="*/ 0 w 295524"/>
                <a:gd name="connsiteY48" fmla="*/ 209972 h 2061176"/>
                <a:gd name="connsiteX49" fmla="*/ 0 w 295524"/>
                <a:gd name="connsiteY49" fmla="*/ 199853 h 2061176"/>
                <a:gd name="connsiteX50" fmla="*/ 0 w 295524"/>
                <a:gd name="connsiteY50" fmla="*/ 197323 h 2061176"/>
                <a:gd name="connsiteX51" fmla="*/ 0 w 295524"/>
                <a:gd name="connsiteY51" fmla="*/ 194793 h 2061176"/>
                <a:gd name="connsiteX52" fmla="*/ 2526 w 295524"/>
                <a:gd name="connsiteY52" fmla="*/ 184674 h 2061176"/>
                <a:gd name="connsiteX53" fmla="*/ 2526 w 295524"/>
                <a:gd name="connsiteY53" fmla="*/ 182144 h 2061176"/>
                <a:gd name="connsiteX54" fmla="*/ 5052 w 295524"/>
                <a:gd name="connsiteY54" fmla="*/ 179614 h 2061176"/>
                <a:gd name="connsiteX55" fmla="*/ 5052 w 295524"/>
                <a:gd name="connsiteY55" fmla="*/ 174555 h 2061176"/>
                <a:gd name="connsiteX56" fmla="*/ 5052 w 295524"/>
                <a:gd name="connsiteY56" fmla="*/ 172025 h 2061176"/>
                <a:gd name="connsiteX57" fmla="*/ 7577 w 295524"/>
                <a:gd name="connsiteY57" fmla="*/ 166965 h 2061176"/>
                <a:gd name="connsiteX58" fmla="*/ 7577 w 295524"/>
                <a:gd name="connsiteY58" fmla="*/ 164436 h 2061176"/>
                <a:gd name="connsiteX59" fmla="*/ 10103 w 295524"/>
                <a:gd name="connsiteY59" fmla="*/ 161906 h 2061176"/>
                <a:gd name="connsiteX60" fmla="*/ 12629 w 295524"/>
                <a:gd name="connsiteY60" fmla="*/ 154316 h 2061176"/>
                <a:gd name="connsiteX61" fmla="*/ 12629 w 295524"/>
                <a:gd name="connsiteY61" fmla="*/ 151787 h 2061176"/>
                <a:gd name="connsiteX62" fmla="*/ 15155 w 295524"/>
                <a:gd name="connsiteY62" fmla="*/ 149257 h 2061176"/>
                <a:gd name="connsiteX63" fmla="*/ 17681 w 295524"/>
                <a:gd name="connsiteY63" fmla="*/ 144197 h 2061176"/>
                <a:gd name="connsiteX64" fmla="*/ 20207 w 295524"/>
                <a:gd name="connsiteY64" fmla="*/ 139138 h 2061176"/>
                <a:gd name="connsiteX65" fmla="*/ 22732 w 295524"/>
                <a:gd name="connsiteY65" fmla="*/ 134078 h 2061176"/>
                <a:gd name="connsiteX66" fmla="*/ 27784 w 295524"/>
                <a:gd name="connsiteY66" fmla="*/ 129019 h 2061176"/>
                <a:gd name="connsiteX67" fmla="*/ 30310 w 295524"/>
                <a:gd name="connsiteY67" fmla="*/ 123959 h 2061176"/>
                <a:gd name="connsiteX68" fmla="*/ 32836 w 295524"/>
                <a:gd name="connsiteY68" fmla="*/ 118900 h 2061176"/>
                <a:gd name="connsiteX69" fmla="*/ 35362 w 295524"/>
                <a:gd name="connsiteY69" fmla="*/ 118900 h 2061176"/>
                <a:gd name="connsiteX70" fmla="*/ 37888 w 295524"/>
                <a:gd name="connsiteY70" fmla="*/ 116370 h 2061176"/>
                <a:gd name="connsiteX71" fmla="*/ 40413 w 295524"/>
                <a:gd name="connsiteY71" fmla="*/ 111310 h 2061176"/>
                <a:gd name="connsiteX72" fmla="*/ 42939 w 295524"/>
                <a:gd name="connsiteY72" fmla="*/ 108780 h 2061176"/>
                <a:gd name="connsiteX73" fmla="*/ 45465 w 295524"/>
                <a:gd name="connsiteY73" fmla="*/ 106251 h 2061176"/>
                <a:gd name="connsiteX74" fmla="*/ 47991 w 295524"/>
                <a:gd name="connsiteY74" fmla="*/ 103721 h 2061176"/>
                <a:gd name="connsiteX75" fmla="*/ 50517 w 295524"/>
                <a:gd name="connsiteY75" fmla="*/ 101191 h 2061176"/>
                <a:gd name="connsiteX76" fmla="*/ 53043 w 295524"/>
                <a:gd name="connsiteY76" fmla="*/ 101191 h 2061176"/>
                <a:gd name="connsiteX77" fmla="*/ 53043 w 295524"/>
                <a:gd name="connsiteY77" fmla="*/ 98661 h 2061176"/>
                <a:gd name="connsiteX78" fmla="*/ 58094 w 295524"/>
                <a:gd name="connsiteY78" fmla="*/ 96132 h 2061176"/>
                <a:gd name="connsiteX79" fmla="*/ 60620 w 295524"/>
                <a:gd name="connsiteY79" fmla="*/ 93602 h 2061176"/>
                <a:gd name="connsiteX80" fmla="*/ 60620 w 295524"/>
                <a:gd name="connsiteY80" fmla="*/ 91072 h 2061176"/>
                <a:gd name="connsiteX81" fmla="*/ 63146 w 295524"/>
                <a:gd name="connsiteY81" fmla="*/ 91072 h 2061176"/>
                <a:gd name="connsiteX82" fmla="*/ 68198 w 295524"/>
                <a:gd name="connsiteY82" fmla="*/ 88542 h 2061176"/>
                <a:gd name="connsiteX83" fmla="*/ 70724 w 295524"/>
                <a:gd name="connsiteY83" fmla="*/ 86012 h 2061176"/>
                <a:gd name="connsiteX84" fmla="*/ 73249 w 295524"/>
                <a:gd name="connsiteY84" fmla="*/ 86012 h 2061176"/>
                <a:gd name="connsiteX85" fmla="*/ 73249 w 295524"/>
                <a:gd name="connsiteY85" fmla="*/ 83483 h 2061176"/>
                <a:gd name="connsiteX86" fmla="*/ 78301 w 295524"/>
                <a:gd name="connsiteY86" fmla="*/ 80953 h 2061176"/>
                <a:gd name="connsiteX87" fmla="*/ 80827 w 295524"/>
                <a:gd name="connsiteY87" fmla="*/ 78423 h 2061176"/>
                <a:gd name="connsiteX88" fmla="*/ 83353 w 295524"/>
                <a:gd name="connsiteY88" fmla="*/ 78423 h 2061176"/>
                <a:gd name="connsiteX89" fmla="*/ 85879 w 295524"/>
                <a:gd name="connsiteY89" fmla="*/ 78423 h 2061176"/>
                <a:gd name="connsiteX90" fmla="*/ 90930 w 295524"/>
                <a:gd name="connsiteY90" fmla="*/ 75893 h 2061176"/>
                <a:gd name="connsiteX91" fmla="*/ 93456 w 295524"/>
                <a:gd name="connsiteY91" fmla="*/ 73363 h 2061176"/>
                <a:gd name="connsiteX92" fmla="*/ 95982 w 295524"/>
                <a:gd name="connsiteY92" fmla="*/ 73363 h 2061176"/>
                <a:gd name="connsiteX93" fmla="*/ 101034 w 295524"/>
                <a:gd name="connsiteY93" fmla="*/ 70834 h 2061176"/>
                <a:gd name="connsiteX94" fmla="*/ 106086 w 295524"/>
                <a:gd name="connsiteY94" fmla="*/ 68304 h 2061176"/>
                <a:gd name="connsiteX95" fmla="*/ 295524 w 295524"/>
                <a:gd name="connsiteY95" fmla="*/ 0 h 206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95524" h="2061176">
                  <a:moveTo>
                    <a:pt x="273207" y="2047611"/>
                  </a:moveTo>
                  <a:lnTo>
                    <a:pt x="283747" y="2061176"/>
                  </a:lnTo>
                  <a:cubicBezTo>
                    <a:pt x="278683" y="2056133"/>
                    <a:pt x="276151" y="2053611"/>
                    <a:pt x="273619" y="2048568"/>
                  </a:cubicBezTo>
                  <a:close/>
                  <a:moveTo>
                    <a:pt x="295524" y="0"/>
                  </a:moveTo>
                  <a:cubicBezTo>
                    <a:pt x="290473" y="2530"/>
                    <a:pt x="287947" y="5059"/>
                    <a:pt x="282895" y="7589"/>
                  </a:cubicBezTo>
                  <a:cubicBezTo>
                    <a:pt x="282895" y="7589"/>
                    <a:pt x="282895" y="7589"/>
                    <a:pt x="280369" y="7589"/>
                  </a:cubicBezTo>
                  <a:cubicBezTo>
                    <a:pt x="277843" y="7589"/>
                    <a:pt x="272792" y="10119"/>
                    <a:pt x="270266" y="12649"/>
                  </a:cubicBezTo>
                  <a:cubicBezTo>
                    <a:pt x="267740" y="12649"/>
                    <a:pt x="267740" y="12649"/>
                    <a:pt x="267740" y="12649"/>
                  </a:cubicBezTo>
                  <a:cubicBezTo>
                    <a:pt x="262688" y="15179"/>
                    <a:pt x="260162" y="17708"/>
                    <a:pt x="257637" y="20238"/>
                  </a:cubicBezTo>
                  <a:cubicBezTo>
                    <a:pt x="255111" y="20238"/>
                    <a:pt x="255111" y="20238"/>
                    <a:pt x="255111" y="20238"/>
                  </a:cubicBezTo>
                  <a:cubicBezTo>
                    <a:pt x="252585" y="22768"/>
                    <a:pt x="247533" y="25298"/>
                    <a:pt x="245007" y="27827"/>
                  </a:cubicBezTo>
                  <a:cubicBezTo>
                    <a:pt x="245007" y="30357"/>
                    <a:pt x="242481" y="30357"/>
                    <a:pt x="242481" y="30357"/>
                  </a:cubicBezTo>
                  <a:cubicBezTo>
                    <a:pt x="239956" y="32887"/>
                    <a:pt x="237430" y="35417"/>
                    <a:pt x="232378" y="37947"/>
                  </a:cubicBezTo>
                  <a:cubicBezTo>
                    <a:pt x="229852" y="43006"/>
                    <a:pt x="224801" y="45536"/>
                    <a:pt x="222275" y="48066"/>
                  </a:cubicBezTo>
                  <a:cubicBezTo>
                    <a:pt x="217223" y="53125"/>
                    <a:pt x="214697" y="55655"/>
                    <a:pt x="212171" y="58185"/>
                  </a:cubicBezTo>
                  <a:cubicBezTo>
                    <a:pt x="212171" y="60715"/>
                    <a:pt x="212171" y="60715"/>
                    <a:pt x="212171" y="60715"/>
                  </a:cubicBezTo>
                  <a:cubicBezTo>
                    <a:pt x="209645" y="63244"/>
                    <a:pt x="207120" y="68304"/>
                    <a:pt x="202068" y="70834"/>
                  </a:cubicBezTo>
                  <a:cubicBezTo>
                    <a:pt x="199542" y="75893"/>
                    <a:pt x="197016" y="80953"/>
                    <a:pt x="194490" y="83483"/>
                  </a:cubicBezTo>
                  <a:cubicBezTo>
                    <a:pt x="194490" y="83483"/>
                    <a:pt x="194490" y="86012"/>
                    <a:pt x="194490" y="86012"/>
                  </a:cubicBezTo>
                  <a:cubicBezTo>
                    <a:pt x="191965" y="88542"/>
                    <a:pt x="189439" y="93602"/>
                    <a:pt x="189439" y="96132"/>
                  </a:cubicBezTo>
                  <a:cubicBezTo>
                    <a:pt x="189439" y="98661"/>
                    <a:pt x="186913" y="98661"/>
                    <a:pt x="186913" y="98661"/>
                  </a:cubicBezTo>
                  <a:cubicBezTo>
                    <a:pt x="186913" y="103721"/>
                    <a:pt x="184387" y="106251"/>
                    <a:pt x="181861" y="111310"/>
                  </a:cubicBezTo>
                  <a:cubicBezTo>
                    <a:pt x="181861" y="111310"/>
                    <a:pt x="181861" y="111310"/>
                    <a:pt x="181861" y="113840"/>
                  </a:cubicBezTo>
                  <a:cubicBezTo>
                    <a:pt x="181861" y="116370"/>
                    <a:pt x="179335" y="118900"/>
                    <a:pt x="179335" y="121429"/>
                  </a:cubicBezTo>
                  <a:cubicBezTo>
                    <a:pt x="179335" y="123959"/>
                    <a:pt x="176809" y="129019"/>
                    <a:pt x="176809" y="131548"/>
                  </a:cubicBezTo>
                  <a:cubicBezTo>
                    <a:pt x="176809" y="134078"/>
                    <a:pt x="174284" y="136608"/>
                    <a:pt x="174284" y="139138"/>
                  </a:cubicBezTo>
                  <a:cubicBezTo>
                    <a:pt x="174284" y="141668"/>
                    <a:pt x="174284" y="144197"/>
                    <a:pt x="171758" y="149257"/>
                  </a:cubicBezTo>
                  <a:cubicBezTo>
                    <a:pt x="171758" y="151787"/>
                    <a:pt x="171758" y="154316"/>
                    <a:pt x="171758" y="154316"/>
                  </a:cubicBezTo>
                  <a:cubicBezTo>
                    <a:pt x="171758" y="159376"/>
                    <a:pt x="171758" y="164436"/>
                    <a:pt x="171758" y="166965"/>
                  </a:cubicBezTo>
                  <a:cubicBezTo>
                    <a:pt x="169232" y="169495"/>
                    <a:pt x="169232" y="172025"/>
                    <a:pt x="169232" y="172025"/>
                  </a:cubicBezTo>
                  <a:cubicBezTo>
                    <a:pt x="169232" y="179614"/>
                    <a:pt x="169232" y="184674"/>
                    <a:pt x="169232" y="192263"/>
                  </a:cubicBezTo>
                  <a:lnTo>
                    <a:pt x="169207" y="192269"/>
                  </a:lnTo>
                  <a:lnTo>
                    <a:pt x="258011" y="1995088"/>
                  </a:lnTo>
                  <a:lnTo>
                    <a:pt x="258426" y="1995611"/>
                  </a:lnTo>
                  <a:cubicBezTo>
                    <a:pt x="258426" y="2000654"/>
                    <a:pt x="260958" y="2008220"/>
                    <a:pt x="260958" y="2013263"/>
                  </a:cubicBezTo>
                  <a:cubicBezTo>
                    <a:pt x="263490" y="2020828"/>
                    <a:pt x="263490" y="2025872"/>
                    <a:pt x="266022" y="2030915"/>
                  </a:cubicBezTo>
                  <a:lnTo>
                    <a:pt x="273207" y="2047611"/>
                  </a:lnTo>
                  <a:lnTo>
                    <a:pt x="119157" y="1849349"/>
                  </a:lnTo>
                  <a:cubicBezTo>
                    <a:pt x="116624" y="1846828"/>
                    <a:pt x="114092" y="1841784"/>
                    <a:pt x="111560" y="1836741"/>
                  </a:cubicBezTo>
                  <a:cubicBezTo>
                    <a:pt x="109028" y="1831697"/>
                    <a:pt x="106496" y="1829175"/>
                    <a:pt x="103964" y="1824132"/>
                  </a:cubicBezTo>
                  <a:cubicBezTo>
                    <a:pt x="101431" y="1819088"/>
                    <a:pt x="101431" y="1814045"/>
                    <a:pt x="98899" y="1806480"/>
                  </a:cubicBezTo>
                  <a:lnTo>
                    <a:pt x="96367" y="1791350"/>
                  </a:lnTo>
                  <a:lnTo>
                    <a:pt x="96367" y="1791350"/>
                  </a:lnTo>
                  <a:lnTo>
                    <a:pt x="0" y="230210"/>
                  </a:lnTo>
                  <a:lnTo>
                    <a:pt x="0" y="230210"/>
                  </a:lnTo>
                  <a:lnTo>
                    <a:pt x="0" y="230210"/>
                  </a:lnTo>
                  <a:lnTo>
                    <a:pt x="0" y="215031"/>
                  </a:lnTo>
                  <a:cubicBezTo>
                    <a:pt x="0" y="215031"/>
                    <a:pt x="0" y="215031"/>
                    <a:pt x="0" y="212501"/>
                  </a:cubicBezTo>
                  <a:cubicBezTo>
                    <a:pt x="0" y="212501"/>
                    <a:pt x="0" y="209972"/>
                    <a:pt x="0" y="209972"/>
                  </a:cubicBezTo>
                  <a:cubicBezTo>
                    <a:pt x="0" y="207442"/>
                    <a:pt x="0" y="202382"/>
                    <a:pt x="0" y="199853"/>
                  </a:cubicBezTo>
                  <a:cubicBezTo>
                    <a:pt x="0" y="199853"/>
                    <a:pt x="0" y="197323"/>
                    <a:pt x="0" y="197323"/>
                  </a:cubicBezTo>
                  <a:cubicBezTo>
                    <a:pt x="0" y="197323"/>
                    <a:pt x="0" y="194793"/>
                    <a:pt x="0" y="194793"/>
                  </a:cubicBezTo>
                  <a:cubicBezTo>
                    <a:pt x="2526" y="192263"/>
                    <a:pt x="2526" y="187204"/>
                    <a:pt x="2526" y="184674"/>
                  </a:cubicBezTo>
                  <a:cubicBezTo>
                    <a:pt x="2526" y="184674"/>
                    <a:pt x="2526" y="184674"/>
                    <a:pt x="2526" y="182144"/>
                  </a:cubicBezTo>
                  <a:cubicBezTo>
                    <a:pt x="2526" y="182144"/>
                    <a:pt x="2526" y="179614"/>
                    <a:pt x="5052" y="179614"/>
                  </a:cubicBezTo>
                  <a:cubicBezTo>
                    <a:pt x="5052" y="177084"/>
                    <a:pt x="5052" y="177084"/>
                    <a:pt x="5052" y="174555"/>
                  </a:cubicBezTo>
                  <a:cubicBezTo>
                    <a:pt x="5052" y="174555"/>
                    <a:pt x="5052" y="172025"/>
                    <a:pt x="5052" y="172025"/>
                  </a:cubicBezTo>
                  <a:cubicBezTo>
                    <a:pt x="7577" y="169495"/>
                    <a:pt x="7577" y="169495"/>
                    <a:pt x="7577" y="166965"/>
                  </a:cubicBezTo>
                  <a:cubicBezTo>
                    <a:pt x="7577" y="166965"/>
                    <a:pt x="7577" y="164436"/>
                    <a:pt x="7577" y="164436"/>
                  </a:cubicBezTo>
                  <a:cubicBezTo>
                    <a:pt x="10103" y="164436"/>
                    <a:pt x="10103" y="161906"/>
                    <a:pt x="10103" y="161906"/>
                  </a:cubicBezTo>
                  <a:cubicBezTo>
                    <a:pt x="10103" y="159376"/>
                    <a:pt x="10103" y="156846"/>
                    <a:pt x="12629" y="154316"/>
                  </a:cubicBezTo>
                  <a:cubicBezTo>
                    <a:pt x="12629" y="154316"/>
                    <a:pt x="12629" y="151787"/>
                    <a:pt x="12629" y="151787"/>
                  </a:cubicBezTo>
                  <a:cubicBezTo>
                    <a:pt x="12629" y="151787"/>
                    <a:pt x="15155" y="151787"/>
                    <a:pt x="15155" y="149257"/>
                  </a:cubicBezTo>
                  <a:cubicBezTo>
                    <a:pt x="15155" y="146727"/>
                    <a:pt x="17681" y="146727"/>
                    <a:pt x="17681" y="144197"/>
                  </a:cubicBezTo>
                  <a:cubicBezTo>
                    <a:pt x="17681" y="141668"/>
                    <a:pt x="20207" y="141668"/>
                    <a:pt x="20207" y="139138"/>
                  </a:cubicBezTo>
                  <a:cubicBezTo>
                    <a:pt x="22732" y="136608"/>
                    <a:pt x="22732" y="134078"/>
                    <a:pt x="22732" y="134078"/>
                  </a:cubicBezTo>
                  <a:cubicBezTo>
                    <a:pt x="25258" y="131548"/>
                    <a:pt x="25258" y="131548"/>
                    <a:pt x="27784" y="129019"/>
                  </a:cubicBezTo>
                  <a:cubicBezTo>
                    <a:pt x="27784" y="126489"/>
                    <a:pt x="27784" y="126489"/>
                    <a:pt x="30310" y="123959"/>
                  </a:cubicBezTo>
                  <a:cubicBezTo>
                    <a:pt x="30310" y="121429"/>
                    <a:pt x="32836" y="121429"/>
                    <a:pt x="32836" y="118900"/>
                  </a:cubicBezTo>
                  <a:cubicBezTo>
                    <a:pt x="35362" y="118900"/>
                    <a:pt x="35362" y="118900"/>
                    <a:pt x="35362" y="118900"/>
                  </a:cubicBezTo>
                  <a:cubicBezTo>
                    <a:pt x="35362" y="116370"/>
                    <a:pt x="35362" y="116370"/>
                    <a:pt x="37888" y="116370"/>
                  </a:cubicBezTo>
                  <a:cubicBezTo>
                    <a:pt x="37888" y="113840"/>
                    <a:pt x="40413" y="113840"/>
                    <a:pt x="40413" y="111310"/>
                  </a:cubicBezTo>
                  <a:cubicBezTo>
                    <a:pt x="40413" y="111310"/>
                    <a:pt x="42939" y="111310"/>
                    <a:pt x="42939" y="108780"/>
                  </a:cubicBezTo>
                  <a:cubicBezTo>
                    <a:pt x="42939" y="108780"/>
                    <a:pt x="42939" y="108780"/>
                    <a:pt x="45465" y="106251"/>
                  </a:cubicBezTo>
                  <a:cubicBezTo>
                    <a:pt x="45465" y="106251"/>
                    <a:pt x="47991" y="103721"/>
                    <a:pt x="47991" y="103721"/>
                  </a:cubicBezTo>
                  <a:cubicBezTo>
                    <a:pt x="50517" y="101191"/>
                    <a:pt x="50517" y="101191"/>
                    <a:pt x="50517" y="101191"/>
                  </a:cubicBezTo>
                  <a:cubicBezTo>
                    <a:pt x="50517" y="101191"/>
                    <a:pt x="53043" y="101191"/>
                    <a:pt x="53043" y="101191"/>
                  </a:cubicBezTo>
                  <a:cubicBezTo>
                    <a:pt x="53043" y="98661"/>
                    <a:pt x="53043" y="98661"/>
                    <a:pt x="53043" y="98661"/>
                  </a:cubicBezTo>
                  <a:cubicBezTo>
                    <a:pt x="55568" y="98661"/>
                    <a:pt x="55568" y="96132"/>
                    <a:pt x="58094" y="96132"/>
                  </a:cubicBezTo>
                  <a:cubicBezTo>
                    <a:pt x="58094" y="93602"/>
                    <a:pt x="60620" y="93602"/>
                    <a:pt x="60620" y="93602"/>
                  </a:cubicBezTo>
                  <a:cubicBezTo>
                    <a:pt x="60620" y="93602"/>
                    <a:pt x="60620" y="91072"/>
                    <a:pt x="60620" y="91072"/>
                  </a:cubicBezTo>
                  <a:cubicBezTo>
                    <a:pt x="63146" y="91072"/>
                    <a:pt x="63146" y="91072"/>
                    <a:pt x="63146" y="91072"/>
                  </a:cubicBezTo>
                  <a:cubicBezTo>
                    <a:pt x="63146" y="91072"/>
                    <a:pt x="65672" y="88542"/>
                    <a:pt x="68198" y="88542"/>
                  </a:cubicBezTo>
                  <a:cubicBezTo>
                    <a:pt x="68198" y="86012"/>
                    <a:pt x="70724" y="86012"/>
                    <a:pt x="70724" y="86012"/>
                  </a:cubicBezTo>
                  <a:cubicBezTo>
                    <a:pt x="70724" y="86012"/>
                    <a:pt x="70724" y="86012"/>
                    <a:pt x="73249" y="86012"/>
                  </a:cubicBezTo>
                  <a:cubicBezTo>
                    <a:pt x="73249" y="83483"/>
                    <a:pt x="73249" y="83483"/>
                    <a:pt x="73249" y="83483"/>
                  </a:cubicBezTo>
                  <a:cubicBezTo>
                    <a:pt x="75775" y="83483"/>
                    <a:pt x="78301" y="80953"/>
                    <a:pt x="78301" y="80953"/>
                  </a:cubicBezTo>
                  <a:cubicBezTo>
                    <a:pt x="80827" y="80953"/>
                    <a:pt x="80827" y="80953"/>
                    <a:pt x="80827" y="78423"/>
                  </a:cubicBezTo>
                  <a:cubicBezTo>
                    <a:pt x="83353" y="78423"/>
                    <a:pt x="83353" y="78423"/>
                    <a:pt x="83353" y="78423"/>
                  </a:cubicBezTo>
                  <a:cubicBezTo>
                    <a:pt x="83353" y="78423"/>
                    <a:pt x="83353" y="78423"/>
                    <a:pt x="85879" y="78423"/>
                  </a:cubicBezTo>
                  <a:cubicBezTo>
                    <a:pt x="85879" y="75893"/>
                    <a:pt x="88404" y="75893"/>
                    <a:pt x="90930" y="75893"/>
                  </a:cubicBezTo>
                  <a:cubicBezTo>
                    <a:pt x="90930" y="73363"/>
                    <a:pt x="93456" y="73363"/>
                    <a:pt x="93456" y="73363"/>
                  </a:cubicBezTo>
                  <a:cubicBezTo>
                    <a:pt x="93456" y="73363"/>
                    <a:pt x="93456" y="73363"/>
                    <a:pt x="95982" y="73363"/>
                  </a:cubicBezTo>
                  <a:cubicBezTo>
                    <a:pt x="98508" y="70834"/>
                    <a:pt x="98508" y="70834"/>
                    <a:pt x="101034" y="70834"/>
                  </a:cubicBezTo>
                  <a:cubicBezTo>
                    <a:pt x="103560" y="70834"/>
                    <a:pt x="103560" y="68304"/>
                    <a:pt x="106086" y="68304"/>
                  </a:cubicBezTo>
                  <a:cubicBezTo>
                    <a:pt x="169232" y="45536"/>
                    <a:pt x="232378" y="22768"/>
                    <a:pt x="295524" y="0"/>
                  </a:cubicBezTo>
                  <a:close/>
                </a:path>
              </a:pathLst>
            </a:custGeom>
            <a:solidFill>
              <a:srgbClr val="2187AB"/>
            </a:solidFill>
            <a:ln>
              <a:noFill/>
            </a:ln>
          </p:spPr>
          <p:txBody>
            <a:bodyPr vert="horz" wrap="square" lIns="91440" tIns="45720" rIns="91440" bIns="45720" numCol="1" anchor="t" anchorCtr="0" compatLnSpc="1">
              <a:prstTxWarp prst="textNoShape">
                <a:avLst/>
              </a:prstTxWarp>
              <a:noAutofit/>
            </a:bodyPr>
            <a:lstStyle/>
            <a:p>
              <a:endParaRPr lang="zh-CN" altLang="en-US">
                <a:latin typeface="Impact"/>
                <a:ea typeface="微软雅黑"/>
              </a:endParaRPr>
            </a:p>
          </p:txBody>
        </p:sp>
        <p:sp>
          <p:nvSpPr>
            <p:cNvPr id="50" name="Freeform 58"/>
            <p:cNvSpPr>
              <a:spLocks/>
            </p:cNvSpPr>
            <p:nvPr/>
          </p:nvSpPr>
          <p:spPr bwMode="auto">
            <a:xfrm>
              <a:off x="4171524" y="2299476"/>
              <a:ext cx="1431580" cy="2332073"/>
            </a:xfrm>
            <a:custGeom>
              <a:avLst/>
              <a:gdLst>
                <a:gd name="T0" fmla="*/ 533 w 566"/>
                <a:gd name="T1" fmla="*/ 36 h 922"/>
                <a:gd name="T2" fmla="*/ 562 w 566"/>
                <a:gd name="T3" fmla="*/ 74 h 922"/>
                <a:gd name="T4" fmla="*/ 528 w 566"/>
                <a:gd name="T5" fmla="*/ 691 h 922"/>
                <a:gd name="T6" fmla="*/ 510 w 566"/>
                <a:gd name="T7" fmla="*/ 732 h 922"/>
                <a:gd name="T8" fmla="*/ 473 w 566"/>
                <a:gd name="T9" fmla="*/ 755 h 922"/>
                <a:gd name="T10" fmla="*/ 446 w 566"/>
                <a:gd name="T11" fmla="*/ 792 h 922"/>
                <a:gd name="T12" fmla="*/ 388 w 566"/>
                <a:gd name="T13" fmla="*/ 852 h 922"/>
                <a:gd name="T14" fmla="*/ 327 w 566"/>
                <a:gd name="T15" fmla="*/ 894 h 922"/>
                <a:gd name="T16" fmla="*/ 285 w 566"/>
                <a:gd name="T17" fmla="*/ 918 h 922"/>
                <a:gd name="T18" fmla="*/ 275 w 566"/>
                <a:gd name="T19" fmla="*/ 922 h 922"/>
                <a:gd name="T20" fmla="*/ 270 w 566"/>
                <a:gd name="T21" fmla="*/ 920 h 922"/>
                <a:gd name="T22" fmla="*/ 267 w 566"/>
                <a:gd name="T23" fmla="*/ 915 h 922"/>
                <a:gd name="T24" fmla="*/ 269 w 566"/>
                <a:gd name="T25" fmla="*/ 909 h 922"/>
                <a:gd name="T26" fmla="*/ 303 w 566"/>
                <a:gd name="T27" fmla="*/ 872 h 922"/>
                <a:gd name="T28" fmla="*/ 338 w 566"/>
                <a:gd name="T29" fmla="*/ 811 h 922"/>
                <a:gd name="T30" fmla="*/ 109 w 566"/>
                <a:gd name="T31" fmla="*/ 838 h 922"/>
                <a:gd name="T32" fmla="*/ 59 w 566"/>
                <a:gd name="T33" fmla="*/ 833 h 922"/>
                <a:gd name="T34" fmla="*/ 35 w 566"/>
                <a:gd name="T35" fmla="*/ 794 h 922"/>
                <a:gd name="T36" fmla="*/ 6 w 566"/>
                <a:gd name="T37" fmla="*/ 47 h 922"/>
                <a:gd name="T38" fmla="*/ 50 w 566"/>
                <a:gd name="T39" fmla="*/ 5 h 922"/>
                <a:gd name="T40" fmla="*/ 511 w 566"/>
                <a:gd name="T41" fmla="*/ 29 h 922"/>
                <a:gd name="T42" fmla="*/ 509 w 566"/>
                <a:gd name="T43" fmla="*/ 54 h 922"/>
                <a:gd name="T44" fmla="*/ 71 w 566"/>
                <a:gd name="T45" fmla="*/ 31 h 922"/>
                <a:gd name="T46" fmla="*/ 50 w 566"/>
                <a:gd name="T47" fmla="*/ 38 h 922"/>
                <a:gd name="T48" fmla="*/ 35 w 566"/>
                <a:gd name="T49" fmla="*/ 52 h 922"/>
                <a:gd name="T50" fmla="*/ 28 w 566"/>
                <a:gd name="T51" fmla="*/ 71 h 922"/>
                <a:gd name="T52" fmla="*/ 58 w 566"/>
                <a:gd name="T53" fmla="*/ 789 h 922"/>
                <a:gd name="T54" fmla="*/ 62 w 566"/>
                <a:gd name="T55" fmla="*/ 803 h 922"/>
                <a:gd name="T56" fmla="*/ 73 w 566"/>
                <a:gd name="T57" fmla="*/ 814 h 922"/>
                <a:gd name="T58" fmla="*/ 89 w 566"/>
                <a:gd name="T59" fmla="*/ 819 h 922"/>
                <a:gd name="T60" fmla="*/ 109 w 566"/>
                <a:gd name="T61" fmla="*/ 818 h 922"/>
                <a:gd name="T62" fmla="*/ 359 w 566"/>
                <a:gd name="T63" fmla="*/ 762 h 922"/>
                <a:gd name="T64" fmla="*/ 362 w 566"/>
                <a:gd name="T65" fmla="*/ 763 h 922"/>
                <a:gd name="T66" fmla="*/ 365 w 566"/>
                <a:gd name="T67" fmla="*/ 766 h 922"/>
                <a:gd name="T68" fmla="*/ 366 w 566"/>
                <a:gd name="T69" fmla="*/ 769 h 922"/>
                <a:gd name="T70" fmla="*/ 360 w 566"/>
                <a:gd name="T71" fmla="*/ 796 h 922"/>
                <a:gd name="T72" fmla="*/ 336 w 566"/>
                <a:gd name="T73" fmla="*/ 852 h 922"/>
                <a:gd name="T74" fmla="*/ 323 w 566"/>
                <a:gd name="T75" fmla="*/ 878 h 922"/>
                <a:gd name="T76" fmla="*/ 341 w 566"/>
                <a:gd name="T77" fmla="*/ 866 h 922"/>
                <a:gd name="T78" fmla="*/ 381 w 566"/>
                <a:gd name="T79" fmla="*/ 837 h 922"/>
                <a:gd name="T80" fmla="*/ 437 w 566"/>
                <a:gd name="T81" fmla="*/ 779 h 922"/>
                <a:gd name="T82" fmla="*/ 460 w 566"/>
                <a:gd name="T83" fmla="*/ 742 h 922"/>
                <a:gd name="T84" fmla="*/ 463 w 566"/>
                <a:gd name="T85" fmla="*/ 739 h 922"/>
                <a:gd name="T86" fmla="*/ 474 w 566"/>
                <a:gd name="T87" fmla="*/ 736 h 922"/>
                <a:gd name="T88" fmla="*/ 489 w 566"/>
                <a:gd name="T89" fmla="*/ 730 h 922"/>
                <a:gd name="T90" fmla="*/ 501 w 566"/>
                <a:gd name="T91" fmla="*/ 720 h 922"/>
                <a:gd name="T92" fmla="*/ 509 w 566"/>
                <a:gd name="T93" fmla="*/ 708 h 922"/>
                <a:gd name="T94" fmla="*/ 512 w 566"/>
                <a:gd name="T95" fmla="*/ 694 h 922"/>
                <a:gd name="T96" fmla="*/ 547 w 566"/>
                <a:gd name="T97" fmla="*/ 92 h 922"/>
                <a:gd name="T98" fmla="*/ 543 w 566"/>
                <a:gd name="T99" fmla="*/ 76 h 922"/>
                <a:gd name="T100" fmla="*/ 533 w 566"/>
                <a:gd name="T101" fmla="*/ 63 h 922"/>
                <a:gd name="T102" fmla="*/ 518 w 566"/>
                <a:gd name="T103" fmla="*/ 55 h 922"/>
                <a:gd name="T104" fmla="*/ 510 w 566"/>
                <a:gd name="T105" fmla="*/ 41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6" h="922">
                  <a:moveTo>
                    <a:pt x="511" y="29"/>
                  </a:moveTo>
                  <a:cubicBezTo>
                    <a:pt x="519" y="30"/>
                    <a:pt x="526" y="32"/>
                    <a:pt x="533" y="36"/>
                  </a:cubicBezTo>
                  <a:cubicBezTo>
                    <a:pt x="540" y="40"/>
                    <a:pt x="546" y="45"/>
                    <a:pt x="551" y="52"/>
                  </a:cubicBezTo>
                  <a:cubicBezTo>
                    <a:pt x="556" y="58"/>
                    <a:pt x="560" y="66"/>
                    <a:pt x="562" y="74"/>
                  </a:cubicBezTo>
                  <a:cubicBezTo>
                    <a:pt x="565" y="82"/>
                    <a:pt x="566" y="92"/>
                    <a:pt x="565" y="101"/>
                  </a:cubicBezTo>
                  <a:cubicBezTo>
                    <a:pt x="528" y="691"/>
                    <a:pt x="528" y="691"/>
                    <a:pt x="528" y="691"/>
                  </a:cubicBezTo>
                  <a:cubicBezTo>
                    <a:pt x="527" y="698"/>
                    <a:pt x="526" y="706"/>
                    <a:pt x="522" y="713"/>
                  </a:cubicBezTo>
                  <a:cubicBezTo>
                    <a:pt x="519" y="719"/>
                    <a:pt x="515" y="726"/>
                    <a:pt x="510" y="732"/>
                  </a:cubicBezTo>
                  <a:cubicBezTo>
                    <a:pt x="505" y="737"/>
                    <a:pt x="500" y="742"/>
                    <a:pt x="493" y="746"/>
                  </a:cubicBezTo>
                  <a:cubicBezTo>
                    <a:pt x="487" y="750"/>
                    <a:pt x="480" y="753"/>
                    <a:pt x="473" y="755"/>
                  </a:cubicBezTo>
                  <a:cubicBezTo>
                    <a:pt x="469" y="756"/>
                    <a:pt x="469" y="756"/>
                    <a:pt x="469" y="756"/>
                  </a:cubicBezTo>
                  <a:cubicBezTo>
                    <a:pt x="463" y="769"/>
                    <a:pt x="455" y="781"/>
                    <a:pt x="446" y="792"/>
                  </a:cubicBezTo>
                  <a:cubicBezTo>
                    <a:pt x="437" y="804"/>
                    <a:pt x="428" y="814"/>
                    <a:pt x="418" y="824"/>
                  </a:cubicBezTo>
                  <a:cubicBezTo>
                    <a:pt x="408" y="834"/>
                    <a:pt x="398" y="843"/>
                    <a:pt x="388" y="852"/>
                  </a:cubicBezTo>
                  <a:cubicBezTo>
                    <a:pt x="377" y="860"/>
                    <a:pt x="367" y="868"/>
                    <a:pt x="357" y="875"/>
                  </a:cubicBezTo>
                  <a:cubicBezTo>
                    <a:pt x="346" y="882"/>
                    <a:pt x="336" y="889"/>
                    <a:pt x="327" y="894"/>
                  </a:cubicBezTo>
                  <a:cubicBezTo>
                    <a:pt x="318" y="900"/>
                    <a:pt x="309" y="905"/>
                    <a:pt x="302" y="909"/>
                  </a:cubicBezTo>
                  <a:cubicBezTo>
                    <a:pt x="295" y="913"/>
                    <a:pt x="289" y="916"/>
                    <a:pt x="285" y="918"/>
                  </a:cubicBezTo>
                  <a:cubicBezTo>
                    <a:pt x="281" y="920"/>
                    <a:pt x="278" y="921"/>
                    <a:pt x="278" y="921"/>
                  </a:cubicBezTo>
                  <a:cubicBezTo>
                    <a:pt x="277" y="921"/>
                    <a:pt x="276" y="922"/>
                    <a:pt x="275" y="922"/>
                  </a:cubicBezTo>
                  <a:cubicBezTo>
                    <a:pt x="273" y="922"/>
                    <a:pt x="273" y="922"/>
                    <a:pt x="272" y="921"/>
                  </a:cubicBezTo>
                  <a:cubicBezTo>
                    <a:pt x="271" y="921"/>
                    <a:pt x="270" y="921"/>
                    <a:pt x="270" y="920"/>
                  </a:cubicBezTo>
                  <a:cubicBezTo>
                    <a:pt x="269" y="920"/>
                    <a:pt x="268" y="919"/>
                    <a:pt x="268" y="918"/>
                  </a:cubicBezTo>
                  <a:cubicBezTo>
                    <a:pt x="268" y="917"/>
                    <a:pt x="267" y="916"/>
                    <a:pt x="267" y="915"/>
                  </a:cubicBezTo>
                  <a:cubicBezTo>
                    <a:pt x="267" y="914"/>
                    <a:pt x="268" y="913"/>
                    <a:pt x="268" y="912"/>
                  </a:cubicBezTo>
                  <a:cubicBezTo>
                    <a:pt x="268" y="911"/>
                    <a:pt x="269" y="910"/>
                    <a:pt x="269" y="909"/>
                  </a:cubicBezTo>
                  <a:cubicBezTo>
                    <a:pt x="270" y="908"/>
                    <a:pt x="271" y="907"/>
                    <a:pt x="272" y="906"/>
                  </a:cubicBezTo>
                  <a:cubicBezTo>
                    <a:pt x="284" y="895"/>
                    <a:pt x="294" y="883"/>
                    <a:pt x="303" y="872"/>
                  </a:cubicBezTo>
                  <a:cubicBezTo>
                    <a:pt x="312" y="861"/>
                    <a:pt x="319" y="851"/>
                    <a:pt x="324" y="841"/>
                  </a:cubicBezTo>
                  <a:cubicBezTo>
                    <a:pt x="330" y="830"/>
                    <a:pt x="335" y="820"/>
                    <a:pt x="338" y="811"/>
                  </a:cubicBezTo>
                  <a:cubicBezTo>
                    <a:pt x="342" y="802"/>
                    <a:pt x="344" y="792"/>
                    <a:pt x="346" y="784"/>
                  </a:cubicBezTo>
                  <a:cubicBezTo>
                    <a:pt x="109" y="838"/>
                    <a:pt x="109" y="838"/>
                    <a:pt x="109" y="838"/>
                  </a:cubicBezTo>
                  <a:cubicBezTo>
                    <a:pt x="100" y="841"/>
                    <a:pt x="91" y="841"/>
                    <a:pt x="82" y="840"/>
                  </a:cubicBezTo>
                  <a:cubicBezTo>
                    <a:pt x="74" y="839"/>
                    <a:pt x="66" y="837"/>
                    <a:pt x="59" y="833"/>
                  </a:cubicBezTo>
                  <a:cubicBezTo>
                    <a:pt x="52" y="829"/>
                    <a:pt x="47" y="823"/>
                    <a:pt x="43" y="817"/>
                  </a:cubicBezTo>
                  <a:cubicBezTo>
                    <a:pt x="38" y="810"/>
                    <a:pt x="36" y="803"/>
                    <a:pt x="35" y="794"/>
                  </a:cubicBezTo>
                  <a:cubicBezTo>
                    <a:pt x="0" y="81"/>
                    <a:pt x="0" y="81"/>
                    <a:pt x="0" y="81"/>
                  </a:cubicBezTo>
                  <a:cubicBezTo>
                    <a:pt x="0" y="69"/>
                    <a:pt x="2" y="57"/>
                    <a:pt x="6" y="47"/>
                  </a:cubicBezTo>
                  <a:cubicBezTo>
                    <a:pt x="10" y="37"/>
                    <a:pt x="16" y="29"/>
                    <a:pt x="24" y="21"/>
                  </a:cubicBezTo>
                  <a:cubicBezTo>
                    <a:pt x="31" y="14"/>
                    <a:pt x="40" y="9"/>
                    <a:pt x="50" y="5"/>
                  </a:cubicBezTo>
                  <a:cubicBezTo>
                    <a:pt x="60" y="2"/>
                    <a:pt x="71" y="0"/>
                    <a:pt x="82" y="1"/>
                  </a:cubicBezTo>
                  <a:cubicBezTo>
                    <a:pt x="511" y="29"/>
                    <a:pt x="511" y="29"/>
                    <a:pt x="511" y="29"/>
                  </a:cubicBezTo>
                  <a:cubicBezTo>
                    <a:pt x="510" y="41"/>
                    <a:pt x="510" y="41"/>
                    <a:pt x="510" y="41"/>
                  </a:cubicBezTo>
                  <a:cubicBezTo>
                    <a:pt x="509" y="54"/>
                    <a:pt x="509" y="54"/>
                    <a:pt x="509" y="54"/>
                  </a:cubicBezTo>
                  <a:cubicBezTo>
                    <a:pt x="83" y="30"/>
                    <a:pt x="83" y="30"/>
                    <a:pt x="83" y="30"/>
                  </a:cubicBezTo>
                  <a:cubicBezTo>
                    <a:pt x="79" y="30"/>
                    <a:pt x="75" y="30"/>
                    <a:pt x="71" y="31"/>
                  </a:cubicBezTo>
                  <a:cubicBezTo>
                    <a:pt x="67" y="31"/>
                    <a:pt x="64" y="32"/>
                    <a:pt x="60" y="33"/>
                  </a:cubicBezTo>
                  <a:cubicBezTo>
                    <a:pt x="57" y="35"/>
                    <a:pt x="53" y="36"/>
                    <a:pt x="50" y="38"/>
                  </a:cubicBezTo>
                  <a:cubicBezTo>
                    <a:pt x="47" y="40"/>
                    <a:pt x="44" y="42"/>
                    <a:pt x="42" y="45"/>
                  </a:cubicBezTo>
                  <a:cubicBezTo>
                    <a:pt x="39" y="47"/>
                    <a:pt x="37" y="50"/>
                    <a:pt x="35" y="52"/>
                  </a:cubicBezTo>
                  <a:cubicBezTo>
                    <a:pt x="33" y="55"/>
                    <a:pt x="32" y="58"/>
                    <a:pt x="30" y="61"/>
                  </a:cubicBezTo>
                  <a:cubicBezTo>
                    <a:pt x="29" y="64"/>
                    <a:pt x="28" y="68"/>
                    <a:pt x="28" y="71"/>
                  </a:cubicBezTo>
                  <a:cubicBezTo>
                    <a:pt x="27" y="74"/>
                    <a:pt x="27" y="78"/>
                    <a:pt x="27" y="82"/>
                  </a:cubicBezTo>
                  <a:cubicBezTo>
                    <a:pt x="58" y="789"/>
                    <a:pt x="58" y="789"/>
                    <a:pt x="58" y="789"/>
                  </a:cubicBezTo>
                  <a:cubicBezTo>
                    <a:pt x="58" y="792"/>
                    <a:pt x="58" y="794"/>
                    <a:pt x="59" y="797"/>
                  </a:cubicBezTo>
                  <a:cubicBezTo>
                    <a:pt x="60" y="799"/>
                    <a:pt x="61" y="801"/>
                    <a:pt x="62" y="803"/>
                  </a:cubicBezTo>
                  <a:cubicBezTo>
                    <a:pt x="63" y="805"/>
                    <a:pt x="65" y="807"/>
                    <a:pt x="67" y="809"/>
                  </a:cubicBezTo>
                  <a:cubicBezTo>
                    <a:pt x="69" y="811"/>
                    <a:pt x="71" y="812"/>
                    <a:pt x="73" y="814"/>
                  </a:cubicBezTo>
                  <a:cubicBezTo>
                    <a:pt x="75" y="815"/>
                    <a:pt x="78" y="816"/>
                    <a:pt x="81" y="817"/>
                  </a:cubicBezTo>
                  <a:cubicBezTo>
                    <a:pt x="83" y="818"/>
                    <a:pt x="86" y="819"/>
                    <a:pt x="89" y="819"/>
                  </a:cubicBezTo>
                  <a:cubicBezTo>
                    <a:pt x="92" y="819"/>
                    <a:pt x="95" y="819"/>
                    <a:pt x="99" y="819"/>
                  </a:cubicBezTo>
                  <a:cubicBezTo>
                    <a:pt x="102" y="819"/>
                    <a:pt x="105" y="819"/>
                    <a:pt x="109" y="818"/>
                  </a:cubicBezTo>
                  <a:cubicBezTo>
                    <a:pt x="357" y="763"/>
                    <a:pt x="357" y="763"/>
                    <a:pt x="357" y="763"/>
                  </a:cubicBezTo>
                  <a:cubicBezTo>
                    <a:pt x="358" y="762"/>
                    <a:pt x="358" y="762"/>
                    <a:pt x="359" y="762"/>
                  </a:cubicBezTo>
                  <a:cubicBezTo>
                    <a:pt x="359" y="762"/>
                    <a:pt x="360" y="762"/>
                    <a:pt x="361" y="763"/>
                  </a:cubicBezTo>
                  <a:cubicBezTo>
                    <a:pt x="361" y="763"/>
                    <a:pt x="362" y="763"/>
                    <a:pt x="362" y="763"/>
                  </a:cubicBezTo>
                  <a:cubicBezTo>
                    <a:pt x="363" y="763"/>
                    <a:pt x="363" y="764"/>
                    <a:pt x="364" y="764"/>
                  </a:cubicBezTo>
                  <a:cubicBezTo>
                    <a:pt x="364" y="765"/>
                    <a:pt x="364" y="765"/>
                    <a:pt x="365" y="766"/>
                  </a:cubicBezTo>
                  <a:cubicBezTo>
                    <a:pt x="365" y="766"/>
                    <a:pt x="365" y="767"/>
                    <a:pt x="365" y="767"/>
                  </a:cubicBezTo>
                  <a:cubicBezTo>
                    <a:pt x="365" y="768"/>
                    <a:pt x="366" y="769"/>
                    <a:pt x="366" y="769"/>
                  </a:cubicBezTo>
                  <a:cubicBezTo>
                    <a:pt x="366" y="770"/>
                    <a:pt x="366" y="771"/>
                    <a:pt x="365" y="771"/>
                  </a:cubicBezTo>
                  <a:cubicBezTo>
                    <a:pt x="364" y="779"/>
                    <a:pt x="363" y="787"/>
                    <a:pt x="360" y="796"/>
                  </a:cubicBezTo>
                  <a:cubicBezTo>
                    <a:pt x="358" y="805"/>
                    <a:pt x="355" y="814"/>
                    <a:pt x="351" y="823"/>
                  </a:cubicBezTo>
                  <a:cubicBezTo>
                    <a:pt x="347" y="833"/>
                    <a:pt x="342" y="842"/>
                    <a:pt x="336" y="852"/>
                  </a:cubicBezTo>
                  <a:cubicBezTo>
                    <a:pt x="330" y="862"/>
                    <a:pt x="323" y="872"/>
                    <a:pt x="315" y="883"/>
                  </a:cubicBezTo>
                  <a:cubicBezTo>
                    <a:pt x="318" y="881"/>
                    <a:pt x="320" y="879"/>
                    <a:pt x="323" y="878"/>
                  </a:cubicBezTo>
                  <a:cubicBezTo>
                    <a:pt x="326" y="876"/>
                    <a:pt x="329" y="874"/>
                    <a:pt x="332" y="872"/>
                  </a:cubicBezTo>
                  <a:cubicBezTo>
                    <a:pt x="335" y="870"/>
                    <a:pt x="338" y="868"/>
                    <a:pt x="341" y="866"/>
                  </a:cubicBezTo>
                  <a:cubicBezTo>
                    <a:pt x="344" y="864"/>
                    <a:pt x="347" y="862"/>
                    <a:pt x="350" y="860"/>
                  </a:cubicBezTo>
                  <a:cubicBezTo>
                    <a:pt x="360" y="853"/>
                    <a:pt x="371" y="845"/>
                    <a:pt x="381" y="837"/>
                  </a:cubicBezTo>
                  <a:cubicBezTo>
                    <a:pt x="391" y="829"/>
                    <a:pt x="401" y="820"/>
                    <a:pt x="411" y="810"/>
                  </a:cubicBezTo>
                  <a:cubicBezTo>
                    <a:pt x="420" y="800"/>
                    <a:pt x="429" y="790"/>
                    <a:pt x="437" y="779"/>
                  </a:cubicBezTo>
                  <a:cubicBezTo>
                    <a:pt x="445" y="768"/>
                    <a:pt x="452" y="757"/>
                    <a:pt x="458" y="745"/>
                  </a:cubicBezTo>
                  <a:cubicBezTo>
                    <a:pt x="459" y="744"/>
                    <a:pt x="459" y="743"/>
                    <a:pt x="460" y="742"/>
                  </a:cubicBezTo>
                  <a:cubicBezTo>
                    <a:pt x="460" y="742"/>
                    <a:pt x="461" y="741"/>
                    <a:pt x="461" y="741"/>
                  </a:cubicBezTo>
                  <a:cubicBezTo>
                    <a:pt x="462" y="740"/>
                    <a:pt x="463" y="740"/>
                    <a:pt x="463" y="739"/>
                  </a:cubicBezTo>
                  <a:cubicBezTo>
                    <a:pt x="464" y="739"/>
                    <a:pt x="465" y="738"/>
                    <a:pt x="466" y="738"/>
                  </a:cubicBezTo>
                  <a:cubicBezTo>
                    <a:pt x="474" y="736"/>
                    <a:pt x="474" y="736"/>
                    <a:pt x="474" y="736"/>
                  </a:cubicBezTo>
                  <a:cubicBezTo>
                    <a:pt x="477" y="736"/>
                    <a:pt x="479" y="735"/>
                    <a:pt x="482" y="734"/>
                  </a:cubicBezTo>
                  <a:cubicBezTo>
                    <a:pt x="484" y="733"/>
                    <a:pt x="487" y="732"/>
                    <a:pt x="489" y="730"/>
                  </a:cubicBezTo>
                  <a:cubicBezTo>
                    <a:pt x="491" y="729"/>
                    <a:pt x="493" y="727"/>
                    <a:pt x="495" y="726"/>
                  </a:cubicBezTo>
                  <a:cubicBezTo>
                    <a:pt x="497" y="724"/>
                    <a:pt x="499" y="722"/>
                    <a:pt x="501" y="720"/>
                  </a:cubicBezTo>
                  <a:cubicBezTo>
                    <a:pt x="502" y="718"/>
                    <a:pt x="504" y="716"/>
                    <a:pt x="505" y="714"/>
                  </a:cubicBezTo>
                  <a:cubicBezTo>
                    <a:pt x="507" y="712"/>
                    <a:pt x="508" y="710"/>
                    <a:pt x="509" y="708"/>
                  </a:cubicBezTo>
                  <a:cubicBezTo>
                    <a:pt x="510" y="705"/>
                    <a:pt x="511" y="703"/>
                    <a:pt x="511" y="701"/>
                  </a:cubicBezTo>
                  <a:cubicBezTo>
                    <a:pt x="512" y="699"/>
                    <a:pt x="512" y="696"/>
                    <a:pt x="512" y="694"/>
                  </a:cubicBezTo>
                  <a:cubicBezTo>
                    <a:pt x="548" y="101"/>
                    <a:pt x="548" y="101"/>
                    <a:pt x="548" y="101"/>
                  </a:cubicBezTo>
                  <a:cubicBezTo>
                    <a:pt x="548" y="98"/>
                    <a:pt x="548" y="95"/>
                    <a:pt x="547" y="92"/>
                  </a:cubicBezTo>
                  <a:cubicBezTo>
                    <a:pt x="547" y="89"/>
                    <a:pt x="547" y="86"/>
                    <a:pt x="546" y="84"/>
                  </a:cubicBezTo>
                  <a:cubicBezTo>
                    <a:pt x="545" y="81"/>
                    <a:pt x="544" y="79"/>
                    <a:pt x="543" y="76"/>
                  </a:cubicBezTo>
                  <a:cubicBezTo>
                    <a:pt x="541" y="74"/>
                    <a:pt x="540" y="71"/>
                    <a:pt x="538" y="69"/>
                  </a:cubicBezTo>
                  <a:cubicBezTo>
                    <a:pt x="536" y="67"/>
                    <a:pt x="535" y="65"/>
                    <a:pt x="533" y="63"/>
                  </a:cubicBezTo>
                  <a:cubicBezTo>
                    <a:pt x="530" y="61"/>
                    <a:pt x="528" y="60"/>
                    <a:pt x="526" y="58"/>
                  </a:cubicBezTo>
                  <a:cubicBezTo>
                    <a:pt x="523" y="57"/>
                    <a:pt x="521" y="56"/>
                    <a:pt x="518" y="55"/>
                  </a:cubicBezTo>
                  <a:cubicBezTo>
                    <a:pt x="515" y="54"/>
                    <a:pt x="512" y="54"/>
                    <a:pt x="509" y="54"/>
                  </a:cubicBezTo>
                  <a:cubicBezTo>
                    <a:pt x="510" y="41"/>
                    <a:pt x="510" y="41"/>
                    <a:pt x="510" y="41"/>
                  </a:cubicBezTo>
                  <a:lnTo>
                    <a:pt x="511" y="29"/>
                  </a:lnTo>
                  <a:close/>
                </a:path>
              </a:pathLst>
            </a:custGeom>
            <a:solidFill>
              <a:srgbClr val="28A3CE"/>
            </a:solidFill>
            <a:ln>
              <a:noFill/>
            </a:ln>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51" name="Freeform 59"/>
            <p:cNvSpPr>
              <a:spLocks/>
            </p:cNvSpPr>
            <p:nvPr/>
          </p:nvSpPr>
          <p:spPr bwMode="auto">
            <a:xfrm>
              <a:off x="4240051" y="2375499"/>
              <a:ext cx="1317010" cy="2157543"/>
            </a:xfrm>
            <a:custGeom>
              <a:avLst/>
              <a:gdLst>
                <a:gd name="T0" fmla="*/ 511 w 521"/>
                <a:gd name="T1" fmla="*/ 39 h 853"/>
                <a:gd name="T2" fmla="*/ 516 w 521"/>
                <a:gd name="T3" fmla="*/ 46 h 853"/>
                <a:gd name="T4" fmla="*/ 519 w 521"/>
                <a:gd name="T5" fmla="*/ 54 h 853"/>
                <a:gd name="T6" fmla="*/ 520 w 521"/>
                <a:gd name="T7" fmla="*/ 62 h 853"/>
                <a:gd name="T8" fmla="*/ 521 w 521"/>
                <a:gd name="T9" fmla="*/ 71 h 853"/>
                <a:gd name="T10" fmla="*/ 485 w 521"/>
                <a:gd name="T11" fmla="*/ 664 h 853"/>
                <a:gd name="T12" fmla="*/ 484 w 521"/>
                <a:gd name="T13" fmla="*/ 671 h 853"/>
                <a:gd name="T14" fmla="*/ 482 w 521"/>
                <a:gd name="T15" fmla="*/ 678 h 853"/>
                <a:gd name="T16" fmla="*/ 478 w 521"/>
                <a:gd name="T17" fmla="*/ 684 h 853"/>
                <a:gd name="T18" fmla="*/ 474 w 521"/>
                <a:gd name="T19" fmla="*/ 690 h 853"/>
                <a:gd name="T20" fmla="*/ 468 w 521"/>
                <a:gd name="T21" fmla="*/ 696 h 853"/>
                <a:gd name="T22" fmla="*/ 462 w 521"/>
                <a:gd name="T23" fmla="*/ 700 h 853"/>
                <a:gd name="T24" fmla="*/ 455 w 521"/>
                <a:gd name="T25" fmla="*/ 704 h 853"/>
                <a:gd name="T26" fmla="*/ 447 w 521"/>
                <a:gd name="T27" fmla="*/ 706 h 853"/>
                <a:gd name="T28" fmla="*/ 439 w 521"/>
                <a:gd name="T29" fmla="*/ 708 h 853"/>
                <a:gd name="T30" fmla="*/ 436 w 521"/>
                <a:gd name="T31" fmla="*/ 709 h 853"/>
                <a:gd name="T32" fmla="*/ 434 w 521"/>
                <a:gd name="T33" fmla="*/ 711 h 853"/>
                <a:gd name="T34" fmla="*/ 433 w 521"/>
                <a:gd name="T35" fmla="*/ 712 h 853"/>
                <a:gd name="T36" fmla="*/ 431 w 521"/>
                <a:gd name="T37" fmla="*/ 715 h 853"/>
                <a:gd name="T38" fmla="*/ 410 w 521"/>
                <a:gd name="T39" fmla="*/ 749 h 853"/>
                <a:gd name="T40" fmla="*/ 384 w 521"/>
                <a:gd name="T41" fmla="*/ 780 h 853"/>
                <a:gd name="T42" fmla="*/ 354 w 521"/>
                <a:gd name="T43" fmla="*/ 807 h 853"/>
                <a:gd name="T44" fmla="*/ 323 w 521"/>
                <a:gd name="T45" fmla="*/ 830 h 853"/>
                <a:gd name="T46" fmla="*/ 314 w 521"/>
                <a:gd name="T47" fmla="*/ 836 h 853"/>
                <a:gd name="T48" fmla="*/ 305 w 521"/>
                <a:gd name="T49" fmla="*/ 842 h 853"/>
                <a:gd name="T50" fmla="*/ 296 w 521"/>
                <a:gd name="T51" fmla="*/ 848 h 853"/>
                <a:gd name="T52" fmla="*/ 288 w 521"/>
                <a:gd name="T53" fmla="*/ 853 h 853"/>
                <a:gd name="T54" fmla="*/ 309 w 521"/>
                <a:gd name="T55" fmla="*/ 822 h 853"/>
                <a:gd name="T56" fmla="*/ 324 w 521"/>
                <a:gd name="T57" fmla="*/ 793 h 853"/>
                <a:gd name="T58" fmla="*/ 333 w 521"/>
                <a:gd name="T59" fmla="*/ 766 h 853"/>
                <a:gd name="T60" fmla="*/ 338 w 521"/>
                <a:gd name="T61" fmla="*/ 741 h 853"/>
                <a:gd name="T62" fmla="*/ 339 w 521"/>
                <a:gd name="T63" fmla="*/ 739 h 853"/>
                <a:gd name="T64" fmla="*/ 338 w 521"/>
                <a:gd name="T65" fmla="*/ 737 h 853"/>
                <a:gd name="T66" fmla="*/ 338 w 521"/>
                <a:gd name="T67" fmla="*/ 736 h 853"/>
                <a:gd name="T68" fmla="*/ 337 w 521"/>
                <a:gd name="T69" fmla="*/ 734 h 853"/>
                <a:gd name="T70" fmla="*/ 335 w 521"/>
                <a:gd name="T71" fmla="*/ 733 h 853"/>
                <a:gd name="T72" fmla="*/ 334 w 521"/>
                <a:gd name="T73" fmla="*/ 733 h 853"/>
                <a:gd name="T74" fmla="*/ 332 w 521"/>
                <a:gd name="T75" fmla="*/ 732 h 853"/>
                <a:gd name="T76" fmla="*/ 330 w 521"/>
                <a:gd name="T77" fmla="*/ 733 h 853"/>
                <a:gd name="T78" fmla="*/ 82 w 521"/>
                <a:gd name="T79" fmla="*/ 788 h 853"/>
                <a:gd name="T80" fmla="*/ 72 w 521"/>
                <a:gd name="T81" fmla="*/ 789 h 853"/>
                <a:gd name="T82" fmla="*/ 62 w 521"/>
                <a:gd name="T83" fmla="*/ 789 h 853"/>
                <a:gd name="T84" fmla="*/ 54 w 521"/>
                <a:gd name="T85" fmla="*/ 787 h 853"/>
                <a:gd name="T86" fmla="*/ 46 w 521"/>
                <a:gd name="T87" fmla="*/ 784 h 853"/>
                <a:gd name="T88" fmla="*/ 40 w 521"/>
                <a:gd name="T89" fmla="*/ 779 h 853"/>
                <a:gd name="T90" fmla="*/ 35 w 521"/>
                <a:gd name="T91" fmla="*/ 773 h 853"/>
                <a:gd name="T92" fmla="*/ 32 w 521"/>
                <a:gd name="T93" fmla="*/ 767 h 853"/>
                <a:gd name="T94" fmla="*/ 31 w 521"/>
                <a:gd name="T95" fmla="*/ 759 h 853"/>
                <a:gd name="T96" fmla="*/ 0 w 521"/>
                <a:gd name="T97" fmla="*/ 52 h 853"/>
                <a:gd name="T98" fmla="*/ 1 w 521"/>
                <a:gd name="T99" fmla="*/ 41 h 853"/>
                <a:gd name="T100" fmla="*/ 3 w 521"/>
                <a:gd name="T101" fmla="*/ 31 h 853"/>
                <a:gd name="T102" fmla="*/ 8 w 521"/>
                <a:gd name="T103" fmla="*/ 22 h 853"/>
                <a:gd name="T104" fmla="*/ 15 w 521"/>
                <a:gd name="T105" fmla="*/ 15 h 853"/>
                <a:gd name="T106" fmla="*/ 23 w 521"/>
                <a:gd name="T107" fmla="*/ 8 h 853"/>
                <a:gd name="T108" fmla="*/ 33 w 521"/>
                <a:gd name="T109" fmla="*/ 3 h 853"/>
                <a:gd name="T110" fmla="*/ 44 w 521"/>
                <a:gd name="T111" fmla="*/ 1 h 853"/>
                <a:gd name="T112" fmla="*/ 56 w 521"/>
                <a:gd name="T113" fmla="*/ 0 h 853"/>
                <a:gd name="T114" fmla="*/ 482 w 521"/>
                <a:gd name="T115" fmla="*/ 24 h 853"/>
                <a:gd name="T116" fmla="*/ 491 w 521"/>
                <a:gd name="T117" fmla="*/ 25 h 853"/>
                <a:gd name="T118" fmla="*/ 499 w 521"/>
                <a:gd name="T119" fmla="*/ 28 h 853"/>
                <a:gd name="T120" fmla="*/ 506 w 521"/>
                <a:gd name="T121" fmla="*/ 33 h 853"/>
                <a:gd name="T122" fmla="*/ 511 w 521"/>
                <a:gd name="T123" fmla="*/ 39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1" h="853">
                  <a:moveTo>
                    <a:pt x="511" y="39"/>
                  </a:moveTo>
                  <a:cubicBezTo>
                    <a:pt x="513" y="41"/>
                    <a:pt x="514" y="44"/>
                    <a:pt x="516" y="46"/>
                  </a:cubicBezTo>
                  <a:cubicBezTo>
                    <a:pt x="517" y="49"/>
                    <a:pt x="518" y="51"/>
                    <a:pt x="519" y="54"/>
                  </a:cubicBezTo>
                  <a:cubicBezTo>
                    <a:pt x="520" y="56"/>
                    <a:pt x="520" y="59"/>
                    <a:pt x="520" y="62"/>
                  </a:cubicBezTo>
                  <a:cubicBezTo>
                    <a:pt x="521" y="65"/>
                    <a:pt x="521" y="68"/>
                    <a:pt x="521" y="71"/>
                  </a:cubicBezTo>
                  <a:cubicBezTo>
                    <a:pt x="485" y="664"/>
                    <a:pt x="485" y="664"/>
                    <a:pt x="485" y="664"/>
                  </a:cubicBezTo>
                  <a:cubicBezTo>
                    <a:pt x="485" y="666"/>
                    <a:pt x="485" y="669"/>
                    <a:pt x="484" y="671"/>
                  </a:cubicBezTo>
                  <a:cubicBezTo>
                    <a:pt x="484" y="673"/>
                    <a:pt x="483" y="675"/>
                    <a:pt x="482" y="678"/>
                  </a:cubicBezTo>
                  <a:cubicBezTo>
                    <a:pt x="481" y="680"/>
                    <a:pt x="480" y="682"/>
                    <a:pt x="478" y="684"/>
                  </a:cubicBezTo>
                  <a:cubicBezTo>
                    <a:pt x="477" y="686"/>
                    <a:pt x="475" y="688"/>
                    <a:pt x="474" y="690"/>
                  </a:cubicBezTo>
                  <a:cubicBezTo>
                    <a:pt x="472" y="692"/>
                    <a:pt x="470" y="694"/>
                    <a:pt x="468" y="696"/>
                  </a:cubicBezTo>
                  <a:cubicBezTo>
                    <a:pt x="466" y="697"/>
                    <a:pt x="464" y="699"/>
                    <a:pt x="462" y="700"/>
                  </a:cubicBezTo>
                  <a:cubicBezTo>
                    <a:pt x="460" y="702"/>
                    <a:pt x="457" y="703"/>
                    <a:pt x="455" y="704"/>
                  </a:cubicBezTo>
                  <a:cubicBezTo>
                    <a:pt x="452" y="705"/>
                    <a:pt x="450" y="706"/>
                    <a:pt x="447" y="706"/>
                  </a:cubicBezTo>
                  <a:cubicBezTo>
                    <a:pt x="439" y="708"/>
                    <a:pt x="439" y="708"/>
                    <a:pt x="439" y="708"/>
                  </a:cubicBezTo>
                  <a:cubicBezTo>
                    <a:pt x="438" y="708"/>
                    <a:pt x="437" y="709"/>
                    <a:pt x="436" y="709"/>
                  </a:cubicBezTo>
                  <a:cubicBezTo>
                    <a:pt x="436" y="710"/>
                    <a:pt x="435" y="710"/>
                    <a:pt x="434" y="711"/>
                  </a:cubicBezTo>
                  <a:cubicBezTo>
                    <a:pt x="434" y="711"/>
                    <a:pt x="433" y="712"/>
                    <a:pt x="433" y="712"/>
                  </a:cubicBezTo>
                  <a:cubicBezTo>
                    <a:pt x="432" y="713"/>
                    <a:pt x="432" y="714"/>
                    <a:pt x="431" y="715"/>
                  </a:cubicBezTo>
                  <a:cubicBezTo>
                    <a:pt x="425" y="727"/>
                    <a:pt x="418" y="738"/>
                    <a:pt x="410" y="749"/>
                  </a:cubicBezTo>
                  <a:cubicBezTo>
                    <a:pt x="402" y="760"/>
                    <a:pt x="393" y="770"/>
                    <a:pt x="384" y="780"/>
                  </a:cubicBezTo>
                  <a:cubicBezTo>
                    <a:pt x="374" y="790"/>
                    <a:pt x="364" y="799"/>
                    <a:pt x="354" y="807"/>
                  </a:cubicBezTo>
                  <a:cubicBezTo>
                    <a:pt x="344" y="815"/>
                    <a:pt x="333" y="823"/>
                    <a:pt x="323" y="830"/>
                  </a:cubicBezTo>
                  <a:cubicBezTo>
                    <a:pt x="320" y="832"/>
                    <a:pt x="317" y="834"/>
                    <a:pt x="314" y="836"/>
                  </a:cubicBezTo>
                  <a:cubicBezTo>
                    <a:pt x="311" y="838"/>
                    <a:pt x="308" y="840"/>
                    <a:pt x="305" y="842"/>
                  </a:cubicBezTo>
                  <a:cubicBezTo>
                    <a:pt x="302" y="844"/>
                    <a:pt x="299" y="846"/>
                    <a:pt x="296" y="848"/>
                  </a:cubicBezTo>
                  <a:cubicBezTo>
                    <a:pt x="293" y="849"/>
                    <a:pt x="291" y="851"/>
                    <a:pt x="288" y="853"/>
                  </a:cubicBezTo>
                  <a:cubicBezTo>
                    <a:pt x="296" y="842"/>
                    <a:pt x="303" y="832"/>
                    <a:pt x="309" y="822"/>
                  </a:cubicBezTo>
                  <a:cubicBezTo>
                    <a:pt x="315" y="812"/>
                    <a:pt x="320" y="803"/>
                    <a:pt x="324" y="793"/>
                  </a:cubicBezTo>
                  <a:cubicBezTo>
                    <a:pt x="328" y="784"/>
                    <a:pt x="331" y="775"/>
                    <a:pt x="333" y="766"/>
                  </a:cubicBezTo>
                  <a:cubicBezTo>
                    <a:pt x="336" y="757"/>
                    <a:pt x="337" y="749"/>
                    <a:pt x="338" y="741"/>
                  </a:cubicBezTo>
                  <a:cubicBezTo>
                    <a:pt x="339" y="741"/>
                    <a:pt x="339" y="740"/>
                    <a:pt x="339" y="739"/>
                  </a:cubicBezTo>
                  <a:cubicBezTo>
                    <a:pt x="339" y="739"/>
                    <a:pt x="338" y="738"/>
                    <a:pt x="338" y="737"/>
                  </a:cubicBezTo>
                  <a:cubicBezTo>
                    <a:pt x="338" y="737"/>
                    <a:pt x="338" y="736"/>
                    <a:pt x="338" y="736"/>
                  </a:cubicBezTo>
                  <a:cubicBezTo>
                    <a:pt x="337" y="735"/>
                    <a:pt x="337" y="735"/>
                    <a:pt x="337" y="734"/>
                  </a:cubicBezTo>
                  <a:cubicBezTo>
                    <a:pt x="336" y="734"/>
                    <a:pt x="336" y="733"/>
                    <a:pt x="335" y="733"/>
                  </a:cubicBezTo>
                  <a:cubicBezTo>
                    <a:pt x="335" y="733"/>
                    <a:pt x="334" y="733"/>
                    <a:pt x="334" y="733"/>
                  </a:cubicBezTo>
                  <a:cubicBezTo>
                    <a:pt x="333" y="732"/>
                    <a:pt x="332" y="732"/>
                    <a:pt x="332" y="732"/>
                  </a:cubicBezTo>
                  <a:cubicBezTo>
                    <a:pt x="331" y="732"/>
                    <a:pt x="331" y="732"/>
                    <a:pt x="330" y="733"/>
                  </a:cubicBezTo>
                  <a:cubicBezTo>
                    <a:pt x="82" y="788"/>
                    <a:pt x="82" y="788"/>
                    <a:pt x="82" y="788"/>
                  </a:cubicBezTo>
                  <a:cubicBezTo>
                    <a:pt x="78" y="789"/>
                    <a:pt x="75" y="789"/>
                    <a:pt x="72" y="789"/>
                  </a:cubicBezTo>
                  <a:cubicBezTo>
                    <a:pt x="68" y="789"/>
                    <a:pt x="65" y="789"/>
                    <a:pt x="62" y="789"/>
                  </a:cubicBezTo>
                  <a:cubicBezTo>
                    <a:pt x="59" y="789"/>
                    <a:pt x="56" y="788"/>
                    <a:pt x="54" y="787"/>
                  </a:cubicBezTo>
                  <a:cubicBezTo>
                    <a:pt x="51" y="786"/>
                    <a:pt x="48" y="785"/>
                    <a:pt x="46" y="784"/>
                  </a:cubicBezTo>
                  <a:cubicBezTo>
                    <a:pt x="44" y="782"/>
                    <a:pt x="42" y="781"/>
                    <a:pt x="40" y="779"/>
                  </a:cubicBezTo>
                  <a:cubicBezTo>
                    <a:pt x="38" y="777"/>
                    <a:pt x="36" y="775"/>
                    <a:pt x="35" y="773"/>
                  </a:cubicBezTo>
                  <a:cubicBezTo>
                    <a:pt x="34" y="771"/>
                    <a:pt x="33" y="769"/>
                    <a:pt x="32" y="767"/>
                  </a:cubicBezTo>
                  <a:cubicBezTo>
                    <a:pt x="31" y="764"/>
                    <a:pt x="31" y="762"/>
                    <a:pt x="31" y="759"/>
                  </a:cubicBezTo>
                  <a:cubicBezTo>
                    <a:pt x="0" y="52"/>
                    <a:pt x="0" y="52"/>
                    <a:pt x="0" y="52"/>
                  </a:cubicBezTo>
                  <a:cubicBezTo>
                    <a:pt x="0" y="48"/>
                    <a:pt x="0" y="44"/>
                    <a:pt x="1" y="41"/>
                  </a:cubicBezTo>
                  <a:cubicBezTo>
                    <a:pt x="1" y="38"/>
                    <a:pt x="2" y="34"/>
                    <a:pt x="3" y="31"/>
                  </a:cubicBezTo>
                  <a:cubicBezTo>
                    <a:pt x="5" y="28"/>
                    <a:pt x="6" y="25"/>
                    <a:pt x="8" y="22"/>
                  </a:cubicBezTo>
                  <a:cubicBezTo>
                    <a:pt x="10" y="20"/>
                    <a:pt x="12" y="17"/>
                    <a:pt x="15" y="15"/>
                  </a:cubicBezTo>
                  <a:cubicBezTo>
                    <a:pt x="17" y="12"/>
                    <a:pt x="20" y="10"/>
                    <a:pt x="23" y="8"/>
                  </a:cubicBezTo>
                  <a:cubicBezTo>
                    <a:pt x="26" y="6"/>
                    <a:pt x="30" y="5"/>
                    <a:pt x="33" y="3"/>
                  </a:cubicBezTo>
                  <a:cubicBezTo>
                    <a:pt x="37" y="2"/>
                    <a:pt x="40" y="1"/>
                    <a:pt x="44" y="1"/>
                  </a:cubicBezTo>
                  <a:cubicBezTo>
                    <a:pt x="48" y="0"/>
                    <a:pt x="52" y="0"/>
                    <a:pt x="56" y="0"/>
                  </a:cubicBezTo>
                  <a:cubicBezTo>
                    <a:pt x="482" y="24"/>
                    <a:pt x="482" y="24"/>
                    <a:pt x="482" y="24"/>
                  </a:cubicBezTo>
                  <a:cubicBezTo>
                    <a:pt x="485" y="24"/>
                    <a:pt x="488" y="24"/>
                    <a:pt x="491" y="25"/>
                  </a:cubicBezTo>
                  <a:cubicBezTo>
                    <a:pt x="494" y="26"/>
                    <a:pt x="496" y="27"/>
                    <a:pt x="499" y="28"/>
                  </a:cubicBezTo>
                  <a:cubicBezTo>
                    <a:pt x="501" y="30"/>
                    <a:pt x="503" y="31"/>
                    <a:pt x="506" y="33"/>
                  </a:cubicBezTo>
                  <a:cubicBezTo>
                    <a:pt x="508" y="35"/>
                    <a:pt x="509" y="37"/>
                    <a:pt x="511" y="39"/>
                  </a:cubicBezTo>
                  <a:close/>
                </a:path>
              </a:pathLst>
            </a:custGeom>
            <a:blipFill dpi="0" rotWithShape="1">
              <a:blip r:embed="rId3"/>
              <a:srcRect/>
              <a:tile tx="-120650" ty="-406400" sx="30000" sy="30000" flip="none" algn="ctr"/>
            </a:blipFill>
            <a:ln>
              <a:solidFill>
                <a:schemeClr val="bg1"/>
              </a:solidFill>
            </a:ln>
            <a:extLst/>
          </p:spPr>
          <p:txBody>
            <a:bodyPr vert="horz" wrap="square" lIns="91440" tIns="45720" rIns="91440" bIns="45720" numCol="1" anchor="t" anchorCtr="0" compatLnSpc="1">
              <a:prstTxWarp prst="textNoShape">
                <a:avLst/>
              </a:prstTxWarp>
            </a:bodyPr>
            <a:lstStyle/>
            <a:p>
              <a:endParaRPr lang="zh-CN" altLang="en-US" b="1" dirty="0">
                <a:latin typeface="Impact"/>
                <a:ea typeface="微软雅黑"/>
              </a:endParaRPr>
            </a:p>
          </p:txBody>
        </p:sp>
      </p:grpSp>
      <p:grpSp>
        <p:nvGrpSpPr>
          <p:cNvPr id="52" name="组合 51"/>
          <p:cNvGrpSpPr/>
          <p:nvPr/>
        </p:nvGrpSpPr>
        <p:grpSpPr>
          <a:xfrm>
            <a:off x="7368152" y="4208950"/>
            <a:ext cx="683208" cy="1676465"/>
            <a:chOff x="3194050" y="1535112"/>
            <a:chExt cx="395288" cy="969963"/>
          </a:xfrm>
        </p:grpSpPr>
        <p:sp>
          <p:nvSpPr>
            <p:cNvPr id="53" name="Freeform 114"/>
            <p:cNvSpPr>
              <a:spLocks/>
            </p:cNvSpPr>
            <p:nvPr/>
          </p:nvSpPr>
          <p:spPr bwMode="auto">
            <a:xfrm>
              <a:off x="3411538" y="1620837"/>
              <a:ext cx="69850" cy="92075"/>
            </a:xfrm>
            <a:custGeom>
              <a:avLst/>
              <a:gdLst>
                <a:gd name="T0" fmla="*/ 9 w 9"/>
                <a:gd name="T1" fmla="*/ 5 h 12"/>
                <a:gd name="T2" fmla="*/ 8 w 9"/>
                <a:gd name="T3" fmla="*/ 1 h 12"/>
                <a:gd name="T4" fmla="*/ 3 w 9"/>
                <a:gd name="T5" fmla="*/ 3 h 12"/>
                <a:gd name="T6" fmla="*/ 1 w 9"/>
                <a:gd name="T7" fmla="*/ 8 h 12"/>
                <a:gd name="T8" fmla="*/ 5 w 9"/>
                <a:gd name="T9" fmla="*/ 12 h 12"/>
                <a:gd name="T10" fmla="*/ 9 w 9"/>
                <a:gd name="T11" fmla="*/ 5 h 12"/>
              </a:gdLst>
              <a:ahLst/>
              <a:cxnLst>
                <a:cxn ang="0">
                  <a:pos x="T0" y="T1"/>
                </a:cxn>
                <a:cxn ang="0">
                  <a:pos x="T2" y="T3"/>
                </a:cxn>
                <a:cxn ang="0">
                  <a:pos x="T4" y="T5"/>
                </a:cxn>
                <a:cxn ang="0">
                  <a:pos x="T6" y="T7"/>
                </a:cxn>
                <a:cxn ang="0">
                  <a:pos x="T8" y="T9"/>
                </a:cxn>
                <a:cxn ang="0">
                  <a:pos x="T10" y="T11"/>
                </a:cxn>
              </a:cxnLst>
              <a:rect l="0" t="0" r="r" b="b"/>
              <a:pathLst>
                <a:path w="9" h="12">
                  <a:moveTo>
                    <a:pt x="9" y="5"/>
                  </a:moveTo>
                  <a:cubicBezTo>
                    <a:pt x="9" y="5"/>
                    <a:pt x="8" y="1"/>
                    <a:pt x="8" y="1"/>
                  </a:cubicBezTo>
                  <a:cubicBezTo>
                    <a:pt x="8" y="0"/>
                    <a:pt x="3" y="3"/>
                    <a:pt x="3" y="3"/>
                  </a:cubicBezTo>
                  <a:cubicBezTo>
                    <a:pt x="3" y="3"/>
                    <a:pt x="1" y="7"/>
                    <a:pt x="1" y="8"/>
                  </a:cubicBezTo>
                  <a:cubicBezTo>
                    <a:pt x="0" y="10"/>
                    <a:pt x="5" y="12"/>
                    <a:pt x="5" y="12"/>
                  </a:cubicBezTo>
                  <a:lnTo>
                    <a:pt x="9" y="5"/>
                  </a:lnTo>
                  <a:close/>
                </a:path>
              </a:pathLst>
            </a:custGeom>
            <a:solidFill>
              <a:srgbClr val="D69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54" name="Freeform 115"/>
            <p:cNvSpPr>
              <a:spLocks/>
            </p:cNvSpPr>
            <p:nvPr/>
          </p:nvSpPr>
          <p:spPr bwMode="auto">
            <a:xfrm>
              <a:off x="3425825" y="2419350"/>
              <a:ext cx="93663" cy="85725"/>
            </a:xfrm>
            <a:custGeom>
              <a:avLst/>
              <a:gdLst>
                <a:gd name="T0" fmla="*/ 11 w 12"/>
                <a:gd name="T1" fmla="*/ 1 h 11"/>
                <a:gd name="T2" fmla="*/ 11 w 12"/>
                <a:gd name="T3" fmla="*/ 6 h 11"/>
                <a:gd name="T4" fmla="*/ 12 w 12"/>
                <a:gd name="T5" fmla="*/ 8 h 11"/>
                <a:gd name="T6" fmla="*/ 10 w 12"/>
                <a:gd name="T7" fmla="*/ 8 h 11"/>
                <a:gd name="T8" fmla="*/ 4 w 12"/>
                <a:gd name="T9" fmla="*/ 11 h 11"/>
                <a:gd name="T10" fmla="*/ 0 w 12"/>
                <a:gd name="T11" fmla="*/ 9 h 11"/>
                <a:gd name="T12" fmla="*/ 2 w 12"/>
                <a:gd name="T13" fmla="*/ 6 h 11"/>
                <a:gd name="T14" fmla="*/ 5 w 12"/>
                <a:gd name="T15" fmla="*/ 1 h 11"/>
                <a:gd name="T16" fmla="*/ 11 w 12"/>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1">
                  <a:moveTo>
                    <a:pt x="11" y="1"/>
                  </a:moveTo>
                  <a:cubicBezTo>
                    <a:pt x="11" y="1"/>
                    <a:pt x="12" y="5"/>
                    <a:pt x="11" y="6"/>
                  </a:cubicBezTo>
                  <a:cubicBezTo>
                    <a:pt x="12" y="8"/>
                    <a:pt x="12" y="8"/>
                    <a:pt x="12" y="8"/>
                  </a:cubicBezTo>
                  <a:cubicBezTo>
                    <a:pt x="10" y="8"/>
                    <a:pt x="10" y="8"/>
                    <a:pt x="10" y="8"/>
                  </a:cubicBezTo>
                  <a:cubicBezTo>
                    <a:pt x="10" y="8"/>
                    <a:pt x="10" y="11"/>
                    <a:pt x="4" y="11"/>
                  </a:cubicBezTo>
                  <a:cubicBezTo>
                    <a:pt x="0" y="9"/>
                    <a:pt x="0" y="9"/>
                    <a:pt x="0" y="9"/>
                  </a:cubicBezTo>
                  <a:cubicBezTo>
                    <a:pt x="0" y="9"/>
                    <a:pt x="2" y="6"/>
                    <a:pt x="2" y="6"/>
                  </a:cubicBezTo>
                  <a:cubicBezTo>
                    <a:pt x="3" y="5"/>
                    <a:pt x="5" y="2"/>
                    <a:pt x="5" y="1"/>
                  </a:cubicBezTo>
                  <a:cubicBezTo>
                    <a:pt x="5" y="0"/>
                    <a:pt x="11" y="1"/>
                    <a:pt x="11"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55" name="Freeform 116"/>
            <p:cNvSpPr>
              <a:spLocks/>
            </p:cNvSpPr>
            <p:nvPr/>
          </p:nvSpPr>
          <p:spPr bwMode="auto">
            <a:xfrm>
              <a:off x="3194050" y="1782762"/>
              <a:ext cx="85725" cy="55563"/>
            </a:xfrm>
            <a:custGeom>
              <a:avLst/>
              <a:gdLst>
                <a:gd name="T0" fmla="*/ 9 w 11"/>
                <a:gd name="T1" fmla="*/ 6 h 7"/>
                <a:gd name="T2" fmla="*/ 5 w 11"/>
                <a:gd name="T3" fmla="*/ 6 h 7"/>
                <a:gd name="T4" fmla="*/ 0 w 11"/>
                <a:gd name="T5" fmla="*/ 4 h 7"/>
                <a:gd name="T6" fmla="*/ 0 w 11"/>
                <a:gd name="T7" fmla="*/ 3 h 7"/>
                <a:gd name="T8" fmla="*/ 3 w 11"/>
                <a:gd name="T9" fmla="*/ 3 h 7"/>
                <a:gd name="T10" fmla="*/ 7 w 11"/>
                <a:gd name="T11" fmla="*/ 3 h 7"/>
                <a:gd name="T12" fmla="*/ 8 w 11"/>
                <a:gd name="T13" fmla="*/ 2 h 7"/>
                <a:gd name="T14" fmla="*/ 7 w 11"/>
                <a:gd name="T15" fmla="*/ 1 h 7"/>
                <a:gd name="T16" fmla="*/ 9 w 11"/>
                <a:gd name="T17" fmla="*/ 3 h 7"/>
                <a:gd name="T18" fmla="*/ 11 w 11"/>
                <a:gd name="T19" fmla="*/ 4 h 7"/>
                <a:gd name="T20" fmla="*/ 9 w 11"/>
                <a:gd name="T21"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7">
                  <a:moveTo>
                    <a:pt x="9" y="6"/>
                  </a:moveTo>
                  <a:cubicBezTo>
                    <a:pt x="9" y="6"/>
                    <a:pt x="5" y="7"/>
                    <a:pt x="5" y="6"/>
                  </a:cubicBezTo>
                  <a:cubicBezTo>
                    <a:pt x="4" y="6"/>
                    <a:pt x="0" y="4"/>
                    <a:pt x="0" y="4"/>
                  </a:cubicBezTo>
                  <a:cubicBezTo>
                    <a:pt x="0" y="3"/>
                    <a:pt x="0" y="3"/>
                    <a:pt x="0" y="3"/>
                  </a:cubicBezTo>
                  <a:cubicBezTo>
                    <a:pt x="0" y="3"/>
                    <a:pt x="2" y="2"/>
                    <a:pt x="3" y="3"/>
                  </a:cubicBezTo>
                  <a:cubicBezTo>
                    <a:pt x="3" y="3"/>
                    <a:pt x="6" y="3"/>
                    <a:pt x="7" y="3"/>
                  </a:cubicBezTo>
                  <a:cubicBezTo>
                    <a:pt x="8" y="2"/>
                    <a:pt x="8" y="2"/>
                    <a:pt x="8" y="2"/>
                  </a:cubicBezTo>
                  <a:cubicBezTo>
                    <a:pt x="8" y="2"/>
                    <a:pt x="7" y="1"/>
                    <a:pt x="7" y="1"/>
                  </a:cubicBezTo>
                  <a:cubicBezTo>
                    <a:pt x="8" y="0"/>
                    <a:pt x="9" y="3"/>
                    <a:pt x="9" y="3"/>
                  </a:cubicBezTo>
                  <a:cubicBezTo>
                    <a:pt x="11" y="4"/>
                    <a:pt x="11" y="4"/>
                    <a:pt x="11" y="4"/>
                  </a:cubicBezTo>
                  <a:lnTo>
                    <a:pt x="9" y="6"/>
                  </a:ln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56" name="Freeform 117"/>
            <p:cNvSpPr>
              <a:spLocks/>
            </p:cNvSpPr>
            <p:nvPr/>
          </p:nvSpPr>
          <p:spPr bwMode="auto">
            <a:xfrm>
              <a:off x="3355975" y="2405062"/>
              <a:ext cx="117475" cy="61913"/>
            </a:xfrm>
            <a:custGeom>
              <a:avLst/>
              <a:gdLst>
                <a:gd name="T0" fmla="*/ 14 w 15"/>
                <a:gd name="T1" fmla="*/ 6 h 8"/>
                <a:gd name="T2" fmla="*/ 8 w 15"/>
                <a:gd name="T3" fmla="*/ 8 h 8"/>
                <a:gd name="T4" fmla="*/ 1 w 15"/>
                <a:gd name="T5" fmla="*/ 8 h 8"/>
                <a:gd name="T6" fmla="*/ 3 w 15"/>
                <a:gd name="T7" fmla="*/ 6 h 8"/>
                <a:gd name="T8" fmla="*/ 7 w 15"/>
                <a:gd name="T9" fmla="*/ 4 h 8"/>
                <a:gd name="T10" fmla="*/ 12 w 15"/>
                <a:gd name="T11" fmla="*/ 0 h 8"/>
                <a:gd name="T12" fmla="*/ 15 w 15"/>
                <a:gd name="T13" fmla="*/ 0 h 8"/>
                <a:gd name="T14" fmla="*/ 14 w 15"/>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8">
                  <a:moveTo>
                    <a:pt x="14" y="6"/>
                  </a:moveTo>
                  <a:cubicBezTo>
                    <a:pt x="14" y="6"/>
                    <a:pt x="10" y="8"/>
                    <a:pt x="8" y="8"/>
                  </a:cubicBezTo>
                  <a:cubicBezTo>
                    <a:pt x="1" y="8"/>
                    <a:pt x="1" y="8"/>
                    <a:pt x="1" y="8"/>
                  </a:cubicBezTo>
                  <a:cubicBezTo>
                    <a:pt x="1" y="8"/>
                    <a:pt x="0" y="6"/>
                    <a:pt x="3" y="6"/>
                  </a:cubicBezTo>
                  <a:cubicBezTo>
                    <a:pt x="3" y="6"/>
                    <a:pt x="5" y="6"/>
                    <a:pt x="7" y="4"/>
                  </a:cubicBezTo>
                  <a:cubicBezTo>
                    <a:pt x="10" y="2"/>
                    <a:pt x="12" y="0"/>
                    <a:pt x="12" y="0"/>
                  </a:cubicBezTo>
                  <a:cubicBezTo>
                    <a:pt x="15" y="0"/>
                    <a:pt x="15" y="0"/>
                    <a:pt x="15" y="0"/>
                  </a:cubicBezTo>
                  <a:cubicBezTo>
                    <a:pt x="15" y="0"/>
                    <a:pt x="15" y="4"/>
                    <a:pt x="14"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57" name="Freeform 118"/>
            <p:cNvSpPr>
              <a:spLocks/>
            </p:cNvSpPr>
            <p:nvPr/>
          </p:nvSpPr>
          <p:spPr bwMode="auto">
            <a:xfrm>
              <a:off x="3379788" y="1954212"/>
              <a:ext cx="109538" cy="465138"/>
            </a:xfrm>
            <a:custGeom>
              <a:avLst/>
              <a:gdLst>
                <a:gd name="T0" fmla="*/ 13 w 14"/>
                <a:gd name="T1" fmla="*/ 60 h 60"/>
                <a:gd name="T2" fmla="*/ 8 w 14"/>
                <a:gd name="T3" fmla="*/ 58 h 60"/>
                <a:gd name="T4" fmla="*/ 8 w 14"/>
                <a:gd name="T5" fmla="*/ 56 h 60"/>
                <a:gd name="T6" fmla="*/ 9 w 14"/>
                <a:gd name="T7" fmla="*/ 55 h 60"/>
                <a:gd name="T8" fmla="*/ 9 w 14"/>
                <a:gd name="T9" fmla="*/ 53 h 60"/>
                <a:gd name="T10" fmla="*/ 9 w 14"/>
                <a:gd name="T11" fmla="*/ 51 h 60"/>
                <a:gd name="T12" fmla="*/ 8 w 14"/>
                <a:gd name="T13" fmla="*/ 50 h 60"/>
                <a:gd name="T14" fmla="*/ 9 w 14"/>
                <a:gd name="T15" fmla="*/ 47 h 60"/>
                <a:gd name="T16" fmla="*/ 8 w 14"/>
                <a:gd name="T17" fmla="*/ 42 h 60"/>
                <a:gd name="T18" fmla="*/ 7 w 14"/>
                <a:gd name="T19" fmla="*/ 38 h 60"/>
                <a:gd name="T20" fmla="*/ 8 w 14"/>
                <a:gd name="T21" fmla="*/ 38 h 60"/>
                <a:gd name="T22" fmla="*/ 6 w 14"/>
                <a:gd name="T23" fmla="*/ 36 h 60"/>
                <a:gd name="T24" fmla="*/ 6 w 14"/>
                <a:gd name="T25" fmla="*/ 34 h 60"/>
                <a:gd name="T26" fmla="*/ 5 w 14"/>
                <a:gd name="T27" fmla="*/ 31 h 60"/>
                <a:gd name="T28" fmla="*/ 0 w 14"/>
                <a:gd name="T29" fmla="*/ 9 h 60"/>
                <a:gd name="T30" fmla="*/ 0 w 14"/>
                <a:gd name="T31" fmla="*/ 0 h 60"/>
                <a:gd name="T32" fmla="*/ 5 w 14"/>
                <a:gd name="T33" fmla="*/ 1 h 60"/>
                <a:gd name="T34" fmla="*/ 8 w 14"/>
                <a:gd name="T35" fmla="*/ 4 h 60"/>
                <a:gd name="T36" fmla="*/ 12 w 14"/>
                <a:gd name="T37" fmla="*/ 17 h 60"/>
                <a:gd name="T38" fmla="*/ 11 w 14"/>
                <a:gd name="T39" fmla="*/ 30 h 60"/>
                <a:gd name="T40" fmla="*/ 13 w 14"/>
                <a:gd name="T41" fmla="*/ 40 h 60"/>
                <a:gd name="T42" fmla="*/ 13 w 14"/>
                <a:gd name="T43" fmla="*/ 55 h 60"/>
                <a:gd name="T44" fmla="*/ 13 w 14"/>
                <a:gd name="T4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60">
                  <a:moveTo>
                    <a:pt x="13" y="60"/>
                  </a:moveTo>
                  <a:cubicBezTo>
                    <a:pt x="8" y="58"/>
                    <a:pt x="8" y="58"/>
                    <a:pt x="8" y="58"/>
                  </a:cubicBezTo>
                  <a:cubicBezTo>
                    <a:pt x="8" y="58"/>
                    <a:pt x="8" y="57"/>
                    <a:pt x="8" y="56"/>
                  </a:cubicBezTo>
                  <a:cubicBezTo>
                    <a:pt x="8" y="56"/>
                    <a:pt x="9" y="55"/>
                    <a:pt x="9" y="55"/>
                  </a:cubicBezTo>
                  <a:cubicBezTo>
                    <a:pt x="9" y="55"/>
                    <a:pt x="8" y="54"/>
                    <a:pt x="9" y="53"/>
                  </a:cubicBezTo>
                  <a:cubicBezTo>
                    <a:pt x="9" y="52"/>
                    <a:pt x="9" y="51"/>
                    <a:pt x="9" y="51"/>
                  </a:cubicBezTo>
                  <a:cubicBezTo>
                    <a:pt x="8" y="50"/>
                    <a:pt x="8" y="50"/>
                    <a:pt x="8" y="50"/>
                  </a:cubicBezTo>
                  <a:cubicBezTo>
                    <a:pt x="8" y="50"/>
                    <a:pt x="9" y="48"/>
                    <a:pt x="9" y="47"/>
                  </a:cubicBezTo>
                  <a:cubicBezTo>
                    <a:pt x="9" y="46"/>
                    <a:pt x="8" y="42"/>
                    <a:pt x="8" y="42"/>
                  </a:cubicBezTo>
                  <a:cubicBezTo>
                    <a:pt x="8" y="42"/>
                    <a:pt x="7" y="39"/>
                    <a:pt x="7" y="38"/>
                  </a:cubicBezTo>
                  <a:cubicBezTo>
                    <a:pt x="8" y="38"/>
                    <a:pt x="8" y="38"/>
                    <a:pt x="8" y="38"/>
                  </a:cubicBezTo>
                  <a:cubicBezTo>
                    <a:pt x="6" y="36"/>
                    <a:pt x="6" y="36"/>
                    <a:pt x="6" y="36"/>
                  </a:cubicBezTo>
                  <a:cubicBezTo>
                    <a:pt x="6" y="34"/>
                    <a:pt x="6" y="34"/>
                    <a:pt x="6" y="34"/>
                  </a:cubicBezTo>
                  <a:cubicBezTo>
                    <a:pt x="5" y="31"/>
                    <a:pt x="5" y="31"/>
                    <a:pt x="5" y="31"/>
                  </a:cubicBezTo>
                  <a:cubicBezTo>
                    <a:pt x="5" y="31"/>
                    <a:pt x="0" y="11"/>
                    <a:pt x="0" y="9"/>
                  </a:cubicBezTo>
                  <a:cubicBezTo>
                    <a:pt x="1" y="8"/>
                    <a:pt x="0" y="0"/>
                    <a:pt x="0" y="0"/>
                  </a:cubicBezTo>
                  <a:cubicBezTo>
                    <a:pt x="5" y="1"/>
                    <a:pt x="5" y="1"/>
                    <a:pt x="5" y="1"/>
                  </a:cubicBezTo>
                  <a:cubicBezTo>
                    <a:pt x="5" y="1"/>
                    <a:pt x="7" y="3"/>
                    <a:pt x="8" y="4"/>
                  </a:cubicBezTo>
                  <a:cubicBezTo>
                    <a:pt x="8" y="5"/>
                    <a:pt x="12" y="17"/>
                    <a:pt x="12" y="17"/>
                  </a:cubicBezTo>
                  <a:cubicBezTo>
                    <a:pt x="11" y="30"/>
                    <a:pt x="11" y="30"/>
                    <a:pt x="11" y="30"/>
                  </a:cubicBezTo>
                  <a:cubicBezTo>
                    <a:pt x="13" y="40"/>
                    <a:pt x="13" y="40"/>
                    <a:pt x="13" y="40"/>
                  </a:cubicBezTo>
                  <a:cubicBezTo>
                    <a:pt x="13" y="40"/>
                    <a:pt x="13" y="55"/>
                    <a:pt x="13" y="55"/>
                  </a:cubicBezTo>
                  <a:cubicBezTo>
                    <a:pt x="14" y="55"/>
                    <a:pt x="13" y="60"/>
                    <a:pt x="13" y="60"/>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58" name="Freeform 119"/>
            <p:cNvSpPr>
              <a:spLocks/>
            </p:cNvSpPr>
            <p:nvPr/>
          </p:nvSpPr>
          <p:spPr bwMode="auto">
            <a:xfrm>
              <a:off x="3379788" y="1954212"/>
              <a:ext cx="109538" cy="465138"/>
            </a:xfrm>
            <a:custGeom>
              <a:avLst/>
              <a:gdLst>
                <a:gd name="T0" fmla="*/ 0 w 14"/>
                <a:gd name="T1" fmla="*/ 0 h 60"/>
                <a:gd name="T2" fmla="*/ 5 w 14"/>
                <a:gd name="T3" fmla="*/ 1 h 60"/>
                <a:gd name="T4" fmla="*/ 8 w 14"/>
                <a:gd name="T5" fmla="*/ 4 h 60"/>
                <a:gd name="T6" fmla="*/ 12 w 14"/>
                <a:gd name="T7" fmla="*/ 17 h 60"/>
                <a:gd name="T8" fmla="*/ 11 w 14"/>
                <a:gd name="T9" fmla="*/ 30 h 60"/>
                <a:gd name="T10" fmla="*/ 13 w 14"/>
                <a:gd name="T11" fmla="*/ 40 h 60"/>
                <a:gd name="T12" fmla="*/ 13 w 14"/>
                <a:gd name="T13" fmla="*/ 55 h 60"/>
                <a:gd name="T14" fmla="*/ 13 w 14"/>
                <a:gd name="T15" fmla="*/ 60 h 60"/>
                <a:gd name="T16" fmla="*/ 8 w 14"/>
                <a:gd name="T17" fmla="*/ 58 h 60"/>
                <a:gd name="T18" fmla="*/ 8 w 14"/>
                <a:gd name="T19" fmla="*/ 58 h 60"/>
                <a:gd name="T20" fmla="*/ 10 w 14"/>
                <a:gd name="T21" fmla="*/ 56 h 60"/>
                <a:gd name="T22" fmla="*/ 9 w 14"/>
                <a:gd name="T23" fmla="*/ 55 h 60"/>
                <a:gd name="T24" fmla="*/ 9 w 14"/>
                <a:gd name="T25" fmla="*/ 55 h 60"/>
                <a:gd name="T26" fmla="*/ 9 w 14"/>
                <a:gd name="T27" fmla="*/ 53 h 60"/>
                <a:gd name="T28" fmla="*/ 10 w 14"/>
                <a:gd name="T29" fmla="*/ 51 h 60"/>
                <a:gd name="T30" fmla="*/ 9 w 14"/>
                <a:gd name="T31" fmla="*/ 51 h 60"/>
                <a:gd name="T32" fmla="*/ 8 w 14"/>
                <a:gd name="T33" fmla="*/ 50 h 60"/>
                <a:gd name="T34" fmla="*/ 8 w 14"/>
                <a:gd name="T35" fmla="*/ 50 h 60"/>
                <a:gd name="T36" fmla="*/ 10 w 14"/>
                <a:gd name="T37" fmla="*/ 48 h 60"/>
                <a:gd name="T38" fmla="*/ 11 w 14"/>
                <a:gd name="T39" fmla="*/ 45 h 60"/>
                <a:gd name="T40" fmla="*/ 9 w 14"/>
                <a:gd name="T41" fmla="*/ 47 h 60"/>
                <a:gd name="T42" fmla="*/ 10 w 14"/>
                <a:gd name="T43" fmla="*/ 42 h 60"/>
                <a:gd name="T44" fmla="*/ 8 w 14"/>
                <a:gd name="T45" fmla="*/ 45 h 60"/>
                <a:gd name="T46" fmla="*/ 8 w 14"/>
                <a:gd name="T47" fmla="*/ 42 h 60"/>
                <a:gd name="T48" fmla="*/ 10 w 14"/>
                <a:gd name="T49" fmla="*/ 38 h 60"/>
                <a:gd name="T50" fmla="*/ 9 w 14"/>
                <a:gd name="T51" fmla="*/ 35 h 60"/>
                <a:gd name="T52" fmla="*/ 7 w 14"/>
                <a:gd name="T53" fmla="*/ 37 h 60"/>
                <a:gd name="T54" fmla="*/ 6 w 14"/>
                <a:gd name="T55" fmla="*/ 36 h 60"/>
                <a:gd name="T56" fmla="*/ 9 w 14"/>
                <a:gd name="T57" fmla="*/ 32 h 60"/>
                <a:gd name="T58" fmla="*/ 8 w 14"/>
                <a:gd name="T59" fmla="*/ 31 h 60"/>
                <a:gd name="T60" fmla="*/ 5 w 14"/>
                <a:gd name="T61" fmla="*/ 32 h 60"/>
                <a:gd name="T62" fmla="*/ 5 w 14"/>
                <a:gd name="T63" fmla="*/ 31 h 60"/>
                <a:gd name="T64" fmla="*/ 8 w 14"/>
                <a:gd name="T65" fmla="*/ 28 h 60"/>
                <a:gd name="T66" fmla="*/ 5 w 14"/>
                <a:gd name="T67" fmla="*/ 18 h 60"/>
                <a:gd name="T68" fmla="*/ 1 w 14"/>
                <a:gd name="T69" fmla="*/ 9 h 60"/>
                <a:gd name="T70" fmla="*/ 0 w 14"/>
                <a:gd name="T7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60">
                  <a:moveTo>
                    <a:pt x="0" y="0"/>
                  </a:moveTo>
                  <a:cubicBezTo>
                    <a:pt x="5" y="1"/>
                    <a:pt x="5" y="1"/>
                    <a:pt x="5" y="1"/>
                  </a:cubicBezTo>
                  <a:cubicBezTo>
                    <a:pt x="5" y="1"/>
                    <a:pt x="7" y="3"/>
                    <a:pt x="8" y="4"/>
                  </a:cubicBezTo>
                  <a:cubicBezTo>
                    <a:pt x="8" y="5"/>
                    <a:pt x="12" y="17"/>
                    <a:pt x="12" y="17"/>
                  </a:cubicBezTo>
                  <a:cubicBezTo>
                    <a:pt x="11" y="30"/>
                    <a:pt x="11" y="30"/>
                    <a:pt x="11" y="30"/>
                  </a:cubicBezTo>
                  <a:cubicBezTo>
                    <a:pt x="13" y="40"/>
                    <a:pt x="13" y="40"/>
                    <a:pt x="13" y="40"/>
                  </a:cubicBezTo>
                  <a:cubicBezTo>
                    <a:pt x="13" y="40"/>
                    <a:pt x="13" y="55"/>
                    <a:pt x="13" y="55"/>
                  </a:cubicBezTo>
                  <a:cubicBezTo>
                    <a:pt x="14" y="55"/>
                    <a:pt x="13" y="60"/>
                    <a:pt x="13" y="60"/>
                  </a:cubicBezTo>
                  <a:cubicBezTo>
                    <a:pt x="8" y="58"/>
                    <a:pt x="8" y="58"/>
                    <a:pt x="8" y="58"/>
                  </a:cubicBezTo>
                  <a:cubicBezTo>
                    <a:pt x="8" y="58"/>
                    <a:pt x="8" y="58"/>
                    <a:pt x="8" y="58"/>
                  </a:cubicBezTo>
                  <a:cubicBezTo>
                    <a:pt x="9" y="57"/>
                    <a:pt x="10" y="56"/>
                    <a:pt x="10" y="56"/>
                  </a:cubicBezTo>
                  <a:cubicBezTo>
                    <a:pt x="9" y="55"/>
                    <a:pt x="9" y="55"/>
                    <a:pt x="9" y="55"/>
                  </a:cubicBezTo>
                  <a:cubicBezTo>
                    <a:pt x="9" y="55"/>
                    <a:pt x="9" y="55"/>
                    <a:pt x="9" y="55"/>
                  </a:cubicBezTo>
                  <a:cubicBezTo>
                    <a:pt x="9" y="55"/>
                    <a:pt x="9" y="54"/>
                    <a:pt x="9" y="53"/>
                  </a:cubicBezTo>
                  <a:cubicBezTo>
                    <a:pt x="12" y="54"/>
                    <a:pt x="10" y="51"/>
                    <a:pt x="10" y="51"/>
                  </a:cubicBezTo>
                  <a:cubicBezTo>
                    <a:pt x="10" y="51"/>
                    <a:pt x="10" y="51"/>
                    <a:pt x="9" y="51"/>
                  </a:cubicBezTo>
                  <a:cubicBezTo>
                    <a:pt x="8" y="50"/>
                    <a:pt x="8" y="50"/>
                    <a:pt x="8" y="50"/>
                  </a:cubicBezTo>
                  <a:cubicBezTo>
                    <a:pt x="8" y="50"/>
                    <a:pt x="8" y="50"/>
                    <a:pt x="8" y="50"/>
                  </a:cubicBezTo>
                  <a:cubicBezTo>
                    <a:pt x="9" y="49"/>
                    <a:pt x="10" y="49"/>
                    <a:pt x="10" y="48"/>
                  </a:cubicBezTo>
                  <a:cubicBezTo>
                    <a:pt x="11" y="47"/>
                    <a:pt x="11" y="45"/>
                    <a:pt x="11" y="45"/>
                  </a:cubicBezTo>
                  <a:cubicBezTo>
                    <a:pt x="11" y="46"/>
                    <a:pt x="9" y="47"/>
                    <a:pt x="9" y="47"/>
                  </a:cubicBezTo>
                  <a:cubicBezTo>
                    <a:pt x="10" y="42"/>
                    <a:pt x="10" y="42"/>
                    <a:pt x="10" y="42"/>
                  </a:cubicBezTo>
                  <a:cubicBezTo>
                    <a:pt x="8" y="45"/>
                    <a:pt x="8" y="45"/>
                    <a:pt x="8" y="45"/>
                  </a:cubicBezTo>
                  <a:cubicBezTo>
                    <a:pt x="8" y="44"/>
                    <a:pt x="8" y="42"/>
                    <a:pt x="8" y="42"/>
                  </a:cubicBezTo>
                  <a:cubicBezTo>
                    <a:pt x="9" y="40"/>
                    <a:pt x="10" y="39"/>
                    <a:pt x="10" y="38"/>
                  </a:cubicBezTo>
                  <a:cubicBezTo>
                    <a:pt x="10" y="37"/>
                    <a:pt x="9" y="35"/>
                    <a:pt x="9" y="35"/>
                  </a:cubicBezTo>
                  <a:cubicBezTo>
                    <a:pt x="9" y="36"/>
                    <a:pt x="8" y="37"/>
                    <a:pt x="7" y="37"/>
                  </a:cubicBezTo>
                  <a:cubicBezTo>
                    <a:pt x="6" y="36"/>
                    <a:pt x="6" y="36"/>
                    <a:pt x="6" y="36"/>
                  </a:cubicBezTo>
                  <a:cubicBezTo>
                    <a:pt x="9" y="32"/>
                    <a:pt x="9" y="32"/>
                    <a:pt x="9" y="32"/>
                  </a:cubicBezTo>
                  <a:cubicBezTo>
                    <a:pt x="8" y="31"/>
                    <a:pt x="8" y="31"/>
                    <a:pt x="8" y="31"/>
                  </a:cubicBezTo>
                  <a:cubicBezTo>
                    <a:pt x="7" y="30"/>
                    <a:pt x="6" y="31"/>
                    <a:pt x="5" y="32"/>
                  </a:cubicBezTo>
                  <a:cubicBezTo>
                    <a:pt x="5" y="31"/>
                    <a:pt x="5" y="31"/>
                    <a:pt x="5" y="31"/>
                  </a:cubicBezTo>
                  <a:cubicBezTo>
                    <a:pt x="8" y="28"/>
                    <a:pt x="8" y="28"/>
                    <a:pt x="8" y="28"/>
                  </a:cubicBezTo>
                  <a:cubicBezTo>
                    <a:pt x="9" y="26"/>
                    <a:pt x="6" y="20"/>
                    <a:pt x="5" y="18"/>
                  </a:cubicBezTo>
                  <a:cubicBezTo>
                    <a:pt x="4" y="17"/>
                    <a:pt x="2" y="13"/>
                    <a:pt x="1" y="9"/>
                  </a:cubicBezTo>
                  <a:cubicBezTo>
                    <a:pt x="1" y="7"/>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59" name="Freeform 120"/>
            <p:cNvSpPr>
              <a:spLocks/>
            </p:cNvSpPr>
            <p:nvPr/>
          </p:nvSpPr>
          <p:spPr bwMode="auto">
            <a:xfrm>
              <a:off x="3395663" y="1938337"/>
              <a:ext cx="147638" cy="504825"/>
            </a:xfrm>
            <a:custGeom>
              <a:avLst/>
              <a:gdLst>
                <a:gd name="T0" fmla="*/ 17 w 19"/>
                <a:gd name="T1" fmla="*/ 55 h 65"/>
                <a:gd name="T2" fmla="*/ 15 w 19"/>
                <a:gd name="T3" fmla="*/ 65 h 65"/>
                <a:gd name="T4" fmla="*/ 12 w 19"/>
                <a:gd name="T5" fmla="*/ 65 h 65"/>
                <a:gd name="T6" fmla="*/ 9 w 19"/>
                <a:gd name="T7" fmla="*/ 63 h 65"/>
                <a:gd name="T8" fmla="*/ 9 w 19"/>
                <a:gd name="T9" fmla="*/ 58 h 65"/>
                <a:gd name="T10" fmla="*/ 10 w 19"/>
                <a:gd name="T11" fmla="*/ 54 h 65"/>
                <a:gd name="T12" fmla="*/ 10 w 19"/>
                <a:gd name="T13" fmla="*/ 48 h 65"/>
                <a:gd name="T14" fmla="*/ 9 w 19"/>
                <a:gd name="T15" fmla="*/ 38 h 65"/>
                <a:gd name="T16" fmla="*/ 8 w 19"/>
                <a:gd name="T17" fmla="*/ 32 h 65"/>
                <a:gd name="T18" fmla="*/ 8 w 19"/>
                <a:gd name="T19" fmla="*/ 25 h 65"/>
                <a:gd name="T20" fmla="*/ 5 w 19"/>
                <a:gd name="T21" fmla="*/ 19 h 65"/>
                <a:gd name="T22" fmla="*/ 1 w 19"/>
                <a:gd name="T23" fmla="*/ 7 h 65"/>
                <a:gd name="T24" fmla="*/ 0 w 19"/>
                <a:gd name="T25" fmla="*/ 2 h 65"/>
                <a:gd name="T26" fmla="*/ 8 w 19"/>
                <a:gd name="T27" fmla="*/ 1 h 65"/>
                <a:gd name="T28" fmla="*/ 16 w 19"/>
                <a:gd name="T29" fmla="*/ 1 h 65"/>
                <a:gd name="T30" fmla="*/ 18 w 19"/>
                <a:gd name="T31" fmla="*/ 11 h 65"/>
                <a:gd name="T32" fmla="*/ 18 w 19"/>
                <a:gd name="T33" fmla="*/ 18 h 65"/>
                <a:gd name="T34" fmla="*/ 17 w 19"/>
                <a:gd name="T35" fmla="*/ 22 h 65"/>
                <a:gd name="T36" fmla="*/ 17 w 19"/>
                <a:gd name="T37" fmla="*/ 29 h 65"/>
                <a:gd name="T38" fmla="*/ 18 w 19"/>
                <a:gd name="T39" fmla="*/ 33 h 65"/>
                <a:gd name="T40" fmla="*/ 19 w 19"/>
                <a:gd name="T41" fmla="*/ 47 h 65"/>
                <a:gd name="T42" fmla="*/ 17 w 19"/>
                <a:gd name="T43" fmla="*/ 5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65">
                  <a:moveTo>
                    <a:pt x="17" y="55"/>
                  </a:moveTo>
                  <a:cubicBezTo>
                    <a:pt x="17" y="55"/>
                    <a:pt x="18" y="63"/>
                    <a:pt x="15" y="65"/>
                  </a:cubicBezTo>
                  <a:cubicBezTo>
                    <a:pt x="12" y="65"/>
                    <a:pt x="12" y="65"/>
                    <a:pt x="12" y="65"/>
                  </a:cubicBezTo>
                  <a:cubicBezTo>
                    <a:pt x="9" y="63"/>
                    <a:pt x="9" y="63"/>
                    <a:pt x="9" y="63"/>
                  </a:cubicBezTo>
                  <a:cubicBezTo>
                    <a:pt x="9" y="63"/>
                    <a:pt x="8" y="60"/>
                    <a:pt x="9" y="58"/>
                  </a:cubicBezTo>
                  <a:cubicBezTo>
                    <a:pt x="10" y="57"/>
                    <a:pt x="10" y="54"/>
                    <a:pt x="10" y="54"/>
                  </a:cubicBezTo>
                  <a:cubicBezTo>
                    <a:pt x="10" y="48"/>
                    <a:pt x="10" y="48"/>
                    <a:pt x="10" y="48"/>
                  </a:cubicBezTo>
                  <a:cubicBezTo>
                    <a:pt x="10" y="48"/>
                    <a:pt x="10" y="41"/>
                    <a:pt x="9" y="38"/>
                  </a:cubicBezTo>
                  <a:cubicBezTo>
                    <a:pt x="8" y="34"/>
                    <a:pt x="8" y="32"/>
                    <a:pt x="8" y="32"/>
                  </a:cubicBezTo>
                  <a:cubicBezTo>
                    <a:pt x="8" y="32"/>
                    <a:pt x="8" y="26"/>
                    <a:pt x="8" y="25"/>
                  </a:cubicBezTo>
                  <a:cubicBezTo>
                    <a:pt x="7" y="24"/>
                    <a:pt x="5" y="19"/>
                    <a:pt x="5" y="19"/>
                  </a:cubicBezTo>
                  <a:cubicBezTo>
                    <a:pt x="5" y="18"/>
                    <a:pt x="2" y="8"/>
                    <a:pt x="1" y="7"/>
                  </a:cubicBezTo>
                  <a:cubicBezTo>
                    <a:pt x="1" y="7"/>
                    <a:pt x="0" y="2"/>
                    <a:pt x="0" y="2"/>
                  </a:cubicBezTo>
                  <a:cubicBezTo>
                    <a:pt x="0" y="2"/>
                    <a:pt x="8" y="1"/>
                    <a:pt x="8" y="1"/>
                  </a:cubicBezTo>
                  <a:cubicBezTo>
                    <a:pt x="9" y="0"/>
                    <a:pt x="16" y="1"/>
                    <a:pt x="16" y="1"/>
                  </a:cubicBezTo>
                  <a:cubicBezTo>
                    <a:pt x="16" y="1"/>
                    <a:pt x="19" y="9"/>
                    <a:pt x="18" y="11"/>
                  </a:cubicBezTo>
                  <a:cubicBezTo>
                    <a:pt x="18" y="12"/>
                    <a:pt x="17" y="17"/>
                    <a:pt x="18" y="18"/>
                  </a:cubicBezTo>
                  <a:cubicBezTo>
                    <a:pt x="18" y="19"/>
                    <a:pt x="17" y="22"/>
                    <a:pt x="17" y="22"/>
                  </a:cubicBezTo>
                  <a:cubicBezTo>
                    <a:pt x="17" y="22"/>
                    <a:pt x="17" y="28"/>
                    <a:pt x="17" y="29"/>
                  </a:cubicBezTo>
                  <a:cubicBezTo>
                    <a:pt x="17" y="30"/>
                    <a:pt x="19" y="32"/>
                    <a:pt x="18" y="33"/>
                  </a:cubicBezTo>
                  <a:cubicBezTo>
                    <a:pt x="18" y="35"/>
                    <a:pt x="19" y="46"/>
                    <a:pt x="19" y="47"/>
                  </a:cubicBezTo>
                  <a:cubicBezTo>
                    <a:pt x="18" y="48"/>
                    <a:pt x="17" y="55"/>
                    <a:pt x="17" y="55"/>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0" name="Freeform 121"/>
            <p:cNvSpPr>
              <a:spLocks/>
            </p:cNvSpPr>
            <p:nvPr/>
          </p:nvSpPr>
          <p:spPr bwMode="auto">
            <a:xfrm>
              <a:off x="3465513" y="2163762"/>
              <a:ext cx="77788" cy="279400"/>
            </a:xfrm>
            <a:custGeom>
              <a:avLst/>
              <a:gdLst>
                <a:gd name="T0" fmla="*/ 0 w 10"/>
                <a:gd name="T1" fmla="*/ 4 h 36"/>
                <a:gd name="T2" fmla="*/ 8 w 10"/>
                <a:gd name="T3" fmla="*/ 0 h 36"/>
                <a:gd name="T4" fmla="*/ 9 w 10"/>
                <a:gd name="T5" fmla="*/ 4 h 36"/>
                <a:gd name="T6" fmla="*/ 10 w 10"/>
                <a:gd name="T7" fmla="*/ 18 h 36"/>
                <a:gd name="T8" fmla="*/ 10 w 10"/>
                <a:gd name="T9" fmla="*/ 18 h 36"/>
                <a:gd name="T10" fmla="*/ 10 w 10"/>
                <a:gd name="T11" fmla="*/ 18 h 36"/>
                <a:gd name="T12" fmla="*/ 10 w 10"/>
                <a:gd name="T13" fmla="*/ 18 h 36"/>
                <a:gd name="T14" fmla="*/ 10 w 10"/>
                <a:gd name="T15" fmla="*/ 18 h 36"/>
                <a:gd name="T16" fmla="*/ 8 w 10"/>
                <a:gd name="T17" fmla="*/ 26 h 36"/>
                <a:gd name="T18" fmla="*/ 7 w 10"/>
                <a:gd name="T19" fmla="*/ 35 h 36"/>
                <a:gd name="T20" fmla="*/ 7 w 10"/>
                <a:gd name="T21" fmla="*/ 35 h 36"/>
                <a:gd name="T22" fmla="*/ 6 w 10"/>
                <a:gd name="T23" fmla="*/ 36 h 36"/>
                <a:gd name="T24" fmla="*/ 3 w 10"/>
                <a:gd name="T25" fmla="*/ 36 h 36"/>
                <a:gd name="T26" fmla="*/ 0 w 10"/>
                <a:gd name="T27" fmla="*/ 34 h 36"/>
                <a:gd name="T28" fmla="*/ 1 w 10"/>
                <a:gd name="T29" fmla="*/ 32 h 36"/>
                <a:gd name="T30" fmla="*/ 5 w 10"/>
                <a:gd name="T31" fmla="*/ 32 h 36"/>
                <a:gd name="T32" fmla="*/ 0 w 10"/>
                <a:gd name="T33" fmla="*/ 29 h 36"/>
                <a:gd name="T34" fmla="*/ 7 w 10"/>
                <a:gd name="T35" fmla="*/ 30 h 36"/>
                <a:gd name="T36" fmla="*/ 7 w 10"/>
                <a:gd name="T37" fmla="*/ 26 h 36"/>
                <a:gd name="T38" fmla="*/ 4 w 10"/>
                <a:gd name="T39" fmla="*/ 28 h 36"/>
                <a:gd name="T40" fmla="*/ 7 w 10"/>
                <a:gd name="T41" fmla="*/ 23 h 36"/>
                <a:gd name="T42" fmla="*/ 4 w 10"/>
                <a:gd name="T43" fmla="*/ 24 h 36"/>
                <a:gd name="T44" fmla="*/ 7 w 10"/>
                <a:gd name="T45" fmla="*/ 21 h 36"/>
                <a:gd name="T46" fmla="*/ 4 w 10"/>
                <a:gd name="T47" fmla="*/ 19 h 36"/>
                <a:gd name="T48" fmla="*/ 5 w 10"/>
                <a:gd name="T49" fmla="*/ 15 h 36"/>
                <a:gd name="T50" fmla="*/ 8 w 10"/>
                <a:gd name="T51" fmla="*/ 15 h 36"/>
                <a:gd name="T52" fmla="*/ 8 w 10"/>
                <a:gd name="T53" fmla="*/ 14 h 36"/>
                <a:gd name="T54" fmla="*/ 4 w 10"/>
                <a:gd name="T55" fmla="*/ 10 h 36"/>
                <a:gd name="T56" fmla="*/ 8 w 10"/>
                <a:gd name="T57" fmla="*/ 10 h 36"/>
                <a:gd name="T58" fmla="*/ 3 w 10"/>
                <a:gd name="T59" fmla="*/ 7 h 36"/>
                <a:gd name="T60" fmla="*/ 4 w 10"/>
                <a:gd name="T61" fmla="*/ 6 h 36"/>
                <a:gd name="T62" fmla="*/ 8 w 10"/>
                <a:gd name="T63" fmla="*/ 6 h 36"/>
                <a:gd name="T64" fmla="*/ 5 w 10"/>
                <a:gd name="T65" fmla="*/ 5 h 36"/>
                <a:gd name="T66" fmla="*/ 8 w 10"/>
                <a:gd name="T67" fmla="*/ 4 h 36"/>
                <a:gd name="T68" fmla="*/ 0 w 10"/>
                <a:gd name="T69"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36">
                  <a:moveTo>
                    <a:pt x="0" y="4"/>
                  </a:moveTo>
                  <a:cubicBezTo>
                    <a:pt x="1" y="2"/>
                    <a:pt x="5" y="1"/>
                    <a:pt x="8" y="0"/>
                  </a:cubicBezTo>
                  <a:cubicBezTo>
                    <a:pt x="8" y="1"/>
                    <a:pt x="10" y="3"/>
                    <a:pt x="9" y="4"/>
                  </a:cubicBezTo>
                  <a:cubicBezTo>
                    <a:pt x="9" y="6"/>
                    <a:pt x="10" y="15"/>
                    <a:pt x="10" y="18"/>
                  </a:cubicBezTo>
                  <a:cubicBezTo>
                    <a:pt x="10" y="18"/>
                    <a:pt x="10" y="18"/>
                    <a:pt x="10" y="18"/>
                  </a:cubicBezTo>
                  <a:cubicBezTo>
                    <a:pt x="10" y="18"/>
                    <a:pt x="10" y="18"/>
                    <a:pt x="10" y="18"/>
                  </a:cubicBezTo>
                  <a:cubicBezTo>
                    <a:pt x="10" y="18"/>
                    <a:pt x="10" y="18"/>
                    <a:pt x="10" y="18"/>
                  </a:cubicBezTo>
                  <a:cubicBezTo>
                    <a:pt x="10" y="18"/>
                    <a:pt x="10" y="18"/>
                    <a:pt x="10" y="18"/>
                  </a:cubicBezTo>
                  <a:cubicBezTo>
                    <a:pt x="9" y="19"/>
                    <a:pt x="8" y="26"/>
                    <a:pt x="8" y="26"/>
                  </a:cubicBezTo>
                  <a:cubicBezTo>
                    <a:pt x="8" y="26"/>
                    <a:pt x="9" y="33"/>
                    <a:pt x="7" y="35"/>
                  </a:cubicBezTo>
                  <a:cubicBezTo>
                    <a:pt x="7" y="35"/>
                    <a:pt x="7" y="35"/>
                    <a:pt x="7" y="35"/>
                  </a:cubicBezTo>
                  <a:cubicBezTo>
                    <a:pt x="6" y="36"/>
                    <a:pt x="6" y="36"/>
                    <a:pt x="6" y="36"/>
                  </a:cubicBezTo>
                  <a:cubicBezTo>
                    <a:pt x="3" y="36"/>
                    <a:pt x="3" y="36"/>
                    <a:pt x="3" y="36"/>
                  </a:cubicBezTo>
                  <a:cubicBezTo>
                    <a:pt x="0" y="34"/>
                    <a:pt x="0" y="34"/>
                    <a:pt x="0" y="34"/>
                  </a:cubicBezTo>
                  <a:cubicBezTo>
                    <a:pt x="1" y="33"/>
                    <a:pt x="1" y="32"/>
                    <a:pt x="1" y="32"/>
                  </a:cubicBezTo>
                  <a:cubicBezTo>
                    <a:pt x="5" y="32"/>
                    <a:pt x="5" y="32"/>
                    <a:pt x="5" y="32"/>
                  </a:cubicBezTo>
                  <a:cubicBezTo>
                    <a:pt x="5" y="30"/>
                    <a:pt x="0" y="29"/>
                    <a:pt x="0" y="29"/>
                  </a:cubicBezTo>
                  <a:cubicBezTo>
                    <a:pt x="1" y="28"/>
                    <a:pt x="5" y="29"/>
                    <a:pt x="7" y="30"/>
                  </a:cubicBezTo>
                  <a:cubicBezTo>
                    <a:pt x="8" y="29"/>
                    <a:pt x="7" y="27"/>
                    <a:pt x="7" y="26"/>
                  </a:cubicBezTo>
                  <a:cubicBezTo>
                    <a:pt x="6" y="26"/>
                    <a:pt x="4" y="28"/>
                    <a:pt x="4" y="28"/>
                  </a:cubicBezTo>
                  <a:cubicBezTo>
                    <a:pt x="7" y="23"/>
                    <a:pt x="7" y="23"/>
                    <a:pt x="7" y="23"/>
                  </a:cubicBezTo>
                  <a:cubicBezTo>
                    <a:pt x="7" y="23"/>
                    <a:pt x="4" y="24"/>
                    <a:pt x="4" y="24"/>
                  </a:cubicBezTo>
                  <a:cubicBezTo>
                    <a:pt x="7" y="21"/>
                    <a:pt x="7" y="21"/>
                    <a:pt x="7" y="21"/>
                  </a:cubicBezTo>
                  <a:cubicBezTo>
                    <a:pt x="7" y="21"/>
                    <a:pt x="5" y="20"/>
                    <a:pt x="4" y="19"/>
                  </a:cubicBezTo>
                  <a:cubicBezTo>
                    <a:pt x="3" y="17"/>
                    <a:pt x="5" y="15"/>
                    <a:pt x="5" y="15"/>
                  </a:cubicBezTo>
                  <a:cubicBezTo>
                    <a:pt x="5" y="15"/>
                    <a:pt x="8" y="17"/>
                    <a:pt x="8" y="15"/>
                  </a:cubicBezTo>
                  <a:cubicBezTo>
                    <a:pt x="8" y="14"/>
                    <a:pt x="8" y="14"/>
                    <a:pt x="8" y="14"/>
                  </a:cubicBezTo>
                  <a:cubicBezTo>
                    <a:pt x="7" y="12"/>
                    <a:pt x="4" y="10"/>
                    <a:pt x="4" y="10"/>
                  </a:cubicBezTo>
                  <a:cubicBezTo>
                    <a:pt x="8" y="10"/>
                    <a:pt x="8" y="10"/>
                    <a:pt x="8" y="10"/>
                  </a:cubicBezTo>
                  <a:cubicBezTo>
                    <a:pt x="7" y="8"/>
                    <a:pt x="2" y="8"/>
                    <a:pt x="3" y="7"/>
                  </a:cubicBezTo>
                  <a:cubicBezTo>
                    <a:pt x="4" y="7"/>
                    <a:pt x="4" y="6"/>
                    <a:pt x="4" y="6"/>
                  </a:cubicBezTo>
                  <a:cubicBezTo>
                    <a:pt x="6" y="6"/>
                    <a:pt x="8" y="6"/>
                    <a:pt x="8" y="6"/>
                  </a:cubicBezTo>
                  <a:cubicBezTo>
                    <a:pt x="5" y="5"/>
                    <a:pt x="5" y="5"/>
                    <a:pt x="5" y="5"/>
                  </a:cubicBezTo>
                  <a:cubicBezTo>
                    <a:pt x="8" y="4"/>
                    <a:pt x="8" y="4"/>
                    <a:pt x="8" y="4"/>
                  </a:cubicBezTo>
                  <a:cubicBezTo>
                    <a:pt x="6" y="3"/>
                    <a:pt x="0" y="4"/>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1" name="Freeform 122"/>
            <p:cNvSpPr>
              <a:spLocks/>
            </p:cNvSpPr>
            <p:nvPr/>
          </p:nvSpPr>
          <p:spPr bwMode="auto">
            <a:xfrm>
              <a:off x="3395663" y="1938337"/>
              <a:ext cx="155575" cy="209550"/>
            </a:xfrm>
            <a:custGeom>
              <a:avLst/>
              <a:gdLst>
                <a:gd name="T0" fmla="*/ 8 w 20"/>
                <a:gd name="T1" fmla="*/ 1 h 27"/>
                <a:gd name="T2" fmla="*/ 16 w 20"/>
                <a:gd name="T3" fmla="*/ 1 h 27"/>
                <a:gd name="T4" fmla="*/ 19 w 20"/>
                <a:gd name="T5" fmla="*/ 10 h 27"/>
                <a:gd name="T6" fmla="*/ 19 w 20"/>
                <a:gd name="T7" fmla="*/ 17 h 27"/>
                <a:gd name="T8" fmla="*/ 19 w 20"/>
                <a:gd name="T9" fmla="*/ 23 h 27"/>
                <a:gd name="T10" fmla="*/ 17 w 20"/>
                <a:gd name="T11" fmla="*/ 27 h 27"/>
                <a:gd name="T12" fmla="*/ 13 w 20"/>
                <a:gd name="T13" fmla="*/ 22 h 27"/>
                <a:gd name="T14" fmla="*/ 16 w 20"/>
                <a:gd name="T15" fmla="*/ 23 h 27"/>
                <a:gd name="T16" fmla="*/ 14 w 20"/>
                <a:gd name="T17" fmla="*/ 14 h 27"/>
                <a:gd name="T18" fmla="*/ 13 w 20"/>
                <a:gd name="T19" fmla="*/ 7 h 27"/>
                <a:gd name="T20" fmla="*/ 5 w 20"/>
                <a:gd name="T21" fmla="*/ 7 h 27"/>
                <a:gd name="T22" fmla="*/ 2 w 20"/>
                <a:gd name="T23" fmla="*/ 8 h 27"/>
                <a:gd name="T24" fmla="*/ 1 w 20"/>
                <a:gd name="T25" fmla="*/ 7 h 27"/>
                <a:gd name="T26" fmla="*/ 0 w 20"/>
                <a:gd name="T27" fmla="*/ 2 h 27"/>
                <a:gd name="T28" fmla="*/ 8 w 20"/>
                <a:gd name="T29"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7">
                  <a:moveTo>
                    <a:pt x="8" y="1"/>
                  </a:moveTo>
                  <a:cubicBezTo>
                    <a:pt x="9" y="0"/>
                    <a:pt x="16" y="1"/>
                    <a:pt x="16" y="1"/>
                  </a:cubicBezTo>
                  <a:cubicBezTo>
                    <a:pt x="16" y="1"/>
                    <a:pt x="20" y="8"/>
                    <a:pt x="19" y="10"/>
                  </a:cubicBezTo>
                  <a:cubicBezTo>
                    <a:pt x="19" y="11"/>
                    <a:pt x="19" y="16"/>
                    <a:pt x="19" y="17"/>
                  </a:cubicBezTo>
                  <a:cubicBezTo>
                    <a:pt x="20" y="18"/>
                    <a:pt x="19" y="23"/>
                    <a:pt x="19" y="23"/>
                  </a:cubicBezTo>
                  <a:cubicBezTo>
                    <a:pt x="19" y="23"/>
                    <a:pt x="17" y="25"/>
                    <a:pt x="17" y="27"/>
                  </a:cubicBezTo>
                  <a:cubicBezTo>
                    <a:pt x="15" y="25"/>
                    <a:pt x="13" y="22"/>
                    <a:pt x="13" y="22"/>
                  </a:cubicBezTo>
                  <a:cubicBezTo>
                    <a:pt x="14" y="22"/>
                    <a:pt x="16" y="23"/>
                    <a:pt x="16" y="23"/>
                  </a:cubicBezTo>
                  <a:cubicBezTo>
                    <a:pt x="16" y="21"/>
                    <a:pt x="14" y="14"/>
                    <a:pt x="14" y="14"/>
                  </a:cubicBezTo>
                  <a:cubicBezTo>
                    <a:pt x="14" y="14"/>
                    <a:pt x="7" y="9"/>
                    <a:pt x="13" y="7"/>
                  </a:cubicBezTo>
                  <a:cubicBezTo>
                    <a:pt x="13" y="4"/>
                    <a:pt x="5" y="7"/>
                    <a:pt x="5" y="7"/>
                  </a:cubicBezTo>
                  <a:cubicBezTo>
                    <a:pt x="2" y="8"/>
                    <a:pt x="2" y="8"/>
                    <a:pt x="2" y="8"/>
                  </a:cubicBezTo>
                  <a:cubicBezTo>
                    <a:pt x="2" y="8"/>
                    <a:pt x="1" y="7"/>
                    <a:pt x="1" y="7"/>
                  </a:cubicBezTo>
                  <a:cubicBezTo>
                    <a:pt x="1" y="7"/>
                    <a:pt x="0" y="2"/>
                    <a:pt x="0" y="2"/>
                  </a:cubicBezTo>
                  <a:cubicBezTo>
                    <a:pt x="0" y="2"/>
                    <a:pt x="8" y="1"/>
                    <a:pt x="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2" name="Freeform 123"/>
            <p:cNvSpPr>
              <a:spLocks/>
            </p:cNvSpPr>
            <p:nvPr/>
          </p:nvSpPr>
          <p:spPr bwMode="auto">
            <a:xfrm>
              <a:off x="3379788" y="1922462"/>
              <a:ext cx="115888" cy="39688"/>
            </a:xfrm>
            <a:custGeom>
              <a:avLst/>
              <a:gdLst>
                <a:gd name="T0" fmla="*/ 15 w 15"/>
                <a:gd name="T1" fmla="*/ 2 h 5"/>
                <a:gd name="T2" fmla="*/ 3 w 15"/>
                <a:gd name="T3" fmla="*/ 5 h 5"/>
                <a:gd name="T4" fmla="*/ 0 w 15"/>
                <a:gd name="T5" fmla="*/ 4 h 5"/>
                <a:gd name="T6" fmla="*/ 1 w 15"/>
                <a:gd name="T7" fmla="*/ 1 h 5"/>
                <a:gd name="T8" fmla="*/ 15 w 15"/>
                <a:gd name="T9" fmla="*/ 0 h 5"/>
                <a:gd name="T10" fmla="*/ 15 w 15"/>
                <a:gd name="T11" fmla="*/ 2 h 5"/>
              </a:gdLst>
              <a:ahLst/>
              <a:cxnLst>
                <a:cxn ang="0">
                  <a:pos x="T0" y="T1"/>
                </a:cxn>
                <a:cxn ang="0">
                  <a:pos x="T2" y="T3"/>
                </a:cxn>
                <a:cxn ang="0">
                  <a:pos x="T4" y="T5"/>
                </a:cxn>
                <a:cxn ang="0">
                  <a:pos x="T6" y="T7"/>
                </a:cxn>
                <a:cxn ang="0">
                  <a:pos x="T8" y="T9"/>
                </a:cxn>
                <a:cxn ang="0">
                  <a:pos x="T10" y="T11"/>
                </a:cxn>
              </a:cxnLst>
              <a:rect l="0" t="0" r="r" b="b"/>
              <a:pathLst>
                <a:path w="15" h="5">
                  <a:moveTo>
                    <a:pt x="15" y="2"/>
                  </a:moveTo>
                  <a:cubicBezTo>
                    <a:pt x="15" y="2"/>
                    <a:pt x="7" y="5"/>
                    <a:pt x="3" y="5"/>
                  </a:cubicBezTo>
                  <a:cubicBezTo>
                    <a:pt x="0" y="4"/>
                    <a:pt x="0" y="4"/>
                    <a:pt x="0" y="4"/>
                  </a:cubicBezTo>
                  <a:cubicBezTo>
                    <a:pt x="1" y="1"/>
                    <a:pt x="1" y="1"/>
                    <a:pt x="1" y="1"/>
                  </a:cubicBezTo>
                  <a:cubicBezTo>
                    <a:pt x="15" y="0"/>
                    <a:pt x="15" y="0"/>
                    <a:pt x="15" y="0"/>
                  </a:cubicBezTo>
                  <a:lnTo>
                    <a:pt x="1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3" name="Freeform 124"/>
            <p:cNvSpPr>
              <a:spLocks/>
            </p:cNvSpPr>
            <p:nvPr/>
          </p:nvSpPr>
          <p:spPr bwMode="auto">
            <a:xfrm>
              <a:off x="3387725" y="1651000"/>
              <a:ext cx="101600" cy="295275"/>
            </a:xfrm>
            <a:custGeom>
              <a:avLst/>
              <a:gdLst>
                <a:gd name="T0" fmla="*/ 13 w 13"/>
                <a:gd name="T1" fmla="*/ 34 h 38"/>
                <a:gd name="T2" fmla="*/ 9 w 13"/>
                <a:gd name="T3" fmla="*/ 37 h 38"/>
                <a:gd name="T4" fmla="*/ 0 w 13"/>
                <a:gd name="T5" fmla="*/ 37 h 38"/>
                <a:gd name="T6" fmla="*/ 1 w 13"/>
                <a:gd name="T7" fmla="*/ 25 h 38"/>
                <a:gd name="T8" fmla="*/ 0 w 13"/>
                <a:gd name="T9" fmla="*/ 17 h 38"/>
                <a:gd name="T10" fmla="*/ 4 w 13"/>
                <a:gd name="T11" fmla="*/ 7 h 38"/>
                <a:gd name="T12" fmla="*/ 4 w 13"/>
                <a:gd name="T13" fmla="*/ 2 h 38"/>
                <a:gd name="T14" fmla="*/ 5 w 13"/>
                <a:gd name="T15" fmla="*/ 5 h 38"/>
                <a:gd name="T16" fmla="*/ 12 w 13"/>
                <a:gd name="T17" fmla="*/ 0 h 38"/>
                <a:gd name="T18" fmla="*/ 13 w 13"/>
                <a:gd name="T19" fmla="*/ 2 h 38"/>
                <a:gd name="T20" fmla="*/ 13 w 13"/>
                <a:gd name="T21"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8">
                  <a:moveTo>
                    <a:pt x="13" y="34"/>
                  </a:moveTo>
                  <a:cubicBezTo>
                    <a:pt x="13" y="34"/>
                    <a:pt x="13" y="37"/>
                    <a:pt x="9" y="37"/>
                  </a:cubicBezTo>
                  <a:cubicBezTo>
                    <a:pt x="4" y="38"/>
                    <a:pt x="1" y="38"/>
                    <a:pt x="0" y="37"/>
                  </a:cubicBezTo>
                  <a:cubicBezTo>
                    <a:pt x="1" y="25"/>
                    <a:pt x="1" y="25"/>
                    <a:pt x="1" y="25"/>
                  </a:cubicBezTo>
                  <a:cubicBezTo>
                    <a:pt x="1" y="25"/>
                    <a:pt x="0" y="19"/>
                    <a:pt x="0" y="17"/>
                  </a:cubicBezTo>
                  <a:cubicBezTo>
                    <a:pt x="1" y="15"/>
                    <a:pt x="4" y="7"/>
                    <a:pt x="4" y="7"/>
                  </a:cubicBezTo>
                  <a:cubicBezTo>
                    <a:pt x="4" y="7"/>
                    <a:pt x="3" y="4"/>
                    <a:pt x="4" y="2"/>
                  </a:cubicBezTo>
                  <a:cubicBezTo>
                    <a:pt x="5" y="5"/>
                    <a:pt x="5" y="5"/>
                    <a:pt x="5" y="5"/>
                  </a:cubicBezTo>
                  <a:cubicBezTo>
                    <a:pt x="5" y="5"/>
                    <a:pt x="7" y="5"/>
                    <a:pt x="12" y="0"/>
                  </a:cubicBezTo>
                  <a:cubicBezTo>
                    <a:pt x="12" y="0"/>
                    <a:pt x="13" y="1"/>
                    <a:pt x="13" y="2"/>
                  </a:cubicBezTo>
                  <a:lnTo>
                    <a:pt x="13" y="34"/>
                  </a:lnTo>
                  <a:close/>
                </a:path>
              </a:pathLst>
            </a:custGeom>
            <a:solidFill>
              <a:srgbClr val="F5F7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4" name="Freeform 125"/>
            <p:cNvSpPr>
              <a:spLocks/>
            </p:cNvSpPr>
            <p:nvPr/>
          </p:nvSpPr>
          <p:spPr bwMode="auto">
            <a:xfrm>
              <a:off x="3387725" y="1651000"/>
              <a:ext cx="101600" cy="295275"/>
            </a:xfrm>
            <a:custGeom>
              <a:avLst/>
              <a:gdLst>
                <a:gd name="T0" fmla="*/ 4 w 13"/>
                <a:gd name="T1" fmla="*/ 37 h 38"/>
                <a:gd name="T2" fmla="*/ 11 w 13"/>
                <a:gd name="T3" fmla="*/ 32 h 38"/>
                <a:gd name="T4" fmla="*/ 10 w 13"/>
                <a:gd name="T5" fmla="*/ 30 h 38"/>
                <a:gd name="T6" fmla="*/ 4 w 13"/>
                <a:gd name="T7" fmla="*/ 34 h 38"/>
                <a:gd name="T8" fmla="*/ 10 w 13"/>
                <a:gd name="T9" fmla="*/ 24 h 38"/>
                <a:gd name="T10" fmla="*/ 11 w 13"/>
                <a:gd name="T11" fmla="*/ 5 h 38"/>
                <a:gd name="T12" fmla="*/ 8 w 13"/>
                <a:gd name="T13" fmla="*/ 8 h 38"/>
                <a:gd name="T14" fmla="*/ 10 w 13"/>
                <a:gd name="T15" fmla="*/ 5 h 38"/>
                <a:gd name="T16" fmla="*/ 7 w 13"/>
                <a:gd name="T17" fmla="*/ 4 h 38"/>
                <a:gd name="T18" fmla="*/ 12 w 13"/>
                <a:gd name="T19" fmla="*/ 0 h 38"/>
                <a:gd name="T20" fmla="*/ 13 w 13"/>
                <a:gd name="T21" fmla="*/ 2 h 38"/>
                <a:gd name="T22" fmla="*/ 13 w 13"/>
                <a:gd name="T23" fmla="*/ 34 h 38"/>
                <a:gd name="T24" fmla="*/ 9 w 13"/>
                <a:gd name="T25" fmla="*/ 37 h 38"/>
                <a:gd name="T26" fmla="*/ 0 w 13"/>
                <a:gd name="T27" fmla="*/ 37 h 38"/>
                <a:gd name="T28" fmla="*/ 0 w 13"/>
                <a:gd name="T29" fmla="*/ 36 h 38"/>
                <a:gd name="T30" fmla="*/ 4 w 13"/>
                <a:gd name="T31"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38">
                  <a:moveTo>
                    <a:pt x="4" y="37"/>
                  </a:moveTo>
                  <a:cubicBezTo>
                    <a:pt x="9" y="36"/>
                    <a:pt x="11" y="32"/>
                    <a:pt x="11" y="32"/>
                  </a:cubicBezTo>
                  <a:cubicBezTo>
                    <a:pt x="11" y="32"/>
                    <a:pt x="12" y="30"/>
                    <a:pt x="10" y="30"/>
                  </a:cubicBezTo>
                  <a:cubicBezTo>
                    <a:pt x="9" y="30"/>
                    <a:pt x="4" y="34"/>
                    <a:pt x="4" y="34"/>
                  </a:cubicBezTo>
                  <a:cubicBezTo>
                    <a:pt x="5" y="31"/>
                    <a:pt x="8" y="27"/>
                    <a:pt x="10" y="24"/>
                  </a:cubicBezTo>
                  <a:cubicBezTo>
                    <a:pt x="13" y="20"/>
                    <a:pt x="11" y="5"/>
                    <a:pt x="11" y="5"/>
                  </a:cubicBezTo>
                  <a:cubicBezTo>
                    <a:pt x="8" y="8"/>
                    <a:pt x="8" y="8"/>
                    <a:pt x="8" y="8"/>
                  </a:cubicBezTo>
                  <a:cubicBezTo>
                    <a:pt x="10" y="5"/>
                    <a:pt x="10" y="5"/>
                    <a:pt x="10" y="5"/>
                  </a:cubicBezTo>
                  <a:cubicBezTo>
                    <a:pt x="9" y="5"/>
                    <a:pt x="8" y="5"/>
                    <a:pt x="7" y="4"/>
                  </a:cubicBezTo>
                  <a:cubicBezTo>
                    <a:pt x="8" y="3"/>
                    <a:pt x="10" y="2"/>
                    <a:pt x="12" y="0"/>
                  </a:cubicBezTo>
                  <a:cubicBezTo>
                    <a:pt x="12" y="0"/>
                    <a:pt x="13" y="1"/>
                    <a:pt x="13" y="2"/>
                  </a:cubicBezTo>
                  <a:cubicBezTo>
                    <a:pt x="13" y="34"/>
                    <a:pt x="13" y="34"/>
                    <a:pt x="13" y="34"/>
                  </a:cubicBezTo>
                  <a:cubicBezTo>
                    <a:pt x="13" y="34"/>
                    <a:pt x="13" y="37"/>
                    <a:pt x="9" y="37"/>
                  </a:cubicBezTo>
                  <a:cubicBezTo>
                    <a:pt x="4" y="38"/>
                    <a:pt x="1" y="38"/>
                    <a:pt x="0" y="37"/>
                  </a:cubicBezTo>
                  <a:cubicBezTo>
                    <a:pt x="0" y="36"/>
                    <a:pt x="0" y="36"/>
                    <a:pt x="0" y="36"/>
                  </a:cubicBezTo>
                  <a:cubicBezTo>
                    <a:pt x="1" y="37"/>
                    <a:pt x="3" y="37"/>
                    <a:pt x="4" y="37"/>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5" name="Freeform 126"/>
            <p:cNvSpPr>
              <a:spLocks/>
            </p:cNvSpPr>
            <p:nvPr/>
          </p:nvSpPr>
          <p:spPr bwMode="auto">
            <a:xfrm>
              <a:off x="3433763" y="1658937"/>
              <a:ext cx="155575" cy="381000"/>
            </a:xfrm>
            <a:custGeom>
              <a:avLst/>
              <a:gdLst>
                <a:gd name="T0" fmla="*/ 20 w 20"/>
                <a:gd name="T1" fmla="*/ 46 h 49"/>
                <a:gd name="T2" fmla="*/ 13 w 20"/>
                <a:gd name="T3" fmla="*/ 49 h 49"/>
                <a:gd name="T4" fmla="*/ 4 w 20"/>
                <a:gd name="T5" fmla="*/ 31 h 49"/>
                <a:gd name="T6" fmla="*/ 1 w 20"/>
                <a:gd name="T7" fmla="*/ 23 h 49"/>
                <a:gd name="T8" fmla="*/ 8 w 20"/>
                <a:gd name="T9" fmla="*/ 0 h 49"/>
                <a:gd name="T10" fmla="*/ 13 w 20"/>
                <a:gd name="T11" fmla="*/ 3 h 49"/>
                <a:gd name="T12" fmla="*/ 13 w 20"/>
                <a:gd name="T13" fmla="*/ 15 h 49"/>
                <a:gd name="T14" fmla="*/ 20 w 20"/>
                <a:gd name="T15" fmla="*/ 46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49">
                  <a:moveTo>
                    <a:pt x="20" y="46"/>
                  </a:moveTo>
                  <a:cubicBezTo>
                    <a:pt x="13" y="49"/>
                    <a:pt x="13" y="49"/>
                    <a:pt x="13" y="49"/>
                  </a:cubicBezTo>
                  <a:cubicBezTo>
                    <a:pt x="13" y="49"/>
                    <a:pt x="4" y="32"/>
                    <a:pt x="4" y="31"/>
                  </a:cubicBezTo>
                  <a:cubicBezTo>
                    <a:pt x="3" y="30"/>
                    <a:pt x="0" y="28"/>
                    <a:pt x="1" y="23"/>
                  </a:cubicBezTo>
                  <a:cubicBezTo>
                    <a:pt x="1" y="18"/>
                    <a:pt x="2" y="7"/>
                    <a:pt x="8" y="0"/>
                  </a:cubicBezTo>
                  <a:cubicBezTo>
                    <a:pt x="8" y="0"/>
                    <a:pt x="10" y="4"/>
                    <a:pt x="13" y="3"/>
                  </a:cubicBezTo>
                  <a:cubicBezTo>
                    <a:pt x="13" y="15"/>
                    <a:pt x="13" y="15"/>
                    <a:pt x="13" y="15"/>
                  </a:cubicBezTo>
                  <a:cubicBezTo>
                    <a:pt x="13" y="15"/>
                    <a:pt x="15" y="35"/>
                    <a:pt x="20" y="46"/>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6" name="Freeform 127"/>
            <p:cNvSpPr>
              <a:spLocks/>
            </p:cNvSpPr>
            <p:nvPr/>
          </p:nvSpPr>
          <p:spPr bwMode="auto">
            <a:xfrm>
              <a:off x="3379788" y="1690687"/>
              <a:ext cx="61913" cy="247650"/>
            </a:xfrm>
            <a:custGeom>
              <a:avLst/>
              <a:gdLst>
                <a:gd name="T0" fmla="*/ 4 w 8"/>
                <a:gd name="T1" fmla="*/ 30 h 32"/>
                <a:gd name="T2" fmla="*/ 2 w 8"/>
                <a:gd name="T3" fmla="*/ 32 h 32"/>
                <a:gd name="T4" fmla="*/ 0 w 8"/>
                <a:gd name="T5" fmla="*/ 30 h 32"/>
                <a:gd name="T6" fmla="*/ 2 w 8"/>
                <a:gd name="T7" fmla="*/ 14 h 32"/>
                <a:gd name="T8" fmla="*/ 6 w 8"/>
                <a:gd name="T9" fmla="*/ 4 h 32"/>
                <a:gd name="T10" fmla="*/ 6 w 8"/>
                <a:gd name="T11" fmla="*/ 0 h 32"/>
                <a:gd name="T12" fmla="*/ 8 w 8"/>
                <a:gd name="T13" fmla="*/ 2 h 32"/>
                <a:gd name="T14" fmla="*/ 7 w 8"/>
                <a:gd name="T15" fmla="*/ 4 h 32"/>
                <a:gd name="T16" fmla="*/ 6 w 8"/>
                <a:gd name="T17" fmla="*/ 12 h 32"/>
                <a:gd name="T18" fmla="*/ 4 w 8"/>
                <a:gd name="T19"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2">
                  <a:moveTo>
                    <a:pt x="4" y="30"/>
                  </a:moveTo>
                  <a:cubicBezTo>
                    <a:pt x="2" y="32"/>
                    <a:pt x="2" y="32"/>
                    <a:pt x="2" y="32"/>
                  </a:cubicBezTo>
                  <a:cubicBezTo>
                    <a:pt x="0" y="30"/>
                    <a:pt x="0" y="30"/>
                    <a:pt x="0" y="30"/>
                  </a:cubicBezTo>
                  <a:cubicBezTo>
                    <a:pt x="0" y="30"/>
                    <a:pt x="2" y="17"/>
                    <a:pt x="2" y="14"/>
                  </a:cubicBezTo>
                  <a:cubicBezTo>
                    <a:pt x="3" y="11"/>
                    <a:pt x="6" y="4"/>
                    <a:pt x="6" y="4"/>
                  </a:cubicBezTo>
                  <a:cubicBezTo>
                    <a:pt x="6" y="4"/>
                    <a:pt x="5" y="2"/>
                    <a:pt x="6" y="0"/>
                  </a:cubicBezTo>
                  <a:cubicBezTo>
                    <a:pt x="6" y="0"/>
                    <a:pt x="8" y="0"/>
                    <a:pt x="8" y="2"/>
                  </a:cubicBezTo>
                  <a:cubicBezTo>
                    <a:pt x="7" y="4"/>
                    <a:pt x="7" y="4"/>
                    <a:pt x="7" y="4"/>
                  </a:cubicBezTo>
                  <a:cubicBezTo>
                    <a:pt x="7" y="4"/>
                    <a:pt x="6" y="9"/>
                    <a:pt x="6" y="12"/>
                  </a:cubicBezTo>
                  <a:cubicBezTo>
                    <a:pt x="5" y="14"/>
                    <a:pt x="5" y="29"/>
                    <a:pt x="4" y="30"/>
                  </a:cubicBezTo>
                  <a:close/>
                </a:path>
              </a:pathLst>
            </a:custGeom>
            <a:solidFill>
              <a:srgbClr val="A41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7" name="Freeform 128"/>
            <p:cNvSpPr>
              <a:spLocks/>
            </p:cNvSpPr>
            <p:nvPr/>
          </p:nvSpPr>
          <p:spPr bwMode="auto">
            <a:xfrm>
              <a:off x="3240088" y="1782762"/>
              <a:ext cx="139700" cy="101600"/>
            </a:xfrm>
            <a:custGeom>
              <a:avLst/>
              <a:gdLst>
                <a:gd name="T0" fmla="*/ 1 w 18"/>
                <a:gd name="T1" fmla="*/ 9 h 13"/>
                <a:gd name="T2" fmla="*/ 3 w 18"/>
                <a:gd name="T3" fmla="*/ 3 h 13"/>
                <a:gd name="T4" fmla="*/ 9 w 18"/>
                <a:gd name="T5" fmla="*/ 5 h 13"/>
                <a:gd name="T6" fmla="*/ 10 w 18"/>
                <a:gd name="T7" fmla="*/ 6 h 13"/>
                <a:gd name="T8" fmla="*/ 13 w 18"/>
                <a:gd name="T9" fmla="*/ 6 h 13"/>
                <a:gd name="T10" fmla="*/ 15 w 18"/>
                <a:gd name="T11" fmla="*/ 6 h 13"/>
                <a:gd name="T12" fmla="*/ 16 w 18"/>
                <a:gd name="T13" fmla="*/ 5 h 13"/>
                <a:gd name="T14" fmla="*/ 18 w 18"/>
                <a:gd name="T15" fmla="*/ 0 h 13"/>
                <a:gd name="T16" fmla="*/ 18 w 18"/>
                <a:gd name="T17" fmla="*/ 11 h 13"/>
                <a:gd name="T18" fmla="*/ 18 w 18"/>
                <a:gd name="T19" fmla="*/ 13 h 13"/>
                <a:gd name="T20" fmla="*/ 11 w 18"/>
                <a:gd name="T21" fmla="*/ 12 h 13"/>
                <a:gd name="T22" fmla="*/ 1 w 18"/>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3">
                  <a:moveTo>
                    <a:pt x="1" y="9"/>
                  </a:moveTo>
                  <a:cubicBezTo>
                    <a:pt x="1" y="9"/>
                    <a:pt x="0" y="6"/>
                    <a:pt x="3" y="3"/>
                  </a:cubicBezTo>
                  <a:cubicBezTo>
                    <a:pt x="3" y="3"/>
                    <a:pt x="8" y="4"/>
                    <a:pt x="9" y="5"/>
                  </a:cubicBezTo>
                  <a:cubicBezTo>
                    <a:pt x="9" y="5"/>
                    <a:pt x="10" y="6"/>
                    <a:pt x="10" y="6"/>
                  </a:cubicBezTo>
                  <a:cubicBezTo>
                    <a:pt x="13" y="6"/>
                    <a:pt x="13" y="6"/>
                    <a:pt x="13" y="6"/>
                  </a:cubicBezTo>
                  <a:cubicBezTo>
                    <a:pt x="13" y="6"/>
                    <a:pt x="15" y="5"/>
                    <a:pt x="15" y="6"/>
                  </a:cubicBezTo>
                  <a:cubicBezTo>
                    <a:pt x="16" y="5"/>
                    <a:pt x="16" y="5"/>
                    <a:pt x="16" y="5"/>
                  </a:cubicBezTo>
                  <a:cubicBezTo>
                    <a:pt x="16" y="5"/>
                    <a:pt x="16" y="2"/>
                    <a:pt x="18" y="0"/>
                  </a:cubicBezTo>
                  <a:cubicBezTo>
                    <a:pt x="18" y="11"/>
                    <a:pt x="18" y="11"/>
                    <a:pt x="18" y="11"/>
                  </a:cubicBezTo>
                  <a:cubicBezTo>
                    <a:pt x="18" y="13"/>
                    <a:pt x="18" y="13"/>
                    <a:pt x="18" y="13"/>
                  </a:cubicBezTo>
                  <a:cubicBezTo>
                    <a:pt x="18" y="13"/>
                    <a:pt x="12" y="13"/>
                    <a:pt x="11" y="12"/>
                  </a:cubicBezTo>
                  <a:cubicBezTo>
                    <a:pt x="9" y="11"/>
                    <a:pt x="2" y="10"/>
                    <a:pt x="1" y="9"/>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8" name="Freeform 129"/>
            <p:cNvSpPr>
              <a:spLocks/>
            </p:cNvSpPr>
            <p:nvPr/>
          </p:nvSpPr>
          <p:spPr bwMode="auto">
            <a:xfrm>
              <a:off x="3248025" y="1806575"/>
              <a:ext cx="123825" cy="69850"/>
            </a:xfrm>
            <a:custGeom>
              <a:avLst/>
              <a:gdLst>
                <a:gd name="T0" fmla="*/ 2 w 16"/>
                <a:gd name="T1" fmla="*/ 0 h 9"/>
                <a:gd name="T2" fmla="*/ 8 w 16"/>
                <a:gd name="T3" fmla="*/ 2 h 9"/>
                <a:gd name="T4" fmla="*/ 9 w 16"/>
                <a:gd name="T5" fmla="*/ 3 h 9"/>
                <a:gd name="T6" fmla="*/ 12 w 16"/>
                <a:gd name="T7" fmla="*/ 3 h 9"/>
                <a:gd name="T8" fmla="*/ 14 w 16"/>
                <a:gd name="T9" fmla="*/ 2 h 9"/>
                <a:gd name="T10" fmla="*/ 15 w 16"/>
                <a:gd name="T11" fmla="*/ 5 h 9"/>
                <a:gd name="T12" fmla="*/ 13 w 16"/>
                <a:gd name="T13" fmla="*/ 4 h 9"/>
                <a:gd name="T14" fmla="*/ 16 w 16"/>
                <a:gd name="T15" fmla="*/ 9 h 9"/>
                <a:gd name="T16" fmla="*/ 12 w 16"/>
                <a:gd name="T17" fmla="*/ 4 h 9"/>
                <a:gd name="T18" fmla="*/ 9 w 16"/>
                <a:gd name="T19" fmla="*/ 3 h 9"/>
                <a:gd name="T20" fmla="*/ 10 w 16"/>
                <a:gd name="T21" fmla="*/ 7 h 9"/>
                <a:gd name="T22" fmla="*/ 5 w 16"/>
                <a:gd name="T23" fmla="*/ 3 h 9"/>
                <a:gd name="T24" fmla="*/ 3 w 16"/>
                <a:gd name="T25" fmla="*/ 3 h 9"/>
                <a:gd name="T26" fmla="*/ 0 w 16"/>
                <a:gd name="T27" fmla="*/ 4 h 9"/>
                <a:gd name="T28" fmla="*/ 0 w 16"/>
                <a:gd name="T29" fmla="*/ 4 h 9"/>
                <a:gd name="T30" fmla="*/ 2 w 16"/>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9">
                  <a:moveTo>
                    <a:pt x="2" y="0"/>
                  </a:moveTo>
                  <a:cubicBezTo>
                    <a:pt x="2" y="0"/>
                    <a:pt x="7" y="1"/>
                    <a:pt x="8" y="2"/>
                  </a:cubicBezTo>
                  <a:cubicBezTo>
                    <a:pt x="8" y="2"/>
                    <a:pt x="9" y="3"/>
                    <a:pt x="9" y="3"/>
                  </a:cubicBezTo>
                  <a:cubicBezTo>
                    <a:pt x="12" y="3"/>
                    <a:pt x="12" y="3"/>
                    <a:pt x="12" y="3"/>
                  </a:cubicBezTo>
                  <a:cubicBezTo>
                    <a:pt x="12" y="3"/>
                    <a:pt x="13" y="2"/>
                    <a:pt x="14" y="2"/>
                  </a:cubicBezTo>
                  <a:cubicBezTo>
                    <a:pt x="14" y="3"/>
                    <a:pt x="14" y="4"/>
                    <a:pt x="15" y="5"/>
                  </a:cubicBezTo>
                  <a:cubicBezTo>
                    <a:pt x="13" y="4"/>
                    <a:pt x="13" y="4"/>
                    <a:pt x="13" y="4"/>
                  </a:cubicBezTo>
                  <a:cubicBezTo>
                    <a:pt x="13" y="4"/>
                    <a:pt x="15" y="8"/>
                    <a:pt x="16" y="9"/>
                  </a:cubicBezTo>
                  <a:cubicBezTo>
                    <a:pt x="16" y="9"/>
                    <a:pt x="12" y="6"/>
                    <a:pt x="12" y="4"/>
                  </a:cubicBezTo>
                  <a:cubicBezTo>
                    <a:pt x="12" y="3"/>
                    <a:pt x="9" y="3"/>
                    <a:pt x="9" y="3"/>
                  </a:cubicBezTo>
                  <a:cubicBezTo>
                    <a:pt x="9" y="3"/>
                    <a:pt x="7" y="5"/>
                    <a:pt x="10" y="7"/>
                  </a:cubicBezTo>
                  <a:cubicBezTo>
                    <a:pt x="10" y="7"/>
                    <a:pt x="6" y="5"/>
                    <a:pt x="5" y="3"/>
                  </a:cubicBezTo>
                  <a:cubicBezTo>
                    <a:pt x="4" y="0"/>
                    <a:pt x="3" y="3"/>
                    <a:pt x="3" y="3"/>
                  </a:cubicBezTo>
                  <a:cubicBezTo>
                    <a:pt x="0" y="4"/>
                    <a:pt x="0" y="4"/>
                    <a:pt x="0" y="4"/>
                  </a:cubicBezTo>
                  <a:cubicBezTo>
                    <a:pt x="0" y="4"/>
                    <a:pt x="0" y="4"/>
                    <a:pt x="0" y="4"/>
                  </a:cubicBezTo>
                  <a:cubicBezTo>
                    <a:pt x="0" y="3"/>
                    <a:pt x="1" y="1"/>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9" name="Freeform 130"/>
            <p:cNvSpPr>
              <a:spLocks/>
            </p:cNvSpPr>
            <p:nvPr/>
          </p:nvSpPr>
          <p:spPr bwMode="auto">
            <a:xfrm>
              <a:off x="3441700" y="1666875"/>
              <a:ext cx="61913" cy="263525"/>
            </a:xfrm>
            <a:custGeom>
              <a:avLst/>
              <a:gdLst>
                <a:gd name="T0" fmla="*/ 5 w 8"/>
                <a:gd name="T1" fmla="*/ 34 h 34"/>
                <a:gd name="T2" fmla="*/ 3 w 8"/>
                <a:gd name="T3" fmla="*/ 30 h 34"/>
                <a:gd name="T4" fmla="*/ 1 w 8"/>
                <a:gd name="T5" fmla="*/ 27 h 34"/>
                <a:gd name="T6" fmla="*/ 0 w 8"/>
                <a:gd name="T7" fmla="*/ 21 h 34"/>
                <a:gd name="T8" fmla="*/ 7 w 8"/>
                <a:gd name="T9" fmla="*/ 5 h 34"/>
                <a:gd name="T10" fmla="*/ 6 w 8"/>
                <a:gd name="T11" fmla="*/ 4 h 34"/>
                <a:gd name="T12" fmla="*/ 7 w 8"/>
                <a:gd name="T13" fmla="*/ 0 h 34"/>
                <a:gd name="T14" fmla="*/ 8 w 8"/>
                <a:gd name="T15" fmla="*/ 1 h 34"/>
                <a:gd name="T16" fmla="*/ 7 w 8"/>
                <a:gd name="T17" fmla="*/ 4 h 34"/>
                <a:gd name="T18" fmla="*/ 7 w 8"/>
                <a:gd name="T19" fmla="*/ 5 h 34"/>
                <a:gd name="T20" fmla="*/ 1 w 8"/>
                <a:gd name="T21" fmla="*/ 22 h 34"/>
                <a:gd name="T22" fmla="*/ 4 w 8"/>
                <a:gd name="T23" fmla="*/ 29 h 34"/>
                <a:gd name="T24" fmla="*/ 5 w 8"/>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4">
                  <a:moveTo>
                    <a:pt x="5" y="34"/>
                  </a:moveTo>
                  <a:cubicBezTo>
                    <a:pt x="4" y="32"/>
                    <a:pt x="3" y="31"/>
                    <a:pt x="3" y="30"/>
                  </a:cubicBezTo>
                  <a:cubicBezTo>
                    <a:pt x="2" y="30"/>
                    <a:pt x="1" y="29"/>
                    <a:pt x="1" y="27"/>
                  </a:cubicBezTo>
                  <a:cubicBezTo>
                    <a:pt x="0" y="25"/>
                    <a:pt x="0" y="22"/>
                    <a:pt x="0" y="21"/>
                  </a:cubicBezTo>
                  <a:cubicBezTo>
                    <a:pt x="1" y="19"/>
                    <a:pt x="7" y="5"/>
                    <a:pt x="7" y="5"/>
                  </a:cubicBezTo>
                  <a:cubicBezTo>
                    <a:pt x="6" y="4"/>
                    <a:pt x="6" y="4"/>
                    <a:pt x="6" y="4"/>
                  </a:cubicBezTo>
                  <a:cubicBezTo>
                    <a:pt x="7" y="0"/>
                    <a:pt x="7" y="0"/>
                    <a:pt x="7" y="0"/>
                  </a:cubicBezTo>
                  <a:cubicBezTo>
                    <a:pt x="8" y="1"/>
                    <a:pt x="8" y="1"/>
                    <a:pt x="8" y="1"/>
                  </a:cubicBezTo>
                  <a:cubicBezTo>
                    <a:pt x="7" y="4"/>
                    <a:pt x="7" y="4"/>
                    <a:pt x="7" y="4"/>
                  </a:cubicBezTo>
                  <a:cubicBezTo>
                    <a:pt x="7" y="5"/>
                    <a:pt x="7" y="5"/>
                    <a:pt x="7" y="5"/>
                  </a:cubicBezTo>
                  <a:cubicBezTo>
                    <a:pt x="7" y="5"/>
                    <a:pt x="2" y="20"/>
                    <a:pt x="1" y="22"/>
                  </a:cubicBezTo>
                  <a:cubicBezTo>
                    <a:pt x="1" y="23"/>
                    <a:pt x="3" y="28"/>
                    <a:pt x="4" y="29"/>
                  </a:cubicBezTo>
                  <a:cubicBezTo>
                    <a:pt x="4" y="30"/>
                    <a:pt x="5" y="32"/>
                    <a:pt x="5" y="3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0" name="Freeform 131"/>
            <p:cNvSpPr>
              <a:spLocks/>
            </p:cNvSpPr>
            <p:nvPr/>
          </p:nvSpPr>
          <p:spPr bwMode="auto">
            <a:xfrm>
              <a:off x="3481388" y="1690687"/>
              <a:ext cx="69850" cy="287338"/>
            </a:xfrm>
            <a:custGeom>
              <a:avLst/>
              <a:gdLst>
                <a:gd name="T0" fmla="*/ 3 w 9"/>
                <a:gd name="T1" fmla="*/ 8 h 37"/>
                <a:gd name="T2" fmla="*/ 0 w 9"/>
                <a:gd name="T3" fmla="*/ 10 h 37"/>
                <a:gd name="T4" fmla="*/ 5 w 9"/>
                <a:gd name="T5" fmla="*/ 3 h 37"/>
                <a:gd name="T6" fmla="*/ 7 w 9"/>
                <a:gd name="T7" fmla="*/ 0 h 37"/>
                <a:gd name="T8" fmla="*/ 7 w 9"/>
                <a:gd name="T9" fmla="*/ 11 h 37"/>
                <a:gd name="T10" fmla="*/ 9 w 9"/>
                <a:gd name="T11" fmla="*/ 26 h 37"/>
                <a:gd name="T12" fmla="*/ 7 w 9"/>
                <a:gd name="T13" fmla="*/ 29 h 37"/>
                <a:gd name="T14" fmla="*/ 3 w 9"/>
                <a:gd name="T15" fmla="*/ 37 h 37"/>
                <a:gd name="T16" fmla="*/ 1 w 9"/>
                <a:gd name="T17" fmla="*/ 33 h 37"/>
                <a:gd name="T18" fmla="*/ 4 w 9"/>
                <a:gd name="T19" fmla="*/ 25 h 37"/>
                <a:gd name="T20" fmla="*/ 2 w 9"/>
                <a:gd name="T21" fmla="*/ 25 h 37"/>
                <a:gd name="T22" fmla="*/ 4 w 9"/>
                <a:gd name="T23" fmla="*/ 24 h 37"/>
                <a:gd name="T24" fmla="*/ 4 w 9"/>
                <a:gd name="T25" fmla="*/ 18 h 37"/>
                <a:gd name="T26" fmla="*/ 3 w 9"/>
                <a:gd name="T27" fmla="*/ 15 h 37"/>
                <a:gd name="T28" fmla="*/ 3 w 9"/>
                <a:gd name="T29" fmla="*/ 12 h 37"/>
                <a:gd name="T30" fmla="*/ 3 w 9"/>
                <a:gd name="T31"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37">
                  <a:moveTo>
                    <a:pt x="3" y="8"/>
                  </a:moveTo>
                  <a:cubicBezTo>
                    <a:pt x="0" y="10"/>
                    <a:pt x="0" y="10"/>
                    <a:pt x="0" y="10"/>
                  </a:cubicBezTo>
                  <a:cubicBezTo>
                    <a:pt x="0" y="10"/>
                    <a:pt x="5" y="4"/>
                    <a:pt x="5" y="3"/>
                  </a:cubicBezTo>
                  <a:cubicBezTo>
                    <a:pt x="6" y="2"/>
                    <a:pt x="6" y="1"/>
                    <a:pt x="7" y="0"/>
                  </a:cubicBezTo>
                  <a:cubicBezTo>
                    <a:pt x="7" y="11"/>
                    <a:pt x="7" y="11"/>
                    <a:pt x="7" y="11"/>
                  </a:cubicBezTo>
                  <a:cubicBezTo>
                    <a:pt x="7" y="11"/>
                    <a:pt x="7" y="18"/>
                    <a:pt x="9" y="26"/>
                  </a:cubicBezTo>
                  <a:cubicBezTo>
                    <a:pt x="7" y="29"/>
                    <a:pt x="7" y="29"/>
                    <a:pt x="7" y="29"/>
                  </a:cubicBezTo>
                  <a:cubicBezTo>
                    <a:pt x="3" y="37"/>
                    <a:pt x="3" y="37"/>
                    <a:pt x="3" y="37"/>
                  </a:cubicBezTo>
                  <a:cubicBezTo>
                    <a:pt x="2" y="36"/>
                    <a:pt x="2" y="34"/>
                    <a:pt x="1" y="33"/>
                  </a:cubicBezTo>
                  <a:cubicBezTo>
                    <a:pt x="2" y="30"/>
                    <a:pt x="4" y="25"/>
                    <a:pt x="4" y="25"/>
                  </a:cubicBezTo>
                  <a:cubicBezTo>
                    <a:pt x="4" y="24"/>
                    <a:pt x="2" y="24"/>
                    <a:pt x="2" y="25"/>
                  </a:cubicBezTo>
                  <a:cubicBezTo>
                    <a:pt x="4" y="24"/>
                    <a:pt x="4" y="24"/>
                    <a:pt x="4" y="24"/>
                  </a:cubicBezTo>
                  <a:cubicBezTo>
                    <a:pt x="4" y="18"/>
                    <a:pt x="4" y="18"/>
                    <a:pt x="4" y="18"/>
                  </a:cubicBezTo>
                  <a:cubicBezTo>
                    <a:pt x="4" y="18"/>
                    <a:pt x="3" y="17"/>
                    <a:pt x="3" y="15"/>
                  </a:cubicBezTo>
                  <a:cubicBezTo>
                    <a:pt x="4" y="14"/>
                    <a:pt x="3" y="12"/>
                    <a:pt x="3" y="12"/>
                  </a:cubicBez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1" name="Freeform 132"/>
            <p:cNvSpPr>
              <a:spLocks/>
            </p:cNvSpPr>
            <p:nvPr/>
          </p:nvSpPr>
          <p:spPr bwMode="auto">
            <a:xfrm>
              <a:off x="3495675" y="1682750"/>
              <a:ext cx="31750" cy="46038"/>
            </a:xfrm>
            <a:custGeom>
              <a:avLst/>
              <a:gdLst>
                <a:gd name="T0" fmla="*/ 0 w 4"/>
                <a:gd name="T1" fmla="*/ 6 h 6"/>
                <a:gd name="T2" fmla="*/ 3 w 4"/>
                <a:gd name="T3" fmla="*/ 0 h 6"/>
                <a:gd name="T4" fmla="*/ 4 w 4"/>
                <a:gd name="T5" fmla="*/ 0 h 6"/>
                <a:gd name="T6" fmla="*/ 0 w 4"/>
                <a:gd name="T7" fmla="*/ 6 h 6"/>
              </a:gdLst>
              <a:ahLst/>
              <a:cxnLst>
                <a:cxn ang="0">
                  <a:pos x="T0" y="T1"/>
                </a:cxn>
                <a:cxn ang="0">
                  <a:pos x="T2" y="T3"/>
                </a:cxn>
                <a:cxn ang="0">
                  <a:pos x="T4" y="T5"/>
                </a:cxn>
                <a:cxn ang="0">
                  <a:pos x="T6" y="T7"/>
                </a:cxn>
              </a:cxnLst>
              <a:rect l="0" t="0" r="r" b="b"/>
              <a:pathLst>
                <a:path w="4" h="6">
                  <a:moveTo>
                    <a:pt x="0" y="6"/>
                  </a:moveTo>
                  <a:cubicBezTo>
                    <a:pt x="3" y="0"/>
                    <a:pt x="3" y="0"/>
                    <a:pt x="3" y="0"/>
                  </a:cubicBezTo>
                  <a:cubicBezTo>
                    <a:pt x="3" y="0"/>
                    <a:pt x="3" y="0"/>
                    <a:pt x="4" y="0"/>
                  </a:cubicBezTo>
                  <a:cubicBezTo>
                    <a:pt x="3" y="1"/>
                    <a:pt x="2" y="3"/>
                    <a:pt x="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2" name="Freeform 133"/>
            <p:cNvSpPr>
              <a:spLocks/>
            </p:cNvSpPr>
            <p:nvPr/>
          </p:nvSpPr>
          <p:spPr bwMode="auto">
            <a:xfrm>
              <a:off x="3481388" y="1962150"/>
              <a:ext cx="38100" cy="77788"/>
            </a:xfrm>
            <a:custGeom>
              <a:avLst/>
              <a:gdLst>
                <a:gd name="T0" fmla="*/ 5 w 5"/>
                <a:gd name="T1" fmla="*/ 3 h 10"/>
                <a:gd name="T2" fmla="*/ 4 w 5"/>
                <a:gd name="T3" fmla="*/ 8 h 10"/>
                <a:gd name="T4" fmla="*/ 4 w 5"/>
                <a:gd name="T5" fmla="*/ 10 h 10"/>
                <a:gd name="T6" fmla="*/ 0 w 5"/>
                <a:gd name="T7" fmla="*/ 6 h 10"/>
                <a:gd name="T8" fmla="*/ 1 w 5"/>
                <a:gd name="T9" fmla="*/ 2 h 10"/>
                <a:gd name="T10" fmla="*/ 5 w 5"/>
                <a:gd name="T11" fmla="*/ 3 h 10"/>
              </a:gdLst>
              <a:ahLst/>
              <a:cxnLst>
                <a:cxn ang="0">
                  <a:pos x="T0" y="T1"/>
                </a:cxn>
                <a:cxn ang="0">
                  <a:pos x="T2" y="T3"/>
                </a:cxn>
                <a:cxn ang="0">
                  <a:pos x="T4" y="T5"/>
                </a:cxn>
                <a:cxn ang="0">
                  <a:pos x="T6" y="T7"/>
                </a:cxn>
                <a:cxn ang="0">
                  <a:pos x="T8" y="T9"/>
                </a:cxn>
                <a:cxn ang="0">
                  <a:pos x="T10" y="T11"/>
                </a:cxn>
              </a:cxnLst>
              <a:rect l="0" t="0" r="r" b="b"/>
              <a:pathLst>
                <a:path w="5" h="10">
                  <a:moveTo>
                    <a:pt x="5" y="3"/>
                  </a:moveTo>
                  <a:cubicBezTo>
                    <a:pt x="5" y="4"/>
                    <a:pt x="5" y="7"/>
                    <a:pt x="4" y="8"/>
                  </a:cubicBezTo>
                  <a:cubicBezTo>
                    <a:pt x="4" y="10"/>
                    <a:pt x="4" y="10"/>
                    <a:pt x="4" y="10"/>
                  </a:cubicBezTo>
                  <a:cubicBezTo>
                    <a:pt x="0" y="6"/>
                    <a:pt x="0" y="6"/>
                    <a:pt x="0" y="6"/>
                  </a:cubicBezTo>
                  <a:cubicBezTo>
                    <a:pt x="0" y="6"/>
                    <a:pt x="0" y="3"/>
                    <a:pt x="1" y="2"/>
                  </a:cubicBezTo>
                  <a:cubicBezTo>
                    <a:pt x="2" y="0"/>
                    <a:pt x="5" y="3"/>
                    <a:pt x="5" y="3"/>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3" name="Freeform 134"/>
            <p:cNvSpPr>
              <a:spLocks/>
            </p:cNvSpPr>
            <p:nvPr/>
          </p:nvSpPr>
          <p:spPr bwMode="auto">
            <a:xfrm>
              <a:off x="3489325" y="1682750"/>
              <a:ext cx="92075" cy="317500"/>
            </a:xfrm>
            <a:custGeom>
              <a:avLst/>
              <a:gdLst>
                <a:gd name="T0" fmla="*/ 5 w 12"/>
                <a:gd name="T1" fmla="*/ 41 h 41"/>
                <a:gd name="T2" fmla="*/ 0 w 12"/>
                <a:gd name="T3" fmla="*/ 37 h 41"/>
                <a:gd name="T4" fmla="*/ 4 w 12"/>
                <a:gd name="T5" fmla="*/ 25 h 41"/>
                <a:gd name="T6" fmla="*/ 4 w 12"/>
                <a:gd name="T7" fmla="*/ 16 h 41"/>
                <a:gd name="T8" fmla="*/ 2 w 12"/>
                <a:gd name="T9" fmla="*/ 9 h 41"/>
                <a:gd name="T10" fmla="*/ 6 w 12"/>
                <a:gd name="T11" fmla="*/ 0 h 41"/>
                <a:gd name="T12" fmla="*/ 9 w 12"/>
                <a:gd name="T13" fmla="*/ 2 h 41"/>
                <a:gd name="T14" fmla="*/ 10 w 12"/>
                <a:gd name="T15" fmla="*/ 3 h 41"/>
                <a:gd name="T16" fmla="*/ 11 w 12"/>
                <a:gd name="T17" fmla="*/ 6 h 41"/>
                <a:gd name="T18" fmla="*/ 11 w 12"/>
                <a:gd name="T19" fmla="*/ 10 h 41"/>
                <a:gd name="T20" fmla="*/ 12 w 12"/>
                <a:gd name="T21" fmla="*/ 11 h 41"/>
                <a:gd name="T22" fmla="*/ 12 w 12"/>
                <a:gd name="T23" fmla="*/ 14 h 41"/>
                <a:gd name="T24" fmla="*/ 11 w 12"/>
                <a:gd name="T25" fmla="*/ 15 h 41"/>
                <a:gd name="T26" fmla="*/ 12 w 12"/>
                <a:gd name="T27" fmla="*/ 19 h 41"/>
                <a:gd name="T28" fmla="*/ 12 w 12"/>
                <a:gd name="T29" fmla="*/ 23 h 41"/>
                <a:gd name="T30" fmla="*/ 11 w 12"/>
                <a:gd name="T31" fmla="*/ 28 h 41"/>
                <a:gd name="T32" fmla="*/ 5 w 12"/>
                <a:gd name="T3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41">
                  <a:moveTo>
                    <a:pt x="5" y="41"/>
                  </a:moveTo>
                  <a:cubicBezTo>
                    <a:pt x="5" y="41"/>
                    <a:pt x="2" y="38"/>
                    <a:pt x="0" y="37"/>
                  </a:cubicBezTo>
                  <a:cubicBezTo>
                    <a:pt x="0" y="37"/>
                    <a:pt x="3" y="26"/>
                    <a:pt x="4" y="25"/>
                  </a:cubicBezTo>
                  <a:cubicBezTo>
                    <a:pt x="4" y="16"/>
                    <a:pt x="4" y="16"/>
                    <a:pt x="4" y="16"/>
                  </a:cubicBezTo>
                  <a:cubicBezTo>
                    <a:pt x="4" y="16"/>
                    <a:pt x="2" y="10"/>
                    <a:pt x="2" y="9"/>
                  </a:cubicBezTo>
                  <a:cubicBezTo>
                    <a:pt x="2" y="7"/>
                    <a:pt x="6" y="0"/>
                    <a:pt x="6" y="0"/>
                  </a:cubicBezTo>
                  <a:cubicBezTo>
                    <a:pt x="6" y="0"/>
                    <a:pt x="8" y="1"/>
                    <a:pt x="9" y="2"/>
                  </a:cubicBezTo>
                  <a:cubicBezTo>
                    <a:pt x="10" y="3"/>
                    <a:pt x="10" y="3"/>
                    <a:pt x="10" y="3"/>
                  </a:cubicBezTo>
                  <a:cubicBezTo>
                    <a:pt x="11" y="6"/>
                    <a:pt x="11" y="6"/>
                    <a:pt x="11" y="6"/>
                  </a:cubicBezTo>
                  <a:cubicBezTo>
                    <a:pt x="11" y="10"/>
                    <a:pt x="11" y="10"/>
                    <a:pt x="11" y="10"/>
                  </a:cubicBezTo>
                  <a:cubicBezTo>
                    <a:pt x="11" y="10"/>
                    <a:pt x="12" y="11"/>
                    <a:pt x="12" y="11"/>
                  </a:cubicBezTo>
                  <a:cubicBezTo>
                    <a:pt x="12" y="12"/>
                    <a:pt x="12" y="13"/>
                    <a:pt x="12" y="14"/>
                  </a:cubicBezTo>
                  <a:cubicBezTo>
                    <a:pt x="12" y="14"/>
                    <a:pt x="11" y="15"/>
                    <a:pt x="11" y="15"/>
                  </a:cubicBezTo>
                  <a:cubicBezTo>
                    <a:pt x="11" y="15"/>
                    <a:pt x="12" y="18"/>
                    <a:pt x="12" y="19"/>
                  </a:cubicBezTo>
                  <a:cubicBezTo>
                    <a:pt x="12" y="19"/>
                    <a:pt x="12" y="22"/>
                    <a:pt x="12" y="23"/>
                  </a:cubicBezTo>
                  <a:cubicBezTo>
                    <a:pt x="12" y="24"/>
                    <a:pt x="11" y="28"/>
                    <a:pt x="11" y="28"/>
                  </a:cubicBezTo>
                  <a:cubicBezTo>
                    <a:pt x="11" y="28"/>
                    <a:pt x="7" y="40"/>
                    <a:pt x="5" y="41"/>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4" name="Freeform 135"/>
            <p:cNvSpPr>
              <a:spLocks noEditPoints="1"/>
            </p:cNvSpPr>
            <p:nvPr/>
          </p:nvSpPr>
          <p:spPr bwMode="auto">
            <a:xfrm>
              <a:off x="3511550" y="1698625"/>
              <a:ext cx="69850" cy="301625"/>
            </a:xfrm>
            <a:custGeom>
              <a:avLst/>
              <a:gdLst>
                <a:gd name="T0" fmla="*/ 2 w 9"/>
                <a:gd name="T1" fmla="*/ 36 h 39"/>
                <a:gd name="T2" fmla="*/ 0 w 9"/>
                <a:gd name="T3" fmla="*/ 37 h 39"/>
                <a:gd name="T4" fmla="*/ 2 w 9"/>
                <a:gd name="T5" fmla="*/ 39 h 39"/>
                <a:gd name="T6" fmla="*/ 8 w 9"/>
                <a:gd name="T7" fmla="*/ 26 h 39"/>
                <a:gd name="T8" fmla="*/ 9 w 9"/>
                <a:gd name="T9" fmla="*/ 21 h 39"/>
                <a:gd name="T10" fmla="*/ 9 w 9"/>
                <a:gd name="T11" fmla="*/ 17 h 39"/>
                <a:gd name="T12" fmla="*/ 8 w 9"/>
                <a:gd name="T13" fmla="*/ 13 h 39"/>
                <a:gd name="T14" fmla="*/ 9 w 9"/>
                <a:gd name="T15" fmla="*/ 12 h 39"/>
                <a:gd name="T16" fmla="*/ 9 w 9"/>
                <a:gd name="T17" fmla="*/ 9 h 39"/>
                <a:gd name="T18" fmla="*/ 8 w 9"/>
                <a:gd name="T19" fmla="*/ 8 h 39"/>
                <a:gd name="T20" fmla="*/ 8 w 9"/>
                <a:gd name="T21" fmla="*/ 4 h 39"/>
                <a:gd name="T22" fmla="*/ 7 w 9"/>
                <a:gd name="T23" fmla="*/ 0 h 39"/>
                <a:gd name="T24" fmla="*/ 6 w 9"/>
                <a:gd name="T25" fmla="*/ 0 h 39"/>
                <a:gd name="T26" fmla="*/ 6 w 9"/>
                <a:gd name="T27" fmla="*/ 0 h 39"/>
                <a:gd name="T28" fmla="*/ 6 w 9"/>
                <a:gd name="T29" fmla="*/ 2 h 39"/>
                <a:gd name="T30" fmla="*/ 7 w 9"/>
                <a:gd name="T31" fmla="*/ 5 h 39"/>
                <a:gd name="T32" fmla="*/ 8 w 9"/>
                <a:gd name="T33" fmla="*/ 6 h 39"/>
                <a:gd name="T34" fmla="*/ 6 w 9"/>
                <a:gd name="T35" fmla="*/ 5 h 39"/>
                <a:gd name="T36" fmla="*/ 8 w 9"/>
                <a:gd name="T37" fmla="*/ 8 h 39"/>
                <a:gd name="T38" fmla="*/ 3 w 9"/>
                <a:gd name="T39" fmla="*/ 8 h 39"/>
                <a:gd name="T40" fmla="*/ 5 w 9"/>
                <a:gd name="T41" fmla="*/ 9 h 39"/>
                <a:gd name="T42" fmla="*/ 1 w 9"/>
                <a:gd name="T43" fmla="*/ 11 h 39"/>
                <a:gd name="T44" fmla="*/ 6 w 9"/>
                <a:gd name="T45" fmla="*/ 10 h 39"/>
                <a:gd name="T46" fmla="*/ 3 w 9"/>
                <a:gd name="T47" fmla="*/ 12 h 39"/>
                <a:gd name="T48" fmla="*/ 1 w 9"/>
                <a:gd name="T49" fmla="*/ 15 h 39"/>
                <a:gd name="T50" fmla="*/ 6 w 9"/>
                <a:gd name="T51" fmla="*/ 12 h 39"/>
                <a:gd name="T52" fmla="*/ 6 w 9"/>
                <a:gd name="T53" fmla="*/ 15 h 39"/>
                <a:gd name="T54" fmla="*/ 8 w 9"/>
                <a:gd name="T55" fmla="*/ 18 h 39"/>
                <a:gd name="T56" fmla="*/ 6 w 9"/>
                <a:gd name="T57" fmla="*/ 20 h 39"/>
                <a:gd name="T58" fmla="*/ 2 w 9"/>
                <a:gd name="T59" fmla="*/ 18 h 39"/>
                <a:gd name="T60" fmla="*/ 7 w 9"/>
                <a:gd name="T61" fmla="*/ 21 h 39"/>
                <a:gd name="T62" fmla="*/ 8 w 9"/>
                <a:gd name="T63" fmla="*/ 21 h 39"/>
                <a:gd name="T64" fmla="*/ 5 w 9"/>
                <a:gd name="T65" fmla="*/ 30 h 39"/>
                <a:gd name="T66" fmla="*/ 2 w 9"/>
                <a:gd name="T67" fmla="*/ 36 h 39"/>
                <a:gd name="T68" fmla="*/ 7 w 9"/>
                <a:gd name="T69" fmla="*/ 7 h 39"/>
                <a:gd name="T70" fmla="*/ 7 w 9"/>
                <a:gd name="T71"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39">
                  <a:moveTo>
                    <a:pt x="2" y="36"/>
                  </a:moveTo>
                  <a:cubicBezTo>
                    <a:pt x="0" y="37"/>
                    <a:pt x="0" y="37"/>
                    <a:pt x="0" y="37"/>
                  </a:cubicBezTo>
                  <a:cubicBezTo>
                    <a:pt x="1" y="38"/>
                    <a:pt x="2" y="39"/>
                    <a:pt x="2" y="39"/>
                  </a:cubicBezTo>
                  <a:cubicBezTo>
                    <a:pt x="4" y="38"/>
                    <a:pt x="8" y="26"/>
                    <a:pt x="8" y="26"/>
                  </a:cubicBezTo>
                  <a:cubicBezTo>
                    <a:pt x="8" y="26"/>
                    <a:pt x="9" y="22"/>
                    <a:pt x="9" y="21"/>
                  </a:cubicBezTo>
                  <a:cubicBezTo>
                    <a:pt x="9" y="20"/>
                    <a:pt x="9" y="17"/>
                    <a:pt x="9" y="17"/>
                  </a:cubicBezTo>
                  <a:cubicBezTo>
                    <a:pt x="9" y="16"/>
                    <a:pt x="8" y="13"/>
                    <a:pt x="8" y="13"/>
                  </a:cubicBezTo>
                  <a:cubicBezTo>
                    <a:pt x="8" y="13"/>
                    <a:pt x="9" y="12"/>
                    <a:pt x="9" y="12"/>
                  </a:cubicBezTo>
                  <a:cubicBezTo>
                    <a:pt x="9" y="11"/>
                    <a:pt x="9" y="10"/>
                    <a:pt x="9" y="9"/>
                  </a:cubicBezTo>
                  <a:cubicBezTo>
                    <a:pt x="9" y="9"/>
                    <a:pt x="8" y="8"/>
                    <a:pt x="8" y="8"/>
                  </a:cubicBezTo>
                  <a:cubicBezTo>
                    <a:pt x="8" y="4"/>
                    <a:pt x="8" y="4"/>
                    <a:pt x="8" y="4"/>
                  </a:cubicBezTo>
                  <a:cubicBezTo>
                    <a:pt x="7" y="0"/>
                    <a:pt x="7" y="0"/>
                    <a:pt x="7" y="0"/>
                  </a:cubicBezTo>
                  <a:cubicBezTo>
                    <a:pt x="6" y="0"/>
                    <a:pt x="6" y="0"/>
                    <a:pt x="6" y="0"/>
                  </a:cubicBezTo>
                  <a:cubicBezTo>
                    <a:pt x="6" y="0"/>
                    <a:pt x="6" y="0"/>
                    <a:pt x="6" y="0"/>
                  </a:cubicBezTo>
                  <a:cubicBezTo>
                    <a:pt x="6" y="2"/>
                    <a:pt x="6" y="2"/>
                    <a:pt x="6" y="2"/>
                  </a:cubicBezTo>
                  <a:cubicBezTo>
                    <a:pt x="7" y="5"/>
                    <a:pt x="7" y="5"/>
                    <a:pt x="7" y="5"/>
                  </a:cubicBezTo>
                  <a:cubicBezTo>
                    <a:pt x="7" y="5"/>
                    <a:pt x="8" y="6"/>
                    <a:pt x="8" y="6"/>
                  </a:cubicBezTo>
                  <a:cubicBezTo>
                    <a:pt x="6" y="5"/>
                    <a:pt x="6" y="5"/>
                    <a:pt x="6" y="5"/>
                  </a:cubicBezTo>
                  <a:cubicBezTo>
                    <a:pt x="6" y="5"/>
                    <a:pt x="8" y="7"/>
                    <a:pt x="8" y="8"/>
                  </a:cubicBezTo>
                  <a:cubicBezTo>
                    <a:pt x="8" y="8"/>
                    <a:pt x="4" y="6"/>
                    <a:pt x="3" y="8"/>
                  </a:cubicBezTo>
                  <a:cubicBezTo>
                    <a:pt x="3" y="8"/>
                    <a:pt x="5" y="7"/>
                    <a:pt x="5" y="9"/>
                  </a:cubicBezTo>
                  <a:cubicBezTo>
                    <a:pt x="4" y="9"/>
                    <a:pt x="3" y="10"/>
                    <a:pt x="1" y="11"/>
                  </a:cubicBezTo>
                  <a:cubicBezTo>
                    <a:pt x="3" y="10"/>
                    <a:pt x="4" y="10"/>
                    <a:pt x="6" y="10"/>
                  </a:cubicBezTo>
                  <a:cubicBezTo>
                    <a:pt x="6" y="10"/>
                    <a:pt x="4" y="11"/>
                    <a:pt x="3" y="12"/>
                  </a:cubicBezTo>
                  <a:cubicBezTo>
                    <a:pt x="2" y="13"/>
                    <a:pt x="1" y="15"/>
                    <a:pt x="1" y="15"/>
                  </a:cubicBezTo>
                  <a:cubicBezTo>
                    <a:pt x="1" y="15"/>
                    <a:pt x="3" y="12"/>
                    <a:pt x="6" y="12"/>
                  </a:cubicBezTo>
                  <a:cubicBezTo>
                    <a:pt x="6" y="13"/>
                    <a:pt x="6" y="15"/>
                    <a:pt x="6" y="15"/>
                  </a:cubicBezTo>
                  <a:cubicBezTo>
                    <a:pt x="7" y="16"/>
                    <a:pt x="7" y="18"/>
                    <a:pt x="8" y="18"/>
                  </a:cubicBezTo>
                  <a:cubicBezTo>
                    <a:pt x="8" y="19"/>
                    <a:pt x="6" y="20"/>
                    <a:pt x="6" y="20"/>
                  </a:cubicBezTo>
                  <a:cubicBezTo>
                    <a:pt x="5" y="20"/>
                    <a:pt x="2" y="18"/>
                    <a:pt x="2" y="18"/>
                  </a:cubicBezTo>
                  <a:cubicBezTo>
                    <a:pt x="2" y="18"/>
                    <a:pt x="4" y="21"/>
                    <a:pt x="7" y="21"/>
                  </a:cubicBezTo>
                  <a:cubicBezTo>
                    <a:pt x="9" y="20"/>
                    <a:pt x="8" y="21"/>
                    <a:pt x="8" y="21"/>
                  </a:cubicBezTo>
                  <a:cubicBezTo>
                    <a:pt x="8" y="21"/>
                    <a:pt x="6" y="30"/>
                    <a:pt x="5" y="30"/>
                  </a:cubicBezTo>
                  <a:cubicBezTo>
                    <a:pt x="4" y="31"/>
                    <a:pt x="2" y="36"/>
                    <a:pt x="2" y="36"/>
                  </a:cubicBezTo>
                  <a:close/>
                  <a:moveTo>
                    <a:pt x="7" y="7"/>
                  </a:moveTo>
                  <a:cubicBezTo>
                    <a:pt x="7" y="7"/>
                    <a:pt x="7" y="7"/>
                    <a:pt x="7"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5" name="Freeform 136"/>
            <p:cNvSpPr>
              <a:spLocks/>
            </p:cNvSpPr>
            <p:nvPr/>
          </p:nvSpPr>
          <p:spPr bwMode="auto">
            <a:xfrm>
              <a:off x="3511550" y="1782762"/>
              <a:ext cx="793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6" name="Freeform 137"/>
            <p:cNvSpPr>
              <a:spLocks/>
            </p:cNvSpPr>
            <p:nvPr/>
          </p:nvSpPr>
          <p:spPr bwMode="auto">
            <a:xfrm>
              <a:off x="3395663" y="1558925"/>
              <a:ext cx="93663" cy="123825"/>
            </a:xfrm>
            <a:custGeom>
              <a:avLst/>
              <a:gdLst>
                <a:gd name="T0" fmla="*/ 5 w 12"/>
                <a:gd name="T1" fmla="*/ 16 h 16"/>
                <a:gd name="T2" fmla="*/ 3 w 12"/>
                <a:gd name="T3" fmla="*/ 14 h 16"/>
                <a:gd name="T4" fmla="*/ 1 w 12"/>
                <a:gd name="T5" fmla="*/ 10 h 16"/>
                <a:gd name="T6" fmla="*/ 0 w 12"/>
                <a:gd name="T7" fmla="*/ 10 h 16"/>
                <a:gd name="T8" fmla="*/ 0 w 12"/>
                <a:gd name="T9" fmla="*/ 8 h 16"/>
                <a:gd name="T10" fmla="*/ 0 w 12"/>
                <a:gd name="T11" fmla="*/ 6 h 16"/>
                <a:gd name="T12" fmla="*/ 0 w 12"/>
                <a:gd name="T13" fmla="*/ 1 h 16"/>
                <a:gd name="T14" fmla="*/ 7 w 12"/>
                <a:gd name="T15" fmla="*/ 0 h 16"/>
                <a:gd name="T16" fmla="*/ 10 w 12"/>
                <a:gd name="T17" fmla="*/ 2 h 16"/>
                <a:gd name="T18" fmla="*/ 10 w 12"/>
                <a:gd name="T19" fmla="*/ 6 h 16"/>
                <a:gd name="T20" fmla="*/ 11 w 12"/>
                <a:gd name="T21" fmla="*/ 6 h 16"/>
                <a:gd name="T22" fmla="*/ 10 w 12"/>
                <a:gd name="T23" fmla="*/ 10 h 16"/>
                <a:gd name="T24" fmla="*/ 9 w 12"/>
                <a:gd name="T25" fmla="*/ 14 h 16"/>
                <a:gd name="T26" fmla="*/ 5 w 12"/>
                <a:gd name="T2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6">
                  <a:moveTo>
                    <a:pt x="5" y="16"/>
                  </a:moveTo>
                  <a:cubicBezTo>
                    <a:pt x="4" y="16"/>
                    <a:pt x="3" y="15"/>
                    <a:pt x="3" y="14"/>
                  </a:cubicBezTo>
                  <a:cubicBezTo>
                    <a:pt x="3" y="14"/>
                    <a:pt x="1" y="11"/>
                    <a:pt x="1" y="10"/>
                  </a:cubicBezTo>
                  <a:cubicBezTo>
                    <a:pt x="0" y="10"/>
                    <a:pt x="0" y="10"/>
                    <a:pt x="0" y="10"/>
                  </a:cubicBezTo>
                  <a:cubicBezTo>
                    <a:pt x="0" y="10"/>
                    <a:pt x="0" y="8"/>
                    <a:pt x="0" y="8"/>
                  </a:cubicBezTo>
                  <a:cubicBezTo>
                    <a:pt x="0" y="8"/>
                    <a:pt x="0" y="6"/>
                    <a:pt x="0" y="6"/>
                  </a:cubicBezTo>
                  <a:cubicBezTo>
                    <a:pt x="0" y="1"/>
                    <a:pt x="0" y="1"/>
                    <a:pt x="0" y="1"/>
                  </a:cubicBezTo>
                  <a:cubicBezTo>
                    <a:pt x="7" y="0"/>
                    <a:pt x="7" y="0"/>
                    <a:pt x="7" y="0"/>
                  </a:cubicBezTo>
                  <a:cubicBezTo>
                    <a:pt x="10" y="2"/>
                    <a:pt x="10" y="2"/>
                    <a:pt x="10" y="2"/>
                  </a:cubicBezTo>
                  <a:cubicBezTo>
                    <a:pt x="10" y="6"/>
                    <a:pt x="10" y="6"/>
                    <a:pt x="10" y="6"/>
                  </a:cubicBezTo>
                  <a:cubicBezTo>
                    <a:pt x="10" y="6"/>
                    <a:pt x="11" y="6"/>
                    <a:pt x="11" y="6"/>
                  </a:cubicBezTo>
                  <a:cubicBezTo>
                    <a:pt x="11" y="6"/>
                    <a:pt x="12" y="10"/>
                    <a:pt x="10" y="10"/>
                  </a:cubicBezTo>
                  <a:cubicBezTo>
                    <a:pt x="10" y="10"/>
                    <a:pt x="10" y="13"/>
                    <a:pt x="9" y="14"/>
                  </a:cubicBezTo>
                  <a:cubicBezTo>
                    <a:pt x="8" y="15"/>
                    <a:pt x="7" y="16"/>
                    <a:pt x="5" y="16"/>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7" name="Freeform 138"/>
            <p:cNvSpPr>
              <a:spLocks/>
            </p:cNvSpPr>
            <p:nvPr/>
          </p:nvSpPr>
          <p:spPr bwMode="auto">
            <a:xfrm>
              <a:off x="3441700" y="1558925"/>
              <a:ext cx="47625" cy="115888"/>
            </a:xfrm>
            <a:custGeom>
              <a:avLst/>
              <a:gdLst>
                <a:gd name="T0" fmla="*/ 1 w 6"/>
                <a:gd name="T1" fmla="*/ 15 h 15"/>
                <a:gd name="T2" fmla="*/ 3 w 6"/>
                <a:gd name="T3" fmla="*/ 11 h 15"/>
                <a:gd name="T4" fmla="*/ 2 w 6"/>
                <a:gd name="T5" fmla="*/ 9 h 15"/>
                <a:gd name="T6" fmla="*/ 3 w 6"/>
                <a:gd name="T7" fmla="*/ 8 h 15"/>
                <a:gd name="T8" fmla="*/ 1 w 6"/>
                <a:gd name="T9" fmla="*/ 7 h 15"/>
                <a:gd name="T10" fmla="*/ 1 w 6"/>
                <a:gd name="T11" fmla="*/ 4 h 15"/>
                <a:gd name="T12" fmla="*/ 0 w 6"/>
                <a:gd name="T13" fmla="*/ 1 h 15"/>
                <a:gd name="T14" fmla="*/ 1 w 6"/>
                <a:gd name="T15" fmla="*/ 0 h 15"/>
                <a:gd name="T16" fmla="*/ 4 w 6"/>
                <a:gd name="T17" fmla="*/ 2 h 15"/>
                <a:gd name="T18" fmla="*/ 4 w 6"/>
                <a:gd name="T19" fmla="*/ 6 h 15"/>
                <a:gd name="T20" fmla="*/ 5 w 6"/>
                <a:gd name="T21" fmla="*/ 6 h 15"/>
                <a:gd name="T22" fmla="*/ 4 w 6"/>
                <a:gd name="T23" fmla="*/ 10 h 15"/>
                <a:gd name="T24" fmla="*/ 3 w 6"/>
                <a:gd name="T25" fmla="*/ 14 h 15"/>
                <a:gd name="T26" fmla="*/ 1 w 6"/>
                <a:gd name="T2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5">
                  <a:moveTo>
                    <a:pt x="1" y="15"/>
                  </a:moveTo>
                  <a:cubicBezTo>
                    <a:pt x="2" y="14"/>
                    <a:pt x="3" y="11"/>
                    <a:pt x="3" y="11"/>
                  </a:cubicBezTo>
                  <a:cubicBezTo>
                    <a:pt x="3" y="10"/>
                    <a:pt x="2" y="9"/>
                    <a:pt x="2" y="9"/>
                  </a:cubicBezTo>
                  <a:cubicBezTo>
                    <a:pt x="3" y="8"/>
                    <a:pt x="3" y="8"/>
                    <a:pt x="3" y="8"/>
                  </a:cubicBezTo>
                  <a:cubicBezTo>
                    <a:pt x="3" y="7"/>
                    <a:pt x="1" y="7"/>
                    <a:pt x="1" y="7"/>
                  </a:cubicBezTo>
                  <a:cubicBezTo>
                    <a:pt x="1" y="7"/>
                    <a:pt x="1" y="5"/>
                    <a:pt x="1" y="4"/>
                  </a:cubicBezTo>
                  <a:cubicBezTo>
                    <a:pt x="1" y="4"/>
                    <a:pt x="0" y="2"/>
                    <a:pt x="0" y="1"/>
                  </a:cubicBezTo>
                  <a:cubicBezTo>
                    <a:pt x="1" y="0"/>
                    <a:pt x="1" y="0"/>
                    <a:pt x="1" y="0"/>
                  </a:cubicBezTo>
                  <a:cubicBezTo>
                    <a:pt x="4" y="2"/>
                    <a:pt x="4" y="2"/>
                    <a:pt x="4" y="2"/>
                  </a:cubicBezTo>
                  <a:cubicBezTo>
                    <a:pt x="4" y="6"/>
                    <a:pt x="4" y="6"/>
                    <a:pt x="4" y="6"/>
                  </a:cubicBezTo>
                  <a:cubicBezTo>
                    <a:pt x="4" y="6"/>
                    <a:pt x="5" y="6"/>
                    <a:pt x="5" y="6"/>
                  </a:cubicBezTo>
                  <a:cubicBezTo>
                    <a:pt x="5" y="6"/>
                    <a:pt x="6" y="10"/>
                    <a:pt x="4" y="10"/>
                  </a:cubicBezTo>
                  <a:cubicBezTo>
                    <a:pt x="4" y="10"/>
                    <a:pt x="4" y="13"/>
                    <a:pt x="3" y="14"/>
                  </a:cubicBezTo>
                  <a:cubicBezTo>
                    <a:pt x="2" y="15"/>
                    <a:pt x="2" y="15"/>
                    <a:pt x="1" y="15"/>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8" name="Freeform 139"/>
            <p:cNvSpPr>
              <a:spLocks/>
            </p:cNvSpPr>
            <p:nvPr/>
          </p:nvSpPr>
          <p:spPr bwMode="auto">
            <a:xfrm>
              <a:off x="3395663" y="1604962"/>
              <a:ext cx="23813" cy="53975"/>
            </a:xfrm>
            <a:custGeom>
              <a:avLst/>
              <a:gdLst>
                <a:gd name="T0" fmla="*/ 1 w 3"/>
                <a:gd name="T1" fmla="*/ 4 h 7"/>
                <a:gd name="T2" fmla="*/ 0 w 3"/>
                <a:gd name="T3" fmla="*/ 4 h 7"/>
                <a:gd name="T4" fmla="*/ 0 w 3"/>
                <a:gd name="T5" fmla="*/ 1 h 7"/>
                <a:gd name="T6" fmla="*/ 0 w 3"/>
                <a:gd name="T7" fmla="*/ 0 h 7"/>
                <a:gd name="T8" fmla="*/ 1 w 3"/>
                <a:gd name="T9" fmla="*/ 4 h 7"/>
                <a:gd name="T10" fmla="*/ 3 w 3"/>
                <a:gd name="T11" fmla="*/ 5 h 7"/>
                <a:gd name="T12" fmla="*/ 3 w 3"/>
                <a:gd name="T13" fmla="*/ 7 h 7"/>
                <a:gd name="T14" fmla="*/ 1 w 3"/>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1" y="4"/>
                  </a:moveTo>
                  <a:cubicBezTo>
                    <a:pt x="0" y="4"/>
                    <a:pt x="0" y="4"/>
                    <a:pt x="0" y="4"/>
                  </a:cubicBezTo>
                  <a:cubicBezTo>
                    <a:pt x="0" y="4"/>
                    <a:pt x="0" y="2"/>
                    <a:pt x="0" y="1"/>
                  </a:cubicBezTo>
                  <a:cubicBezTo>
                    <a:pt x="0" y="1"/>
                    <a:pt x="0" y="0"/>
                    <a:pt x="0" y="0"/>
                  </a:cubicBezTo>
                  <a:cubicBezTo>
                    <a:pt x="0" y="0"/>
                    <a:pt x="1" y="3"/>
                    <a:pt x="1" y="4"/>
                  </a:cubicBezTo>
                  <a:cubicBezTo>
                    <a:pt x="2" y="4"/>
                    <a:pt x="3" y="5"/>
                    <a:pt x="3" y="5"/>
                  </a:cubicBezTo>
                  <a:cubicBezTo>
                    <a:pt x="2" y="5"/>
                    <a:pt x="2" y="6"/>
                    <a:pt x="3" y="7"/>
                  </a:cubicBezTo>
                  <a:cubicBezTo>
                    <a:pt x="2" y="6"/>
                    <a:pt x="1" y="5"/>
                    <a:pt x="1" y="4"/>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9" name="Freeform 140"/>
            <p:cNvSpPr>
              <a:spLocks/>
            </p:cNvSpPr>
            <p:nvPr/>
          </p:nvSpPr>
          <p:spPr bwMode="auto">
            <a:xfrm>
              <a:off x="3387725" y="1535112"/>
              <a:ext cx="93663" cy="85725"/>
            </a:xfrm>
            <a:custGeom>
              <a:avLst/>
              <a:gdLst>
                <a:gd name="T0" fmla="*/ 0 w 12"/>
                <a:gd name="T1" fmla="*/ 5 h 11"/>
                <a:gd name="T2" fmla="*/ 4 w 12"/>
                <a:gd name="T3" fmla="*/ 0 h 11"/>
                <a:gd name="T4" fmla="*/ 6 w 12"/>
                <a:gd name="T5" fmla="*/ 1 h 11"/>
                <a:gd name="T6" fmla="*/ 8 w 12"/>
                <a:gd name="T7" fmla="*/ 1 h 11"/>
                <a:gd name="T8" fmla="*/ 10 w 12"/>
                <a:gd name="T9" fmla="*/ 2 h 11"/>
                <a:gd name="T10" fmla="*/ 12 w 12"/>
                <a:gd name="T11" fmla="*/ 5 h 11"/>
                <a:gd name="T12" fmla="*/ 12 w 12"/>
                <a:gd name="T13" fmla="*/ 9 h 11"/>
                <a:gd name="T14" fmla="*/ 11 w 12"/>
                <a:gd name="T15" fmla="*/ 9 h 11"/>
                <a:gd name="T16" fmla="*/ 11 w 12"/>
                <a:gd name="T17" fmla="*/ 11 h 11"/>
                <a:gd name="T18" fmla="*/ 11 w 12"/>
                <a:gd name="T19" fmla="*/ 11 h 11"/>
                <a:gd name="T20" fmla="*/ 10 w 12"/>
                <a:gd name="T21" fmla="*/ 8 h 11"/>
                <a:gd name="T22" fmla="*/ 10 w 12"/>
                <a:gd name="T23" fmla="*/ 6 h 11"/>
                <a:gd name="T24" fmla="*/ 9 w 12"/>
                <a:gd name="T25" fmla="*/ 5 h 11"/>
                <a:gd name="T26" fmla="*/ 7 w 12"/>
                <a:gd name="T27" fmla="*/ 6 h 11"/>
                <a:gd name="T28" fmla="*/ 5 w 12"/>
                <a:gd name="T29" fmla="*/ 7 h 11"/>
                <a:gd name="T30" fmla="*/ 5 w 12"/>
                <a:gd name="T31" fmla="*/ 7 h 11"/>
                <a:gd name="T32" fmla="*/ 4 w 12"/>
                <a:gd name="T33" fmla="*/ 7 h 11"/>
                <a:gd name="T34" fmla="*/ 2 w 12"/>
                <a:gd name="T35" fmla="*/ 7 h 11"/>
                <a:gd name="T36" fmla="*/ 3 w 12"/>
                <a:gd name="T37" fmla="*/ 6 h 11"/>
                <a:gd name="T38" fmla="*/ 3 w 12"/>
                <a:gd name="T39" fmla="*/ 6 h 11"/>
                <a:gd name="T40" fmla="*/ 2 w 12"/>
                <a:gd name="T41" fmla="*/ 7 h 11"/>
                <a:gd name="T42" fmla="*/ 2 w 12"/>
                <a:gd name="T43" fmla="*/ 9 h 11"/>
                <a:gd name="T44" fmla="*/ 2 w 12"/>
                <a:gd name="T45" fmla="*/ 11 h 11"/>
                <a:gd name="T46" fmla="*/ 2 w 12"/>
                <a:gd name="T47" fmla="*/ 11 h 11"/>
                <a:gd name="T48" fmla="*/ 1 w 12"/>
                <a:gd name="T49" fmla="*/ 9 h 11"/>
                <a:gd name="T50" fmla="*/ 1 w 12"/>
                <a:gd name="T51" fmla="*/ 9 h 11"/>
                <a:gd name="T52" fmla="*/ 0 w 12"/>
                <a:gd name="T53" fmla="*/ 7 h 11"/>
                <a:gd name="T54" fmla="*/ 0 w 12"/>
                <a:gd name="T55"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 h="11">
                  <a:moveTo>
                    <a:pt x="0" y="5"/>
                  </a:moveTo>
                  <a:cubicBezTo>
                    <a:pt x="0" y="4"/>
                    <a:pt x="1" y="1"/>
                    <a:pt x="4" y="0"/>
                  </a:cubicBezTo>
                  <a:cubicBezTo>
                    <a:pt x="4" y="0"/>
                    <a:pt x="5" y="0"/>
                    <a:pt x="6" y="1"/>
                  </a:cubicBezTo>
                  <a:cubicBezTo>
                    <a:pt x="6" y="1"/>
                    <a:pt x="8" y="0"/>
                    <a:pt x="8" y="1"/>
                  </a:cubicBezTo>
                  <a:cubicBezTo>
                    <a:pt x="9" y="1"/>
                    <a:pt x="10" y="2"/>
                    <a:pt x="10" y="2"/>
                  </a:cubicBezTo>
                  <a:cubicBezTo>
                    <a:pt x="10" y="2"/>
                    <a:pt x="12" y="2"/>
                    <a:pt x="12" y="5"/>
                  </a:cubicBezTo>
                  <a:cubicBezTo>
                    <a:pt x="12" y="5"/>
                    <a:pt x="12" y="8"/>
                    <a:pt x="12" y="9"/>
                  </a:cubicBezTo>
                  <a:cubicBezTo>
                    <a:pt x="11" y="9"/>
                    <a:pt x="11" y="9"/>
                    <a:pt x="11" y="9"/>
                  </a:cubicBezTo>
                  <a:cubicBezTo>
                    <a:pt x="11" y="11"/>
                    <a:pt x="11" y="11"/>
                    <a:pt x="11" y="11"/>
                  </a:cubicBezTo>
                  <a:cubicBezTo>
                    <a:pt x="11" y="11"/>
                    <a:pt x="11" y="11"/>
                    <a:pt x="11" y="11"/>
                  </a:cubicBezTo>
                  <a:cubicBezTo>
                    <a:pt x="11" y="11"/>
                    <a:pt x="11" y="9"/>
                    <a:pt x="10" y="8"/>
                  </a:cubicBezTo>
                  <a:cubicBezTo>
                    <a:pt x="10" y="6"/>
                    <a:pt x="10" y="6"/>
                    <a:pt x="10" y="6"/>
                  </a:cubicBezTo>
                  <a:cubicBezTo>
                    <a:pt x="9" y="5"/>
                    <a:pt x="9" y="5"/>
                    <a:pt x="9" y="5"/>
                  </a:cubicBezTo>
                  <a:cubicBezTo>
                    <a:pt x="9" y="5"/>
                    <a:pt x="8" y="5"/>
                    <a:pt x="7" y="6"/>
                  </a:cubicBezTo>
                  <a:cubicBezTo>
                    <a:pt x="7" y="6"/>
                    <a:pt x="7" y="7"/>
                    <a:pt x="5" y="7"/>
                  </a:cubicBezTo>
                  <a:cubicBezTo>
                    <a:pt x="5" y="7"/>
                    <a:pt x="5" y="7"/>
                    <a:pt x="5" y="7"/>
                  </a:cubicBezTo>
                  <a:cubicBezTo>
                    <a:pt x="4" y="7"/>
                    <a:pt x="4" y="7"/>
                    <a:pt x="4" y="7"/>
                  </a:cubicBezTo>
                  <a:cubicBezTo>
                    <a:pt x="3" y="6"/>
                    <a:pt x="2" y="7"/>
                    <a:pt x="2" y="7"/>
                  </a:cubicBezTo>
                  <a:cubicBezTo>
                    <a:pt x="2" y="7"/>
                    <a:pt x="3" y="6"/>
                    <a:pt x="3" y="6"/>
                  </a:cubicBezTo>
                  <a:cubicBezTo>
                    <a:pt x="3" y="6"/>
                    <a:pt x="3" y="6"/>
                    <a:pt x="3" y="6"/>
                  </a:cubicBezTo>
                  <a:cubicBezTo>
                    <a:pt x="3" y="6"/>
                    <a:pt x="2" y="6"/>
                    <a:pt x="2" y="7"/>
                  </a:cubicBezTo>
                  <a:cubicBezTo>
                    <a:pt x="2" y="8"/>
                    <a:pt x="2" y="8"/>
                    <a:pt x="2" y="9"/>
                  </a:cubicBezTo>
                  <a:cubicBezTo>
                    <a:pt x="2" y="10"/>
                    <a:pt x="2" y="11"/>
                    <a:pt x="2" y="11"/>
                  </a:cubicBezTo>
                  <a:cubicBezTo>
                    <a:pt x="2" y="11"/>
                    <a:pt x="2" y="11"/>
                    <a:pt x="2" y="11"/>
                  </a:cubicBezTo>
                  <a:cubicBezTo>
                    <a:pt x="1" y="9"/>
                    <a:pt x="1" y="9"/>
                    <a:pt x="1" y="9"/>
                  </a:cubicBezTo>
                  <a:cubicBezTo>
                    <a:pt x="1" y="9"/>
                    <a:pt x="1" y="9"/>
                    <a:pt x="1" y="9"/>
                  </a:cubicBezTo>
                  <a:cubicBezTo>
                    <a:pt x="0" y="7"/>
                    <a:pt x="0" y="7"/>
                    <a:pt x="0" y="7"/>
                  </a:cubicBezTo>
                  <a:cubicBezTo>
                    <a:pt x="0" y="7"/>
                    <a:pt x="0" y="5"/>
                    <a:pt x="0" y="5"/>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80" name="Freeform 141"/>
            <p:cNvSpPr>
              <a:spLocks/>
            </p:cNvSpPr>
            <p:nvPr/>
          </p:nvSpPr>
          <p:spPr bwMode="auto">
            <a:xfrm>
              <a:off x="3363913" y="1790700"/>
              <a:ext cx="15875" cy="93663"/>
            </a:xfrm>
            <a:custGeom>
              <a:avLst/>
              <a:gdLst>
                <a:gd name="T0" fmla="*/ 1 w 2"/>
                <a:gd name="T1" fmla="*/ 6 h 12"/>
                <a:gd name="T2" fmla="*/ 2 w 2"/>
                <a:gd name="T3" fmla="*/ 0 h 12"/>
                <a:gd name="T4" fmla="*/ 2 w 2"/>
                <a:gd name="T5" fmla="*/ 10 h 12"/>
                <a:gd name="T6" fmla="*/ 2 w 2"/>
                <a:gd name="T7" fmla="*/ 12 h 12"/>
                <a:gd name="T8" fmla="*/ 0 w 2"/>
                <a:gd name="T9" fmla="*/ 12 h 12"/>
                <a:gd name="T10" fmla="*/ 1 w 2"/>
                <a:gd name="T11" fmla="*/ 6 h 12"/>
              </a:gdLst>
              <a:ahLst/>
              <a:cxnLst>
                <a:cxn ang="0">
                  <a:pos x="T0" y="T1"/>
                </a:cxn>
                <a:cxn ang="0">
                  <a:pos x="T2" y="T3"/>
                </a:cxn>
                <a:cxn ang="0">
                  <a:pos x="T4" y="T5"/>
                </a:cxn>
                <a:cxn ang="0">
                  <a:pos x="T6" y="T7"/>
                </a:cxn>
                <a:cxn ang="0">
                  <a:pos x="T8" y="T9"/>
                </a:cxn>
                <a:cxn ang="0">
                  <a:pos x="T10" y="T11"/>
                </a:cxn>
              </a:cxnLst>
              <a:rect l="0" t="0" r="r" b="b"/>
              <a:pathLst>
                <a:path w="2" h="12">
                  <a:moveTo>
                    <a:pt x="1" y="6"/>
                  </a:moveTo>
                  <a:cubicBezTo>
                    <a:pt x="0" y="5"/>
                    <a:pt x="1" y="1"/>
                    <a:pt x="2" y="0"/>
                  </a:cubicBezTo>
                  <a:cubicBezTo>
                    <a:pt x="2" y="10"/>
                    <a:pt x="2" y="10"/>
                    <a:pt x="2" y="10"/>
                  </a:cubicBezTo>
                  <a:cubicBezTo>
                    <a:pt x="2" y="12"/>
                    <a:pt x="2" y="12"/>
                    <a:pt x="2" y="12"/>
                  </a:cubicBezTo>
                  <a:cubicBezTo>
                    <a:pt x="2" y="12"/>
                    <a:pt x="1" y="12"/>
                    <a:pt x="0" y="12"/>
                  </a:cubicBezTo>
                  <a:cubicBezTo>
                    <a:pt x="1" y="10"/>
                    <a:pt x="1" y="8"/>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81" name="Freeform 142"/>
            <p:cNvSpPr>
              <a:spLocks/>
            </p:cNvSpPr>
            <p:nvPr/>
          </p:nvSpPr>
          <p:spPr bwMode="auto">
            <a:xfrm>
              <a:off x="3355975" y="1698625"/>
              <a:ext cx="63500" cy="349250"/>
            </a:xfrm>
            <a:custGeom>
              <a:avLst/>
              <a:gdLst>
                <a:gd name="T0" fmla="*/ 4 w 8"/>
                <a:gd name="T1" fmla="*/ 44 h 45"/>
                <a:gd name="T2" fmla="*/ 1 w 8"/>
                <a:gd name="T3" fmla="*/ 45 h 45"/>
                <a:gd name="T4" fmla="*/ 0 w 8"/>
                <a:gd name="T5" fmla="*/ 44 h 45"/>
                <a:gd name="T6" fmla="*/ 2 w 8"/>
                <a:gd name="T7" fmla="*/ 23 h 45"/>
                <a:gd name="T8" fmla="*/ 2 w 8"/>
                <a:gd name="T9" fmla="*/ 14 h 45"/>
                <a:gd name="T10" fmla="*/ 2 w 8"/>
                <a:gd name="T11" fmla="*/ 8 h 45"/>
                <a:gd name="T12" fmla="*/ 4 w 8"/>
                <a:gd name="T13" fmla="*/ 3 h 45"/>
                <a:gd name="T14" fmla="*/ 8 w 8"/>
                <a:gd name="T15" fmla="*/ 0 h 45"/>
                <a:gd name="T16" fmla="*/ 8 w 8"/>
                <a:gd name="T17" fmla="*/ 3 h 45"/>
                <a:gd name="T18" fmla="*/ 4 w 8"/>
                <a:gd name="T19" fmla="*/ 12 h 45"/>
                <a:gd name="T20" fmla="*/ 5 w 8"/>
                <a:gd name="T21" fmla="*/ 19 h 45"/>
                <a:gd name="T22" fmla="*/ 4 w 8"/>
                <a:gd name="T23" fmla="*/ 32 h 45"/>
                <a:gd name="T24" fmla="*/ 4 w 8"/>
                <a:gd name="T25"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5">
                  <a:moveTo>
                    <a:pt x="4" y="44"/>
                  </a:moveTo>
                  <a:cubicBezTo>
                    <a:pt x="1" y="45"/>
                    <a:pt x="1" y="45"/>
                    <a:pt x="1" y="45"/>
                  </a:cubicBezTo>
                  <a:cubicBezTo>
                    <a:pt x="0" y="44"/>
                    <a:pt x="0" y="44"/>
                    <a:pt x="0" y="44"/>
                  </a:cubicBezTo>
                  <a:cubicBezTo>
                    <a:pt x="0" y="44"/>
                    <a:pt x="1" y="28"/>
                    <a:pt x="2" y="23"/>
                  </a:cubicBezTo>
                  <a:cubicBezTo>
                    <a:pt x="2" y="23"/>
                    <a:pt x="2" y="15"/>
                    <a:pt x="2" y="14"/>
                  </a:cubicBezTo>
                  <a:cubicBezTo>
                    <a:pt x="2" y="12"/>
                    <a:pt x="2" y="9"/>
                    <a:pt x="2" y="8"/>
                  </a:cubicBezTo>
                  <a:cubicBezTo>
                    <a:pt x="2" y="7"/>
                    <a:pt x="4" y="4"/>
                    <a:pt x="4" y="3"/>
                  </a:cubicBezTo>
                  <a:cubicBezTo>
                    <a:pt x="8" y="0"/>
                    <a:pt x="8" y="0"/>
                    <a:pt x="8" y="0"/>
                  </a:cubicBezTo>
                  <a:cubicBezTo>
                    <a:pt x="8" y="3"/>
                    <a:pt x="8" y="3"/>
                    <a:pt x="8" y="3"/>
                  </a:cubicBezTo>
                  <a:cubicBezTo>
                    <a:pt x="8" y="3"/>
                    <a:pt x="4" y="10"/>
                    <a:pt x="4" y="12"/>
                  </a:cubicBezTo>
                  <a:cubicBezTo>
                    <a:pt x="4" y="12"/>
                    <a:pt x="5" y="18"/>
                    <a:pt x="5" y="19"/>
                  </a:cubicBezTo>
                  <a:cubicBezTo>
                    <a:pt x="5" y="19"/>
                    <a:pt x="4" y="31"/>
                    <a:pt x="4" y="32"/>
                  </a:cubicBezTo>
                  <a:cubicBezTo>
                    <a:pt x="4" y="33"/>
                    <a:pt x="4" y="44"/>
                    <a:pt x="4" y="44"/>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grpSp>
    </p:spTree>
    <p:extLst>
      <p:ext uri="{BB962C8B-B14F-4D97-AF65-F5344CB8AC3E}">
        <p14:creationId xmlns:p14="http://schemas.microsoft.com/office/powerpoint/2010/main" val="18387977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2655" y="2003409"/>
            <a:ext cx="9144635" cy="4524315"/>
          </a:xfrm>
          <a:prstGeom prst="rect">
            <a:avLst/>
          </a:prstGeom>
          <a:noFill/>
        </p:spPr>
        <p:txBody>
          <a:bodyPr wrap="square" rtlCol="0">
            <a:spAutoFit/>
          </a:bodyPr>
          <a:lstStyle/>
          <a:p>
            <a:pPr marL="457200" indent="-457200">
              <a:lnSpc>
                <a:spcPct val="150000"/>
              </a:lnSpc>
              <a:buFont typeface="+mj-lt"/>
              <a:buAutoNum type="arabicPeriod"/>
            </a:pPr>
            <a:r>
              <a:rPr lang="zh-CN" altLang="en-US" sz="2400" dirty="0" smtClean="0">
                <a:latin typeface="+mj-ea"/>
                <a:ea typeface="+mj-ea"/>
              </a:rPr>
              <a:t>收回</a:t>
            </a:r>
            <a:r>
              <a:rPr lang="zh-CN" altLang="en-US" sz="2400" dirty="0">
                <a:latin typeface="+mj-ea"/>
                <a:ea typeface="+mj-ea"/>
              </a:rPr>
              <a:t>脏衣服，查看破损重污，点清件数，提醒衣主将东西掏净。</a:t>
            </a:r>
          </a:p>
          <a:p>
            <a:pPr marL="457200" indent="-457200">
              <a:lnSpc>
                <a:spcPct val="150000"/>
              </a:lnSpc>
              <a:buFont typeface="+mj-lt"/>
              <a:buAutoNum type="arabicPeriod"/>
            </a:pPr>
            <a:r>
              <a:rPr lang="zh-CN" altLang="en-US" sz="2400" dirty="0" smtClean="0">
                <a:latin typeface="+mj-ea"/>
                <a:ea typeface="+mj-ea"/>
              </a:rPr>
              <a:t>发现</a:t>
            </a:r>
            <a:r>
              <a:rPr lang="zh-CN" altLang="en-US" sz="2400" dirty="0">
                <a:latin typeface="+mj-ea"/>
                <a:ea typeface="+mj-ea"/>
              </a:rPr>
              <a:t>衣物内有遗留物，交回本人或上交领班，并作记录。</a:t>
            </a:r>
          </a:p>
          <a:p>
            <a:pPr marL="457200" indent="-457200">
              <a:lnSpc>
                <a:spcPct val="150000"/>
              </a:lnSpc>
              <a:buFont typeface="+mj-lt"/>
              <a:buAutoNum type="arabicPeriod"/>
            </a:pPr>
            <a:r>
              <a:rPr lang="zh-CN" altLang="en-US" sz="2400" dirty="0" smtClean="0">
                <a:latin typeface="+mj-ea"/>
                <a:ea typeface="+mj-ea"/>
              </a:rPr>
              <a:t>坚持</a:t>
            </a:r>
            <a:r>
              <a:rPr lang="zh-CN" altLang="en-US" sz="2400" dirty="0">
                <a:latin typeface="+mj-ea"/>
                <a:ea typeface="+mj-ea"/>
              </a:rPr>
              <a:t>交一件脏工服领一件干净工服的制度</a:t>
            </a:r>
            <a:r>
              <a:rPr lang="zh-CN" altLang="en-US" sz="2400" dirty="0" smtClean="0">
                <a:latin typeface="+mj-ea"/>
                <a:ea typeface="+mj-ea"/>
              </a:rPr>
              <a:t>。</a:t>
            </a:r>
            <a:endParaRPr lang="en-US" altLang="zh-CN" sz="2400" dirty="0" smtClean="0">
              <a:latin typeface="+mj-ea"/>
              <a:ea typeface="+mj-ea"/>
            </a:endParaRPr>
          </a:p>
          <a:p>
            <a:pPr marL="457200" indent="-457200">
              <a:lnSpc>
                <a:spcPct val="150000"/>
              </a:lnSpc>
              <a:buFont typeface="+mj-lt"/>
              <a:buAutoNum type="arabicPeriod"/>
            </a:pPr>
            <a:r>
              <a:rPr lang="en-US" altLang="zh-CN" sz="2400" dirty="0" smtClean="0">
                <a:latin typeface="+mj-ea"/>
                <a:ea typeface="+mj-ea"/>
              </a:rPr>
              <a:t>11:00</a:t>
            </a:r>
            <a:r>
              <a:rPr lang="zh-CN" altLang="en-US" sz="2400" dirty="0" smtClean="0">
                <a:latin typeface="+mj-ea"/>
                <a:ea typeface="+mj-ea"/>
              </a:rPr>
              <a:t>前</a:t>
            </a:r>
            <a:r>
              <a:rPr lang="zh-CN" altLang="en-US" sz="2400" dirty="0">
                <a:latin typeface="+mj-ea"/>
                <a:ea typeface="+mj-ea"/>
              </a:rPr>
              <a:t>，将换洗脏工服送洗衣房，收回干净工服，以备更换。</a:t>
            </a:r>
          </a:p>
          <a:p>
            <a:pPr marL="457200" indent="-457200">
              <a:lnSpc>
                <a:spcPct val="150000"/>
              </a:lnSpc>
              <a:buFont typeface="+mj-lt"/>
              <a:buAutoNum type="arabicPeriod"/>
            </a:pPr>
            <a:r>
              <a:rPr lang="zh-CN" altLang="en-US" sz="2400" dirty="0" smtClean="0">
                <a:latin typeface="+mj-ea"/>
                <a:ea typeface="+mj-ea"/>
              </a:rPr>
              <a:t>干净</a:t>
            </a:r>
            <a:r>
              <a:rPr lang="zh-CN" altLang="en-US" sz="2400" dirty="0">
                <a:latin typeface="+mj-ea"/>
                <a:ea typeface="+mj-ea"/>
              </a:rPr>
              <a:t>工服取回后检查工服有无破损，如</a:t>
            </a:r>
            <a:r>
              <a:rPr lang="zh-CN" altLang="en-US" sz="2400" dirty="0" smtClean="0">
                <a:latin typeface="+mj-ea"/>
                <a:ea typeface="+mj-ea"/>
              </a:rPr>
              <a:t>有要</a:t>
            </a:r>
            <a:r>
              <a:rPr lang="zh-CN" altLang="en-US" sz="2400" dirty="0">
                <a:latin typeface="+mj-ea"/>
                <a:ea typeface="+mj-ea"/>
              </a:rPr>
              <a:t>及时修补、修理、钉扣。</a:t>
            </a:r>
          </a:p>
          <a:p>
            <a:pPr marL="457200" indent="-457200">
              <a:lnSpc>
                <a:spcPct val="150000"/>
              </a:lnSpc>
              <a:buFont typeface="+mj-lt"/>
              <a:buAutoNum type="arabicPeriod"/>
            </a:pPr>
            <a:r>
              <a:rPr lang="zh-CN" altLang="en-US" sz="2400" dirty="0" smtClean="0">
                <a:latin typeface="+mj-ea"/>
                <a:ea typeface="+mj-ea"/>
              </a:rPr>
              <a:t>取回</a:t>
            </a:r>
            <a:r>
              <a:rPr lang="zh-CN" altLang="en-US" sz="2400" dirty="0">
                <a:latin typeface="+mj-ea"/>
                <a:ea typeface="+mj-ea"/>
              </a:rPr>
              <a:t>已修补好的衣服，套上衣架，按编号挂到规定的位置。</a:t>
            </a:r>
          </a:p>
          <a:p>
            <a:pPr marL="457200" indent="-457200">
              <a:lnSpc>
                <a:spcPct val="150000"/>
              </a:lnSpc>
              <a:buFont typeface="+mj-lt"/>
              <a:buAutoNum type="arabicPeriod"/>
            </a:pPr>
            <a:r>
              <a:rPr lang="zh-CN" altLang="en-US" sz="2400" dirty="0" smtClean="0">
                <a:latin typeface="+mj-ea"/>
                <a:ea typeface="+mj-ea"/>
              </a:rPr>
              <a:t>经常</a:t>
            </a:r>
            <a:r>
              <a:rPr lang="zh-CN" altLang="en-US" sz="2400" dirty="0">
                <a:latin typeface="+mj-ea"/>
                <a:ea typeface="+mj-ea"/>
              </a:rPr>
              <a:t>检查衣物的质量，核对帐物，发现问题及时报领班。</a:t>
            </a:r>
          </a:p>
        </p:txBody>
      </p:sp>
      <p:sp>
        <p:nvSpPr>
          <p:cNvPr id="11" name="矩形 10"/>
          <p:cNvSpPr/>
          <p:nvPr/>
        </p:nvSpPr>
        <p:spPr>
          <a:xfrm>
            <a:off x="179695" y="1340855"/>
            <a:ext cx="3775393"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（六）工服房工作程序</a:t>
            </a:r>
          </a:p>
        </p:txBody>
      </p:sp>
    </p:spTree>
    <p:extLst>
      <p:ext uri="{BB962C8B-B14F-4D97-AF65-F5344CB8AC3E}">
        <p14:creationId xmlns:p14="http://schemas.microsoft.com/office/powerpoint/2010/main" val="29478558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382819"/>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734634" y="1927945"/>
            <a:ext cx="8409366" cy="4524315"/>
          </a:xfrm>
          <a:prstGeom prst="rect">
            <a:avLst/>
          </a:prstGeom>
          <a:noFill/>
        </p:spPr>
        <p:txBody>
          <a:bodyPr wrap="square" rtlCol="0">
            <a:spAutoFit/>
          </a:bodyPr>
          <a:lstStyle/>
          <a:p>
            <a:pPr marL="457200" indent="-457200">
              <a:lnSpc>
                <a:spcPct val="150000"/>
              </a:lnSpc>
              <a:buFont typeface="+mj-lt"/>
              <a:buAutoNum type="arabicPeriod"/>
            </a:pPr>
            <a:r>
              <a:rPr lang="zh-CN" altLang="en-US" sz="2400" dirty="0" smtClean="0">
                <a:latin typeface="+mj-ea"/>
                <a:ea typeface="+mj-ea"/>
              </a:rPr>
              <a:t>收取</a:t>
            </a:r>
            <a:r>
              <a:rPr lang="zh-CN" altLang="en-US" sz="2400" dirty="0">
                <a:latin typeface="+mj-ea"/>
                <a:ea typeface="+mj-ea"/>
              </a:rPr>
              <a:t>客衣时，认真细致地检查客人待洗衣</a:t>
            </a:r>
            <a:r>
              <a:rPr lang="zh-CN" altLang="en-US" sz="2400" dirty="0" smtClean="0">
                <a:latin typeface="+mj-ea"/>
                <a:ea typeface="+mj-ea"/>
              </a:rPr>
              <a:t>物。</a:t>
            </a:r>
            <a:endParaRPr lang="en-US" altLang="zh-CN" sz="2400" dirty="0" smtClean="0">
              <a:latin typeface="+mj-ea"/>
              <a:ea typeface="+mj-ea"/>
            </a:endParaRPr>
          </a:p>
          <a:p>
            <a:pPr marL="457200" indent="-457200">
              <a:lnSpc>
                <a:spcPct val="150000"/>
              </a:lnSpc>
              <a:buFont typeface="+mj-lt"/>
              <a:buAutoNum type="arabicPeriod"/>
            </a:pPr>
            <a:r>
              <a:rPr lang="zh-CN" altLang="en-US" sz="2400" dirty="0">
                <a:latin typeface="+mj-ea"/>
                <a:ea typeface="+mj-ea"/>
              </a:rPr>
              <a:t>分类处理</a:t>
            </a:r>
            <a:r>
              <a:rPr lang="zh-CN" altLang="en-US" sz="2400" dirty="0" smtClean="0">
                <a:latin typeface="+mj-ea"/>
                <a:ea typeface="+mj-ea"/>
              </a:rPr>
              <a:t>。</a:t>
            </a:r>
            <a:endParaRPr lang="en-US" altLang="zh-CN" sz="2400" dirty="0" smtClean="0">
              <a:latin typeface="+mj-ea"/>
              <a:ea typeface="+mj-ea"/>
            </a:endParaRPr>
          </a:p>
          <a:p>
            <a:pPr marL="457200" indent="-457200">
              <a:lnSpc>
                <a:spcPct val="150000"/>
              </a:lnSpc>
              <a:buFont typeface="+mj-lt"/>
              <a:buAutoNum type="arabicPeriod"/>
            </a:pPr>
            <a:r>
              <a:rPr lang="zh-CN" altLang="en-US" sz="2400" dirty="0">
                <a:latin typeface="+mj-ea"/>
                <a:ea typeface="+mj-ea"/>
              </a:rPr>
              <a:t>客衣洗涤、熨烫要严格按照操作规程办事</a:t>
            </a:r>
            <a:r>
              <a:rPr lang="zh-CN" altLang="en-US" sz="2400" dirty="0" smtClean="0">
                <a:latin typeface="+mj-ea"/>
                <a:ea typeface="+mj-ea"/>
              </a:rPr>
              <a:t>。</a:t>
            </a:r>
            <a:endParaRPr lang="en-US" altLang="zh-CN" sz="2400" dirty="0" smtClean="0">
              <a:latin typeface="+mj-ea"/>
              <a:ea typeface="+mj-ea"/>
            </a:endParaRPr>
          </a:p>
          <a:p>
            <a:pPr marL="457200" indent="-457200">
              <a:lnSpc>
                <a:spcPct val="150000"/>
              </a:lnSpc>
              <a:buFont typeface="+mj-lt"/>
              <a:buAutoNum type="arabicPeriod"/>
            </a:pPr>
            <a:r>
              <a:rPr lang="zh-CN" altLang="en-US" sz="2400" dirty="0">
                <a:latin typeface="+mj-ea"/>
                <a:ea typeface="+mj-ea"/>
              </a:rPr>
              <a:t>将洗好的衣物按不同的楼层、客房进行分拣</a:t>
            </a:r>
            <a:r>
              <a:rPr lang="zh-CN" altLang="en-US" sz="2400" dirty="0" smtClean="0">
                <a:latin typeface="+mj-ea"/>
                <a:ea typeface="+mj-ea"/>
              </a:rPr>
              <a:t>。</a:t>
            </a:r>
            <a:endParaRPr lang="en-US" altLang="zh-CN" sz="2400" dirty="0" smtClean="0">
              <a:latin typeface="+mj-ea"/>
              <a:ea typeface="+mj-ea"/>
            </a:endParaRPr>
          </a:p>
          <a:p>
            <a:pPr marL="457200" indent="-457200">
              <a:lnSpc>
                <a:spcPct val="150000"/>
              </a:lnSpc>
              <a:buFont typeface="+mj-lt"/>
              <a:buAutoNum type="arabicPeriod"/>
            </a:pPr>
            <a:r>
              <a:rPr lang="zh-CN" altLang="en-US" sz="2400" dirty="0">
                <a:latin typeface="+mj-ea"/>
                <a:ea typeface="+mj-ea"/>
              </a:rPr>
              <a:t>工作细致，质量检查、分号装袋不发生差错</a:t>
            </a:r>
            <a:r>
              <a:rPr lang="zh-CN" altLang="en-US" sz="2400" dirty="0" smtClean="0">
                <a:latin typeface="+mj-ea"/>
                <a:ea typeface="+mj-ea"/>
              </a:rPr>
              <a:t>。</a:t>
            </a:r>
            <a:endParaRPr lang="en-US" altLang="zh-CN" sz="2400" dirty="0" smtClean="0">
              <a:latin typeface="+mj-ea"/>
              <a:ea typeface="+mj-ea"/>
            </a:endParaRPr>
          </a:p>
          <a:p>
            <a:pPr marL="457200" indent="-457200">
              <a:lnSpc>
                <a:spcPct val="150000"/>
              </a:lnSpc>
              <a:buFont typeface="+mj-lt"/>
              <a:buAutoNum type="arabicPeriod"/>
            </a:pPr>
            <a:r>
              <a:rPr lang="zh-CN" altLang="en-US" sz="2400" dirty="0">
                <a:latin typeface="+mj-ea"/>
                <a:ea typeface="+mj-ea"/>
              </a:rPr>
              <a:t>为了防止丢失衣物或出现其他差错，明确洗涤责任，客衣在流通过程中要作好交接记录，检查客衣的数量与质量。</a:t>
            </a:r>
          </a:p>
          <a:p>
            <a:pPr marL="457200" indent="-457200">
              <a:lnSpc>
                <a:spcPct val="150000"/>
              </a:lnSpc>
              <a:buFont typeface="+mj-lt"/>
              <a:buAutoNum type="arabicPeriod"/>
            </a:pPr>
            <a:r>
              <a:rPr lang="zh-CN" altLang="en-US" sz="2400" dirty="0" smtClean="0">
                <a:latin typeface="+mj-ea"/>
                <a:ea typeface="+mj-ea"/>
              </a:rPr>
              <a:t>要求</a:t>
            </a:r>
            <a:r>
              <a:rPr lang="zh-CN" altLang="en-US" sz="2400" dirty="0">
                <a:latin typeface="+mj-ea"/>
                <a:ea typeface="+mj-ea"/>
              </a:rPr>
              <a:t>洗衣房按时洗涤完毕，及时送还客人</a:t>
            </a:r>
            <a:r>
              <a:rPr lang="zh-CN" altLang="en-US" sz="2400" dirty="0" smtClean="0">
                <a:latin typeface="+mj-ea"/>
                <a:ea typeface="+mj-ea"/>
              </a:rPr>
              <a:t>。</a:t>
            </a:r>
            <a:endParaRPr lang="zh-CN" altLang="en-US" sz="2400" dirty="0">
              <a:latin typeface="+mj-ea"/>
              <a:ea typeface="+mj-ea"/>
            </a:endParaRPr>
          </a:p>
        </p:txBody>
      </p:sp>
      <p:sp>
        <p:nvSpPr>
          <p:cNvPr id="8" name="Text Box 3"/>
          <p:cNvSpPr txBox="1">
            <a:spLocks noChangeArrowheads="1"/>
          </p:cNvSpPr>
          <p:nvPr/>
        </p:nvSpPr>
        <p:spPr bwMode="auto">
          <a:xfrm>
            <a:off x="607557" y="332785"/>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五、客衣纠纷的预防与处理</a:t>
            </a:r>
            <a:endParaRPr lang="en-US" altLang="zh-CN" sz="3000" b="1" dirty="0">
              <a:solidFill>
                <a:srgbClr val="CC3300"/>
              </a:solidFill>
              <a:latin typeface="黑体" pitchFamily="49" charset="-122"/>
              <a:ea typeface="黑体" pitchFamily="49" charset="-122"/>
            </a:endParaRPr>
          </a:p>
        </p:txBody>
      </p:sp>
      <p:sp>
        <p:nvSpPr>
          <p:cNvPr id="11" name="矩形 10"/>
          <p:cNvSpPr/>
          <p:nvPr/>
        </p:nvSpPr>
        <p:spPr>
          <a:xfrm>
            <a:off x="470895" y="1305332"/>
            <a:ext cx="3775393"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（一）客衣纠纷的预防</a:t>
            </a:r>
          </a:p>
        </p:txBody>
      </p:sp>
    </p:spTree>
    <p:extLst>
      <p:ext uri="{BB962C8B-B14F-4D97-AF65-F5344CB8AC3E}">
        <p14:creationId xmlns:p14="http://schemas.microsoft.com/office/powerpoint/2010/main" val="38379905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488370" y="2492935"/>
            <a:ext cx="7080363" cy="3416320"/>
          </a:xfrm>
          <a:prstGeom prst="rect">
            <a:avLst/>
          </a:prstGeom>
          <a:noFill/>
        </p:spPr>
        <p:txBody>
          <a:bodyPr wrap="square" rtlCol="0">
            <a:spAutoFit/>
          </a:bodyPr>
          <a:lstStyle/>
          <a:p>
            <a:pPr>
              <a:lnSpc>
                <a:spcPct val="150000"/>
              </a:lnSpc>
            </a:pPr>
            <a:r>
              <a:rPr lang="en-US" altLang="zh-CN" sz="2400" dirty="0" smtClean="0">
                <a:latin typeface="+mj-ea"/>
                <a:ea typeface="+mj-ea"/>
              </a:rPr>
              <a:t>1</a:t>
            </a:r>
            <a:r>
              <a:rPr lang="en-US" altLang="zh-CN" sz="2400" dirty="0">
                <a:latin typeface="+mj-ea"/>
                <a:ea typeface="+mj-ea"/>
              </a:rPr>
              <a:t>. </a:t>
            </a:r>
            <a:r>
              <a:rPr lang="zh-CN" altLang="en-US" sz="2400" dirty="0">
                <a:latin typeface="+mj-ea"/>
                <a:ea typeface="+mj-ea"/>
              </a:rPr>
              <a:t>纠纷原因分析</a:t>
            </a:r>
          </a:p>
          <a:p>
            <a:pPr>
              <a:lnSpc>
                <a:spcPct val="150000"/>
              </a:lnSpc>
            </a:pPr>
            <a:r>
              <a:rPr lang="zh-CN" altLang="en-US" sz="2400" dirty="0">
                <a:latin typeface="+mj-ea"/>
                <a:ea typeface="+mj-ea"/>
              </a:rPr>
              <a:t>	当客人提出投诉，引起客衣纠纷时，主管首先要认真听取客人意见，态度要诚恳、耐心，接着迅速分析和查明具体原因，以便有针对性地处理。容易引起客衣纠纷的原因主要有：客衣丢失，衣物破损，污迹未洗净，钮扣丢失，客衣染色退色等。</a:t>
            </a:r>
          </a:p>
        </p:txBody>
      </p:sp>
      <p:sp>
        <p:nvSpPr>
          <p:cNvPr id="11" name="矩形 10"/>
          <p:cNvSpPr/>
          <p:nvPr/>
        </p:nvSpPr>
        <p:spPr>
          <a:xfrm>
            <a:off x="395710" y="1672132"/>
            <a:ext cx="4134465"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（二）客衣纠纷处理标准</a:t>
            </a:r>
          </a:p>
        </p:txBody>
      </p:sp>
    </p:spTree>
    <p:extLst>
      <p:ext uri="{BB962C8B-B14F-4D97-AF65-F5344CB8AC3E}">
        <p14:creationId xmlns:p14="http://schemas.microsoft.com/office/powerpoint/2010/main" val="41993510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796093" y="2476091"/>
            <a:ext cx="6344540" cy="3416320"/>
          </a:xfrm>
          <a:prstGeom prst="rect">
            <a:avLst/>
          </a:prstGeom>
          <a:noFill/>
        </p:spPr>
        <p:txBody>
          <a:bodyPr wrap="square" rtlCol="0">
            <a:spAutoFit/>
          </a:bodyPr>
          <a:lstStyle/>
          <a:p>
            <a:pPr>
              <a:lnSpc>
                <a:spcPct val="150000"/>
              </a:lnSpc>
            </a:pPr>
            <a:r>
              <a:rPr lang="zh-CN" altLang="en-US" sz="2400" dirty="0">
                <a:latin typeface="+mj-ea"/>
                <a:ea typeface="+mj-ea"/>
              </a:rPr>
              <a:t>	对于客衣纠纷，要在查清原因、掌握事实的基础上区别不同情况进行处理。凡属客衣洗涤过程中由酒店方面的原因引起的客衣丢失、洗坏、染色及熨烫质量差等客衣纠纷，应主动承担责任，该赔偿的赔偿，该修补的修补，该回收的回收，该回烫的回烫</a:t>
            </a:r>
            <a:r>
              <a:rPr lang="zh-CN" altLang="en-US" sz="2400" dirty="0" smtClean="0">
                <a:latin typeface="+mj-ea"/>
                <a:ea typeface="+mj-ea"/>
              </a:rPr>
              <a:t>。</a:t>
            </a:r>
            <a:endParaRPr lang="zh-CN" altLang="en-US" sz="2400" dirty="0">
              <a:latin typeface="+mj-ea"/>
              <a:ea typeface="+mj-ea"/>
            </a:endParaRPr>
          </a:p>
        </p:txBody>
      </p:sp>
      <p:sp>
        <p:nvSpPr>
          <p:cNvPr id="3" name="矩形 2"/>
          <p:cNvSpPr/>
          <p:nvPr/>
        </p:nvSpPr>
        <p:spPr>
          <a:xfrm>
            <a:off x="395710" y="1484865"/>
            <a:ext cx="2800767" cy="646331"/>
          </a:xfrm>
          <a:prstGeom prst="rect">
            <a:avLst/>
          </a:prstGeom>
        </p:spPr>
        <p:txBody>
          <a:bodyPr wrap="none">
            <a:spAutoFit/>
          </a:bodyPr>
          <a:lstStyle/>
          <a:p>
            <a:pPr lvl="0">
              <a:lnSpc>
                <a:spcPct val="150000"/>
              </a:lnSpc>
            </a:pPr>
            <a:r>
              <a:rPr lang="en-US" altLang="zh-CN" sz="2400" dirty="0">
                <a:solidFill>
                  <a:srgbClr val="000000"/>
                </a:solidFill>
                <a:latin typeface="宋体"/>
                <a:ea typeface="宋体"/>
              </a:rPr>
              <a:t>2. </a:t>
            </a:r>
            <a:r>
              <a:rPr lang="zh-CN" altLang="en-US" sz="2400" dirty="0">
                <a:solidFill>
                  <a:srgbClr val="000000"/>
                </a:solidFill>
                <a:latin typeface="宋体"/>
                <a:ea typeface="宋体"/>
              </a:rPr>
              <a:t>客衣纠纷的处理</a:t>
            </a:r>
          </a:p>
        </p:txBody>
      </p:sp>
    </p:spTree>
    <p:extLst>
      <p:ext uri="{BB962C8B-B14F-4D97-AF65-F5344CB8AC3E}">
        <p14:creationId xmlns:p14="http://schemas.microsoft.com/office/powerpoint/2010/main" val="7318048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168980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1070882" y="2348925"/>
            <a:ext cx="7370483" cy="3883755"/>
          </a:xfrm>
          <a:prstGeom prst="rect">
            <a:avLst/>
          </a:prstGeom>
          <a:noFill/>
        </p:spPr>
        <p:txBody>
          <a:bodyPr wrap="square" rtlCol="0">
            <a:spAutoFit/>
          </a:bodyPr>
          <a:lstStyle/>
          <a:p>
            <a:pPr>
              <a:lnSpc>
                <a:spcPct val="150000"/>
              </a:lnSpc>
            </a:pPr>
            <a:r>
              <a:rPr lang="zh-CN" altLang="en-US" sz="2400" dirty="0">
                <a:latin typeface="+mj-ea"/>
                <a:ea typeface="+mj-ea"/>
              </a:rPr>
              <a:t>一般来说，客房部可设专职布草取送员，负责取、送客房布草，将当日换下的旧床单、毛巾等布草，及时送交洗衣房洗涤，由洗衣房负责签收，同时，领回相同数量的干净布草，并将其分送各楼层，由楼层当值服务员负责签收。在从洗衣房领取布草时，布草取送员要检查布草是否洗涤干净，无论是床单、枕套还是脸巾、浴巾，有黄色锈斑或其他污迹的一律不得上楼</a:t>
            </a:r>
            <a:r>
              <a:rPr lang="zh-CN" altLang="en-US" sz="2400" dirty="0" smtClean="0">
                <a:latin typeface="+mj-ea"/>
                <a:ea typeface="+mj-ea"/>
              </a:rPr>
              <a:t>。</a:t>
            </a:r>
            <a:endParaRPr lang="zh-CN" altLang="en-US" sz="2400" dirty="0">
              <a:latin typeface="+mj-ea"/>
              <a:ea typeface="+mj-ea"/>
            </a:endParaRPr>
          </a:p>
        </p:txBody>
      </p:sp>
      <p:sp>
        <p:nvSpPr>
          <p:cNvPr id="8" name="Text Box 3"/>
          <p:cNvSpPr txBox="1">
            <a:spLocks noChangeArrowheads="1"/>
          </p:cNvSpPr>
          <p:nvPr/>
        </p:nvSpPr>
        <p:spPr bwMode="auto">
          <a:xfrm>
            <a:off x="607557" y="163977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smtClean="0">
                <a:solidFill>
                  <a:srgbClr val="CC3300"/>
                </a:solidFill>
                <a:latin typeface="黑体" pitchFamily="49" charset="-122"/>
                <a:ea typeface="黑体" pitchFamily="49" charset="-122"/>
              </a:rPr>
              <a:t>六</a:t>
            </a:r>
            <a:r>
              <a:rPr lang="zh-CN" altLang="en-US" sz="3000" b="1" dirty="0">
                <a:solidFill>
                  <a:srgbClr val="CC3300"/>
                </a:solidFill>
                <a:latin typeface="黑体" pitchFamily="49" charset="-122"/>
                <a:ea typeface="黑体" pitchFamily="49" charset="-122"/>
              </a:rPr>
              <a:t>、洗衣房与楼层职责的协调</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42356613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390880" y="1772885"/>
            <a:ext cx="4499994" cy="4524315"/>
          </a:xfrm>
          <a:prstGeom prst="rect">
            <a:avLst/>
          </a:prstGeom>
          <a:noFill/>
        </p:spPr>
        <p:txBody>
          <a:bodyPr wrap="square" rtlCol="0">
            <a:spAutoFit/>
          </a:bodyPr>
          <a:lstStyle/>
          <a:p>
            <a:pPr>
              <a:lnSpc>
                <a:spcPct val="150000"/>
              </a:lnSpc>
            </a:pPr>
            <a:r>
              <a:rPr lang="zh-CN" altLang="en-US" sz="2400" dirty="0"/>
              <a:t>客人的待洗衣物由客房服务员取出后置于楼层储物室或房务中心，再由洗衣房专职服务员来</a:t>
            </a:r>
            <a:r>
              <a:rPr lang="zh-CN" altLang="en-US" sz="2400" dirty="0" smtClean="0"/>
              <a:t>楼层收取</a:t>
            </a:r>
            <a:r>
              <a:rPr lang="zh-CN" altLang="en-US" sz="2400" dirty="0"/>
              <a:t>，并签收，待衣物洗好后，再由该洗衣房服务员送回房务中心，房务中心服务员则根据洗衣登记表一一核实、签收，填写楼层“客衣洗涤控制表”</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705" y="1596888"/>
            <a:ext cx="3816265" cy="4496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4304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
            <a:ext cx="161925" cy="12239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7824787" y="6546850"/>
            <a:ext cx="1319213" cy="3111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latinLnBrk="0" hangingPunct="1">
              <a:spcBef>
                <a:spcPts val="0"/>
              </a:spcBef>
              <a:spcAft>
                <a:spcPts val="0"/>
              </a:spcAft>
              <a:buClrTx/>
              <a:buSzTx/>
              <a:buFontTx/>
              <a:buNone/>
              <a:defRPr/>
            </a:pPr>
            <a:endParaRPr kumimoji="0" lang="zh-CN" altLang="en-US" sz="1400" b="0" i="0" u="none" strike="noStrike" kern="1200" cap="none" spc="0" normalizeH="0" baseline="0" noProof="0" dirty="0">
              <a:ln>
                <a:noFill/>
              </a:ln>
              <a:solidFill>
                <a:schemeClr val="lt1"/>
              </a:solidFill>
              <a:effectLst/>
              <a:uLnTx/>
              <a:uFillTx/>
              <a:latin typeface="+mn-lt"/>
              <a:ea typeface="+mn-ea"/>
              <a:cs typeface="+mn-cs"/>
            </a:endParaRPr>
          </a:p>
        </p:txBody>
      </p:sp>
      <p:cxnSp>
        <p:nvCxnSpPr>
          <p:cNvPr id="4" name="直接连接符 3"/>
          <p:cNvCxnSpPr/>
          <p:nvPr/>
        </p:nvCxnSpPr>
        <p:spPr>
          <a:xfrm>
            <a:off x="4572000" y="1558925"/>
            <a:ext cx="0" cy="4697413"/>
          </a:xfrm>
          <a:prstGeom prst="line">
            <a:avLst/>
          </a:prstGeom>
          <a:ln w="158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6" name="Group 8"/>
          <p:cNvGrpSpPr/>
          <p:nvPr/>
        </p:nvGrpSpPr>
        <p:grpSpPr>
          <a:xfrm>
            <a:off x="509696" y="347644"/>
            <a:ext cx="352123" cy="453931"/>
            <a:chOff x="1101969" y="1465385"/>
            <a:chExt cx="679206" cy="567843"/>
          </a:xfrm>
          <a:solidFill>
            <a:schemeClr val="accent1"/>
          </a:solidFill>
        </p:grpSpPr>
        <p:sp>
          <p:nvSpPr>
            <p:cNvPr id="17"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8"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9"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20" name="Text Box 3"/>
          <p:cNvSpPr txBox="1">
            <a:spLocks noChangeArrowheads="1"/>
          </p:cNvSpPr>
          <p:nvPr/>
        </p:nvSpPr>
        <p:spPr bwMode="auto">
          <a:xfrm>
            <a:off x="861819" y="247577"/>
            <a:ext cx="37650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七、洗衣房营业报告</a:t>
            </a:r>
            <a:endParaRPr lang="en-US" altLang="zh-CN" sz="3000" b="1" dirty="0">
              <a:solidFill>
                <a:srgbClr val="CC3300"/>
              </a:solidFill>
              <a:latin typeface="黑体" pitchFamily="49" charset="-122"/>
              <a:ea typeface="黑体" pitchFamily="49" charset="-122"/>
            </a:endParaRPr>
          </a:p>
        </p:txBody>
      </p:sp>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76" y="1111358"/>
            <a:ext cx="4535728"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50" y="2924965"/>
            <a:ext cx="5153025"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矩形 24"/>
          <p:cNvSpPr/>
          <p:nvPr/>
        </p:nvSpPr>
        <p:spPr>
          <a:xfrm>
            <a:off x="5364055" y="524576"/>
            <a:ext cx="3456240" cy="1200329"/>
          </a:xfrm>
          <a:prstGeom prst="rect">
            <a:avLst/>
          </a:prstGeom>
        </p:spPr>
        <p:txBody>
          <a:bodyPr wrap="square">
            <a:spAutoFit/>
          </a:bodyPr>
          <a:lstStyle/>
          <a:p>
            <a:pPr marL="342900" indent="-342900">
              <a:spcBef>
                <a:spcPct val="20000"/>
              </a:spcBef>
            </a:pPr>
            <a:r>
              <a:rPr lang="zh-CN" altLang="en-US" sz="2400" b="1" dirty="0" smtClean="0">
                <a:solidFill>
                  <a:srgbClr val="0000FF"/>
                </a:solidFill>
              </a:rPr>
              <a:t>    洗衣房</a:t>
            </a:r>
            <a:r>
              <a:rPr lang="zh-CN" altLang="en-US" sz="2400" b="1" dirty="0">
                <a:solidFill>
                  <a:srgbClr val="0000FF"/>
                </a:solidFill>
              </a:rPr>
              <a:t>每天都要制作营业报告表，月底还应制作月营业报告。</a:t>
            </a:r>
          </a:p>
        </p:txBody>
      </p:sp>
    </p:spTree>
    <p:extLst>
      <p:ext uri="{BB962C8B-B14F-4D97-AF65-F5344CB8AC3E}">
        <p14:creationId xmlns:p14="http://schemas.microsoft.com/office/powerpoint/2010/main" val="286179058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6"/>
          <p:cNvSpPr>
            <a:spLocks noChangeArrowheads="1"/>
          </p:cNvSpPr>
          <p:nvPr/>
        </p:nvSpPr>
        <p:spPr bwMode="auto">
          <a:xfrm>
            <a:off x="0" y="1339849"/>
            <a:ext cx="323850" cy="4032251"/>
          </a:xfrm>
          <a:prstGeom prst="rect">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5" name="矩形 7"/>
          <p:cNvSpPr>
            <a:spLocks noChangeArrowheads="1"/>
          </p:cNvSpPr>
          <p:nvPr/>
        </p:nvSpPr>
        <p:spPr bwMode="auto">
          <a:xfrm>
            <a:off x="8856663" y="1339849"/>
            <a:ext cx="323850" cy="403225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6" name="TextBox 7"/>
          <p:cNvSpPr>
            <a:spLocks noChangeArrowheads="1"/>
          </p:cNvSpPr>
          <p:nvPr/>
        </p:nvSpPr>
        <p:spPr bwMode="auto">
          <a:xfrm>
            <a:off x="1810754" y="457200"/>
            <a:ext cx="57711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0"/>
              </a:spcBef>
              <a:buNone/>
            </a:pPr>
            <a:r>
              <a:rPr lang="zh-CN" altLang="en-US" sz="4000" b="1" dirty="0" smtClean="0">
                <a:solidFill>
                  <a:schemeClr val="accent1"/>
                </a:solidFill>
                <a:latin typeface="微软雅黑" pitchFamily="34" charset="-122"/>
                <a:ea typeface="微软雅黑" pitchFamily="34" charset="-122"/>
              </a:rPr>
              <a:t>第十章   客房</a:t>
            </a:r>
            <a:r>
              <a:rPr lang="zh-CN" altLang="en-US" sz="4000" b="1" dirty="0">
                <a:solidFill>
                  <a:schemeClr val="accent1"/>
                </a:solidFill>
                <a:latin typeface="微软雅黑" pitchFamily="34" charset="-122"/>
                <a:ea typeface="微软雅黑" pitchFamily="34" charset="-122"/>
              </a:rPr>
              <a:t>部成本控制</a:t>
            </a:r>
          </a:p>
        </p:txBody>
      </p:sp>
      <p:sp>
        <p:nvSpPr>
          <p:cNvPr id="8197" name="Text Box 9"/>
          <p:cNvSpPr txBox="1">
            <a:spLocks noChangeArrowheads="1"/>
          </p:cNvSpPr>
          <p:nvPr/>
        </p:nvSpPr>
        <p:spPr bwMode="auto">
          <a:xfrm>
            <a:off x="899745" y="1857377"/>
            <a:ext cx="8118843" cy="382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428750" indent="-51435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2800" b="1" u="sng" dirty="0">
                <a:solidFill>
                  <a:srgbClr val="CC3300"/>
                </a:solidFill>
                <a:ea typeface="微软雅黑" pitchFamily="34" charset="-122"/>
              </a:rPr>
              <a:t>本章的学习目的与要求：</a:t>
            </a:r>
          </a:p>
          <a:p>
            <a:pPr eaLnBrk="1" hangingPunct="1">
              <a:spcBef>
                <a:spcPct val="50000"/>
              </a:spcBef>
              <a:buFont typeface="Arial" charset="0"/>
              <a:buNone/>
            </a:pPr>
            <a:r>
              <a:rPr lang="zh-CN" altLang="en-US" sz="2800" dirty="0">
                <a:solidFill>
                  <a:srgbClr val="CC3300"/>
                </a:solidFill>
              </a:rPr>
              <a:t>       </a:t>
            </a:r>
            <a:r>
              <a:rPr lang="zh-CN" altLang="en-US" sz="2800" dirty="0">
                <a:solidFill>
                  <a:srgbClr val="CC3300"/>
                </a:solidFill>
                <a:ea typeface="华文楷体" pitchFamily="2" charset="-122"/>
              </a:rPr>
              <a:t>通过本章的学习：</a:t>
            </a:r>
            <a:endParaRPr lang="en-US" altLang="zh-CN" sz="2800" dirty="0">
              <a:solidFill>
                <a:srgbClr val="CC3300"/>
              </a:solidFill>
              <a:ea typeface="华文楷体" pitchFamily="2" charset="-122"/>
            </a:endParaRPr>
          </a:p>
          <a:p>
            <a:pPr lvl="0"/>
            <a:r>
              <a:rPr lang="zh-CN" altLang="en-US" sz="2800" dirty="0" smtClean="0">
                <a:solidFill>
                  <a:srgbClr val="CC3300"/>
                </a:solidFill>
                <a:ea typeface="华文楷体" pitchFamily="2" charset="-122"/>
              </a:rPr>
              <a:t>了解</a:t>
            </a:r>
            <a:r>
              <a:rPr lang="zh-CN" altLang="en-US" sz="2800" dirty="0">
                <a:solidFill>
                  <a:srgbClr val="CC3300"/>
                </a:solidFill>
                <a:ea typeface="华文楷体" pitchFamily="2" charset="-122"/>
              </a:rPr>
              <a:t>客房成本控制主要途径和方法。</a:t>
            </a:r>
          </a:p>
          <a:p>
            <a:pPr lvl="0"/>
            <a:r>
              <a:rPr lang="zh-CN" altLang="en-US" sz="2800" dirty="0" smtClean="0">
                <a:solidFill>
                  <a:srgbClr val="CC3300"/>
                </a:solidFill>
                <a:ea typeface="华文楷体" pitchFamily="2" charset="-122"/>
              </a:rPr>
              <a:t>了解</a:t>
            </a:r>
            <a:r>
              <a:rPr lang="zh-CN" altLang="en-US" sz="2800" dirty="0">
                <a:solidFill>
                  <a:srgbClr val="CC3300"/>
                </a:solidFill>
                <a:ea typeface="华文楷体" pitchFamily="2" charset="-122"/>
              </a:rPr>
              <a:t>和掌握客房物品与设备管理的任务和</a:t>
            </a:r>
            <a:r>
              <a:rPr lang="zh-CN" altLang="en-US" sz="2800" dirty="0" smtClean="0">
                <a:solidFill>
                  <a:srgbClr val="CC3300"/>
                </a:solidFill>
                <a:ea typeface="华文楷体" pitchFamily="2" charset="-122"/>
              </a:rPr>
              <a:t>方法。</a:t>
            </a:r>
            <a:endParaRPr lang="zh-CN" altLang="en-US" sz="2800" dirty="0">
              <a:solidFill>
                <a:srgbClr val="CC3300"/>
              </a:solidFill>
              <a:ea typeface="华文楷体" pitchFamily="2" charset="-122"/>
            </a:endParaRPr>
          </a:p>
          <a:p>
            <a:pPr lvl="0"/>
            <a:r>
              <a:rPr lang="zh-CN" altLang="en-US" sz="2800" dirty="0" smtClean="0">
                <a:solidFill>
                  <a:srgbClr val="CC3300"/>
                </a:solidFill>
                <a:ea typeface="华文楷体" pitchFamily="2" charset="-122"/>
              </a:rPr>
              <a:t>掌握</a:t>
            </a:r>
            <a:r>
              <a:rPr lang="zh-CN" altLang="en-US" sz="2800" dirty="0">
                <a:solidFill>
                  <a:srgbClr val="CC3300"/>
                </a:solidFill>
                <a:ea typeface="华文楷体" pitchFamily="2" charset="-122"/>
              </a:rPr>
              <a:t>客房设施设备清洁保养技术。</a:t>
            </a:r>
          </a:p>
          <a:p>
            <a:pPr lvl="0"/>
            <a:r>
              <a:rPr lang="zh-CN" altLang="en-US" sz="2800" dirty="0" smtClean="0">
                <a:solidFill>
                  <a:srgbClr val="CC3300"/>
                </a:solidFill>
                <a:ea typeface="华文楷体" pitchFamily="2" charset="-122"/>
              </a:rPr>
              <a:t>掌握</a:t>
            </a:r>
            <a:r>
              <a:rPr lang="zh-CN" altLang="en-US" sz="2800" dirty="0">
                <a:solidFill>
                  <a:srgbClr val="CC3300"/>
                </a:solidFill>
                <a:ea typeface="华文楷体" pitchFamily="2" charset="-122"/>
              </a:rPr>
              <a:t>对客用品进行控制的方法。</a:t>
            </a:r>
          </a:p>
          <a:p>
            <a:endParaRPr lang="zh-CN" altLang="en-US" dirty="0"/>
          </a:p>
        </p:txBody>
      </p:sp>
    </p:spTree>
    <p:extLst>
      <p:ext uri="{BB962C8B-B14F-4D97-AF65-F5344CB8AC3E}">
        <p14:creationId xmlns:p14="http://schemas.microsoft.com/office/powerpoint/2010/main" val="34487219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11727" y="2071249"/>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6" name="TextBox 15"/>
          <p:cNvSpPr txBox="1"/>
          <p:nvPr/>
        </p:nvSpPr>
        <p:spPr>
          <a:xfrm>
            <a:off x="1187765" y="2924965"/>
            <a:ext cx="6968909" cy="2775760"/>
          </a:xfrm>
          <a:prstGeom prst="rect">
            <a:avLst/>
          </a:prstGeom>
          <a:noFill/>
        </p:spPr>
        <p:txBody>
          <a:bodyPr wrap="square" rtlCol="0">
            <a:spAutoFit/>
          </a:bodyPr>
          <a:lstStyle/>
          <a:p>
            <a:pPr>
              <a:lnSpc>
                <a:spcPct val="150000"/>
              </a:lnSpc>
            </a:pPr>
            <a:r>
              <a:rPr lang="zh-CN" altLang="en-US" sz="2400" dirty="0">
                <a:latin typeface="+mj-ea"/>
                <a:ea typeface="+mj-ea"/>
              </a:rPr>
              <a:t>简单地说，和谐的色彩就是相配的颜色。掌握色调和谐最可靠的原则，就是遵照从自然界找到的色调规律。因此，深色适用于地板、中间色适用于墙壁，而较淡色适用于天花板。这是一个很好的通则，而且很切合实际。</a:t>
            </a:r>
          </a:p>
        </p:txBody>
      </p:sp>
      <p:sp>
        <p:nvSpPr>
          <p:cNvPr id="8" name="Text Box 3"/>
          <p:cNvSpPr txBox="1">
            <a:spLocks noChangeArrowheads="1"/>
          </p:cNvSpPr>
          <p:nvPr/>
        </p:nvSpPr>
        <p:spPr bwMode="auto">
          <a:xfrm>
            <a:off x="931749" y="1971182"/>
            <a:ext cx="44643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三、色彩的和谐原则</a:t>
            </a:r>
            <a:endParaRPr lang="zh-CN"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31455297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225794" y="3919819"/>
            <a:ext cx="4786306" cy="468000"/>
          </a:xfrm>
          <a:custGeom>
            <a:avLst/>
            <a:gdLst/>
            <a:ahLst/>
            <a:cxnLst/>
            <a:rect l="l" t="t" r="r" b="b"/>
            <a:pathLst>
              <a:path w="2807157" h="468000">
                <a:moveTo>
                  <a:pt x="82036" y="0"/>
                </a:moveTo>
                <a:lnTo>
                  <a:pt x="2339157" y="0"/>
                </a:lnTo>
                <a:lnTo>
                  <a:pt x="2807157"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文本框 6"/>
          <p:cNvSpPr txBox="1"/>
          <p:nvPr/>
        </p:nvSpPr>
        <p:spPr>
          <a:xfrm>
            <a:off x="539754" y="3683414"/>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01</a:t>
            </a:r>
            <a:endParaRPr lang="zh-CN" altLang="en-US" sz="3600" b="1" dirty="0">
              <a:solidFill>
                <a:srgbClr val="0278A1"/>
              </a:solidFill>
              <a:latin typeface="Akzidenz-Grotesk BQ Condensed" pitchFamily="50" charset="0"/>
            </a:endParaRPr>
          </a:p>
        </p:txBody>
      </p:sp>
      <p:sp>
        <p:nvSpPr>
          <p:cNvPr id="15" name="文本框 53"/>
          <p:cNvSpPr txBox="1"/>
          <p:nvPr/>
        </p:nvSpPr>
        <p:spPr>
          <a:xfrm>
            <a:off x="1403648" y="3855040"/>
            <a:ext cx="2954655"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客房物品与设备管理</a:t>
            </a:r>
          </a:p>
        </p:txBody>
      </p:sp>
      <p:sp>
        <p:nvSpPr>
          <p:cNvPr id="17" name="文本框 12"/>
          <p:cNvSpPr txBox="1"/>
          <p:nvPr/>
        </p:nvSpPr>
        <p:spPr>
          <a:xfrm>
            <a:off x="539754" y="4347483"/>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02</a:t>
            </a:r>
            <a:endParaRPr lang="zh-CN" altLang="en-US" sz="3600" b="1" dirty="0">
              <a:solidFill>
                <a:srgbClr val="0278A1"/>
              </a:solidFill>
              <a:latin typeface="Akzidenz-Grotesk BQ Condensed" pitchFamily="50" charset="0"/>
            </a:endParaRPr>
          </a:p>
        </p:txBody>
      </p:sp>
      <p:sp>
        <p:nvSpPr>
          <p:cNvPr id="18" name="任意多边形 17"/>
          <p:cNvSpPr/>
          <p:nvPr/>
        </p:nvSpPr>
        <p:spPr>
          <a:xfrm>
            <a:off x="1225796" y="4569660"/>
            <a:ext cx="4363615" cy="468000"/>
          </a:xfrm>
          <a:custGeom>
            <a:avLst/>
            <a:gdLst/>
            <a:ahLst/>
            <a:cxnLst/>
            <a:rect l="l" t="t" r="r" b="b"/>
            <a:pathLst>
              <a:path w="3492923" h="468000">
                <a:moveTo>
                  <a:pt x="82036" y="0"/>
                </a:moveTo>
                <a:lnTo>
                  <a:pt x="3024923" y="0"/>
                </a:lnTo>
                <a:lnTo>
                  <a:pt x="3492923"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54"/>
          <p:cNvSpPr txBox="1"/>
          <p:nvPr/>
        </p:nvSpPr>
        <p:spPr>
          <a:xfrm>
            <a:off x="1403647" y="4572827"/>
            <a:ext cx="3923526"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客房设施设备的清洁保养</a:t>
            </a:r>
          </a:p>
        </p:txBody>
      </p:sp>
      <p:sp>
        <p:nvSpPr>
          <p:cNvPr id="21" name="文本框 18"/>
          <p:cNvSpPr txBox="1"/>
          <p:nvPr/>
        </p:nvSpPr>
        <p:spPr>
          <a:xfrm>
            <a:off x="539754" y="5011553"/>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03</a:t>
            </a:r>
            <a:endParaRPr lang="zh-CN" altLang="en-US" sz="3600" b="1" dirty="0">
              <a:solidFill>
                <a:srgbClr val="0278A1"/>
              </a:solidFill>
              <a:latin typeface="Akzidenz-Grotesk BQ Condensed" pitchFamily="50" charset="0"/>
            </a:endParaRPr>
          </a:p>
        </p:txBody>
      </p:sp>
      <p:sp>
        <p:nvSpPr>
          <p:cNvPr id="22" name="任意多边形 21"/>
          <p:cNvSpPr/>
          <p:nvPr/>
        </p:nvSpPr>
        <p:spPr>
          <a:xfrm>
            <a:off x="1225795" y="5241735"/>
            <a:ext cx="3922246" cy="468000"/>
          </a:xfrm>
          <a:custGeom>
            <a:avLst/>
            <a:gdLst/>
            <a:ahLst/>
            <a:cxnLst/>
            <a:rect l="l" t="t" r="r" b="b"/>
            <a:pathLst>
              <a:path w="4151099" h="468000">
                <a:moveTo>
                  <a:pt x="82036" y="0"/>
                </a:moveTo>
                <a:lnTo>
                  <a:pt x="3683099" y="0"/>
                </a:lnTo>
                <a:lnTo>
                  <a:pt x="4151099"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5"/>
          <p:cNvSpPr txBox="1"/>
          <p:nvPr/>
        </p:nvSpPr>
        <p:spPr>
          <a:xfrm>
            <a:off x="1432687" y="5261855"/>
            <a:ext cx="3153135"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客用品的管理</a:t>
            </a:r>
          </a:p>
        </p:txBody>
      </p:sp>
      <p:sp>
        <p:nvSpPr>
          <p:cNvPr id="27" name="文本框 56"/>
          <p:cNvSpPr txBox="1"/>
          <p:nvPr/>
        </p:nvSpPr>
        <p:spPr>
          <a:xfrm>
            <a:off x="1444574" y="5840034"/>
            <a:ext cx="2031325"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点击添加标题</a:t>
            </a:r>
          </a:p>
        </p:txBody>
      </p:sp>
      <p:sp>
        <p:nvSpPr>
          <p:cNvPr id="20" name="TextBox 7"/>
          <p:cNvSpPr>
            <a:spLocks noChangeArrowheads="1"/>
          </p:cNvSpPr>
          <p:nvPr/>
        </p:nvSpPr>
        <p:spPr bwMode="auto">
          <a:xfrm>
            <a:off x="349359" y="908826"/>
            <a:ext cx="359585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lnSpc>
                <a:spcPct val="150000"/>
              </a:lnSpc>
              <a:spcBef>
                <a:spcPct val="0"/>
              </a:spcBef>
              <a:buFont typeface="Arial" charset="0"/>
              <a:buNone/>
            </a:pPr>
            <a:r>
              <a:rPr lang="zh-CN" altLang="en-US" sz="3800" b="1" dirty="0" smtClean="0">
                <a:solidFill>
                  <a:schemeClr val="accent1"/>
                </a:solidFill>
                <a:latin typeface="微软雅黑" pitchFamily="34" charset="-122"/>
                <a:ea typeface="微软雅黑" pitchFamily="34" charset="-122"/>
              </a:rPr>
              <a:t>第十章 </a:t>
            </a:r>
            <a:endParaRPr lang="en-US" altLang="zh-CN" sz="3800" b="1" dirty="0" smtClean="0">
              <a:solidFill>
                <a:schemeClr val="accent1"/>
              </a:solidFill>
              <a:latin typeface="微软雅黑" pitchFamily="34" charset="-122"/>
              <a:ea typeface="微软雅黑" pitchFamily="34" charset="-122"/>
            </a:endParaRPr>
          </a:p>
          <a:p>
            <a:pPr eaLnBrk="1" hangingPunct="1">
              <a:lnSpc>
                <a:spcPct val="150000"/>
              </a:lnSpc>
              <a:spcBef>
                <a:spcPct val="0"/>
              </a:spcBef>
              <a:buFont typeface="Arial" charset="0"/>
              <a:buNone/>
            </a:pPr>
            <a:r>
              <a:rPr lang="zh-CN" altLang="en-US" sz="3800" b="1" dirty="0" smtClean="0">
                <a:solidFill>
                  <a:schemeClr val="accent1"/>
                </a:solidFill>
                <a:latin typeface="微软雅黑" pitchFamily="34" charset="-122"/>
                <a:ea typeface="微软雅黑" pitchFamily="34" charset="-122"/>
              </a:rPr>
              <a:t>客房部成本控制</a:t>
            </a:r>
            <a:endParaRPr lang="zh-CN" altLang="en-US" sz="3800" b="1" dirty="0">
              <a:solidFill>
                <a:schemeClr val="accent1"/>
              </a:solidFill>
              <a:latin typeface="微软雅黑" pitchFamily="34" charset="-122"/>
              <a:ea typeface="微软雅黑" pitchFamily="34"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7173" y="671851"/>
            <a:ext cx="2773071" cy="2786736"/>
          </a:xfrm>
          <a:prstGeom prst="flowChartMultidocument">
            <a:avLst/>
          </a:prstGeom>
          <a:noFill/>
          <a:ln>
            <a:noFill/>
          </a:ln>
          <a:effectLst/>
        </p:spPr>
      </p:pic>
    </p:spTree>
    <p:extLst>
      <p:ext uri="{BB962C8B-B14F-4D97-AF65-F5344CB8AC3E}">
        <p14:creationId xmlns:p14="http://schemas.microsoft.com/office/powerpoint/2010/main" val="37993715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68104" y="2249228"/>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899745" y="2771442"/>
            <a:ext cx="5666035" cy="3416320"/>
          </a:xfrm>
          <a:prstGeom prst="rect">
            <a:avLst/>
          </a:prstGeom>
          <a:noFill/>
        </p:spPr>
        <p:txBody>
          <a:bodyPr wrap="square" rtlCol="0">
            <a:spAutoFit/>
          </a:bodyPr>
          <a:lstStyle/>
          <a:p>
            <a:pPr>
              <a:lnSpc>
                <a:spcPct val="150000"/>
              </a:lnSpc>
            </a:pPr>
            <a:r>
              <a:rPr lang="zh-CN" altLang="en-US" sz="2400" dirty="0">
                <a:latin typeface="+mn-ea"/>
                <a:ea typeface="+mn-ea"/>
              </a:rPr>
              <a:t>客房物品与设备主要包括以下几种内容：</a:t>
            </a:r>
          </a:p>
          <a:p>
            <a:pPr>
              <a:lnSpc>
                <a:spcPct val="150000"/>
              </a:lnSpc>
            </a:pPr>
            <a:r>
              <a:rPr lang="zh-CN" altLang="en-US" sz="2400" dirty="0">
                <a:latin typeface="+mn-ea"/>
                <a:ea typeface="+mn-ea"/>
              </a:rPr>
              <a:t>（</a:t>
            </a:r>
            <a:r>
              <a:rPr lang="en-US" altLang="zh-CN" sz="2400" dirty="0">
                <a:latin typeface="+mn-ea"/>
                <a:ea typeface="+mn-ea"/>
              </a:rPr>
              <a:t>1</a:t>
            </a:r>
            <a:r>
              <a:rPr lang="zh-CN" altLang="en-US" sz="2400" dirty="0">
                <a:latin typeface="+mn-ea"/>
                <a:ea typeface="+mn-ea"/>
              </a:rPr>
              <a:t>）电器和机械设备</a:t>
            </a:r>
            <a:r>
              <a:rPr lang="zh-CN" altLang="en-US" sz="2400" dirty="0" smtClean="0">
                <a:latin typeface="+mn-ea"/>
                <a:ea typeface="+mn-ea"/>
              </a:rPr>
              <a:t>。</a:t>
            </a:r>
            <a:endParaRPr lang="en-US" altLang="zh-CN" sz="2400" dirty="0" smtClean="0">
              <a:latin typeface="+mn-ea"/>
              <a:ea typeface="+mn-ea"/>
            </a:endParaRPr>
          </a:p>
          <a:p>
            <a:pPr>
              <a:lnSpc>
                <a:spcPct val="150000"/>
              </a:lnSpc>
            </a:pPr>
            <a:r>
              <a:rPr lang="zh-CN" altLang="en-US" sz="2400" dirty="0" smtClean="0">
                <a:latin typeface="+mn-ea"/>
                <a:ea typeface="+mn-ea"/>
              </a:rPr>
              <a:t>（</a:t>
            </a:r>
            <a:r>
              <a:rPr lang="en-US" altLang="zh-CN" sz="2400" dirty="0">
                <a:latin typeface="+mn-ea"/>
                <a:ea typeface="+mn-ea"/>
              </a:rPr>
              <a:t>2</a:t>
            </a:r>
            <a:r>
              <a:rPr lang="zh-CN" altLang="en-US" sz="2400" dirty="0">
                <a:latin typeface="+mn-ea"/>
                <a:ea typeface="+mn-ea"/>
              </a:rPr>
              <a:t>）家具设备</a:t>
            </a:r>
            <a:r>
              <a:rPr lang="zh-CN" altLang="en-US" sz="2400" dirty="0" smtClean="0">
                <a:latin typeface="+mn-ea"/>
                <a:ea typeface="+mn-ea"/>
              </a:rPr>
              <a:t>。</a:t>
            </a:r>
            <a:endParaRPr lang="en-US" altLang="zh-CN" sz="2400" dirty="0" smtClean="0">
              <a:latin typeface="+mn-ea"/>
              <a:ea typeface="+mn-ea"/>
            </a:endParaRPr>
          </a:p>
          <a:p>
            <a:pPr>
              <a:lnSpc>
                <a:spcPct val="150000"/>
              </a:lnSpc>
            </a:pPr>
            <a:r>
              <a:rPr lang="zh-CN" altLang="en-US" sz="2400" dirty="0" smtClean="0">
                <a:latin typeface="+mn-ea"/>
                <a:ea typeface="+mn-ea"/>
              </a:rPr>
              <a:t>（</a:t>
            </a:r>
            <a:r>
              <a:rPr lang="en-US" altLang="zh-CN" sz="2400" dirty="0">
                <a:latin typeface="+mn-ea"/>
                <a:ea typeface="+mn-ea"/>
              </a:rPr>
              <a:t>3</a:t>
            </a:r>
            <a:r>
              <a:rPr lang="zh-CN" altLang="en-US" sz="2400" dirty="0">
                <a:latin typeface="+mn-ea"/>
                <a:ea typeface="+mn-ea"/>
              </a:rPr>
              <a:t>）清洁设备</a:t>
            </a:r>
            <a:r>
              <a:rPr lang="zh-CN" altLang="en-US" sz="2400" dirty="0" smtClean="0">
                <a:latin typeface="+mn-ea"/>
                <a:ea typeface="+mn-ea"/>
              </a:rPr>
              <a:t>。</a:t>
            </a:r>
            <a:endParaRPr lang="en-US" altLang="zh-CN" sz="2400" dirty="0" smtClean="0">
              <a:latin typeface="+mn-ea"/>
              <a:ea typeface="+mn-ea"/>
            </a:endParaRPr>
          </a:p>
          <a:p>
            <a:pPr>
              <a:lnSpc>
                <a:spcPct val="150000"/>
              </a:lnSpc>
            </a:pPr>
            <a:r>
              <a:rPr lang="zh-CN" altLang="en-US" sz="2400" dirty="0" smtClean="0">
                <a:latin typeface="+mn-ea"/>
                <a:ea typeface="+mn-ea"/>
              </a:rPr>
              <a:t>（</a:t>
            </a:r>
            <a:r>
              <a:rPr lang="en-US" altLang="zh-CN" sz="2400" dirty="0">
                <a:latin typeface="+mn-ea"/>
                <a:ea typeface="+mn-ea"/>
              </a:rPr>
              <a:t>4</a:t>
            </a:r>
            <a:r>
              <a:rPr lang="zh-CN" altLang="en-US" sz="2400" dirty="0">
                <a:latin typeface="+mn-ea"/>
                <a:ea typeface="+mn-ea"/>
              </a:rPr>
              <a:t>）房内客用品</a:t>
            </a:r>
            <a:r>
              <a:rPr lang="zh-CN" altLang="en-US" sz="2400" dirty="0" smtClean="0">
                <a:latin typeface="+mn-ea"/>
                <a:ea typeface="+mn-ea"/>
              </a:rPr>
              <a:t>。</a:t>
            </a:r>
            <a:endParaRPr lang="en-US" altLang="zh-CN" sz="2400" dirty="0" smtClean="0">
              <a:latin typeface="+mn-ea"/>
              <a:ea typeface="+mn-ea"/>
            </a:endParaRPr>
          </a:p>
          <a:p>
            <a:pPr>
              <a:lnSpc>
                <a:spcPct val="150000"/>
              </a:lnSpc>
            </a:pPr>
            <a:r>
              <a:rPr lang="zh-CN" altLang="en-US" sz="2400" dirty="0" smtClean="0">
                <a:latin typeface="+mn-ea"/>
                <a:ea typeface="+mn-ea"/>
              </a:rPr>
              <a:t>（</a:t>
            </a:r>
            <a:r>
              <a:rPr lang="en-US" altLang="zh-CN" sz="2400" dirty="0">
                <a:latin typeface="+mn-ea"/>
                <a:ea typeface="+mn-ea"/>
              </a:rPr>
              <a:t>5</a:t>
            </a:r>
            <a:r>
              <a:rPr lang="zh-CN" altLang="en-US" sz="2400" dirty="0">
                <a:latin typeface="+mn-ea"/>
                <a:ea typeface="+mn-ea"/>
              </a:rPr>
              <a:t>）建筑修饰品</a:t>
            </a:r>
            <a:r>
              <a:rPr lang="zh-CN" altLang="en-US" sz="2400" dirty="0" smtClean="0">
                <a:latin typeface="+mn-ea"/>
                <a:ea typeface="+mn-ea"/>
              </a:rPr>
              <a:t>。</a:t>
            </a:r>
            <a:endParaRPr lang="zh-CN" altLang="zh-CN" sz="2400" dirty="0">
              <a:latin typeface="+mn-ea"/>
              <a:ea typeface="+mn-ea"/>
            </a:endParaRPr>
          </a:p>
        </p:txBody>
      </p:sp>
      <p:sp>
        <p:nvSpPr>
          <p:cNvPr id="11" name="Text Box 3"/>
          <p:cNvSpPr txBox="1">
            <a:spLocks noChangeArrowheads="1"/>
          </p:cNvSpPr>
          <p:nvPr/>
        </p:nvSpPr>
        <p:spPr bwMode="auto">
          <a:xfrm>
            <a:off x="1432812" y="2149162"/>
            <a:ext cx="41042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一、客房物品与设备</a:t>
            </a:r>
            <a:endParaRPr lang="en-US" altLang="zh-CN" sz="3000" b="1" dirty="0">
              <a:solidFill>
                <a:srgbClr val="CC3300"/>
              </a:solidFill>
              <a:latin typeface="黑体" pitchFamily="49" charset="-122"/>
              <a:ea typeface="黑体" pitchFamily="49" charset="-122"/>
            </a:endParaRPr>
          </a:p>
        </p:txBody>
      </p:sp>
      <p:sp>
        <p:nvSpPr>
          <p:cNvPr id="15" name="Text Box 2"/>
          <p:cNvSpPr txBox="1">
            <a:spLocks noChangeArrowheads="1"/>
          </p:cNvSpPr>
          <p:nvPr/>
        </p:nvSpPr>
        <p:spPr bwMode="auto">
          <a:xfrm>
            <a:off x="251700" y="1418153"/>
            <a:ext cx="79205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a:solidFill>
                  <a:schemeClr val="accent1"/>
                </a:solidFill>
                <a:latin typeface="微软雅黑" pitchFamily="34" charset="-122"/>
                <a:ea typeface="微软雅黑" pitchFamily="34" charset="-122"/>
              </a:rPr>
              <a:t>第一</a:t>
            </a:r>
            <a:r>
              <a:rPr lang="zh-CN" altLang="en-US" sz="3500" b="1" dirty="0" smtClean="0">
                <a:solidFill>
                  <a:schemeClr val="accent1"/>
                </a:solidFill>
                <a:latin typeface="微软雅黑" pitchFamily="34" charset="-122"/>
                <a:ea typeface="微软雅黑" pitchFamily="34" charset="-122"/>
              </a:rPr>
              <a:t>节  客房</a:t>
            </a:r>
            <a:r>
              <a:rPr lang="zh-CN" altLang="en-US" sz="3500" b="1" dirty="0">
                <a:solidFill>
                  <a:schemeClr val="accent1"/>
                </a:solidFill>
                <a:latin typeface="微软雅黑" pitchFamily="34" charset="-122"/>
                <a:ea typeface="微软雅黑" pitchFamily="34" charset="-122"/>
              </a:rPr>
              <a:t>物品与设备管理</a:t>
            </a:r>
          </a:p>
        </p:txBody>
      </p:sp>
      <p:sp>
        <p:nvSpPr>
          <p:cNvPr id="4" name="矩形 3"/>
          <p:cNvSpPr/>
          <p:nvPr/>
        </p:nvSpPr>
        <p:spPr>
          <a:xfrm>
            <a:off x="4539820" y="3602439"/>
            <a:ext cx="4572000" cy="2862322"/>
          </a:xfrm>
          <a:prstGeom prst="rect">
            <a:avLst/>
          </a:prstGeom>
        </p:spPr>
        <p:txBody>
          <a:bodyPr>
            <a:spAutoFit/>
          </a:bodyPr>
          <a:lstStyle/>
          <a:p>
            <a:pPr>
              <a:lnSpc>
                <a:spcPct val="150000"/>
              </a:lnSpc>
            </a:pPr>
            <a:r>
              <a:rPr lang="zh-CN" altLang="en-US" sz="2400" dirty="0" smtClean="0">
                <a:latin typeface="+mn-ea"/>
                <a:ea typeface="+mn-ea"/>
              </a:rPr>
              <a:t>以上</a:t>
            </a:r>
            <a:r>
              <a:rPr lang="zh-CN" altLang="en-US" sz="2400" dirty="0">
                <a:latin typeface="+mn-ea"/>
                <a:ea typeface="+mn-ea"/>
              </a:rPr>
              <a:t>内容基本上可分为两大类：即客房设备和清洁设备。加强对客房设施设备的管理工作，对于提高客房服务质量，降低客房经营成本和费用，具有重要意义。</a:t>
            </a:r>
          </a:p>
        </p:txBody>
      </p:sp>
    </p:spTree>
    <p:extLst>
      <p:ext uri="{BB962C8B-B14F-4D97-AF65-F5344CB8AC3E}">
        <p14:creationId xmlns:p14="http://schemas.microsoft.com/office/powerpoint/2010/main" val="32915283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4"/>
          <p:cNvGrpSpPr>
            <a:grpSpLocks noChangeAspect="1"/>
          </p:cNvGrpSpPr>
          <p:nvPr/>
        </p:nvGrpSpPr>
        <p:grpSpPr>
          <a:xfrm>
            <a:off x="1140104" y="4706465"/>
            <a:ext cx="1351509" cy="1368000"/>
            <a:chOff x="1419219" y="1871027"/>
            <a:chExt cx="1685719" cy="1706288"/>
          </a:xfrm>
        </p:grpSpPr>
        <p:sp>
          <p:nvSpPr>
            <p:cNvPr id="7" name="Freeform 15"/>
            <p:cNvSpPr>
              <a:spLocks/>
            </p:cNvSpPr>
            <p:nvPr/>
          </p:nvSpPr>
          <p:spPr bwMode="auto">
            <a:xfrm>
              <a:off x="2195806" y="2188360"/>
              <a:ext cx="909132" cy="1388955"/>
            </a:xfrm>
            <a:custGeom>
              <a:avLst/>
              <a:gdLst/>
              <a:ahLst/>
              <a:cxnLst>
                <a:cxn ang="0">
                  <a:pos x="1" y="110"/>
                </a:cxn>
                <a:cxn ang="0">
                  <a:pos x="72" y="88"/>
                </a:cxn>
                <a:cxn ang="0">
                  <a:pos x="72" y="0"/>
                </a:cxn>
                <a:cxn ang="0">
                  <a:pos x="0" y="22"/>
                </a:cxn>
                <a:cxn ang="0">
                  <a:pos x="1" y="110"/>
                </a:cxn>
              </a:cxnLst>
              <a:rect l="0" t="0" r="r" b="b"/>
              <a:pathLst>
                <a:path w="72" h="110">
                  <a:moveTo>
                    <a:pt x="1" y="110"/>
                  </a:moveTo>
                  <a:lnTo>
                    <a:pt x="72" y="88"/>
                  </a:lnTo>
                  <a:lnTo>
                    <a:pt x="72" y="0"/>
                  </a:lnTo>
                  <a:lnTo>
                    <a:pt x="0" y="22"/>
                  </a:lnTo>
                  <a:lnTo>
                    <a:pt x="1" y="110"/>
                  </a:lnTo>
                  <a:close/>
                </a:path>
              </a:pathLst>
            </a:custGeom>
            <a:gradFill flip="none" rotWithShape="1">
              <a:gsLst>
                <a:gs pos="0">
                  <a:srgbClr val="B4B4B4"/>
                </a:gs>
                <a:gs pos="100000">
                  <a:srgbClr val="646464"/>
                </a:gs>
              </a:gsLst>
              <a:lin ang="3000000" scaled="0"/>
              <a:tileRect/>
            </a:gradFill>
            <a:ln w="12700" algn="ctr">
              <a:solidFill>
                <a:schemeClr val="bg1">
                  <a:lumMod val="95000"/>
                </a:schemeClr>
              </a:solidFill>
              <a:miter lim="800000"/>
              <a:headEnd/>
              <a:tailEnd/>
            </a:ln>
            <a:effectLst/>
            <a:scene3d>
              <a:camera prst="orthographicFront"/>
              <a:lightRig rig="flat" dir="t">
                <a:rot lat="0" lon="0" rev="4200000"/>
              </a:lightRig>
            </a:scene3d>
            <a:sp3d>
              <a:bevelT prst="relaxedInset"/>
            </a:sp3d>
          </p:spPr>
          <p:txBody>
            <a:bodyPr wrap="none" anchor="ctr"/>
            <a:lstStyle/>
            <a:p>
              <a:pPr algn="ctr" eaLnBrk="0" fontAlgn="ctr" hangingPunct="0">
                <a:buClr>
                  <a:srgbClr val="FF0000"/>
                </a:buClr>
                <a:buSzPct val="70000"/>
                <a:defRPr/>
              </a:pPr>
              <a:endParaRPr lang="zh-CN" altLang="en-US" sz="2000" dirty="0">
                <a:solidFill>
                  <a:schemeClr val="tx2"/>
                </a:solidFill>
                <a:ea typeface="微软雅黑" pitchFamily="34" charset="-122"/>
              </a:endParaRPr>
            </a:p>
          </p:txBody>
        </p:sp>
        <p:sp>
          <p:nvSpPr>
            <p:cNvPr id="8" name="Freeform 14"/>
            <p:cNvSpPr>
              <a:spLocks/>
            </p:cNvSpPr>
            <p:nvPr/>
          </p:nvSpPr>
          <p:spPr bwMode="auto">
            <a:xfrm>
              <a:off x="1422394" y="1871027"/>
              <a:ext cx="1679369" cy="580836"/>
            </a:xfrm>
            <a:custGeom>
              <a:avLst/>
              <a:gdLst/>
              <a:ahLst/>
              <a:cxnLst>
                <a:cxn ang="0">
                  <a:pos x="0" y="22"/>
                </a:cxn>
                <a:cxn ang="0">
                  <a:pos x="71" y="0"/>
                </a:cxn>
                <a:cxn ang="0">
                  <a:pos x="133" y="24"/>
                </a:cxn>
                <a:cxn ang="0">
                  <a:pos x="61" y="46"/>
                </a:cxn>
                <a:cxn ang="0">
                  <a:pos x="0" y="22"/>
                </a:cxn>
              </a:cxnLst>
              <a:rect l="0" t="0" r="r" b="b"/>
              <a:pathLst>
                <a:path w="133" h="46">
                  <a:moveTo>
                    <a:pt x="0" y="22"/>
                  </a:moveTo>
                  <a:lnTo>
                    <a:pt x="71" y="0"/>
                  </a:lnTo>
                  <a:lnTo>
                    <a:pt x="133" y="24"/>
                  </a:lnTo>
                  <a:lnTo>
                    <a:pt x="61" y="46"/>
                  </a:lnTo>
                  <a:lnTo>
                    <a:pt x="0" y="22"/>
                  </a:lnTo>
                  <a:close/>
                </a:path>
              </a:pathLst>
            </a:custGeom>
            <a:gradFill flip="none" rotWithShape="1">
              <a:gsLst>
                <a:gs pos="0">
                  <a:srgbClr val="B4B4B4"/>
                </a:gs>
                <a:gs pos="100000">
                  <a:srgbClr val="646464"/>
                </a:gs>
              </a:gsLst>
              <a:lin ang="18900000" scaled="1"/>
              <a:tileRect/>
            </a:gradFill>
            <a:ln w="12700" algn="ctr">
              <a:solidFill>
                <a:schemeClr val="bg1">
                  <a:lumMod val="95000"/>
                </a:schemeClr>
              </a:solidFill>
              <a:miter lim="800000"/>
              <a:headEnd/>
              <a:tailEnd/>
            </a:ln>
            <a:effectLst/>
          </p:spPr>
          <p:txBody>
            <a:bodyPr wrap="none" anchor="ctr"/>
            <a:lstStyle/>
            <a:p>
              <a:pPr algn="ctr" eaLnBrk="0" fontAlgn="ctr" hangingPunct="0">
                <a:buClr>
                  <a:srgbClr val="FF0000"/>
                </a:buClr>
                <a:buSzPct val="70000"/>
                <a:defRPr/>
              </a:pPr>
              <a:endParaRPr lang="zh-CN" altLang="en-US" sz="2000" dirty="0">
                <a:solidFill>
                  <a:schemeClr val="tx2"/>
                </a:solidFill>
                <a:ea typeface="微软雅黑" pitchFamily="34" charset="-122"/>
              </a:endParaRPr>
            </a:p>
          </p:txBody>
        </p:sp>
        <p:sp>
          <p:nvSpPr>
            <p:cNvPr id="9" name="Freeform 16"/>
            <p:cNvSpPr>
              <a:spLocks/>
            </p:cNvSpPr>
            <p:nvPr/>
          </p:nvSpPr>
          <p:spPr bwMode="auto">
            <a:xfrm>
              <a:off x="1419219" y="2156756"/>
              <a:ext cx="782864" cy="1414209"/>
            </a:xfrm>
            <a:custGeom>
              <a:avLst/>
              <a:gdLst/>
              <a:ahLst/>
              <a:cxnLst>
                <a:cxn ang="0">
                  <a:pos x="0" y="0"/>
                </a:cxn>
                <a:cxn ang="0">
                  <a:pos x="61" y="24"/>
                </a:cxn>
                <a:cxn ang="0">
                  <a:pos x="62" y="112"/>
                </a:cxn>
                <a:cxn ang="0">
                  <a:pos x="0" y="89"/>
                </a:cxn>
                <a:cxn ang="0">
                  <a:pos x="0" y="0"/>
                </a:cxn>
              </a:cxnLst>
              <a:rect l="0" t="0" r="r" b="b"/>
              <a:pathLst>
                <a:path w="62" h="112">
                  <a:moveTo>
                    <a:pt x="0" y="0"/>
                  </a:moveTo>
                  <a:lnTo>
                    <a:pt x="61" y="24"/>
                  </a:lnTo>
                  <a:lnTo>
                    <a:pt x="62" y="112"/>
                  </a:lnTo>
                  <a:lnTo>
                    <a:pt x="0" y="89"/>
                  </a:lnTo>
                  <a:lnTo>
                    <a:pt x="0" y="0"/>
                  </a:lnTo>
                  <a:close/>
                </a:path>
              </a:pathLst>
            </a:custGeom>
            <a:gradFill flip="none" rotWithShape="1">
              <a:gsLst>
                <a:gs pos="0">
                  <a:srgbClr val="B4B4B4"/>
                </a:gs>
                <a:gs pos="100000">
                  <a:srgbClr val="646464"/>
                </a:gs>
              </a:gsLst>
              <a:lin ang="7200000" scaled="0"/>
              <a:tileRect/>
            </a:gradFill>
            <a:ln w="12700" algn="ctr">
              <a:solidFill>
                <a:schemeClr val="bg1">
                  <a:lumMod val="95000"/>
                </a:schemeClr>
              </a:solidFill>
              <a:miter lim="800000"/>
              <a:headEnd/>
              <a:tailEnd/>
            </a:ln>
            <a:effectLst/>
          </p:spPr>
          <p:txBody>
            <a:bodyPr wrap="none" anchor="ctr"/>
            <a:lstStyle/>
            <a:p>
              <a:pPr algn="ctr" eaLnBrk="0" fontAlgn="ctr" hangingPunct="0">
                <a:buClr>
                  <a:srgbClr val="FF0000"/>
                </a:buClr>
                <a:buSzPct val="70000"/>
                <a:defRPr/>
              </a:pPr>
              <a:endParaRPr lang="zh-CN" altLang="en-US" sz="2000" dirty="0">
                <a:solidFill>
                  <a:schemeClr val="tx2"/>
                </a:solidFill>
                <a:ea typeface="微软雅黑" pitchFamily="34" charset="-122"/>
              </a:endParaRPr>
            </a:p>
          </p:txBody>
        </p:sp>
      </p:grpSp>
      <p:grpSp>
        <p:nvGrpSpPr>
          <p:cNvPr id="10" name="组合 1"/>
          <p:cNvGrpSpPr>
            <a:grpSpLocks noChangeAspect="1"/>
          </p:cNvGrpSpPr>
          <p:nvPr/>
        </p:nvGrpSpPr>
        <p:grpSpPr>
          <a:xfrm>
            <a:off x="1295679" y="3816849"/>
            <a:ext cx="1351509" cy="1368000"/>
            <a:chOff x="1419219" y="1871027"/>
            <a:chExt cx="1685719" cy="1706288"/>
          </a:xfrm>
        </p:grpSpPr>
        <p:sp>
          <p:nvSpPr>
            <p:cNvPr id="11" name="Freeform 15"/>
            <p:cNvSpPr>
              <a:spLocks/>
            </p:cNvSpPr>
            <p:nvPr/>
          </p:nvSpPr>
          <p:spPr bwMode="auto">
            <a:xfrm>
              <a:off x="2195806" y="2188360"/>
              <a:ext cx="909132" cy="1388955"/>
            </a:xfrm>
            <a:custGeom>
              <a:avLst/>
              <a:gdLst/>
              <a:ahLst/>
              <a:cxnLst>
                <a:cxn ang="0">
                  <a:pos x="1" y="110"/>
                </a:cxn>
                <a:cxn ang="0">
                  <a:pos x="72" y="88"/>
                </a:cxn>
                <a:cxn ang="0">
                  <a:pos x="72" y="0"/>
                </a:cxn>
                <a:cxn ang="0">
                  <a:pos x="0" y="22"/>
                </a:cxn>
                <a:cxn ang="0">
                  <a:pos x="1" y="110"/>
                </a:cxn>
              </a:cxnLst>
              <a:rect l="0" t="0" r="r" b="b"/>
              <a:pathLst>
                <a:path w="72" h="110">
                  <a:moveTo>
                    <a:pt x="1" y="110"/>
                  </a:moveTo>
                  <a:lnTo>
                    <a:pt x="72" y="88"/>
                  </a:lnTo>
                  <a:lnTo>
                    <a:pt x="72" y="0"/>
                  </a:lnTo>
                  <a:lnTo>
                    <a:pt x="0" y="22"/>
                  </a:lnTo>
                  <a:lnTo>
                    <a:pt x="1" y="110"/>
                  </a:lnTo>
                  <a:close/>
                </a:path>
              </a:pathLst>
            </a:custGeom>
            <a:gradFill flip="none" rotWithShape="1">
              <a:gsLst>
                <a:gs pos="0">
                  <a:srgbClr val="B4B4B4"/>
                </a:gs>
                <a:gs pos="100000">
                  <a:srgbClr val="646464"/>
                </a:gs>
              </a:gsLst>
              <a:lin ang="3000000" scaled="0"/>
              <a:tileRect/>
            </a:gradFill>
            <a:ln w="12700" algn="ctr">
              <a:solidFill>
                <a:schemeClr val="bg1">
                  <a:lumMod val="95000"/>
                </a:schemeClr>
              </a:solidFill>
              <a:miter lim="800000"/>
              <a:headEnd/>
              <a:tailEnd/>
            </a:ln>
            <a:effectLst/>
            <a:scene3d>
              <a:camera prst="orthographicFront"/>
              <a:lightRig rig="flat" dir="t">
                <a:rot lat="0" lon="0" rev="4200000"/>
              </a:lightRig>
            </a:scene3d>
            <a:sp3d>
              <a:bevelT prst="relaxedInset"/>
            </a:sp3d>
          </p:spPr>
          <p:txBody>
            <a:bodyPr wrap="none" anchor="ctr"/>
            <a:lstStyle/>
            <a:p>
              <a:pPr algn="ctr" eaLnBrk="0" fontAlgn="ctr" hangingPunct="0">
                <a:buClr>
                  <a:srgbClr val="FF0000"/>
                </a:buClr>
                <a:buSzPct val="70000"/>
                <a:defRPr/>
              </a:pPr>
              <a:endParaRPr lang="zh-CN" altLang="en-US" sz="2000" dirty="0">
                <a:solidFill>
                  <a:schemeClr val="tx2"/>
                </a:solidFill>
                <a:ea typeface="微软雅黑" pitchFamily="34" charset="-122"/>
              </a:endParaRPr>
            </a:p>
          </p:txBody>
        </p:sp>
        <p:sp>
          <p:nvSpPr>
            <p:cNvPr id="12" name="Freeform 14"/>
            <p:cNvSpPr>
              <a:spLocks/>
            </p:cNvSpPr>
            <p:nvPr/>
          </p:nvSpPr>
          <p:spPr bwMode="auto">
            <a:xfrm>
              <a:off x="1422394" y="1871027"/>
              <a:ext cx="1679369" cy="580836"/>
            </a:xfrm>
            <a:custGeom>
              <a:avLst/>
              <a:gdLst/>
              <a:ahLst/>
              <a:cxnLst>
                <a:cxn ang="0">
                  <a:pos x="0" y="22"/>
                </a:cxn>
                <a:cxn ang="0">
                  <a:pos x="71" y="0"/>
                </a:cxn>
                <a:cxn ang="0">
                  <a:pos x="133" y="24"/>
                </a:cxn>
                <a:cxn ang="0">
                  <a:pos x="61" y="46"/>
                </a:cxn>
                <a:cxn ang="0">
                  <a:pos x="0" y="22"/>
                </a:cxn>
              </a:cxnLst>
              <a:rect l="0" t="0" r="r" b="b"/>
              <a:pathLst>
                <a:path w="133" h="46">
                  <a:moveTo>
                    <a:pt x="0" y="22"/>
                  </a:moveTo>
                  <a:lnTo>
                    <a:pt x="71" y="0"/>
                  </a:lnTo>
                  <a:lnTo>
                    <a:pt x="133" y="24"/>
                  </a:lnTo>
                  <a:lnTo>
                    <a:pt x="61" y="46"/>
                  </a:lnTo>
                  <a:lnTo>
                    <a:pt x="0" y="22"/>
                  </a:lnTo>
                  <a:close/>
                </a:path>
              </a:pathLst>
            </a:custGeom>
            <a:gradFill flip="none" rotWithShape="1">
              <a:gsLst>
                <a:gs pos="0">
                  <a:srgbClr val="B4B4B4"/>
                </a:gs>
                <a:gs pos="100000">
                  <a:srgbClr val="646464"/>
                </a:gs>
              </a:gsLst>
              <a:lin ang="18900000" scaled="1"/>
              <a:tileRect/>
            </a:gradFill>
            <a:ln w="12700" algn="ctr">
              <a:solidFill>
                <a:schemeClr val="bg1">
                  <a:lumMod val="95000"/>
                </a:schemeClr>
              </a:solidFill>
              <a:miter lim="800000"/>
              <a:headEnd/>
              <a:tailEnd/>
            </a:ln>
            <a:effectLst/>
          </p:spPr>
          <p:txBody>
            <a:bodyPr wrap="none" anchor="ctr"/>
            <a:lstStyle/>
            <a:p>
              <a:pPr algn="ctr" eaLnBrk="0" fontAlgn="ctr" hangingPunct="0">
                <a:buClr>
                  <a:srgbClr val="FF0000"/>
                </a:buClr>
                <a:buSzPct val="70000"/>
                <a:defRPr/>
              </a:pPr>
              <a:endParaRPr lang="zh-CN" altLang="en-US" sz="2000" dirty="0">
                <a:solidFill>
                  <a:schemeClr val="tx2"/>
                </a:solidFill>
                <a:ea typeface="微软雅黑" pitchFamily="34" charset="-122"/>
              </a:endParaRPr>
            </a:p>
          </p:txBody>
        </p:sp>
        <p:sp>
          <p:nvSpPr>
            <p:cNvPr id="13" name="Freeform 16"/>
            <p:cNvSpPr>
              <a:spLocks/>
            </p:cNvSpPr>
            <p:nvPr/>
          </p:nvSpPr>
          <p:spPr bwMode="auto">
            <a:xfrm>
              <a:off x="1419219" y="2156756"/>
              <a:ext cx="782864" cy="1414209"/>
            </a:xfrm>
            <a:custGeom>
              <a:avLst/>
              <a:gdLst/>
              <a:ahLst/>
              <a:cxnLst>
                <a:cxn ang="0">
                  <a:pos x="0" y="0"/>
                </a:cxn>
                <a:cxn ang="0">
                  <a:pos x="61" y="24"/>
                </a:cxn>
                <a:cxn ang="0">
                  <a:pos x="62" y="112"/>
                </a:cxn>
                <a:cxn ang="0">
                  <a:pos x="0" y="89"/>
                </a:cxn>
                <a:cxn ang="0">
                  <a:pos x="0" y="0"/>
                </a:cxn>
              </a:cxnLst>
              <a:rect l="0" t="0" r="r" b="b"/>
              <a:pathLst>
                <a:path w="62" h="112">
                  <a:moveTo>
                    <a:pt x="0" y="0"/>
                  </a:moveTo>
                  <a:lnTo>
                    <a:pt x="61" y="24"/>
                  </a:lnTo>
                  <a:lnTo>
                    <a:pt x="62" y="112"/>
                  </a:lnTo>
                  <a:lnTo>
                    <a:pt x="0" y="89"/>
                  </a:lnTo>
                  <a:lnTo>
                    <a:pt x="0" y="0"/>
                  </a:lnTo>
                  <a:close/>
                </a:path>
              </a:pathLst>
            </a:custGeom>
            <a:gradFill flip="none" rotWithShape="1">
              <a:gsLst>
                <a:gs pos="0">
                  <a:srgbClr val="B4B4B4"/>
                </a:gs>
                <a:gs pos="100000">
                  <a:srgbClr val="646464"/>
                </a:gs>
              </a:gsLst>
              <a:lin ang="7200000" scaled="0"/>
              <a:tileRect/>
            </a:gradFill>
            <a:ln w="12700" algn="ctr">
              <a:solidFill>
                <a:schemeClr val="bg1">
                  <a:lumMod val="95000"/>
                </a:schemeClr>
              </a:solidFill>
              <a:miter lim="800000"/>
              <a:headEnd/>
              <a:tailEnd/>
            </a:ln>
            <a:effectLst/>
          </p:spPr>
          <p:txBody>
            <a:bodyPr wrap="none" anchor="ctr"/>
            <a:lstStyle/>
            <a:p>
              <a:pPr algn="ctr" eaLnBrk="0" fontAlgn="ctr" hangingPunct="0">
                <a:buClr>
                  <a:srgbClr val="FF0000"/>
                </a:buClr>
                <a:buSzPct val="70000"/>
                <a:defRPr/>
              </a:pPr>
              <a:endParaRPr lang="zh-CN" altLang="en-US" sz="2000" dirty="0">
                <a:solidFill>
                  <a:schemeClr val="tx2"/>
                </a:solidFill>
                <a:ea typeface="微软雅黑" pitchFamily="34" charset="-122"/>
              </a:endParaRPr>
            </a:p>
          </p:txBody>
        </p:sp>
      </p:grpSp>
      <p:grpSp>
        <p:nvGrpSpPr>
          <p:cNvPr id="14" name="组合 5"/>
          <p:cNvGrpSpPr>
            <a:grpSpLocks noChangeAspect="1"/>
          </p:cNvGrpSpPr>
          <p:nvPr/>
        </p:nvGrpSpPr>
        <p:grpSpPr>
          <a:xfrm>
            <a:off x="1089304" y="2934199"/>
            <a:ext cx="1351509" cy="1368000"/>
            <a:chOff x="1419219" y="1871027"/>
            <a:chExt cx="1685719" cy="1706288"/>
          </a:xfrm>
        </p:grpSpPr>
        <p:sp>
          <p:nvSpPr>
            <p:cNvPr id="15" name="Freeform 15"/>
            <p:cNvSpPr>
              <a:spLocks/>
            </p:cNvSpPr>
            <p:nvPr/>
          </p:nvSpPr>
          <p:spPr bwMode="auto">
            <a:xfrm>
              <a:off x="2195806" y="2188360"/>
              <a:ext cx="909132" cy="1388955"/>
            </a:xfrm>
            <a:custGeom>
              <a:avLst/>
              <a:gdLst/>
              <a:ahLst/>
              <a:cxnLst>
                <a:cxn ang="0">
                  <a:pos x="1" y="110"/>
                </a:cxn>
                <a:cxn ang="0">
                  <a:pos x="72" y="88"/>
                </a:cxn>
                <a:cxn ang="0">
                  <a:pos x="72" y="0"/>
                </a:cxn>
                <a:cxn ang="0">
                  <a:pos x="0" y="22"/>
                </a:cxn>
                <a:cxn ang="0">
                  <a:pos x="1" y="110"/>
                </a:cxn>
              </a:cxnLst>
              <a:rect l="0" t="0" r="r" b="b"/>
              <a:pathLst>
                <a:path w="72" h="110">
                  <a:moveTo>
                    <a:pt x="1" y="110"/>
                  </a:moveTo>
                  <a:lnTo>
                    <a:pt x="72" y="88"/>
                  </a:lnTo>
                  <a:lnTo>
                    <a:pt x="72" y="0"/>
                  </a:lnTo>
                  <a:lnTo>
                    <a:pt x="0" y="22"/>
                  </a:lnTo>
                  <a:lnTo>
                    <a:pt x="1" y="110"/>
                  </a:lnTo>
                  <a:close/>
                </a:path>
              </a:pathLst>
            </a:custGeom>
            <a:gradFill flip="none" rotWithShape="1">
              <a:gsLst>
                <a:gs pos="0">
                  <a:srgbClr val="B4B4B4"/>
                </a:gs>
                <a:gs pos="100000">
                  <a:srgbClr val="646464"/>
                </a:gs>
              </a:gsLst>
              <a:lin ang="3000000" scaled="0"/>
              <a:tileRect/>
            </a:gradFill>
            <a:ln w="12700" algn="ctr">
              <a:solidFill>
                <a:schemeClr val="bg1">
                  <a:lumMod val="95000"/>
                </a:schemeClr>
              </a:solidFill>
              <a:miter lim="800000"/>
              <a:headEnd/>
              <a:tailEnd/>
            </a:ln>
            <a:effectLst/>
            <a:scene3d>
              <a:camera prst="orthographicFront"/>
              <a:lightRig rig="flat" dir="t">
                <a:rot lat="0" lon="0" rev="4200000"/>
              </a:lightRig>
            </a:scene3d>
            <a:sp3d>
              <a:bevelT prst="relaxedInset"/>
            </a:sp3d>
          </p:spPr>
          <p:txBody>
            <a:bodyPr wrap="none" anchor="ctr"/>
            <a:lstStyle/>
            <a:p>
              <a:pPr algn="ctr" eaLnBrk="0" fontAlgn="ctr" hangingPunct="0">
                <a:buClr>
                  <a:srgbClr val="FF0000"/>
                </a:buClr>
                <a:buSzPct val="70000"/>
                <a:defRPr/>
              </a:pPr>
              <a:endParaRPr lang="zh-CN" altLang="en-US" sz="2000" dirty="0">
                <a:solidFill>
                  <a:schemeClr val="tx2"/>
                </a:solidFill>
                <a:ea typeface="微软雅黑" pitchFamily="34" charset="-122"/>
              </a:endParaRPr>
            </a:p>
          </p:txBody>
        </p:sp>
        <p:sp>
          <p:nvSpPr>
            <p:cNvPr id="16" name="Freeform 14"/>
            <p:cNvSpPr>
              <a:spLocks/>
            </p:cNvSpPr>
            <p:nvPr/>
          </p:nvSpPr>
          <p:spPr bwMode="auto">
            <a:xfrm>
              <a:off x="1422394" y="1871027"/>
              <a:ext cx="1679369" cy="580836"/>
            </a:xfrm>
            <a:custGeom>
              <a:avLst/>
              <a:gdLst/>
              <a:ahLst/>
              <a:cxnLst>
                <a:cxn ang="0">
                  <a:pos x="0" y="22"/>
                </a:cxn>
                <a:cxn ang="0">
                  <a:pos x="71" y="0"/>
                </a:cxn>
                <a:cxn ang="0">
                  <a:pos x="133" y="24"/>
                </a:cxn>
                <a:cxn ang="0">
                  <a:pos x="61" y="46"/>
                </a:cxn>
                <a:cxn ang="0">
                  <a:pos x="0" y="22"/>
                </a:cxn>
              </a:cxnLst>
              <a:rect l="0" t="0" r="r" b="b"/>
              <a:pathLst>
                <a:path w="133" h="46">
                  <a:moveTo>
                    <a:pt x="0" y="22"/>
                  </a:moveTo>
                  <a:lnTo>
                    <a:pt x="71" y="0"/>
                  </a:lnTo>
                  <a:lnTo>
                    <a:pt x="133" y="24"/>
                  </a:lnTo>
                  <a:lnTo>
                    <a:pt x="61" y="46"/>
                  </a:lnTo>
                  <a:lnTo>
                    <a:pt x="0" y="22"/>
                  </a:lnTo>
                  <a:close/>
                </a:path>
              </a:pathLst>
            </a:custGeom>
            <a:gradFill flip="none" rotWithShape="1">
              <a:gsLst>
                <a:gs pos="0">
                  <a:srgbClr val="B4B4B4"/>
                </a:gs>
                <a:gs pos="100000">
                  <a:srgbClr val="646464"/>
                </a:gs>
              </a:gsLst>
              <a:lin ang="18900000" scaled="1"/>
              <a:tileRect/>
            </a:gradFill>
            <a:ln w="12700" algn="ctr">
              <a:solidFill>
                <a:schemeClr val="bg1">
                  <a:lumMod val="95000"/>
                </a:schemeClr>
              </a:solidFill>
              <a:miter lim="800000"/>
              <a:headEnd/>
              <a:tailEnd/>
            </a:ln>
            <a:effectLst/>
          </p:spPr>
          <p:txBody>
            <a:bodyPr wrap="none" anchor="ctr"/>
            <a:lstStyle/>
            <a:p>
              <a:pPr algn="ctr" eaLnBrk="0" fontAlgn="ctr" hangingPunct="0">
                <a:buClr>
                  <a:srgbClr val="FF0000"/>
                </a:buClr>
                <a:buSzPct val="70000"/>
                <a:defRPr/>
              </a:pPr>
              <a:endParaRPr lang="zh-CN" altLang="en-US" sz="2000" dirty="0">
                <a:solidFill>
                  <a:schemeClr val="tx2"/>
                </a:solidFill>
                <a:ea typeface="微软雅黑" pitchFamily="34" charset="-122"/>
              </a:endParaRPr>
            </a:p>
          </p:txBody>
        </p:sp>
        <p:sp>
          <p:nvSpPr>
            <p:cNvPr id="17" name="Freeform 16"/>
            <p:cNvSpPr>
              <a:spLocks/>
            </p:cNvSpPr>
            <p:nvPr/>
          </p:nvSpPr>
          <p:spPr bwMode="auto">
            <a:xfrm>
              <a:off x="1419219" y="2156756"/>
              <a:ext cx="782864" cy="1414209"/>
            </a:xfrm>
            <a:custGeom>
              <a:avLst/>
              <a:gdLst/>
              <a:ahLst/>
              <a:cxnLst>
                <a:cxn ang="0">
                  <a:pos x="0" y="0"/>
                </a:cxn>
                <a:cxn ang="0">
                  <a:pos x="61" y="24"/>
                </a:cxn>
                <a:cxn ang="0">
                  <a:pos x="62" y="112"/>
                </a:cxn>
                <a:cxn ang="0">
                  <a:pos x="0" y="89"/>
                </a:cxn>
                <a:cxn ang="0">
                  <a:pos x="0" y="0"/>
                </a:cxn>
              </a:cxnLst>
              <a:rect l="0" t="0" r="r" b="b"/>
              <a:pathLst>
                <a:path w="62" h="112">
                  <a:moveTo>
                    <a:pt x="0" y="0"/>
                  </a:moveTo>
                  <a:lnTo>
                    <a:pt x="61" y="24"/>
                  </a:lnTo>
                  <a:lnTo>
                    <a:pt x="62" y="112"/>
                  </a:lnTo>
                  <a:lnTo>
                    <a:pt x="0" y="89"/>
                  </a:lnTo>
                  <a:lnTo>
                    <a:pt x="0" y="0"/>
                  </a:lnTo>
                  <a:close/>
                </a:path>
              </a:pathLst>
            </a:custGeom>
            <a:gradFill flip="none" rotWithShape="1">
              <a:gsLst>
                <a:gs pos="0">
                  <a:srgbClr val="B4B4B4"/>
                </a:gs>
                <a:gs pos="100000">
                  <a:srgbClr val="646464"/>
                </a:gs>
              </a:gsLst>
              <a:lin ang="7200000" scaled="0"/>
              <a:tileRect/>
            </a:gradFill>
            <a:ln w="12700" algn="ctr">
              <a:solidFill>
                <a:schemeClr val="bg1">
                  <a:lumMod val="95000"/>
                </a:schemeClr>
              </a:solidFill>
              <a:miter lim="800000"/>
              <a:headEnd/>
              <a:tailEnd/>
            </a:ln>
            <a:effectLst/>
          </p:spPr>
          <p:txBody>
            <a:bodyPr wrap="none" anchor="ctr"/>
            <a:lstStyle/>
            <a:p>
              <a:pPr algn="ctr" eaLnBrk="0" fontAlgn="ctr" hangingPunct="0">
                <a:buClr>
                  <a:srgbClr val="FF0000"/>
                </a:buClr>
                <a:buSzPct val="70000"/>
                <a:defRPr/>
              </a:pPr>
              <a:endParaRPr lang="zh-CN" altLang="en-US" sz="2000" dirty="0">
                <a:solidFill>
                  <a:schemeClr val="tx2"/>
                </a:solidFill>
                <a:ea typeface="微软雅黑" pitchFamily="34" charset="-122"/>
              </a:endParaRPr>
            </a:p>
          </p:txBody>
        </p:sp>
      </p:grpSp>
      <p:grpSp>
        <p:nvGrpSpPr>
          <p:cNvPr id="18" name="组合 9"/>
          <p:cNvGrpSpPr>
            <a:grpSpLocks noChangeAspect="1"/>
          </p:cNvGrpSpPr>
          <p:nvPr/>
        </p:nvGrpSpPr>
        <p:grpSpPr>
          <a:xfrm>
            <a:off x="1314729" y="2026149"/>
            <a:ext cx="1351509" cy="1368000"/>
            <a:chOff x="1419219" y="1871027"/>
            <a:chExt cx="1685719" cy="1706288"/>
          </a:xfrm>
        </p:grpSpPr>
        <p:sp>
          <p:nvSpPr>
            <p:cNvPr id="19" name="Freeform 15"/>
            <p:cNvSpPr>
              <a:spLocks/>
            </p:cNvSpPr>
            <p:nvPr/>
          </p:nvSpPr>
          <p:spPr bwMode="auto">
            <a:xfrm>
              <a:off x="2195806" y="2188360"/>
              <a:ext cx="909132" cy="1388955"/>
            </a:xfrm>
            <a:custGeom>
              <a:avLst/>
              <a:gdLst/>
              <a:ahLst/>
              <a:cxnLst>
                <a:cxn ang="0">
                  <a:pos x="1" y="110"/>
                </a:cxn>
                <a:cxn ang="0">
                  <a:pos x="72" y="88"/>
                </a:cxn>
                <a:cxn ang="0">
                  <a:pos x="72" y="0"/>
                </a:cxn>
                <a:cxn ang="0">
                  <a:pos x="0" y="22"/>
                </a:cxn>
                <a:cxn ang="0">
                  <a:pos x="1" y="110"/>
                </a:cxn>
              </a:cxnLst>
              <a:rect l="0" t="0" r="r" b="b"/>
              <a:pathLst>
                <a:path w="72" h="110">
                  <a:moveTo>
                    <a:pt x="1" y="110"/>
                  </a:moveTo>
                  <a:lnTo>
                    <a:pt x="72" y="88"/>
                  </a:lnTo>
                  <a:lnTo>
                    <a:pt x="72" y="0"/>
                  </a:lnTo>
                  <a:lnTo>
                    <a:pt x="0" y="22"/>
                  </a:lnTo>
                  <a:lnTo>
                    <a:pt x="1" y="110"/>
                  </a:lnTo>
                  <a:close/>
                </a:path>
              </a:pathLst>
            </a:custGeom>
            <a:gradFill flip="none" rotWithShape="1">
              <a:gsLst>
                <a:gs pos="0">
                  <a:srgbClr val="00B0F0"/>
                </a:gs>
                <a:gs pos="100000">
                  <a:srgbClr val="0070C0"/>
                </a:gs>
              </a:gsLst>
              <a:lin ang="2700000" scaled="1"/>
              <a:tileRect/>
            </a:gradFill>
            <a:ln w="12700" algn="ctr">
              <a:solidFill>
                <a:srgbClr val="A3E3FF"/>
              </a:solidFill>
              <a:miter lim="800000"/>
              <a:headEnd/>
              <a:tailEnd/>
            </a:ln>
            <a:effectLst/>
            <a:scene3d>
              <a:camera prst="orthographicFront"/>
              <a:lightRig rig="flat" dir="t">
                <a:rot lat="0" lon="0" rev="4200000"/>
              </a:lightRig>
            </a:scene3d>
            <a:sp3d>
              <a:bevelT prst="relaxedInset"/>
            </a:sp3d>
          </p:spPr>
          <p:txBody>
            <a:bodyPr wrap="none" anchor="ctr"/>
            <a:lstStyle/>
            <a:p>
              <a:pPr algn="ctr" eaLnBrk="0" fontAlgn="ctr" hangingPunct="0">
                <a:buClr>
                  <a:srgbClr val="FF0000"/>
                </a:buClr>
                <a:buSzPct val="70000"/>
                <a:defRPr/>
              </a:pPr>
              <a:endParaRPr lang="zh-CN" altLang="en-US" sz="2000" dirty="0">
                <a:solidFill>
                  <a:schemeClr val="tx2"/>
                </a:solidFill>
                <a:ea typeface="微软雅黑" pitchFamily="34" charset="-122"/>
              </a:endParaRPr>
            </a:p>
          </p:txBody>
        </p:sp>
        <p:sp>
          <p:nvSpPr>
            <p:cNvPr id="20" name="Freeform 14"/>
            <p:cNvSpPr>
              <a:spLocks/>
            </p:cNvSpPr>
            <p:nvPr/>
          </p:nvSpPr>
          <p:spPr bwMode="auto">
            <a:xfrm>
              <a:off x="1422394" y="1871027"/>
              <a:ext cx="1679369" cy="580836"/>
            </a:xfrm>
            <a:custGeom>
              <a:avLst/>
              <a:gdLst/>
              <a:ahLst/>
              <a:cxnLst>
                <a:cxn ang="0">
                  <a:pos x="0" y="22"/>
                </a:cxn>
                <a:cxn ang="0">
                  <a:pos x="71" y="0"/>
                </a:cxn>
                <a:cxn ang="0">
                  <a:pos x="133" y="24"/>
                </a:cxn>
                <a:cxn ang="0">
                  <a:pos x="61" y="46"/>
                </a:cxn>
                <a:cxn ang="0">
                  <a:pos x="0" y="22"/>
                </a:cxn>
              </a:cxnLst>
              <a:rect l="0" t="0" r="r" b="b"/>
              <a:pathLst>
                <a:path w="133" h="46">
                  <a:moveTo>
                    <a:pt x="0" y="22"/>
                  </a:moveTo>
                  <a:lnTo>
                    <a:pt x="71" y="0"/>
                  </a:lnTo>
                  <a:lnTo>
                    <a:pt x="133" y="24"/>
                  </a:lnTo>
                  <a:lnTo>
                    <a:pt x="61" y="46"/>
                  </a:lnTo>
                  <a:lnTo>
                    <a:pt x="0" y="22"/>
                  </a:lnTo>
                  <a:close/>
                </a:path>
              </a:pathLst>
            </a:custGeom>
            <a:gradFill flip="none" rotWithShape="1">
              <a:gsLst>
                <a:gs pos="0">
                  <a:srgbClr val="00B0F0"/>
                </a:gs>
                <a:gs pos="100000">
                  <a:srgbClr val="0070C0"/>
                </a:gs>
              </a:gsLst>
              <a:lin ang="18900000" scaled="1"/>
              <a:tileRect/>
            </a:gradFill>
            <a:ln w="12700" algn="ctr">
              <a:solidFill>
                <a:srgbClr val="A3E3FF"/>
              </a:solidFill>
              <a:miter lim="800000"/>
              <a:headEnd/>
              <a:tailEnd/>
            </a:ln>
            <a:effectLst/>
          </p:spPr>
          <p:txBody>
            <a:bodyPr wrap="none" anchor="ctr"/>
            <a:lstStyle/>
            <a:p>
              <a:pPr algn="ctr" eaLnBrk="0" fontAlgn="ctr" hangingPunct="0">
                <a:buClr>
                  <a:srgbClr val="FF0000"/>
                </a:buClr>
                <a:buSzPct val="70000"/>
                <a:defRPr/>
              </a:pPr>
              <a:endParaRPr lang="zh-CN" altLang="en-US" sz="2000" dirty="0">
                <a:solidFill>
                  <a:schemeClr val="tx2"/>
                </a:solidFill>
                <a:ea typeface="微软雅黑" pitchFamily="34" charset="-122"/>
              </a:endParaRPr>
            </a:p>
          </p:txBody>
        </p:sp>
        <p:sp>
          <p:nvSpPr>
            <p:cNvPr id="21" name="Freeform 16"/>
            <p:cNvSpPr>
              <a:spLocks/>
            </p:cNvSpPr>
            <p:nvPr/>
          </p:nvSpPr>
          <p:spPr bwMode="auto">
            <a:xfrm>
              <a:off x="1419219" y="2156756"/>
              <a:ext cx="782864" cy="1414209"/>
            </a:xfrm>
            <a:custGeom>
              <a:avLst/>
              <a:gdLst/>
              <a:ahLst/>
              <a:cxnLst>
                <a:cxn ang="0">
                  <a:pos x="0" y="0"/>
                </a:cxn>
                <a:cxn ang="0">
                  <a:pos x="61" y="24"/>
                </a:cxn>
                <a:cxn ang="0">
                  <a:pos x="62" y="112"/>
                </a:cxn>
                <a:cxn ang="0">
                  <a:pos x="0" y="89"/>
                </a:cxn>
                <a:cxn ang="0">
                  <a:pos x="0" y="0"/>
                </a:cxn>
              </a:cxnLst>
              <a:rect l="0" t="0" r="r" b="b"/>
              <a:pathLst>
                <a:path w="62" h="112">
                  <a:moveTo>
                    <a:pt x="0" y="0"/>
                  </a:moveTo>
                  <a:lnTo>
                    <a:pt x="61" y="24"/>
                  </a:lnTo>
                  <a:lnTo>
                    <a:pt x="62" y="112"/>
                  </a:lnTo>
                  <a:lnTo>
                    <a:pt x="0" y="89"/>
                  </a:lnTo>
                  <a:lnTo>
                    <a:pt x="0" y="0"/>
                  </a:lnTo>
                  <a:close/>
                </a:path>
              </a:pathLst>
            </a:custGeom>
            <a:gradFill flip="none" rotWithShape="1">
              <a:gsLst>
                <a:gs pos="0">
                  <a:srgbClr val="00B0F0"/>
                </a:gs>
                <a:gs pos="100000">
                  <a:srgbClr val="0070C0"/>
                </a:gs>
              </a:gsLst>
              <a:lin ang="7200000" scaled="0"/>
              <a:tileRect/>
            </a:gradFill>
            <a:ln w="12700" algn="ctr">
              <a:solidFill>
                <a:srgbClr val="A3E3FF"/>
              </a:solidFill>
              <a:miter lim="800000"/>
              <a:headEnd/>
              <a:tailEnd/>
            </a:ln>
            <a:effectLst/>
          </p:spPr>
          <p:txBody>
            <a:bodyPr wrap="none" anchor="ctr"/>
            <a:lstStyle/>
            <a:p>
              <a:pPr algn="ctr" eaLnBrk="0" fontAlgn="ctr" hangingPunct="0">
                <a:buClr>
                  <a:srgbClr val="FF0000"/>
                </a:buClr>
                <a:buSzPct val="70000"/>
                <a:defRPr/>
              </a:pPr>
              <a:endParaRPr lang="zh-CN" altLang="en-US" sz="2000" dirty="0">
                <a:solidFill>
                  <a:schemeClr val="tx2"/>
                </a:solidFill>
                <a:ea typeface="微软雅黑" pitchFamily="34" charset="-122"/>
              </a:endParaRPr>
            </a:p>
          </p:txBody>
        </p:sp>
      </p:grpSp>
      <p:sp>
        <p:nvSpPr>
          <p:cNvPr id="22" name="TextBox 146"/>
          <p:cNvSpPr txBox="1">
            <a:spLocks noChangeArrowheads="1"/>
          </p:cNvSpPr>
          <p:nvPr/>
        </p:nvSpPr>
        <p:spPr bwMode="auto">
          <a:xfrm>
            <a:off x="1931138" y="2602632"/>
            <a:ext cx="595035" cy="523220"/>
          </a:xfrm>
          <a:prstGeom prst="rect">
            <a:avLst/>
          </a:prstGeom>
          <a:noFill/>
        </p:spPr>
        <p:txBody>
          <a:bodyPr wrap="none" rtlCol="0">
            <a:spAutoFit/>
            <a:scene3d>
              <a:camera prst="orthographicFront"/>
              <a:lightRig rig="flat" dir="t"/>
            </a:scene3d>
            <a:sp3d>
              <a:bevelT w="27940" h="12700"/>
              <a:contourClr>
                <a:srgbClr val="DDDDDD"/>
              </a:contourClr>
            </a:sp3d>
          </a:bodyPr>
          <a:lstStyle/>
          <a:p>
            <a:r>
              <a:rPr lang="en-US" altLang="zh-CN" sz="2800" dirty="0" smtClean="0">
                <a:ln w="11430"/>
                <a:solidFill>
                  <a:srgbClr val="F8F8F8"/>
                </a:solidFill>
                <a:effectLst>
                  <a:outerShdw blurRad="25400" algn="tl" rotWithShape="0">
                    <a:srgbClr val="000000">
                      <a:alpha val="43000"/>
                    </a:srgbClr>
                  </a:outerShdw>
                </a:effectLst>
                <a:latin typeface="方正综艺简体" pitchFamily="65" charset="-122"/>
                <a:ea typeface="方正综艺简体" pitchFamily="65" charset="-122"/>
              </a:rPr>
              <a:t>1</a:t>
            </a:r>
            <a:r>
              <a:rPr lang="en-US" altLang="zh-CN" dirty="0" smtClean="0">
                <a:ln w="11430"/>
                <a:solidFill>
                  <a:srgbClr val="F8F8F8"/>
                </a:solidFill>
                <a:effectLst>
                  <a:outerShdw blurRad="25400" algn="tl" rotWithShape="0">
                    <a:srgbClr val="000000">
                      <a:alpha val="43000"/>
                    </a:srgbClr>
                  </a:outerShdw>
                </a:effectLst>
                <a:latin typeface="方正综艺简体" pitchFamily="65" charset="-122"/>
                <a:ea typeface="方正综艺简体" pitchFamily="65" charset="-122"/>
              </a:rPr>
              <a:t>ST</a:t>
            </a:r>
            <a:endParaRPr lang="en-US" altLang="zh-CN" sz="2400" dirty="0">
              <a:ln w="11430"/>
              <a:solidFill>
                <a:srgbClr val="F8F8F8"/>
              </a:solidFill>
              <a:effectLst>
                <a:outerShdw blurRad="25400" algn="tl" rotWithShape="0">
                  <a:srgbClr val="000000">
                    <a:alpha val="43000"/>
                  </a:srgbClr>
                </a:outerShdw>
              </a:effectLst>
              <a:latin typeface="方正综艺简体" pitchFamily="65" charset="-122"/>
              <a:ea typeface="方正综艺简体" pitchFamily="65" charset="-122"/>
            </a:endParaRPr>
          </a:p>
        </p:txBody>
      </p:sp>
      <p:sp>
        <p:nvSpPr>
          <p:cNvPr id="23" name="TextBox 146"/>
          <p:cNvSpPr txBox="1">
            <a:spLocks noChangeArrowheads="1"/>
          </p:cNvSpPr>
          <p:nvPr/>
        </p:nvSpPr>
        <p:spPr bwMode="auto">
          <a:xfrm>
            <a:off x="1706167" y="3509079"/>
            <a:ext cx="595035" cy="523220"/>
          </a:xfrm>
          <a:prstGeom prst="rect">
            <a:avLst/>
          </a:prstGeom>
          <a:noFill/>
        </p:spPr>
        <p:txBody>
          <a:bodyPr wrap="none" rtlCol="0">
            <a:spAutoFit/>
            <a:scene3d>
              <a:camera prst="orthographicFront"/>
              <a:lightRig rig="flat" dir="t"/>
            </a:scene3d>
            <a:sp3d>
              <a:bevelT w="27940" h="12700"/>
              <a:contourClr>
                <a:srgbClr val="DDDDDD"/>
              </a:contourClr>
            </a:sp3d>
          </a:bodyPr>
          <a:lstStyle/>
          <a:p>
            <a:r>
              <a:rPr lang="en-US" altLang="zh-CN" sz="2800" dirty="0" smtClean="0">
                <a:ln w="11430"/>
                <a:solidFill>
                  <a:srgbClr val="F8F8F8"/>
                </a:solidFill>
                <a:effectLst>
                  <a:outerShdw blurRad="25400" algn="tl" rotWithShape="0">
                    <a:srgbClr val="000000">
                      <a:alpha val="43000"/>
                    </a:srgbClr>
                  </a:outerShdw>
                </a:effectLst>
                <a:latin typeface="方正综艺简体" pitchFamily="65" charset="-122"/>
                <a:ea typeface="方正综艺简体" pitchFamily="65" charset="-122"/>
              </a:rPr>
              <a:t>2</a:t>
            </a:r>
            <a:r>
              <a:rPr lang="en-US" altLang="zh-CN" dirty="0" smtClean="0">
                <a:ln w="11430"/>
                <a:solidFill>
                  <a:srgbClr val="F8F8F8"/>
                </a:solidFill>
                <a:effectLst>
                  <a:outerShdw blurRad="25400" algn="tl" rotWithShape="0">
                    <a:srgbClr val="000000">
                      <a:alpha val="43000"/>
                    </a:srgbClr>
                  </a:outerShdw>
                </a:effectLst>
                <a:latin typeface="方正综艺简体" pitchFamily="65" charset="-122"/>
                <a:ea typeface="方正综艺简体" pitchFamily="65" charset="-122"/>
              </a:rPr>
              <a:t>ND</a:t>
            </a:r>
            <a:endParaRPr lang="en-US" altLang="zh-CN" sz="2400" dirty="0">
              <a:ln w="11430"/>
              <a:solidFill>
                <a:srgbClr val="F8F8F8"/>
              </a:solidFill>
              <a:effectLst>
                <a:outerShdw blurRad="25400" algn="tl" rotWithShape="0">
                  <a:srgbClr val="000000">
                    <a:alpha val="43000"/>
                  </a:srgbClr>
                </a:outerShdw>
              </a:effectLst>
              <a:latin typeface="方正综艺简体" pitchFamily="65" charset="-122"/>
              <a:ea typeface="方正综艺简体" pitchFamily="65" charset="-122"/>
            </a:endParaRPr>
          </a:p>
        </p:txBody>
      </p:sp>
      <p:sp>
        <p:nvSpPr>
          <p:cNvPr id="24" name="TextBox 146"/>
          <p:cNvSpPr txBox="1">
            <a:spLocks noChangeArrowheads="1"/>
          </p:cNvSpPr>
          <p:nvPr/>
        </p:nvSpPr>
        <p:spPr bwMode="auto">
          <a:xfrm>
            <a:off x="1917349" y="4392205"/>
            <a:ext cx="763351" cy="523220"/>
          </a:xfrm>
          <a:prstGeom prst="rect">
            <a:avLst/>
          </a:prstGeom>
          <a:noFill/>
        </p:spPr>
        <p:txBody>
          <a:bodyPr wrap="square" rtlCol="0">
            <a:spAutoFit/>
            <a:scene3d>
              <a:camera prst="orthographicFront"/>
              <a:lightRig rig="flat" dir="t"/>
            </a:scene3d>
            <a:sp3d>
              <a:bevelT w="27940" h="12700"/>
              <a:contourClr>
                <a:srgbClr val="DDDDDD"/>
              </a:contourClr>
            </a:sp3d>
          </a:bodyPr>
          <a:lstStyle/>
          <a:p>
            <a:r>
              <a:rPr lang="en-US" altLang="zh-CN" sz="2800" dirty="0" smtClean="0">
                <a:ln w="11430"/>
                <a:solidFill>
                  <a:srgbClr val="F8F8F8"/>
                </a:solidFill>
                <a:effectLst>
                  <a:outerShdw blurRad="25400" algn="tl" rotWithShape="0">
                    <a:srgbClr val="000000">
                      <a:alpha val="43000"/>
                    </a:srgbClr>
                  </a:outerShdw>
                </a:effectLst>
                <a:latin typeface="方正综艺简体" pitchFamily="65" charset="-122"/>
                <a:ea typeface="方正综艺简体" pitchFamily="65" charset="-122"/>
              </a:rPr>
              <a:t>3</a:t>
            </a:r>
            <a:r>
              <a:rPr lang="en-US" altLang="zh-CN" dirty="0" smtClean="0">
                <a:ln w="11430"/>
                <a:solidFill>
                  <a:srgbClr val="F8F8F8"/>
                </a:solidFill>
                <a:effectLst>
                  <a:outerShdw blurRad="25400" algn="tl" rotWithShape="0">
                    <a:srgbClr val="000000">
                      <a:alpha val="43000"/>
                    </a:srgbClr>
                  </a:outerShdw>
                </a:effectLst>
                <a:latin typeface="方正综艺简体" pitchFamily="65" charset="-122"/>
                <a:ea typeface="方正综艺简体" pitchFamily="65" charset="-122"/>
              </a:rPr>
              <a:t>RD</a:t>
            </a:r>
            <a:endParaRPr lang="en-US" altLang="zh-CN" sz="2400" dirty="0">
              <a:ln w="11430"/>
              <a:solidFill>
                <a:srgbClr val="F8F8F8"/>
              </a:solidFill>
              <a:effectLst>
                <a:outerShdw blurRad="25400" algn="tl" rotWithShape="0">
                  <a:srgbClr val="000000">
                    <a:alpha val="43000"/>
                  </a:srgbClr>
                </a:outerShdw>
              </a:effectLst>
              <a:latin typeface="方正综艺简体" pitchFamily="65" charset="-122"/>
              <a:ea typeface="方正综艺简体" pitchFamily="65" charset="-122"/>
            </a:endParaRPr>
          </a:p>
        </p:txBody>
      </p:sp>
      <p:grpSp>
        <p:nvGrpSpPr>
          <p:cNvPr id="25" name="组合 24"/>
          <p:cNvGrpSpPr/>
          <p:nvPr/>
        </p:nvGrpSpPr>
        <p:grpSpPr>
          <a:xfrm>
            <a:off x="2606416" y="2630896"/>
            <a:ext cx="5434534" cy="180000"/>
            <a:chOff x="2580277" y="1936931"/>
            <a:chExt cx="5434534" cy="180000"/>
          </a:xfrm>
        </p:grpSpPr>
        <p:cxnSp>
          <p:nvCxnSpPr>
            <p:cNvPr id="26" name="直接连接符 25"/>
            <p:cNvCxnSpPr/>
            <p:nvPr/>
          </p:nvCxnSpPr>
          <p:spPr>
            <a:xfrm>
              <a:off x="2678951" y="2026931"/>
              <a:ext cx="5220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7" name="椭圆 26"/>
            <p:cNvSpPr>
              <a:spLocks noChangeAspect="1"/>
            </p:cNvSpPr>
            <p:nvPr/>
          </p:nvSpPr>
          <p:spPr>
            <a:xfrm>
              <a:off x="2580277" y="1963931"/>
              <a:ext cx="126000" cy="126000"/>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a:spLocks noChangeAspect="1"/>
            </p:cNvSpPr>
            <p:nvPr/>
          </p:nvSpPr>
          <p:spPr>
            <a:xfrm>
              <a:off x="7834811" y="1936931"/>
              <a:ext cx="180000" cy="180000"/>
            </a:xfrm>
            <a:prstGeom prst="ellipse">
              <a:avLst/>
            </a:prstGeom>
            <a:gradFill>
              <a:gsLst>
                <a:gs pos="0">
                  <a:srgbClr val="00B0F0"/>
                </a:gs>
                <a:gs pos="100000">
                  <a:srgbClr val="0070C0"/>
                </a:gs>
              </a:gsLst>
              <a:lin ang="5400000" scaled="0"/>
            </a:gradFill>
            <a:ln w="25400" algn="ctr">
              <a:solidFill>
                <a:srgbClr val="0070C0"/>
              </a:solidFill>
              <a:miter lim="800000"/>
              <a:headEnd/>
              <a:tailEnd/>
            </a:ln>
            <a:effectLst/>
            <a:scene3d>
              <a:camera prst="orthographicFront"/>
              <a:lightRig rig="flat" dir="t"/>
            </a:scene3d>
            <a:sp3d>
              <a:bevelT prst="relaxedInset"/>
            </a:sp3d>
          </p:spPr>
          <p:txBody>
            <a:bodyPr wrap="none" anchor="ctr"/>
            <a:lstStyle/>
            <a:p>
              <a:pPr algn="ctr" eaLnBrk="0" fontAlgn="ctr" hangingPunct="0">
                <a:buClr>
                  <a:srgbClr val="FF0000"/>
                </a:buClr>
                <a:buSzPct val="70000"/>
                <a:defRPr/>
              </a:pPr>
              <a:endParaRPr lang="zh-CN" altLang="en-US" sz="2000" dirty="0">
                <a:solidFill>
                  <a:schemeClr val="tx2"/>
                </a:solidFill>
                <a:ea typeface="微软雅黑" pitchFamily="34" charset="-122"/>
              </a:endParaRPr>
            </a:p>
          </p:txBody>
        </p:sp>
      </p:grpSp>
      <p:grpSp>
        <p:nvGrpSpPr>
          <p:cNvPr id="29" name="组合 28"/>
          <p:cNvGrpSpPr/>
          <p:nvPr/>
        </p:nvGrpSpPr>
        <p:grpSpPr>
          <a:xfrm>
            <a:off x="2392330" y="3550740"/>
            <a:ext cx="5648620" cy="180000"/>
            <a:chOff x="2366191" y="2894875"/>
            <a:chExt cx="5648620" cy="180000"/>
          </a:xfrm>
        </p:grpSpPr>
        <p:cxnSp>
          <p:nvCxnSpPr>
            <p:cNvPr id="30" name="直接连接符 29"/>
            <p:cNvCxnSpPr/>
            <p:nvPr/>
          </p:nvCxnSpPr>
          <p:spPr>
            <a:xfrm>
              <a:off x="2462951" y="2984875"/>
              <a:ext cx="5436000" cy="0"/>
            </a:xfrm>
            <a:prstGeom prst="line">
              <a:avLst/>
            </a:prstGeom>
            <a:ln w="25400">
              <a:solidFill>
                <a:srgbClr val="646464"/>
              </a:solidFill>
            </a:ln>
          </p:spPr>
          <p:style>
            <a:lnRef idx="1">
              <a:schemeClr val="accent1"/>
            </a:lnRef>
            <a:fillRef idx="0">
              <a:schemeClr val="accent1"/>
            </a:fillRef>
            <a:effectRef idx="0">
              <a:schemeClr val="accent1"/>
            </a:effectRef>
            <a:fontRef idx="minor">
              <a:schemeClr val="tx1"/>
            </a:fontRef>
          </p:style>
        </p:cxnSp>
        <p:sp>
          <p:nvSpPr>
            <p:cNvPr id="31" name="椭圆 30"/>
            <p:cNvSpPr>
              <a:spLocks noChangeAspect="1"/>
            </p:cNvSpPr>
            <p:nvPr/>
          </p:nvSpPr>
          <p:spPr>
            <a:xfrm>
              <a:off x="2366191" y="2921875"/>
              <a:ext cx="126000" cy="126000"/>
            </a:xfrm>
            <a:prstGeom prst="ellipse">
              <a:avLst/>
            </a:prstGeom>
            <a:solidFill>
              <a:schemeClr val="bg1"/>
            </a:soli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a:spLocks noChangeAspect="1"/>
            </p:cNvSpPr>
            <p:nvPr/>
          </p:nvSpPr>
          <p:spPr>
            <a:xfrm>
              <a:off x="7834811" y="2894875"/>
              <a:ext cx="180000" cy="180000"/>
            </a:xfrm>
            <a:prstGeom prst="ellipse">
              <a:avLst/>
            </a:prstGeom>
            <a:gradFill>
              <a:gsLst>
                <a:gs pos="0">
                  <a:srgbClr val="B4B4B4"/>
                </a:gs>
                <a:gs pos="100000">
                  <a:srgbClr val="646464"/>
                </a:gs>
              </a:gsLst>
              <a:lin ang="5400000" scaled="0"/>
            </a:gradFill>
            <a:ln w="25400" algn="ctr">
              <a:solidFill>
                <a:srgbClr val="646464"/>
              </a:solidFill>
              <a:miter lim="800000"/>
              <a:headEnd/>
              <a:tailEnd/>
            </a:ln>
            <a:effectLst/>
            <a:scene3d>
              <a:camera prst="orthographicFront"/>
              <a:lightRig rig="flat" dir="t"/>
            </a:scene3d>
            <a:sp3d>
              <a:bevelT prst="relaxedInset"/>
            </a:sp3d>
          </p:spPr>
          <p:txBody>
            <a:bodyPr wrap="none" anchor="ctr"/>
            <a:lstStyle/>
            <a:p>
              <a:pPr algn="ctr" eaLnBrk="0" fontAlgn="ctr" hangingPunct="0">
                <a:buClr>
                  <a:srgbClr val="FF0000"/>
                </a:buClr>
                <a:buSzPct val="70000"/>
                <a:defRPr/>
              </a:pPr>
              <a:endParaRPr lang="zh-CN" altLang="en-US" sz="2000" dirty="0">
                <a:solidFill>
                  <a:schemeClr val="tx2"/>
                </a:solidFill>
                <a:ea typeface="微软雅黑" pitchFamily="34" charset="-122"/>
              </a:endParaRPr>
            </a:p>
          </p:txBody>
        </p:sp>
      </p:grpSp>
      <p:grpSp>
        <p:nvGrpSpPr>
          <p:cNvPr id="33" name="组合 32"/>
          <p:cNvGrpSpPr/>
          <p:nvPr/>
        </p:nvGrpSpPr>
        <p:grpSpPr>
          <a:xfrm>
            <a:off x="2597344" y="4430666"/>
            <a:ext cx="5443606" cy="180000"/>
            <a:chOff x="2571205" y="3774801"/>
            <a:chExt cx="5443606" cy="180000"/>
          </a:xfrm>
        </p:grpSpPr>
        <p:cxnSp>
          <p:nvCxnSpPr>
            <p:cNvPr id="34" name="直接连接符 33"/>
            <p:cNvCxnSpPr/>
            <p:nvPr/>
          </p:nvCxnSpPr>
          <p:spPr>
            <a:xfrm>
              <a:off x="2642951" y="3864801"/>
              <a:ext cx="5256000" cy="0"/>
            </a:xfrm>
            <a:prstGeom prst="line">
              <a:avLst/>
            </a:prstGeom>
            <a:ln w="25400">
              <a:solidFill>
                <a:srgbClr val="646464"/>
              </a:solidFill>
            </a:ln>
          </p:spPr>
          <p:style>
            <a:lnRef idx="1">
              <a:schemeClr val="accent1"/>
            </a:lnRef>
            <a:fillRef idx="0">
              <a:schemeClr val="accent1"/>
            </a:fillRef>
            <a:effectRef idx="0">
              <a:schemeClr val="accent1"/>
            </a:effectRef>
            <a:fontRef idx="minor">
              <a:schemeClr val="tx1"/>
            </a:fontRef>
          </p:style>
        </p:cxnSp>
        <p:sp>
          <p:nvSpPr>
            <p:cNvPr id="35" name="椭圆 34"/>
            <p:cNvSpPr>
              <a:spLocks noChangeAspect="1"/>
            </p:cNvSpPr>
            <p:nvPr/>
          </p:nvSpPr>
          <p:spPr>
            <a:xfrm>
              <a:off x="2571205" y="3801801"/>
              <a:ext cx="126000" cy="126000"/>
            </a:xfrm>
            <a:prstGeom prst="ellipse">
              <a:avLst/>
            </a:prstGeom>
            <a:solidFill>
              <a:schemeClr val="bg1"/>
            </a:soli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a:spLocks noChangeAspect="1"/>
            </p:cNvSpPr>
            <p:nvPr/>
          </p:nvSpPr>
          <p:spPr>
            <a:xfrm>
              <a:off x="7834811" y="3774801"/>
              <a:ext cx="180000" cy="180000"/>
            </a:xfrm>
            <a:prstGeom prst="ellipse">
              <a:avLst/>
            </a:prstGeom>
            <a:gradFill>
              <a:gsLst>
                <a:gs pos="0">
                  <a:srgbClr val="B4B4B4"/>
                </a:gs>
                <a:gs pos="100000">
                  <a:srgbClr val="646464"/>
                </a:gs>
              </a:gsLst>
              <a:lin ang="5400000" scaled="0"/>
            </a:gradFill>
            <a:ln w="25400" algn="ctr">
              <a:solidFill>
                <a:srgbClr val="646464"/>
              </a:solidFill>
              <a:miter lim="800000"/>
              <a:headEnd/>
              <a:tailEnd/>
            </a:ln>
            <a:effectLst/>
            <a:scene3d>
              <a:camera prst="orthographicFront"/>
              <a:lightRig rig="flat" dir="t"/>
            </a:scene3d>
            <a:sp3d>
              <a:bevelT prst="relaxedInset"/>
            </a:sp3d>
          </p:spPr>
          <p:txBody>
            <a:bodyPr wrap="none" anchor="ctr"/>
            <a:lstStyle/>
            <a:p>
              <a:pPr algn="ctr" eaLnBrk="0" fontAlgn="ctr" hangingPunct="0">
                <a:buClr>
                  <a:srgbClr val="FF0000"/>
                </a:buClr>
                <a:buSzPct val="70000"/>
                <a:defRPr/>
              </a:pPr>
              <a:endParaRPr lang="zh-CN" altLang="en-US" sz="2000" dirty="0">
                <a:solidFill>
                  <a:schemeClr val="tx2"/>
                </a:solidFill>
                <a:ea typeface="微软雅黑" pitchFamily="34" charset="-122"/>
              </a:endParaRPr>
            </a:p>
          </p:txBody>
        </p:sp>
      </p:grpSp>
      <p:sp>
        <p:nvSpPr>
          <p:cNvPr id="37" name="TextBox 146"/>
          <p:cNvSpPr txBox="1">
            <a:spLocks noChangeArrowheads="1"/>
          </p:cNvSpPr>
          <p:nvPr/>
        </p:nvSpPr>
        <p:spPr bwMode="auto">
          <a:xfrm>
            <a:off x="1764949" y="5268505"/>
            <a:ext cx="763351" cy="523220"/>
          </a:xfrm>
          <a:prstGeom prst="rect">
            <a:avLst/>
          </a:prstGeom>
          <a:noFill/>
        </p:spPr>
        <p:txBody>
          <a:bodyPr wrap="square" rtlCol="0">
            <a:spAutoFit/>
            <a:scene3d>
              <a:camera prst="orthographicFront"/>
              <a:lightRig rig="flat" dir="t"/>
            </a:scene3d>
            <a:sp3d>
              <a:bevelT w="27940" h="12700"/>
              <a:contourClr>
                <a:srgbClr val="DDDDDD"/>
              </a:contourClr>
            </a:sp3d>
          </a:bodyPr>
          <a:lstStyle/>
          <a:p>
            <a:r>
              <a:rPr lang="en-US" altLang="zh-CN" sz="2800" dirty="0" smtClean="0">
                <a:ln w="11430"/>
                <a:solidFill>
                  <a:srgbClr val="F8F8F8"/>
                </a:solidFill>
                <a:effectLst>
                  <a:outerShdw blurRad="25400" algn="tl" rotWithShape="0">
                    <a:srgbClr val="000000">
                      <a:alpha val="43000"/>
                    </a:srgbClr>
                  </a:outerShdw>
                </a:effectLst>
                <a:latin typeface="方正综艺简体" pitchFamily="65" charset="-122"/>
                <a:ea typeface="方正综艺简体" pitchFamily="65" charset="-122"/>
              </a:rPr>
              <a:t>4</a:t>
            </a:r>
            <a:r>
              <a:rPr lang="en-US" altLang="zh-CN" dirty="0" smtClean="0">
                <a:ln w="11430"/>
                <a:solidFill>
                  <a:srgbClr val="F8F8F8"/>
                </a:solidFill>
                <a:effectLst>
                  <a:outerShdw blurRad="25400" algn="tl" rotWithShape="0">
                    <a:srgbClr val="000000">
                      <a:alpha val="43000"/>
                    </a:srgbClr>
                  </a:outerShdw>
                </a:effectLst>
                <a:latin typeface="方正综艺简体" pitchFamily="65" charset="-122"/>
                <a:ea typeface="方正综艺简体" pitchFamily="65" charset="-122"/>
              </a:rPr>
              <a:t>TH</a:t>
            </a:r>
            <a:endParaRPr lang="en-US" altLang="zh-CN" sz="2400" dirty="0">
              <a:ln w="11430"/>
              <a:solidFill>
                <a:srgbClr val="F8F8F8"/>
              </a:solidFill>
              <a:effectLst>
                <a:outerShdw blurRad="25400" algn="tl" rotWithShape="0">
                  <a:srgbClr val="000000">
                    <a:alpha val="43000"/>
                  </a:srgbClr>
                </a:outerShdw>
              </a:effectLst>
              <a:latin typeface="方正综艺简体" pitchFamily="65" charset="-122"/>
              <a:ea typeface="方正综艺简体" pitchFamily="65" charset="-122"/>
            </a:endParaRPr>
          </a:p>
        </p:txBody>
      </p:sp>
      <p:grpSp>
        <p:nvGrpSpPr>
          <p:cNvPr id="38" name="组合 37"/>
          <p:cNvGrpSpPr/>
          <p:nvPr/>
        </p:nvGrpSpPr>
        <p:grpSpPr>
          <a:xfrm>
            <a:off x="2455830" y="5316040"/>
            <a:ext cx="5585120" cy="180000"/>
            <a:chOff x="2429691" y="4634775"/>
            <a:chExt cx="5585120" cy="180000"/>
          </a:xfrm>
        </p:grpSpPr>
        <p:cxnSp>
          <p:nvCxnSpPr>
            <p:cNvPr id="39" name="直接连接符 38"/>
            <p:cNvCxnSpPr/>
            <p:nvPr/>
          </p:nvCxnSpPr>
          <p:spPr>
            <a:xfrm>
              <a:off x="2534951" y="4724775"/>
              <a:ext cx="5364000" cy="0"/>
            </a:xfrm>
            <a:prstGeom prst="line">
              <a:avLst/>
            </a:prstGeom>
            <a:ln w="25400">
              <a:solidFill>
                <a:srgbClr val="646464"/>
              </a:solidFill>
            </a:ln>
          </p:spPr>
          <p:style>
            <a:lnRef idx="1">
              <a:schemeClr val="accent1"/>
            </a:lnRef>
            <a:fillRef idx="0">
              <a:schemeClr val="accent1"/>
            </a:fillRef>
            <a:effectRef idx="0">
              <a:schemeClr val="accent1"/>
            </a:effectRef>
            <a:fontRef idx="minor">
              <a:schemeClr val="tx1"/>
            </a:fontRef>
          </p:style>
        </p:cxnSp>
        <p:sp>
          <p:nvSpPr>
            <p:cNvPr id="40" name="椭圆 39"/>
            <p:cNvSpPr>
              <a:spLocks noChangeAspect="1"/>
            </p:cNvSpPr>
            <p:nvPr/>
          </p:nvSpPr>
          <p:spPr>
            <a:xfrm>
              <a:off x="2429691" y="4661775"/>
              <a:ext cx="126000" cy="126000"/>
            </a:xfrm>
            <a:prstGeom prst="ellipse">
              <a:avLst/>
            </a:prstGeom>
            <a:solidFill>
              <a:schemeClr val="bg1"/>
            </a:soli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a:spLocks noChangeAspect="1"/>
            </p:cNvSpPr>
            <p:nvPr/>
          </p:nvSpPr>
          <p:spPr>
            <a:xfrm>
              <a:off x="7834811" y="4634775"/>
              <a:ext cx="180000" cy="180000"/>
            </a:xfrm>
            <a:prstGeom prst="ellipse">
              <a:avLst/>
            </a:prstGeom>
            <a:gradFill>
              <a:gsLst>
                <a:gs pos="0">
                  <a:srgbClr val="B4B4B4"/>
                </a:gs>
                <a:gs pos="99000">
                  <a:srgbClr val="646464"/>
                </a:gs>
              </a:gsLst>
              <a:lin ang="5400000" scaled="0"/>
            </a:gradFill>
            <a:ln w="25400" algn="ctr">
              <a:solidFill>
                <a:srgbClr val="646464"/>
              </a:solidFill>
              <a:miter lim="800000"/>
              <a:headEnd/>
              <a:tailEnd/>
            </a:ln>
            <a:effectLst/>
            <a:scene3d>
              <a:camera prst="orthographicFront"/>
              <a:lightRig rig="flat" dir="t"/>
            </a:scene3d>
            <a:sp3d>
              <a:bevelT prst="relaxedInset"/>
            </a:sp3d>
          </p:spPr>
          <p:txBody>
            <a:bodyPr wrap="none" anchor="ctr"/>
            <a:lstStyle/>
            <a:p>
              <a:pPr algn="ctr" eaLnBrk="0" fontAlgn="ctr" hangingPunct="0">
                <a:buClr>
                  <a:srgbClr val="FF0000"/>
                </a:buClr>
                <a:buSzPct val="70000"/>
                <a:defRPr/>
              </a:pPr>
              <a:endParaRPr lang="zh-CN" altLang="en-US" sz="2000" dirty="0">
                <a:solidFill>
                  <a:schemeClr val="tx2"/>
                </a:solidFill>
                <a:ea typeface="微软雅黑" pitchFamily="34" charset="-122"/>
              </a:endParaRPr>
            </a:p>
          </p:txBody>
        </p:sp>
      </p:grpSp>
      <p:sp>
        <p:nvSpPr>
          <p:cNvPr id="48" name="TextBox 146"/>
          <p:cNvSpPr txBox="1">
            <a:spLocks noChangeArrowheads="1"/>
          </p:cNvSpPr>
          <p:nvPr/>
        </p:nvSpPr>
        <p:spPr bwMode="auto">
          <a:xfrm>
            <a:off x="2905179" y="2322231"/>
            <a:ext cx="4547021" cy="461665"/>
          </a:xfrm>
          <a:prstGeom prst="rect">
            <a:avLst/>
          </a:prstGeom>
          <a:noFill/>
          <a:ln w="9525" algn="ctr">
            <a:noFill/>
            <a:miter lim="800000"/>
            <a:headEnd/>
            <a:tailEnd/>
          </a:ln>
          <a:effectLst/>
        </p:spPr>
        <p:txBody>
          <a:bodyPr wrap="square">
            <a:spAutoFit/>
          </a:bodyPr>
          <a:lstStyle/>
          <a:p>
            <a:r>
              <a:rPr lang="zh-CN" altLang="en-US" sz="2400" dirty="0" smtClean="0">
                <a:solidFill>
                  <a:srgbClr val="0070C0"/>
                </a:solidFill>
                <a:latin typeface="微软雅黑" pitchFamily="34" charset="-122"/>
                <a:ea typeface="微软雅黑" pitchFamily="34" charset="-122"/>
              </a:rPr>
              <a:t>编制</a:t>
            </a:r>
            <a:r>
              <a:rPr lang="zh-CN" altLang="en-US" sz="2400" dirty="0">
                <a:solidFill>
                  <a:srgbClr val="0070C0"/>
                </a:solidFill>
                <a:latin typeface="微软雅黑" pitchFamily="34" charset="-122"/>
                <a:ea typeface="微软雅黑" pitchFamily="34" charset="-122"/>
              </a:rPr>
              <a:t>客房物品与设备采购计划</a:t>
            </a:r>
          </a:p>
        </p:txBody>
      </p:sp>
      <p:sp>
        <p:nvSpPr>
          <p:cNvPr id="50" name="TextBox 146"/>
          <p:cNvSpPr txBox="1">
            <a:spLocks noChangeArrowheads="1"/>
          </p:cNvSpPr>
          <p:nvPr/>
        </p:nvSpPr>
        <p:spPr bwMode="auto">
          <a:xfrm>
            <a:off x="2892479" y="3268528"/>
            <a:ext cx="5158977" cy="461665"/>
          </a:xfrm>
          <a:prstGeom prst="rect">
            <a:avLst/>
          </a:prstGeom>
          <a:noFill/>
          <a:ln w="9525" algn="ctr">
            <a:noFill/>
            <a:miter lim="800000"/>
            <a:headEnd/>
            <a:tailEnd/>
          </a:ln>
          <a:effectLst/>
        </p:spPr>
        <p:txBody>
          <a:bodyPr wrap="square">
            <a:spAutoFit/>
          </a:bodyPr>
          <a:lstStyle/>
          <a:p>
            <a:r>
              <a:rPr lang="zh-CN" altLang="en-US" sz="2400" dirty="0" smtClean="0">
                <a:solidFill>
                  <a:schemeClr val="tx1">
                    <a:lumMod val="75000"/>
                    <a:lumOff val="25000"/>
                  </a:schemeClr>
                </a:solidFill>
                <a:latin typeface="微软雅黑" pitchFamily="34" charset="-122"/>
                <a:ea typeface="微软雅黑" pitchFamily="34" charset="-122"/>
              </a:rPr>
              <a:t>制定</a:t>
            </a:r>
            <a:r>
              <a:rPr lang="zh-CN" altLang="en-US" sz="2400" dirty="0">
                <a:solidFill>
                  <a:schemeClr val="tx1">
                    <a:lumMod val="75000"/>
                    <a:lumOff val="25000"/>
                  </a:schemeClr>
                </a:solidFill>
                <a:latin typeface="微软雅黑" pitchFamily="34" charset="-122"/>
                <a:ea typeface="微软雅黑" pitchFamily="34" charset="-122"/>
              </a:rPr>
              <a:t>客房物品与设备管理制度</a:t>
            </a:r>
          </a:p>
        </p:txBody>
      </p:sp>
      <p:sp>
        <p:nvSpPr>
          <p:cNvPr id="52" name="TextBox 146"/>
          <p:cNvSpPr txBox="1">
            <a:spLocks noChangeArrowheads="1"/>
          </p:cNvSpPr>
          <p:nvPr/>
        </p:nvSpPr>
        <p:spPr bwMode="auto">
          <a:xfrm>
            <a:off x="2833651" y="4151179"/>
            <a:ext cx="4877288" cy="459488"/>
          </a:xfrm>
          <a:prstGeom prst="rect">
            <a:avLst/>
          </a:prstGeom>
          <a:noFill/>
          <a:ln w="9525" algn="ctr">
            <a:noFill/>
            <a:miter lim="800000"/>
            <a:headEnd/>
            <a:tailEnd/>
          </a:ln>
          <a:effectLst/>
        </p:spPr>
        <p:txBody>
          <a:bodyPr wrap="square">
            <a:spAutoFit/>
          </a:bodyPr>
          <a:lstStyle/>
          <a:p>
            <a:r>
              <a:rPr lang="zh-CN" altLang="en-US" sz="2400" dirty="0" smtClean="0">
                <a:solidFill>
                  <a:schemeClr val="tx1">
                    <a:lumMod val="75000"/>
                    <a:lumOff val="25000"/>
                  </a:schemeClr>
                </a:solidFill>
                <a:latin typeface="微软雅黑" pitchFamily="34" charset="-122"/>
                <a:ea typeface="微软雅黑" pitchFamily="34" charset="-122"/>
              </a:rPr>
              <a:t>做好</a:t>
            </a:r>
            <a:r>
              <a:rPr lang="zh-CN" altLang="en-US" sz="2400" dirty="0">
                <a:solidFill>
                  <a:schemeClr val="tx1">
                    <a:lumMod val="75000"/>
                    <a:lumOff val="25000"/>
                  </a:schemeClr>
                </a:solidFill>
                <a:latin typeface="微软雅黑" pitchFamily="34" charset="-122"/>
                <a:ea typeface="微软雅黑" pitchFamily="34" charset="-122"/>
              </a:rPr>
              <a:t>物品与设备日常管理和使用</a:t>
            </a:r>
          </a:p>
        </p:txBody>
      </p:sp>
      <p:sp>
        <p:nvSpPr>
          <p:cNvPr id="54" name="TextBox 146"/>
          <p:cNvSpPr txBox="1">
            <a:spLocks noChangeArrowheads="1"/>
          </p:cNvSpPr>
          <p:nvPr/>
        </p:nvSpPr>
        <p:spPr bwMode="auto">
          <a:xfrm>
            <a:off x="2892479" y="5034376"/>
            <a:ext cx="4818460" cy="461665"/>
          </a:xfrm>
          <a:prstGeom prst="rect">
            <a:avLst/>
          </a:prstGeom>
          <a:noFill/>
          <a:ln w="9525" algn="ctr">
            <a:noFill/>
            <a:miter lim="800000"/>
            <a:headEnd/>
            <a:tailEnd/>
          </a:ln>
          <a:effectLst/>
        </p:spPr>
        <p:txBody>
          <a:bodyPr wrap="square">
            <a:spAutoFit/>
          </a:bodyPr>
          <a:lstStyle/>
          <a:p>
            <a:r>
              <a:rPr lang="zh-CN" altLang="en-US" sz="2400" dirty="0" smtClean="0">
                <a:solidFill>
                  <a:schemeClr val="tx1">
                    <a:lumMod val="75000"/>
                    <a:lumOff val="25000"/>
                  </a:schemeClr>
                </a:solidFill>
                <a:latin typeface="微软雅黑" pitchFamily="34" charset="-122"/>
                <a:ea typeface="微软雅黑" pitchFamily="34" charset="-122"/>
              </a:rPr>
              <a:t>对现有</a:t>
            </a:r>
            <a:r>
              <a:rPr lang="zh-CN" altLang="en-US" sz="2400" dirty="0">
                <a:solidFill>
                  <a:schemeClr val="tx1">
                    <a:lumMod val="75000"/>
                    <a:lumOff val="25000"/>
                  </a:schemeClr>
                </a:solidFill>
                <a:latin typeface="微软雅黑" pitchFamily="34" charset="-122"/>
                <a:ea typeface="微软雅黑" pitchFamily="34" charset="-122"/>
              </a:rPr>
              <a:t>设备进行更新和改造</a:t>
            </a:r>
          </a:p>
        </p:txBody>
      </p:sp>
      <p:grpSp>
        <p:nvGrpSpPr>
          <p:cNvPr id="42" name="Group 8"/>
          <p:cNvGrpSpPr/>
          <p:nvPr/>
        </p:nvGrpSpPr>
        <p:grpSpPr>
          <a:xfrm>
            <a:off x="435009" y="792876"/>
            <a:ext cx="352123" cy="453931"/>
            <a:chOff x="1101969" y="1465385"/>
            <a:chExt cx="679206" cy="567843"/>
          </a:xfrm>
          <a:solidFill>
            <a:schemeClr val="accent1"/>
          </a:solidFill>
        </p:grpSpPr>
        <p:sp>
          <p:nvSpPr>
            <p:cNvPr id="43"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4"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5"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46" name="Text Box 3"/>
          <p:cNvSpPr txBox="1">
            <a:spLocks noChangeArrowheads="1"/>
          </p:cNvSpPr>
          <p:nvPr/>
        </p:nvSpPr>
        <p:spPr bwMode="auto">
          <a:xfrm>
            <a:off x="799717" y="692810"/>
            <a:ext cx="58604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二、客房物品与设备管理的任务</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3053996901"/>
      </p:ext>
    </p:extLst>
  </p:cSld>
  <p:clrMapOvr>
    <a:masterClrMapping/>
  </p:clrMapOvr>
  <p:transition spd="slow">
    <p:push dir="u"/>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168980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2403817" y="3501005"/>
            <a:ext cx="6039128" cy="2236574"/>
          </a:xfrm>
          <a:prstGeom prst="rect">
            <a:avLst/>
          </a:prstGeom>
          <a:noFill/>
        </p:spPr>
        <p:txBody>
          <a:bodyPr wrap="square" rtlCol="0">
            <a:spAutoFit/>
          </a:bodyPr>
          <a:lstStyle/>
          <a:p>
            <a:pPr>
              <a:lnSpc>
                <a:spcPct val="150000"/>
              </a:lnSpc>
            </a:pPr>
            <a:r>
              <a:rPr lang="zh-CN" altLang="en-US" sz="2400" dirty="0" smtClean="0">
                <a:latin typeface="+mj-ea"/>
                <a:ea typeface="+mj-ea"/>
              </a:rPr>
              <a:t>客房</a:t>
            </a:r>
            <a:r>
              <a:rPr lang="zh-CN" altLang="en-US" sz="2400" dirty="0">
                <a:latin typeface="+mj-ea"/>
                <a:ea typeface="+mj-ea"/>
              </a:rPr>
              <a:t>部要根据实际工作需要，及时做好要求增加物品与设备的计划，报酒店采购部门及时采购所需的各种物品与设备，以保证客房经营活动的正常进行。</a:t>
            </a:r>
            <a:endParaRPr lang="zh-CN" altLang="zh-CN" sz="2400" dirty="0"/>
          </a:p>
        </p:txBody>
      </p:sp>
      <p:sp>
        <p:nvSpPr>
          <p:cNvPr id="8" name="Text Box 3"/>
          <p:cNvSpPr txBox="1">
            <a:spLocks noChangeArrowheads="1"/>
          </p:cNvSpPr>
          <p:nvPr/>
        </p:nvSpPr>
        <p:spPr bwMode="auto">
          <a:xfrm>
            <a:off x="607557" y="163977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三、客房物品与设备管理的方法</a:t>
            </a:r>
            <a:endParaRPr lang="en-US" altLang="zh-CN" sz="3000" b="1" dirty="0">
              <a:solidFill>
                <a:srgbClr val="CC3300"/>
              </a:solidFill>
              <a:latin typeface="黑体" pitchFamily="49" charset="-122"/>
              <a:ea typeface="黑体" pitchFamily="49" charset="-122"/>
            </a:endParaRPr>
          </a:p>
        </p:txBody>
      </p:sp>
      <p:sp>
        <p:nvSpPr>
          <p:cNvPr id="11" name="矩形 10"/>
          <p:cNvSpPr/>
          <p:nvPr/>
        </p:nvSpPr>
        <p:spPr>
          <a:xfrm>
            <a:off x="1115760" y="2437022"/>
            <a:ext cx="5929828"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（一）编制客房物品与设备采购计划</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187452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bwMode="auto">
          <a:xfrm>
            <a:off x="2530476" y="3837136"/>
            <a:ext cx="2616625" cy="2616200"/>
          </a:xfrm>
          <a:custGeom>
            <a:avLst/>
            <a:gdLst/>
            <a:ahLst/>
            <a:cxnLst/>
            <a:rect l="l" t="t" r="r" b="b"/>
            <a:pathLst>
              <a:path w="2616200" h="2616200">
                <a:moveTo>
                  <a:pt x="690040" y="381000"/>
                </a:moveTo>
                <a:cubicBezTo>
                  <a:pt x="519362" y="381000"/>
                  <a:pt x="381000" y="519362"/>
                  <a:pt x="381000" y="690040"/>
                </a:cubicBezTo>
                <a:lnTo>
                  <a:pt x="381000" y="1926160"/>
                </a:lnTo>
                <a:cubicBezTo>
                  <a:pt x="381000" y="2096838"/>
                  <a:pt x="519362" y="2235200"/>
                  <a:pt x="690040" y="2235200"/>
                </a:cubicBezTo>
                <a:lnTo>
                  <a:pt x="1926160" y="2235200"/>
                </a:lnTo>
                <a:cubicBezTo>
                  <a:pt x="2096838" y="2235200"/>
                  <a:pt x="2235200" y="2096838"/>
                  <a:pt x="2235200" y="1926160"/>
                </a:cubicBezTo>
                <a:lnTo>
                  <a:pt x="2235200" y="690040"/>
                </a:lnTo>
                <a:cubicBezTo>
                  <a:pt x="2235200" y="519362"/>
                  <a:pt x="2096838" y="381000"/>
                  <a:pt x="1926160" y="381000"/>
                </a:cubicBezTo>
                <a:close/>
                <a:moveTo>
                  <a:pt x="436042" y="0"/>
                </a:moveTo>
                <a:lnTo>
                  <a:pt x="2180158" y="0"/>
                </a:lnTo>
                <a:cubicBezTo>
                  <a:pt x="2420977" y="0"/>
                  <a:pt x="2616200" y="195223"/>
                  <a:pt x="2616200" y="436042"/>
                </a:cubicBezTo>
                <a:lnTo>
                  <a:pt x="2616200" y="2180158"/>
                </a:lnTo>
                <a:cubicBezTo>
                  <a:pt x="2616200" y="2420977"/>
                  <a:pt x="2420977" y="2616200"/>
                  <a:pt x="2180158" y="2616200"/>
                </a:cubicBezTo>
                <a:lnTo>
                  <a:pt x="436042" y="2616200"/>
                </a:lnTo>
                <a:cubicBezTo>
                  <a:pt x="195223" y="2616200"/>
                  <a:pt x="0" y="2420977"/>
                  <a:pt x="0" y="2180158"/>
                </a:cubicBezTo>
                <a:lnTo>
                  <a:pt x="0" y="436042"/>
                </a:lnTo>
                <a:cubicBezTo>
                  <a:pt x="0" y="195223"/>
                  <a:pt x="195223" y="0"/>
                  <a:pt x="436042" y="0"/>
                </a:cubicBezTo>
                <a:close/>
              </a:path>
            </a:pathLst>
          </a:custGeom>
          <a:solidFill>
            <a:schemeClr val="accent6">
              <a:lumMod val="75000"/>
            </a:schemeClr>
          </a:solidFill>
          <a:ln>
            <a:noFill/>
          </a:ln>
          <a:scene3d>
            <a:camera prst="perspectiveRelaxedModerately"/>
            <a:lightRig rig="threePt" dir="t"/>
          </a:scene3d>
          <a:sp3d extrusionH="190500" contourW="63500">
            <a:bevelT w="88900" prst="coolSlant"/>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Freeform 7"/>
          <p:cNvSpPr>
            <a:spLocks/>
          </p:cNvSpPr>
          <p:nvPr/>
        </p:nvSpPr>
        <p:spPr bwMode="auto">
          <a:xfrm>
            <a:off x="2708277" y="4229249"/>
            <a:ext cx="2455863" cy="2006600"/>
          </a:xfrm>
          <a:custGeom>
            <a:avLst/>
            <a:gdLst>
              <a:gd name="T0" fmla="*/ 132 w 1550"/>
              <a:gd name="T1" fmla="*/ 998 h 1266"/>
              <a:gd name="T2" fmla="*/ 408 w 1550"/>
              <a:gd name="T3" fmla="*/ 1095 h 1266"/>
              <a:gd name="T4" fmla="*/ 1142 w 1550"/>
              <a:gd name="T5" fmla="*/ 1098 h 1266"/>
              <a:gd name="T6" fmla="*/ 1338 w 1550"/>
              <a:gd name="T7" fmla="*/ 863 h 1266"/>
              <a:gd name="T8" fmla="*/ 1311 w 1550"/>
              <a:gd name="T9" fmla="*/ 298 h 1266"/>
              <a:gd name="T10" fmla="*/ 1191 w 1550"/>
              <a:gd name="T11" fmla="*/ 114 h 1266"/>
              <a:gd name="T12" fmla="*/ 1395 w 1550"/>
              <a:gd name="T13" fmla="*/ 0 h 1266"/>
              <a:gd name="T14" fmla="*/ 1494 w 1550"/>
              <a:gd name="T15" fmla="*/ 164 h 1266"/>
              <a:gd name="T16" fmla="*/ 1550 w 1550"/>
              <a:gd name="T17" fmla="*/ 1088 h 1266"/>
              <a:gd name="T18" fmla="*/ 1354 w 1550"/>
              <a:gd name="T19" fmla="*/ 1259 h 1266"/>
              <a:gd name="T20" fmla="*/ 100 w 1550"/>
              <a:gd name="T21" fmla="*/ 1266 h 1266"/>
              <a:gd name="T22" fmla="*/ 0 w 1550"/>
              <a:gd name="T23" fmla="*/ 1231 h 1266"/>
              <a:gd name="T24" fmla="*/ 132 w 1550"/>
              <a:gd name="T25" fmla="*/ 998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0" h="1266">
                <a:moveTo>
                  <a:pt x="132" y="998"/>
                </a:moveTo>
                <a:cubicBezTo>
                  <a:pt x="132" y="998"/>
                  <a:pt x="162" y="1120"/>
                  <a:pt x="408" y="1095"/>
                </a:cubicBezTo>
                <a:cubicBezTo>
                  <a:pt x="1142" y="1098"/>
                  <a:pt x="1142" y="1098"/>
                  <a:pt x="1142" y="1098"/>
                </a:cubicBezTo>
                <a:cubicBezTo>
                  <a:pt x="1142" y="1098"/>
                  <a:pt x="1375" y="1071"/>
                  <a:pt x="1338" y="863"/>
                </a:cubicBezTo>
                <a:cubicBezTo>
                  <a:pt x="1311" y="298"/>
                  <a:pt x="1311" y="298"/>
                  <a:pt x="1311" y="298"/>
                </a:cubicBezTo>
                <a:cubicBezTo>
                  <a:pt x="1311" y="298"/>
                  <a:pt x="1338" y="187"/>
                  <a:pt x="1191" y="114"/>
                </a:cubicBezTo>
                <a:cubicBezTo>
                  <a:pt x="1395" y="0"/>
                  <a:pt x="1395" y="0"/>
                  <a:pt x="1395" y="0"/>
                </a:cubicBezTo>
                <a:cubicBezTo>
                  <a:pt x="1395" y="0"/>
                  <a:pt x="1500" y="64"/>
                  <a:pt x="1494" y="164"/>
                </a:cubicBezTo>
                <a:cubicBezTo>
                  <a:pt x="1550" y="1088"/>
                  <a:pt x="1550" y="1088"/>
                  <a:pt x="1550" y="1088"/>
                </a:cubicBezTo>
                <a:cubicBezTo>
                  <a:pt x="1550" y="1088"/>
                  <a:pt x="1522" y="1239"/>
                  <a:pt x="1354" y="1259"/>
                </a:cubicBezTo>
                <a:cubicBezTo>
                  <a:pt x="100" y="1266"/>
                  <a:pt x="100" y="1266"/>
                  <a:pt x="100" y="1266"/>
                </a:cubicBezTo>
                <a:cubicBezTo>
                  <a:pt x="100" y="1266"/>
                  <a:pt x="43" y="1264"/>
                  <a:pt x="0" y="1231"/>
                </a:cubicBezTo>
                <a:cubicBezTo>
                  <a:pt x="0" y="1231"/>
                  <a:pt x="44" y="1095"/>
                  <a:pt x="132" y="998"/>
                </a:cubicBezTo>
                <a:close/>
              </a:path>
            </a:pathLst>
          </a:custGeom>
          <a:gradFill>
            <a:gsLst>
              <a:gs pos="1000">
                <a:schemeClr val="accent6">
                  <a:lumMod val="75000"/>
                </a:schemeClr>
              </a:gs>
              <a:gs pos="100000">
                <a:schemeClr val="accent6">
                  <a:lumMod val="20000"/>
                  <a:lumOff val="80000"/>
                </a:schemeClr>
              </a:gs>
            </a:gsLst>
            <a:lin ang="16200000" scaled="1"/>
          </a:gradFill>
          <a:ln>
            <a:noFill/>
          </a:ln>
        </p:spPr>
        <p:txBody>
          <a:bodyPr/>
          <a:lstStyle/>
          <a:p>
            <a:pPr fontAlgn="auto">
              <a:spcBef>
                <a:spcPts val="0"/>
              </a:spcBef>
              <a:spcAft>
                <a:spcPts val="0"/>
              </a:spcAft>
              <a:defRPr/>
            </a:pPr>
            <a:endParaRPr lang="zh-CN" altLang="en-US">
              <a:latin typeface="+mn-lt"/>
              <a:ea typeface="+mn-ea"/>
            </a:endParaRPr>
          </a:p>
        </p:txBody>
      </p:sp>
      <p:sp>
        <p:nvSpPr>
          <p:cNvPr id="4" name="圆角矩形 1"/>
          <p:cNvSpPr>
            <a:spLocks noChangeAspect="1"/>
          </p:cNvSpPr>
          <p:nvPr/>
        </p:nvSpPr>
        <p:spPr>
          <a:xfrm>
            <a:off x="2903065" y="2114251"/>
            <a:ext cx="2155704" cy="1800000"/>
          </a:xfrm>
          <a:custGeom>
            <a:avLst/>
            <a:gdLst/>
            <a:ahLst/>
            <a:cxnLst/>
            <a:rect l="l" t="t" r="r" b="b"/>
            <a:pathLst>
              <a:path w="2616200" h="2616200">
                <a:moveTo>
                  <a:pt x="690040" y="381000"/>
                </a:moveTo>
                <a:cubicBezTo>
                  <a:pt x="519362" y="381000"/>
                  <a:pt x="381000" y="519362"/>
                  <a:pt x="381000" y="690040"/>
                </a:cubicBezTo>
                <a:lnTo>
                  <a:pt x="381000" y="1926160"/>
                </a:lnTo>
                <a:cubicBezTo>
                  <a:pt x="381000" y="2096838"/>
                  <a:pt x="519362" y="2235200"/>
                  <a:pt x="690040" y="2235200"/>
                </a:cubicBezTo>
                <a:lnTo>
                  <a:pt x="1926160" y="2235200"/>
                </a:lnTo>
                <a:cubicBezTo>
                  <a:pt x="2096838" y="2235200"/>
                  <a:pt x="2235200" y="2096838"/>
                  <a:pt x="2235200" y="1926160"/>
                </a:cubicBezTo>
                <a:lnTo>
                  <a:pt x="2235200" y="690040"/>
                </a:lnTo>
                <a:cubicBezTo>
                  <a:pt x="2235200" y="519362"/>
                  <a:pt x="2096838" y="381000"/>
                  <a:pt x="1926160" y="381000"/>
                </a:cubicBezTo>
                <a:close/>
                <a:moveTo>
                  <a:pt x="436042" y="0"/>
                </a:moveTo>
                <a:lnTo>
                  <a:pt x="2180158" y="0"/>
                </a:lnTo>
                <a:cubicBezTo>
                  <a:pt x="2420977" y="0"/>
                  <a:pt x="2616200" y="195223"/>
                  <a:pt x="2616200" y="436042"/>
                </a:cubicBezTo>
                <a:lnTo>
                  <a:pt x="2616200" y="2180158"/>
                </a:lnTo>
                <a:cubicBezTo>
                  <a:pt x="2616200" y="2420977"/>
                  <a:pt x="2420977" y="2616200"/>
                  <a:pt x="2180158" y="2616200"/>
                </a:cubicBezTo>
                <a:lnTo>
                  <a:pt x="436042" y="2616200"/>
                </a:lnTo>
                <a:cubicBezTo>
                  <a:pt x="195223" y="2616200"/>
                  <a:pt x="0" y="2420977"/>
                  <a:pt x="0" y="2180158"/>
                </a:cubicBezTo>
                <a:lnTo>
                  <a:pt x="0" y="436042"/>
                </a:lnTo>
                <a:cubicBezTo>
                  <a:pt x="0" y="195223"/>
                  <a:pt x="195223" y="0"/>
                  <a:pt x="436042" y="0"/>
                </a:cubicBezTo>
                <a:close/>
              </a:path>
            </a:pathLst>
          </a:custGeom>
          <a:solidFill>
            <a:srgbClr val="00B0F0"/>
          </a:solidFill>
          <a:ln>
            <a:noFill/>
          </a:ln>
          <a:scene3d>
            <a:camera prst="perspectiveRelaxedModerately" fov="6000000">
              <a:rot lat="19634563" lon="20160148" rev="812592"/>
            </a:camera>
            <a:lightRig rig="threePt" dir="t">
              <a:rot lat="0" lon="0" rev="9600000"/>
            </a:lightRig>
          </a:scene3d>
          <a:sp3d extrusionH="127000" contourW="38100">
            <a:bevelT w="88900" prst="coolSlant"/>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圆角矩形 1"/>
          <p:cNvSpPr>
            <a:spLocks noChangeAspect="1"/>
          </p:cNvSpPr>
          <p:nvPr/>
        </p:nvSpPr>
        <p:spPr>
          <a:xfrm>
            <a:off x="4922365" y="2400001"/>
            <a:ext cx="1767678" cy="1476000"/>
          </a:xfrm>
          <a:custGeom>
            <a:avLst/>
            <a:gdLst/>
            <a:ahLst/>
            <a:cxnLst/>
            <a:rect l="l" t="t" r="r" b="b"/>
            <a:pathLst>
              <a:path w="2616200" h="2616200">
                <a:moveTo>
                  <a:pt x="690040" y="381000"/>
                </a:moveTo>
                <a:cubicBezTo>
                  <a:pt x="519362" y="381000"/>
                  <a:pt x="381000" y="519362"/>
                  <a:pt x="381000" y="690040"/>
                </a:cubicBezTo>
                <a:lnTo>
                  <a:pt x="381000" y="1926160"/>
                </a:lnTo>
                <a:cubicBezTo>
                  <a:pt x="381000" y="2096838"/>
                  <a:pt x="519362" y="2235200"/>
                  <a:pt x="690040" y="2235200"/>
                </a:cubicBezTo>
                <a:lnTo>
                  <a:pt x="1926160" y="2235200"/>
                </a:lnTo>
                <a:cubicBezTo>
                  <a:pt x="2096838" y="2235200"/>
                  <a:pt x="2235200" y="2096838"/>
                  <a:pt x="2235200" y="1926160"/>
                </a:cubicBezTo>
                <a:lnTo>
                  <a:pt x="2235200" y="690040"/>
                </a:lnTo>
                <a:cubicBezTo>
                  <a:pt x="2235200" y="519362"/>
                  <a:pt x="2096838" y="381000"/>
                  <a:pt x="1926160" y="381000"/>
                </a:cubicBezTo>
                <a:close/>
                <a:moveTo>
                  <a:pt x="436042" y="0"/>
                </a:moveTo>
                <a:lnTo>
                  <a:pt x="2180158" y="0"/>
                </a:lnTo>
                <a:cubicBezTo>
                  <a:pt x="2420977" y="0"/>
                  <a:pt x="2616200" y="195223"/>
                  <a:pt x="2616200" y="436042"/>
                </a:cubicBezTo>
                <a:lnTo>
                  <a:pt x="2616200" y="2180158"/>
                </a:lnTo>
                <a:cubicBezTo>
                  <a:pt x="2616200" y="2420977"/>
                  <a:pt x="2420977" y="2616200"/>
                  <a:pt x="2180158" y="2616200"/>
                </a:cubicBezTo>
                <a:lnTo>
                  <a:pt x="436042" y="2616200"/>
                </a:lnTo>
                <a:cubicBezTo>
                  <a:pt x="195223" y="2616200"/>
                  <a:pt x="0" y="2420977"/>
                  <a:pt x="0" y="2180158"/>
                </a:cubicBezTo>
                <a:lnTo>
                  <a:pt x="0" y="436042"/>
                </a:lnTo>
                <a:cubicBezTo>
                  <a:pt x="0" y="195223"/>
                  <a:pt x="195223" y="0"/>
                  <a:pt x="436042" y="0"/>
                </a:cubicBezTo>
                <a:close/>
              </a:path>
            </a:pathLst>
          </a:custGeom>
          <a:solidFill>
            <a:srgbClr val="00B0F0"/>
          </a:solidFill>
          <a:ln>
            <a:noFill/>
          </a:ln>
          <a:scene3d>
            <a:camera prst="perspectiveBelow" fov="6000000">
              <a:rot lat="19863891" lon="18296324" rev="1353930"/>
            </a:camera>
            <a:lightRig rig="threePt" dir="t">
              <a:rot lat="0" lon="0" rev="9600000"/>
            </a:lightRig>
          </a:scene3d>
          <a:sp3d extrusionH="127000" contourW="38100">
            <a:bevelT w="88900" prst="coolSlant"/>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圆角矩形 1"/>
          <p:cNvSpPr>
            <a:spLocks noChangeAspect="1"/>
          </p:cNvSpPr>
          <p:nvPr/>
        </p:nvSpPr>
        <p:spPr>
          <a:xfrm rot="21056213">
            <a:off x="5336023" y="4038301"/>
            <a:ext cx="1535680" cy="1476000"/>
          </a:xfrm>
          <a:custGeom>
            <a:avLst/>
            <a:gdLst/>
            <a:ahLst/>
            <a:cxnLst/>
            <a:rect l="l" t="t" r="r" b="b"/>
            <a:pathLst>
              <a:path w="2616200" h="2616200">
                <a:moveTo>
                  <a:pt x="690040" y="381000"/>
                </a:moveTo>
                <a:cubicBezTo>
                  <a:pt x="519362" y="381000"/>
                  <a:pt x="381000" y="519362"/>
                  <a:pt x="381000" y="690040"/>
                </a:cubicBezTo>
                <a:lnTo>
                  <a:pt x="381000" y="1926160"/>
                </a:lnTo>
                <a:cubicBezTo>
                  <a:pt x="381000" y="2096838"/>
                  <a:pt x="519362" y="2235200"/>
                  <a:pt x="690040" y="2235200"/>
                </a:cubicBezTo>
                <a:lnTo>
                  <a:pt x="1926160" y="2235200"/>
                </a:lnTo>
                <a:cubicBezTo>
                  <a:pt x="2096838" y="2235200"/>
                  <a:pt x="2235200" y="2096838"/>
                  <a:pt x="2235200" y="1926160"/>
                </a:cubicBezTo>
                <a:lnTo>
                  <a:pt x="2235200" y="690040"/>
                </a:lnTo>
                <a:cubicBezTo>
                  <a:pt x="2235200" y="519362"/>
                  <a:pt x="2096838" y="381000"/>
                  <a:pt x="1926160" y="381000"/>
                </a:cubicBezTo>
                <a:close/>
                <a:moveTo>
                  <a:pt x="436042" y="0"/>
                </a:moveTo>
                <a:lnTo>
                  <a:pt x="2180158" y="0"/>
                </a:lnTo>
                <a:cubicBezTo>
                  <a:pt x="2420977" y="0"/>
                  <a:pt x="2616200" y="195223"/>
                  <a:pt x="2616200" y="436042"/>
                </a:cubicBezTo>
                <a:lnTo>
                  <a:pt x="2616200" y="2180158"/>
                </a:lnTo>
                <a:cubicBezTo>
                  <a:pt x="2616200" y="2420977"/>
                  <a:pt x="2420977" y="2616200"/>
                  <a:pt x="2180158" y="2616200"/>
                </a:cubicBezTo>
                <a:lnTo>
                  <a:pt x="436042" y="2616200"/>
                </a:lnTo>
                <a:cubicBezTo>
                  <a:pt x="195223" y="2616200"/>
                  <a:pt x="0" y="2420977"/>
                  <a:pt x="0" y="2180158"/>
                </a:cubicBezTo>
                <a:lnTo>
                  <a:pt x="0" y="436042"/>
                </a:lnTo>
                <a:cubicBezTo>
                  <a:pt x="0" y="195223"/>
                  <a:pt x="195223" y="0"/>
                  <a:pt x="436042" y="0"/>
                </a:cubicBezTo>
                <a:close/>
              </a:path>
            </a:pathLst>
          </a:custGeom>
          <a:solidFill>
            <a:srgbClr val="00B0F0"/>
          </a:solidFill>
          <a:ln>
            <a:noFill/>
          </a:ln>
          <a:scene3d>
            <a:camera prst="perspectiveHeroicExtremeRightFacing" fov="7200000">
              <a:rot lat="21486198" lon="19449816" rev="21176828"/>
            </a:camera>
            <a:lightRig rig="threePt" dir="t">
              <a:rot lat="0" lon="0" rev="9600000"/>
            </a:lightRig>
          </a:scene3d>
          <a:sp3d extrusionH="127000" contourW="38100">
            <a:bevelT w="88900" prst="coolSlant"/>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任意多边形 6"/>
          <p:cNvSpPr/>
          <p:nvPr/>
        </p:nvSpPr>
        <p:spPr>
          <a:xfrm>
            <a:off x="6424613" y="2171850"/>
            <a:ext cx="1422400" cy="973137"/>
          </a:xfrm>
          <a:custGeom>
            <a:avLst/>
            <a:gdLst>
              <a:gd name="connsiteX0" fmla="*/ 0 w 1378857"/>
              <a:gd name="connsiteY0" fmla="*/ 537028 h 537028"/>
              <a:gd name="connsiteX1" fmla="*/ 1378857 w 1378857"/>
              <a:gd name="connsiteY1" fmla="*/ 246743 h 537028"/>
              <a:gd name="connsiteX2" fmla="*/ 1378857 w 1378857"/>
              <a:gd name="connsiteY2" fmla="*/ 0 h 537028"/>
              <a:gd name="connsiteX0" fmla="*/ 0 w 1422400"/>
              <a:gd name="connsiteY0" fmla="*/ 972456 h 972456"/>
              <a:gd name="connsiteX1" fmla="*/ 1422400 w 1422400"/>
              <a:gd name="connsiteY1" fmla="*/ 246743 h 972456"/>
              <a:gd name="connsiteX2" fmla="*/ 1422400 w 1422400"/>
              <a:gd name="connsiteY2" fmla="*/ 0 h 972456"/>
            </a:gdLst>
            <a:ahLst/>
            <a:cxnLst>
              <a:cxn ang="0">
                <a:pos x="connsiteX0" y="connsiteY0"/>
              </a:cxn>
              <a:cxn ang="0">
                <a:pos x="connsiteX1" y="connsiteY1"/>
              </a:cxn>
              <a:cxn ang="0">
                <a:pos x="connsiteX2" y="connsiteY2"/>
              </a:cxn>
            </a:cxnLst>
            <a:rect l="l" t="t" r="r" b="b"/>
            <a:pathLst>
              <a:path w="1422400" h="972456">
                <a:moveTo>
                  <a:pt x="0" y="972456"/>
                </a:moveTo>
                <a:lnTo>
                  <a:pt x="1422400" y="246743"/>
                </a:lnTo>
                <a:lnTo>
                  <a:pt x="1422400" y="0"/>
                </a:lnTo>
              </a:path>
            </a:pathLst>
          </a:cu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8" name="任意多边形 7"/>
          <p:cNvSpPr/>
          <p:nvPr/>
        </p:nvSpPr>
        <p:spPr>
          <a:xfrm>
            <a:off x="6716715" y="4437211"/>
            <a:ext cx="1247775" cy="376239"/>
          </a:xfrm>
          <a:custGeom>
            <a:avLst/>
            <a:gdLst>
              <a:gd name="connsiteX0" fmla="*/ 0 w 1378857"/>
              <a:gd name="connsiteY0" fmla="*/ 537028 h 537028"/>
              <a:gd name="connsiteX1" fmla="*/ 1378857 w 1378857"/>
              <a:gd name="connsiteY1" fmla="*/ 246743 h 537028"/>
              <a:gd name="connsiteX2" fmla="*/ 1378857 w 1378857"/>
              <a:gd name="connsiteY2" fmla="*/ 0 h 537028"/>
              <a:gd name="connsiteX0" fmla="*/ 0 w 1248228"/>
              <a:gd name="connsiteY0" fmla="*/ 377371 h 377371"/>
              <a:gd name="connsiteX1" fmla="*/ 1248228 w 1248228"/>
              <a:gd name="connsiteY1" fmla="*/ 246743 h 377371"/>
              <a:gd name="connsiteX2" fmla="*/ 1248228 w 1248228"/>
              <a:gd name="connsiteY2" fmla="*/ 0 h 377371"/>
            </a:gdLst>
            <a:ahLst/>
            <a:cxnLst>
              <a:cxn ang="0">
                <a:pos x="connsiteX0" y="connsiteY0"/>
              </a:cxn>
              <a:cxn ang="0">
                <a:pos x="connsiteX1" y="connsiteY1"/>
              </a:cxn>
              <a:cxn ang="0">
                <a:pos x="connsiteX2" y="connsiteY2"/>
              </a:cxn>
            </a:cxnLst>
            <a:rect l="l" t="t" r="r" b="b"/>
            <a:pathLst>
              <a:path w="1248228" h="377371">
                <a:moveTo>
                  <a:pt x="0" y="377371"/>
                </a:moveTo>
                <a:lnTo>
                  <a:pt x="1248228" y="246743"/>
                </a:lnTo>
                <a:lnTo>
                  <a:pt x="1248228" y="0"/>
                </a:lnTo>
              </a:path>
            </a:pathLst>
          </a:cu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zh-CN" altLang="en-US"/>
          </a:p>
        </p:txBody>
      </p:sp>
      <p:sp>
        <p:nvSpPr>
          <p:cNvPr id="9" name="任意多边形 8"/>
          <p:cNvSpPr/>
          <p:nvPr/>
        </p:nvSpPr>
        <p:spPr>
          <a:xfrm flipH="1">
            <a:off x="1330325" y="2168674"/>
            <a:ext cx="1276350" cy="855663"/>
          </a:xfrm>
          <a:custGeom>
            <a:avLst/>
            <a:gdLst>
              <a:gd name="connsiteX0" fmla="*/ 0 w 1378857"/>
              <a:gd name="connsiteY0" fmla="*/ 537028 h 537028"/>
              <a:gd name="connsiteX1" fmla="*/ 1378857 w 1378857"/>
              <a:gd name="connsiteY1" fmla="*/ 246743 h 537028"/>
              <a:gd name="connsiteX2" fmla="*/ 1378857 w 1378857"/>
              <a:gd name="connsiteY2" fmla="*/ 0 h 537028"/>
              <a:gd name="connsiteX0" fmla="*/ 0 w 1509485"/>
              <a:gd name="connsiteY0" fmla="*/ 899885 h 899885"/>
              <a:gd name="connsiteX1" fmla="*/ 1509485 w 1509485"/>
              <a:gd name="connsiteY1" fmla="*/ 246743 h 899885"/>
              <a:gd name="connsiteX2" fmla="*/ 1509485 w 1509485"/>
              <a:gd name="connsiteY2" fmla="*/ 0 h 899885"/>
              <a:gd name="connsiteX0" fmla="*/ 0 w 1277256"/>
              <a:gd name="connsiteY0" fmla="*/ 856342 h 856342"/>
              <a:gd name="connsiteX1" fmla="*/ 1277256 w 1277256"/>
              <a:gd name="connsiteY1" fmla="*/ 246743 h 856342"/>
              <a:gd name="connsiteX2" fmla="*/ 1277256 w 1277256"/>
              <a:gd name="connsiteY2" fmla="*/ 0 h 856342"/>
            </a:gdLst>
            <a:ahLst/>
            <a:cxnLst>
              <a:cxn ang="0">
                <a:pos x="connsiteX0" y="connsiteY0"/>
              </a:cxn>
              <a:cxn ang="0">
                <a:pos x="connsiteX1" y="connsiteY1"/>
              </a:cxn>
              <a:cxn ang="0">
                <a:pos x="connsiteX2" y="connsiteY2"/>
              </a:cxn>
            </a:cxnLst>
            <a:rect l="l" t="t" r="r" b="b"/>
            <a:pathLst>
              <a:path w="1277256" h="856342">
                <a:moveTo>
                  <a:pt x="0" y="856342"/>
                </a:moveTo>
                <a:lnTo>
                  <a:pt x="1277256" y="246743"/>
                </a:lnTo>
                <a:lnTo>
                  <a:pt x="1277256" y="0"/>
                </a:lnTo>
              </a:path>
            </a:pathLst>
          </a:cu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zh-CN" altLang="en-US"/>
          </a:p>
        </p:txBody>
      </p:sp>
      <p:sp>
        <p:nvSpPr>
          <p:cNvPr id="10" name="任意多边形 9"/>
          <p:cNvSpPr/>
          <p:nvPr/>
        </p:nvSpPr>
        <p:spPr>
          <a:xfrm flipH="1">
            <a:off x="1296988" y="4610249"/>
            <a:ext cx="1187450" cy="538163"/>
          </a:xfrm>
          <a:custGeom>
            <a:avLst/>
            <a:gdLst>
              <a:gd name="connsiteX0" fmla="*/ 0 w 1378857"/>
              <a:gd name="connsiteY0" fmla="*/ 537028 h 537028"/>
              <a:gd name="connsiteX1" fmla="*/ 1378857 w 1378857"/>
              <a:gd name="connsiteY1" fmla="*/ 246743 h 537028"/>
              <a:gd name="connsiteX2" fmla="*/ 1378857 w 1378857"/>
              <a:gd name="connsiteY2" fmla="*/ 0 h 537028"/>
            </a:gdLst>
            <a:ahLst/>
            <a:cxnLst>
              <a:cxn ang="0">
                <a:pos x="connsiteX0" y="connsiteY0"/>
              </a:cxn>
              <a:cxn ang="0">
                <a:pos x="connsiteX1" y="connsiteY1"/>
              </a:cxn>
              <a:cxn ang="0">
                <a:pos x="connsiteX2" y="connsiteY2"/>
              </a:cxn>
            </a:cxnLst>
            <a:rect l="l" t="t" r="r" b="b"/>
            <a:pathLst>
              <a:path w="1378857" h="537028">
                <a:moveTo>
                  <a:pt x="0" y="537028"/>
                </a:moveTo>
                <a:lnTo>
                  <a:pt x="1378857" y="246743"/>
                </a:lnTo>
                <a:lnTo>
                  <a:pt x="1378857" y="0"/>
                </a:lnTo>
              </a:path>
            </a:pathLst>
          </a:cu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zh-CN" altLang="en-US"/>
          </a:p>
        </p:txBody>
      </p:sp>
      <p:sp>
        <p:nvSpPr>
          <p:cNvPr id="11" name="矩形 13"/>
          <p:cNvSpPr>
            <a:spLocks noChangeArrowheads="1"/>
          </p:cNvSpPr>
          <p:nvPr/>
        </p:nvSpPr>
        <p:spPr bwMode="auto">
          <a:xfrm>
            <a:off x="660895" y="1448666"/>
            <a:ext cx="191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r>
              <a:rPr lang="zh-CN" altLang="en-US" sz="2800" dirty="0">
                <a:latin typeface="微软雅黑" panose="020B0503020204020204" pitchFamily="34" charset="-122"/>
                <a:ea typeface="微软雅黑" panose="020B0503020204020204" pitchFamily="34" charset="-122"/>
              </a:rPr>
              <a:t>实用性</a:t>
            </a:r>
            <a:endParaRPr lang="zh-CN" altLang="en-US" dirty="0"/>
          </a:p>
        </p:txBody>
      </p:sp>
      <p:sp>
        <p:nvSpPr>
          <p:cNvPr id="12" name="TextBox 11"/>
          <p:cNvSpPr txBox="1"/>
          <p:nvPr/>
        </p:nvSpPr>
        <p:spPr>
          <a:xfrm>
            <a:off x="3428521" y="4679276"/>
            <a:ext cx="821059" cy="1107996"/>
          </a:xfrm>
          <a:prstGeom prst="rect">
            <a:avLst/>
          </a:prstGeom>
          <a:noFill/>
          <a:scene3d>
            <a:camera prst="perspectiveRelaxed">
              <a:rot lat="20975994" lon="305024" rev="21544779"/>
            </a:camera>
            <a:lightRig rig="threePt" dir="t"/>
          </a:scene3d>
        </p:spPr>
        <p:txBody>
          <a:bodyPr wrap="none">
            <a:spAutoFit/>
          </a:bodyPr>
          <a:lstStyle/>
          <a:p>
            <a:pPr fontAlgn="auto">
              <a:spcBef>
                <a:spcPts val="0"/>
              </a:spcBef>
              <a:spcAft>
                <a:spcPts val="0"/>
              </a:spcAft>
              <a:defRPr/>
            </a:pPr>
            <a:r>
              <a:rPr lang="en-US" altLang="zh-CN" sz="6600" b="1" dirty="0">
                <a:solidFill>
                  <a:schemeClr val="tx1">
                    <a:lumMod val="65000"/>
                    <a:lumOff val="35000"/>
                  </a:schemeClr>
                </a:solidFill>
                <a:latin typeface="微软雅黑" pitchFamily="34" charset="-122"/>
                <a:ea typeface="微软雅黑" pitchFamily="34" charset="-122"/>
              </a:rPr>
              <a:t>A</a:t>
            </a:r>
            <a:endParaRPr lang="zh-CN" altLang="en-US" sz="6600" b="1" dirty="0">
              <a:solidFill>
                <a:schemeClr val="tx1">
                  <a:lumMod val="65000"/>
                  <a:lumOff val="35000"/>
                </a:schemeClr>
              </a:solidFill>
              <a:latin typeface="微软雅黑" pitchFamily="34" charset="-122"/>
              <a:ea typeface="微软雅黑" pitchFamily="34" charset="-122"/>
            </a:endParaRPr>
          </a:p>
        </p:txBody>
      </p:sp>
      <p:sp>
        <p:nvSpPr>
          <p:cNvPr id="13" name="TextBox 12"/>
          <p:cNvSpPr txBox="1"/>
          <p:nvPr/>
        </p:nvSpPr>
        <p:spPr>
          <a:xfrm>
            <a:off x="3525366" y="2554975"/>
            <a:ext cx="763351" cy="1107996"/>
          </a:xfrm>
          <a:prstGeom prst="rect">
            <a:avLst/>
          </a:prstGeom>
          <a:noFill/>
          <a:scene3d>
            <a:camera prst="perspectiveRelaxed">
              <a:rot lat="18292249" lon="21077898" rev="377204"/>
            </a:camera>
            <a:lightRig rig="threePt" dir="t"/>
          </a:scene3d>
        </p:spPr>
        <p:txBody>
          <a:bodyPr wrap="none">
            <a:spAutoFit/>
          </a:bodyPr>
          <a:lstStyle/>
          <a:p>
            <a:pPr fontAlgn="auto">
              <a:spcBef>
                <a:spcPts val="0"/>
              </a:spcBef>
              <a:spcAft>
                <a:spcPts val="0"/>
              </a:spcAft>
              <a:defRPr/>
            </a:pPr>
            <a:r>
              <a:rPr lang="en-US" altLang="zh-CN" sz="6600" b="1" dirty="0">
                <a:solidFill>
                  <a:schemeClr val="tx1">
                    <a:lumMod val="65000"/>
                    <a:lumOff val="35000"/>
                  </a:schemeClr>
                </a:solidFill>
                <a:latin typeface="微软雅黑" pitchFamily="34" charset="-122"/>
                <a:ea typeface="微软雅黑" pitchFamily="34" charset="-122"/>
              </a:rPr>
              <a:t>B</a:t>
            </a:r>
            <a:endParaRPr lang="zh-CN" altLang="en-US" sz="6600" b="1" dirty="0">
              <a:solidFill>
                <a:schemeClr val="tx1">
                  <a:lumMod val="65000"/>
                  <a:lumOff val="35000"/>
                </a:schemeClr>
              </a:solidFill>
              <a:latin typeface="微软雅黑" pitchFamily="34" charset="-122"/>
              <a:ea typeface="微软雅黑" pitchFamily="34" charset="-122"/>
            </a:endParaRPr>
          </a:p>
        </p:txBody>
      </p:sp>
      <p:sp>
        <p:nvSpPr>
          <p:cNvPr id="14" name="TextBox 13"/>
          <p:cNvSpPr txBox="1"/>
          <p:nvPr/>
        </p:nvSpPr>
        <p:spPr>
          <a:xfrm>
            <a:off x="5396879" y="2814589"/>
            <a:ext cx="599844" cy="830997"/>
          </a:xfrm>
          <a:prstGeom prst="rect">
            <a:avLst/>
          </a:prstGeom>
          <a:noFill/>
          <a:scene3d>
            <a:camera prst="perspectiveRelaxedModerately">
              <a:rot lat="18822534" lon="18524289" rev="1713141"/>
            </a:camera>
            <a:lightRig rig="threePt" dir="t"/>
          </a:scene3d>
        </p:spPr>
        <p:txBody>
          <a:bodyPr wrap="none">
            <a:spAutoFit/>
          </a:bodyPr>
          <a:lstStyle/>
          <a:p>
            <a:pPr fontAlgn="auto">
              <a:spcBef>
                <a:spcPts val="0"/>
              </a:spcBef>
              <a:spcAft>
                <a:spcPts val="0"/>
              </a:spcAft>
              <a:defRPr/>
            </a:pPr>
            <a:r>
              <a:rPr lang="en-US" altLang="zh-CN" sz="4800" b="1" dirty="0">
                <a:solidFill>
                  <a:schemeClr val="tx1">
                    <a:lumMod val="65000"/>
                    <a:lumOff val="35000"/>
                  </a:schemeClr>
                </a:solidFill>
                <a:latin typeface="微软雅黑" pitchFamily="34" charset="-122"/>
                <a:ea typeface="微软雅黑" pitchFamily="34" charset="-122"/>
              </a:rPr>
              <a:t>C</a:t>
            </a:r>
            <a:endParaRPr lang="zh-CN" altLang="en-US" sz="4800" b="1" dirty="0">
              <a:solidFill>
                <a:schemeClr val="tx1">
                  <a:lumMod val="65000"/>
                  <a:lumOff val="35000"/>
                </a:schemeClr>
              </a:solidFill>
              <a:latin typeface="微软雅黑" pitchFamily="34" charset="-122"/>
              <a:ea typeface="微软雅黑" pitchFamily="34" charset="-122"/>
            </a:endParaRPr>
          </a:p>
        </p:txBody>
      </p:sp>
      <p:sp>
        <p:nvSpPr>
          <p:cNvPr id="15" name="TextBox 14"/>
          <p:cNvSpPr txBox="1"/>
          <p:nvPr/>
        </p:nvSpPr>
        <p:spPr>
          <a:xfrm>
            <a:off x="5704608" y="4357901"/>
            <a:ext cx="470001" cy="923330"/>
          </a:xfrm>
          <a:prstGeom prst="rect">
            <a:avLst/>
          </a:prstGeom>
          <a:noFill/>
          <a:scene3d>
            <a:camera prst="perspectiveContrastingRightFacing">
              <a:rot lat="21344834" lon="18608065" rev="233497"/>
            </a:camera>
            <a:lightRig rig="threePt" dir="t"/>
          </a:scene3d>
        </p:spPr>
        <p:txBody>
          <a:bodyPr>
            <a:spAutoFit/>
          </a:bodyPr>
          <a:lstStyle/>
          <a:p>
            <a:pPr fontAlgn="auto">
              <a:spcBef>
                <a:spcPts val="0"/>
              </a:spcBef>
              <a:spcAft>
                <a:spcPts val="0"/>
              </a:spcAft>
              <a:defRPr/>
            </a:pPr>
            <a:r>
              <a:rPr lang="en-US" altLang="zh-CN" sz="5400" b="1" dirty="0">
                <a:solidFill>
                  <a:schemeClr val="tx1">
                    <a:lumMod val="65000"/>
                    <a:lumOff val="35000"/>
                  </a:schemeClr>
                </a:solidFill>
                <a:latin typeface="微软雅黑" pitchFamily="34" charset="-122"/>
                <a:ea typeface="微软雅黑" pitchFamily="34" charset="-122"/>
              </a:rPr>
              <a:t>D</a:t>
            </a:r>
            <a:endParaRPr lang="zh-CN" altLang="en-US" sz="5400" b="1" dirty="0">
              <a:solidFill>
                <a:schemeClr val="tx1">
                  <a:lumMod val="65000"/>
                  <a:lumOff val="35000"/>
                </a:schemeClr>
              </a:solidFill>
              <a:latin typeface="微软雅黑" pitchFamily="34" charset="-122"/>
              <a:ea typeface="微软雅黑" pitchFamily="34" charset="-122"/>
            </a:endParaRPr>
          </a:p>
        </p:txBody>
      </p:sp>
      <p:sp>
        <p:nvSpPr>
          <p:cNvPr id="16" name="矩形 13"/>
          <p:cNvSpPr>
            <a:spLocks noChangeArrowheads="1"/>
          </p:cNvSpPr>
          <p:nvPr/>
        </p:nvSpPr>
        <p:spPr bwMode="auto">
          <a:xfrm>
            <a:off x="597890" y="3882010"/>
            <a:ext cx="191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r>
              <a:rPr lang="zh-CN" altLang="en-US" sz="2800" dirty="0">
                <a:latin typeface="微软雅黑" panose="020B0503020204020204" pitchFamily="34" charset="-122"/>
                <a:ea typeface="微软雅黑" panose="020B0503020204020204" pitchFamily="34" charset="-122"/>
              </a:rPr>
              <a:t>协调性</a:t>
            </a:r>
            <a:endParaRPr lang="zh-CN" altLang="en-US" dirty="0"/>
          </a:p>
        </p:txBody>
      </p:sp>
      <p:sp>
        <p:nvSpPr>
          <p:cNvPr id="17" name="矩形 13"/>
          <p:cNvSpPr>
            <a:spLocks noChangeArrowheads="1"/>
          </p:cNvSpPr>
          <p:nvPr/>
        </p:nvSpPr>
        <p:spPr bwMode="auto">
          <a:xfrm>
            <a:off x="7135268" y="1448666"/>
            <a:ext cx="15410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r>
              <a:rPr lang="zh-CN" altLang="en-US" sz="2800" dirty="0">
                <a:latin typeface="微软雅黑" panose="020B0503020204020204" pitchFamily="34" charset="-122"/>
                <a:ea typeface="微软雅黑" panose="020B0503020204020204" pitchFamily="34" charset="-122"/>
              </a:rPr>
              <a:t>安全性</a:t>
            </a:r>
            <a:endParaRPr lang="zh-CN" altLang="en-US" dirty="0"/>
          </a:p>
        </p:txBody>
      </p:sp>
      <p:sp>
        <p:nvSpPr>
          <p:cNvPr id="18" name="矩形 13"/>
          <p:cNvSpPr>
            <a:spLocks noChangeArrowheads="1"/>
          </p:cNvSpPr>
          <p:nvPr/>
        </p:nvSpPr>
        <p:spPr bwMode="auto">
          <a:xfrm>
            <a:off x="7340602" y="3704827"/>
            <a:ext cx="14499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r>
              <a:rPr lang="zh-CN" altLang="en-US" sz="2800" dirty="0">
                <a:latin typeface="微软雅黑" panose="020B0503020204020204" pitchFamily="34" charset="-122"/>
                <a:ea typeface="微软雅黑" panose="020B0503020204020204" pitchFamily="34" charset="-122"/>
              </a:rPr>
              <a:t>经济性</a:t>
            </a:r>
            <a:endParaRPr lang="zh-CN" altLang="en-US" dirty="0"/>
          </a:p>
        </p:txBody>
      </p:sp>
      <p:sp>
        <p:nvSpPr>
          <p:cNvPr id="20" name="矩形 19"/>
          <p:cNvSpPr/>
          <p:nvPr/>
        </p:nvSpPr>
        <p:spPr>
          <a:xfrm>
            <a:off x="394835" y="349514"/>
            <a:ext cx="4431021" cy="662554"/>
          </a:xfrm>
          <a:prstGeom prst="rect">
            <a:avLst/>
          </a:prstGeom>
        </p:spPr>
        <p:txBody>
          <a:bodyPr wrap="none">
            <a:spAutoFit/>
          </a:bodyPr>
          <a:lstStyle/>
          <a:p>
            <a:pPr lvl="0">
              <a:lnSpc>
                <a:spcPct val="150000"/>
              </a:lnSpc>
            </a:pPr>
            <a:r>
              <a:rPr lang="en-US" altLang="zh-CN" sz="2800" dirty="0" smtClean="0">
                <a:solidFill>
                  <a:srgbClr val="000000"/>
                </a:solidFill>
                <a:latin typeface="微软雅黑" panose="020B0503020204020204" pitchFamily="34" charset="-122"/>
                <a:ea typeface="微软雅黑" panose="020B0503020204020204" pitchFamily="34" charset="-122"/>
              </a:rPr>
              <a:t>1</a:t>
            </a:r>
            <a:r>
              <a:rPr lang="en-US" altLang="zh-CN" sz="2800" dirty="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客房设备选择的基本原则</a:t>
            </a:r>
            <a:endParaRPr lang="zh-CN"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17243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3"/>
          <p:cNvGrpSpPr>
            <a:grpSpLocks/>
          </p:cNvGrpSpPr>
          <p:nvPr/>
        </p:nvGrpSpPr>
        <p:grpSpPr bwMode="auto">
          <a:xfrm>
            <a:off x="1290205" y="-45561"/>
            <a:ext cx="922337" cy="550863"/>
            <a:chOff x="0" y="0"/>
            <a:chExt cx="1165289" cy="968188"/>
          </a:xfrm>
        </p:grpSpPr>
        <p:sp>
          <p:nvSpPr>
            <p:cNvPr id="46" name="平行四边形 18"/>
            <p:cNvSpPr>
              <a:spLocks noChangeArrowheads="1"/>
            </p:cNvSpPr>
            <p:nvPr/>
          </p:nvSpPr>
          <p:spPr bwMode="auto">
            <a:xfrm flipH="1" flipV="1">
              <a:off x="155649" y="0"/>
              <a:ext cx="1009640" cy="968188"/>
            </a:xfrm>
            <a:prstGeom prst="parallelogram">
              <a:avLst>
                <a:gd name="adj" fmla="val 56360"/>
              </a:avLst>
            </a:prstGeom>
            <a:solidFill>
              <a:srgbClr val="3F3E40"/>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7" name="平行四边形 16"/>
            <p:cNvSpPr>
              <a:spLocks noChangeArrowheads="1"/>
            </p:cNvSpPr>
            <p:nvPr/>
          </p:nvSpPr>
          <p:spPr bwMode="auto">
            <a:xfrm flipH="1" flipV="1">
              <a:off x="0" y="1"/>
              <a:ext cx="827231" cy="793268"/>
            </a:xfrm>
            <a:prstGeom prst="parallelogram">
              <a:avLst>
                <a:gd name="adj" fmla="val 56360"/>
              </a:avLst>
            </a:prstGeom>
            <a:solidFill>
              <a:srgbClr val="00A1D8"/>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8" name="平行四边形 15"/>
            <p:cNvSpPr>
              <a:spLocks noChangeArrowheads="1"/>
            </p:cNvSpPr>
            <p:nvPr/>
          </p:nvSpPr>
          <p:spPr bwMode="auto">
            <a:xfrm flipH="1" flipV="1">
              <a:off x="216160" y="1"/>
              <a:ext cx="676827" cy="649039"/>
            </a:xfrm>
            <a:prstGeom prst="parallelogram">
              <a:avLst>
                <a:gd name="adj" fmla="val 56360"/>
              </a:avLst>
            </a:prstGeom>
            <a:solidFill>
              <a:srgbClr val="D6DADD"/>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grpSp>
        <p:nvGrpSpPr>
          <p:cNvPr id="49" name="组合 22"/>
          <p:cNvGrpSpPr>
            <a:grpSpLocks/>
          </p:cNvGrpSpPr>
          <p:nvPr/>
        </p:nvGrpSpPr>
        <p:grpSpPr bwMode="auto">
          <a:xfrm>
            <a:off x="7035367" y="-45561"/>
            <a:ext cx="923925" cy="550863"/>
            <a:chOff x="0" y="0"/>
            <a:chExt cx="1165289" cy="968188"/>
          </a:xfrm>
        </p:grpSpPr>
        <p:sp>
          <p:nvSpPr>
            <p:cNvPr id="50" name="平行四边形 23"/>
            <p:cNvSpPr>
              <a:spLocks noChangeArrowheads="1"/>
            </p:cNvSpPr>
            <p:nvPr/>
          </p:nvSpPr>
          <p:spPr bwMode="auto">
            <a:xfrm flipH="1" flipV="1">
              <a:off x="155649" y="0"/>
              <a:ext cx="1009640" cy="968188"/>
            </a:xfrm>
            <a:prstGeom prst="parallelogram">
              <a:avLst>
                <a:gd name="adj" fmla="val 56360"/>
              </a:avLst>
            </a:prstGeom>
            <a:solidFill>
              <a:srgbClr val="3F3E40"/>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1" name="平行四边形 26"/>
            <p:cNvSpPr>
              <a:spLocks noChangeArrowheads="1"/>
            </p:cNvSpPr>
            <p:nvPr/>
          </p:nvSpPr>
          <p:spPr bwMode="auto">
            <a:xfrm flipH="1" flipV="1">
              <a:off x="0" y="1"/>
              <a:ext cx="827231" cy="793268"/>
            </a:xfrm>
            <a:prstGeom prst="parallelogram">
              <a:avLst>
                <a:gd name="adj" fmla="val 56360"/>
              </a:avLst>
            </a:prstGeom>
            <a:solidFill>
              <a:srgbClr val="00A1D8"/>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2" name="平行四边形 32"/>
            <p:cNvSpPr>
              <a:spLocks noChangeArrowheads="1"/>
            </p:cNvSpPr>
            <p:nvPr/>
          </p:nvSpPr>
          <p:spPr bwMode="auto">
            <a:xfrm flipH="1" flipV="1">
              <a:off x="216160" y="1"/>
              <a:ext cx="676827" cy="649039"/>
            </a:xfrm>
            <a:prstGeom prst="parallelogram">
              <a:avLst>
                <a:gd name="adj" fmla="val 56360"/>
              </a:avLst>
            </a:prstGeom>
            <a:solidFill>
              <a:srgbClr val="D6DADD"/>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53" name="等腰三角形 21"/>
          <p:cNvSpPr>
            <a:spLocks noChangeArrowheads="1"/>
          </p:cNvSpPr>
          <p:nvPr/>
        </p:nvSpPr>
        <p:spPr bwMode="auto">
          <a:xfrm>
            <a:off x="200361" y="2626483"/>
            <a:ext cx="2520950" cy="2173288"/>
          </a:xfrm>
          <a:prstGeom prst="triangle">
            <a:avLst>
              <a:gd name="adj" fmla="val 50000"/>
            </a:avLst>
          </a:prstGeom>
          <a:solidFill>
            <a:srgbClr val="202731"/>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4" name="等腰三角形 25"/>
          <p:cNvSpPr>
            <a:spLocks noChangeArrowheads="1"/>
          </p:cNvSpPr>
          <p:nvPr/>
        </p:nvSpPr>
        <p:spPr bwMode="auto">
          <a:xfrm>
            <a:off x="3229311" y="2618548"/>
            <a:ext cx="2520950" cy="2173287"/>
          </a:xfrm>
          <a:prstGeom prst="triangle">
            <a:avLst>
              <a:gd name="adj" fmla="val 50000"/>
            </a:avLst>
          </a:prstGeom>
          <a:solidFill>
            <a:srgbClr val="A6AFB6"/>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5" name="等腰三角形 27"/>
          <p:cNvSpPr>
            <a:spLocks noChangeArrowheads="1"/>
          </p:cNvSpPr>
          <p:nvPr/>
        </p:nvSpPr>
        <p:spPr bwMode="auto">
          <a:xfrm>
            <a:off x="6290011" y="2618548"/>
            <a:ext cx="2520950" cy="2173287"/>
          </a:xfrm>
          <a:prstGeom prst="triangle">
            <a:avLst>
              <a:gd name="adj" fmla="val 50000"/>
            </a:avLst>
          </a:prstGeom>
          <a:solidFill>
            <a:srgbClr val="202731"/>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6" name="等腰三角形 28"/>
          <p:cNvSpPr>
            <a:spLocks noChangeArrowheads="1"/>
          </p:cNvSpPr>
          <p:nvPr/>
        </p:nvSpPr>
        <p:spPr bwMode="auto">
          <a:xfrm flipV="1">
            <a:off x="4761248" y="2634423"/>
            <a:ext cx="2520950" cy="2173287"/>
          </a:xfrm>
          <a:prstGeom prst="triangle">
            <a:avLst>
              <a:gd name="adj" fmla="val 50000"/>
            </a:avLst>
          </a:prstGeom>
          <a:solidFill>
            <a:srgbClr val="00A1D8"/>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7" name="等腰三角形 29"/>
          <p:cNvSpPr>
            <a:spLocks noChangeArrowheads="1"/>
          </p:cNvSpPr>
          <p:nvPr/>
        </p:nvSpPr>
        <p:spPr bwMode="auto">
          <a:xfrm flipV="1">
            <a:off x="1719598" y="2610609"/>
            <a:ext cx="2520950" cy="2173288"/>
          </a:xfrm>
          <a:prstGeom prst="triangle">
            <a:avLst>
              <a:gd name="adj" fmla="val 50000"/>
            </a:avLst>
          </a:prstGeom>
          <a:solidFill>
            <a:srgbClr val="00A1D8"/>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58" name="组合 30"/>
          <p:cNvGrpSpPr>
            <a:grpSpLocks/>
          </p:cNvGrpSpPr>
          <p:nvPr/>
        </p:nvGrpSpPr>
        <p:grpSpPr bwMode="auto">
          <a:xfrm>
            <a:off x="5823288" y="2934459"/>
            <a:ext cx="555625" cy="622300"/>
            <a:chOff x="0" y="0"/>
            <a:chExt cx="402656" cy="450303"/>
          </a:xfrm>
        </p:grpSpPr>
        <p:sp>
          <p:nvSpPr>
            <p:cNvPr id="59" name="Freeform 108"/>
            <p:cNvSpPr>
              <a:spLocks noEditPoints="1" noChangeArrowheads="1"/>
            </p:cNvSpPr>
            <p:nvPr/>
          </p:nvSpPr>
          <p:spPr bwMode="auto">
            <a:xfrm>
              <a:off x="69134" y="167228"/>
              <a:ext cx="56988" cy="57923"/>
            </a:xfrm>
            <a:custGeom>
              <a:avLst/>
              <a:gdLst>
                <a:gd name="T0" fmla="*/ 62454464 w 26"/>
                <a:gd name="T1" fmla="*/ 0 h 26"/>
                <a:gd name="T2" fmla="*/ 0 w 26"/>
                <a:gd name="T3" fmla="*/ 64521766 h 26"/>
                <a:gd name="T4" fmla="*/ 62454464 w 26"/>
                <a:gd name="T5" fmla="*/ 129041305 h 26"/>
                <a:gd name="T6" fmla="*/ 124908929 w 26"/>
                <a:gd name="T7" fmla="*/ 64521766 h 26"/>
                <a:gd name="T8" fmla="*/ 62454464 w 26"/>
                <a:gd name="T9" fmla="*/ 0 h 26"/>
                <a:gd name="T10" fmla="*/ 62454464 w 26"/>
                <a:gd name="T11" fmla="*/ 114152866 h 26"/>
                <a:gd name="T12" fmla="*/ 14413580 w 26"/>
                <a:gd name="T13" fmla="*/ 64521766 h 26"/>
                <a:gd name="T14" fmla="*/ 62454464 w 26"/>
                <a:gd name="T15" fmla="*/ 14888439 h 26"/>
                <a:gd name="T16" fmla="*/ 110495348 w 26"/>
                <a:gd name="T17" fmla="*/ 64521766 h 26"/>
                <a:gd name="T18" fmla="*/ 62454464 w 26"/>
                <a:gd name="T19" fmla="*/ 114152866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60" name="Freeform 109"/>
            <p:cNvSpPr>
              <a:spLocks noEditPoints="1" noChangeArrowheads="1"/>
            </p:cNvSpPr>
            <p:nvPr/>
          </p:nvSpPr>
          <p:spPr bwMode="auto">
            <a:xfrm>
              <a:off x="197125" y="129859"/>
              <a:ext cx="48580" cy="48580"/>
            </a:xfrm>
            <a:custGeom>
              <a:avLst/>
              <a:gdLst>
                <a:gd name="T0" fmla="*/ 53636736 w 22"/>
                <a:gd name="T1" fmla="*/ 0 h 22"/>
                <a:gd name="T2" fmla="*/ 0 w 22"/>
                <a:gd name="T3" fmla="*/ 53636736 h 22"/>
                <a:gd name="T4" fmla="*/ 53636736 w 22"/>
                <a:gd name="T5" fmla="*/ 107273473 h 22"/>
                <a:gd name="T6" fmla="*/ 107273473 w 22"/>
                <a:gd name="T7" fmla="*/ 53636736 h 22"/>
                <a:gd name="T8" fmla="*/ 53636736 w 22"/>
                <a:gd name="T9" fmla="*/ 0 h 22"/>
                <a:gd name="T10" fmla="*/ 53636736 w 22"/>
                <a:gd name="T11" fmla="*/ 82892937 h 22"/>
                <a:gd name="T12" fmla="*/ 24380535 w 22"/>
                <a:gd name="T13" fmla="*/ 53636736 h 22"/>
                <a:gd name="T14" fmla="*/ 53636736 w 22"/>
                <a:gd name="T15" fmla="*/ 24380535 h 22"/>
                <a:gd name="T16" fmla="*/ 82892937 w 22"/>
                <a:gd name="T17" fmla="*/ 53636736 h 22"/>
                <a:gd name="T18" fmla="*/ 53636736 w 22"/>
                <a:gd name="T19" fmla="*/ 82892937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61" name="Freeform 110"/>
            <p:cNvSpPr>
              <a:spLocks noEditPoints="1" noChangeArrowheads="1"/>
            </p:cNvSpPr>
            <p:nvPr/>
          </p:nvSpPr>
          <p:spPr bwMode="auto">
            <a:xfrm>
              <a:off x="82213" y="181242"/>
              <a:ext cx="30830" cy="30830"/>
            </a:xfrm>
            <a:custGeom>
              <a:avLst/>
              <a:gdLst>
                <a:gd name="T0" fmla="*/ 33946032 w 14"/>
                <a:gd name="T1" fmla="*/ 0 h 14"/>
                <a:gd name="T2" fmla="*/ 0 w 14"/>
                <a:gd name="T3" fmla="*/ 33946032 h 14"/>
                <a:gd name="T4" fmla="*/ 33946032 w 14"/>
                <a:gd name="T5" fmla="*/ 67892064 h 14"/>
                <a:gd name="T6" fmla="*/ 67892064 w 14"/>
                <a:gd name="T7" fmla="*/ 33946032 h 14"/>
                <a:gd name="T8" fmla="*/ 33946032 w 14"/>
                <a:gd name="T9" fmla="*/ 0 h 14"/>
                <a:gd name="T10" fmla="*/ 33946032 w 14"/>
                <a:gd name="T11" fmla="*/ 48493388 h 14"/>
                <a:gd name="T12" fmla="*/ 19398676 w 14"/>
                <a:gd name="T13" fmla="*/ 33946032 h 14"/>
                <a:gd name="T14" fmla="*/ 33946032 w 14"/>
                <a:gd name="T15" fmla="*/ 14547356 h 14"/>
                <a:gd name="T16" fmla="*/ 53344709 w 14"/>
                <a:gd name="T17" fmla="*/ 33946032 h 14"/>
                <a:gd name="T18" fmla="*/ 33946032 w 14"/>
                <a:gd name="T19" fmla="*/ 48493388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62" name="Freeform 111"/>
            <p:cNvSpPr>
              <a:spLocks noEditPoints="1" noChangeArrowheads="1"/>
            </p:cNvSpPr>
            <p:nvPr/>
          </p:nvSpPr>
          <p:spPr bwMode="auto">
            <a:xfrm>
              <a:off x="172834" y="105568"/>
              <a:ext cx="97161" cy="97161"/>
            </a:xfrm>
            <a:custGeom>
              <a:avLst/>
              <a:gdLst>
                <a:gd name="T0" fmla="*/ 107276785 w 44"/>
                <a:gd name="T1" fmla="*/ 0 h 44"/>
                <a:gd name="T2" fmla="*/ 0 w 44"/>
                <a:gd name="T3" fmla="*/ 107276785 h 44"/>
                <a:gd name="T4" fmla="*/ 107276785 w 44"/>
                <a:gd name="T5" fmla="*/ 214551362 h 44"/>
                <a:gd name="T6" fmla="*/ 214551362 w 44"/>
                <a:gd name="T7" fmla="*/ 107276785 h 44"/>
                <a:gd name="T8" fmla="*/ 107276785 w 44"/>
                <a:gd name="T9" fmla="*/ 0 h 44"/>
                <a:gd name="T10" fmla="*/ 107276785 w 44"/>
                <a:gd name="T11" fmla="*/ 190170575 h 44"/>
                <a:gd name="T12" fmla="*/ 24380786 w 44"/>
                <a:gd name="T13" fmla="*/ 107276785 h 44"/>
                <a:gd name="T14" fmla="*/ 107276785 w 44"/>
                <a:gd name="T15" fmla="*/ 29256502 h 44"/>
                <a:gd name="T16" fmla="*/ 190170575 w 44"/>
                <a:gd name="T17" fmla="*/ 107276785 h 44"/>
                <a:gd name="T18" fmla="*/ 107276785 w 44"/>
                <a:gd name="T19" fmla="*/ 190170575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63" name="Freeform 112"/>
            <p:cNvSpPr>
              <a:spLocks noEditPoints="1" noChangeArrowheads="1"/>
            </p:cNvSpPr>
            <p:nvPr/>
          </p:nvSpPr>
          <p:spPr bwMode="auto">
            <a:xfrm>
              <a:off x="0" y="0"/>
              <a:ext cx="402656" cy="450303"/>
            </a:xfrm>
            <a:custGeom>
              <a:avLst/>
              <a:gdLst>
                <a:gd name="T0" fmla="*/ 768466764 w 182"/>
                <a:gd name="T1" fmla="*/ 467756656 h 204"/>
                <a:gd name="T2" fmla="*/ 748889275 w 182"/>
                <a:gd name="T3" fmla="*/ 233879432 h 204"/>
                <a:gd name="T4" fmla="*/ 381786472 w 182"/>
                <a:gd name="T5" fmla="*/ 0 h 204"/>
                <a:gd name="T6" fmla="*/ 4893819 w 182"/>
                <a:gd name="T7" fmla="*/ 384925185 h 204"/>
                <a:gd name="T8" fmla="*/ 0 w 182"/>
                <a:gd name="T9" fmla="*/ 993984274 h 204"/>
                <a:gd name="T10" fmla="*/ 553101113 w 182"/>
                <a:gd name="T11" fmla="*/ 857555709 h 204"/>
                <a:gd name="T12" fmla="*/ 719519723 w 182"/>
                <a:gd name="T13" fmla="*/ 857555709 h 204"/>
                <a:gd name="T14" fmla="*/ 719519723 w 182"/>
                <a:gd name="T15" fmla="*/ 857555709 h 204"/>
                <a:gd name="T16" fmla="*/ 763572945 w 182"/>
                <a:gd name="T17" fmla="*/ 735744333 h 204"/>
                <a:gd name="T18" fmla="*/ 714625904 w 182"/>
                <a:gd name="T19" fmla="*/ 706507748 h 204"/>
                <a:gd name="T20" fmla="*/ 763572945 w 182"/>
                <a:gd name="T21" fmla="*/ 682145031 h 204"/>
                <a:gd name="T22" fmla="*/ 758676913 w 182"/>
                <a:gd name="T23" fmla="*/ 672401711 h 204"/>
                <a:gd name="T24" fmla="*/ 832097474 w 182"/>
                <a:gd name="T25" fmla="*/ 540844806 h 204"/>
                <a:gd name="T26" fmla="*/ 303472093 w 182"/>
                <a:gd name="T27" fmla="*/ 453139467 h 204"/>
                <a:gd name="T28" fmla="*/ 303472093 w 182"/>
                <a:gd name="T29" fmla="*/ 496993240 h 204"/>
                <a:gd name="T30" fmla="*/ 264312690 w 182"/>
                <a:gd name="T31" fmla="*/ 511610429 h 204"/>
                <a:gd name="T32" fmla="*/ 234945351 w 182"/>
                <a:gd name="T33" fmla="*/ 535970938 h 204"/>
                <a:gd name="T34" fmla="*/ 195788161 w 182"/>
                <a:gd name="T35" fmla="*/ 521353750 h 204"/>
                <a:gd name="T36" fmla="*/ 156630972 w 182"/>
                <a:gd name="T37" fmla="*/ 521353750 h 204"/>
                <a:gd name="T38" fmla="*/ 137051271 w 182"/>
                <a:gd name="T39" fmla="*/ 482373845 h 204"/>
                <a:gd name="T40" fmla="*/ 107683931 w 182"/>
                <a:gd name="T41" fmla="*/ 453139467 h 204"/>
                <a:gd name="T42" fmla="*/ 127261420 w 182"/>
                <a:gd name="T43" fmla="*/ 414159562 h 204"/>
                <a:gd name="T44" fmla="*/ 127261420 w 182"/>
                <a:gd name="T45" fmla="*/ 370307996 h 204"/>
                <a:gd name="T46" fmla="*/ 166418610 w 182"/>
                <a:gd name="T47" fmla="*/ 355690808 h 204"/>
                <a:gd name="T48" fmla="*/ 195788161 w 182"/>
                <a:gd name="T49" fmla="*/ 331328091 h 204"/>
                <a:gd name="T50" fmla="*/ 234945351 w 182"/>
                <a:gd name="T51" fmla="*/ 345945280 h 204"/>
                <a:gd name="T52" fmla="*/ 278998572 w 182"/>
                <a:gd name="T53" fmla="*/ 345945280 h 204"/>
                <a:gd name="T54" fmla="*/ 293682242 w 182"/>
                <a:gd name="T55" fmla="*/ 384925185 h 204"/>
                <a:gd name="T56" fmla="*/ 323049581 w 182"/>
                <a:gd name="T57" fmla="*/ 414159562 h 204"/>
                <a:gd name="T58" fmla="*/ 665678864 w 182"/>
                <a:gd name="T59" fmla="*/ 375179657 h 204"/>
                <a:gd name="T60" fmla="*/ 616731823 w 182"/>
                <a:gd name="T61" fmla="*/ 423905090 h 204"/>
                <a:gd name="T62" fmla="*/ 592258303 w 182"/>
                <a:gd name="T63" fmla="*/ 487247712 h 204"/>
                <a:gd name="T64" fmla="*/ 523731562 w 182"/>
                <a:gd name="T65" fmla="*/ 487247712 h 204"/>
                <a:gd name="T66" fmla="*/ 460100852 w 182"/>
                <a:gd name="T67" fmla="*/ 511610429 h 204"/>
                <a:gd name="T68" fmla="*/ 406259992 w 182"/>
                <a:gd name="T69" fmla="*/ 467756656 h 204"/>
                <a:gd name="T70" fmla="*/ 342629282 w 182"/>
                <a:gd name="T71" fmla="*/ 443393939 h 204"/>
                <a:gd name="T72" fmla="*/ 342629282 w 182"/>
                <a:gd name="T73" fmla="*/ 375179657 h 204"/>
                <a:gd name="T74" fmla="*/ 313259731 w 182"/>
                <a:gd name="T75" fmla="*/ 311839242 h 204"/>
                <a:gd name="T76" fmla="*/ 362206771 w 182"/>
                <a:gd name="T77" fmla="*/ 258239941 h 204"/>
                <a:gd name="T78" fmla="*/ 386680291 w 182"/>
                <a:gd name="T79" fmla="*/ 194899526 h 204"/>
                <a:gd name="T80" fmla="*/ 460100852 w 182"/>
                <a:gd name="T81" fmla="*/ 194899526 h 204"/>
                <a:gd name="T82" fmla="*/ 523731562 w 182"/>
                <a:gd name="T83" fmla="*/ 170536810 h 204"/>
                <a:gd name="T84" fmla="*/ 572678602 w 182"/>
                <a:gd name="T85" fmla="*/ 214388375 h 204"/>
                <a:gd name="T86" fmla="*/ 636309312 w 182"/>
                <a:gd name="T87" fmla="*/ 238751092 h 204"/>
                <a:gd name="T88" fmla="*/ 636309312 w 182"/>
                <a:gd name="T89" fmla="*/ 311839242 h 204"/>
                <a:gd name="T90" fmla="*/ 665678864 w 182"/>
                <a:gd name="T91" fmla="*/ 37517965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64" name="组合 37"/>
          <p:cNvGrpSpPr>
            <a:grpSpLocks/>
          </p:cNvGrpSpPr>
          <p:nvPr/>
        </p:nvGrpSpPr>
        <p:grpSpPr bwMode="auto">
          <a:xfrm>
            <a:off x="7228225" y="3742497"/>
            <a:ext cx="593725" cy="671512"/>
            <a:chOff x="0" y="0"/>
            <a:chExt cx="406393" cy="459645"/>
          </a:xfrm>
        </p:grpSpPr>
        <p:sp>
          <p:nvSpPr>
            <p:cNvPr id="65" name="Freeform 148"/>
            <p:cNvSpPr>
              <a:spLocks noEditPoints="1" noChangeArrowheads="1"/>
            </p:cNvSpPr>
            <p:nvPr/>
          </p:nvSpPr>
          <p:spPr bwMode="auto">
            <a:xfrm>
              <a:off x="55120" y="0"/>
              <a:ext cx="351273" cy="456842"/>
            </a:xfrm>
            <a:custGeom>
              <a:avLst/>
              <a:gdLst>
                <a:gd name="T0" fmla="*/ 766292108 w 159"/>
                <a:gd name="T1" fmla="*/ 901080016 h 207"/>
                <a:gd name="T2" fmla="*/ 434396564 w 159"/>
                <a:gd name="T3" fmla="*/ 384784554 h 207"/>
                <a:gd name="T4" fmla="*/ 449037357 w 159"/>
                <a:gd name="T5" fmla="*/ 116896378 h 207"/>
                <a:gd name="T6" fmla="*/ 204995411 w 159"/>
                <a:gd name="T7" fmla="*/ 19483097 h 207"/>
                <a:gd name="T8" fmla="*/ 341658282 w 159"/>
                <a:gd name="T9" fmla="*/ 233792756 h 207"/>
                <a:gd name="T10" fmla="*/ 180591879 w 159"/>
                <a:gd name="T11" fmla="*/ 336079017 h 207"/>
                <a:gd name="T12" fmla="*/ 48809273 w 159"/>
                <a:gd name="T13" fmla="*/ 131508701 h 207"/>
                <a:gd name="T14" fmla="*/ 48809273 w 159"/>
                <a:gd name="T15" fmla="*/ 375043005 h 207"/>
                <a:gd name="T16" fmla="*/ 302611748 w 159"/>
                <a:gd name="T17" fmla="*/ 467587718 h 207"/>
                <a:gd name="T18" fmla="*/ 634509501 w 159"/>
                <a:gd name="T19" fmla="*/ 983880973 h 207"/>
                <a:gd name="T20" fmla="*/ 697961777 w 159"/>
                <a:gd name="T21" fmla="*/ 998493297 h 207"/>
                <a:gd name="T22" fmla="*/ 751651314 w 159"/>
                <a:gd name="T23" fmla="*/ 959527102 h 207"/>
                <a:gd name="T24" fmla="*/ 766292108 w 159"/>
                <a:gd name="T25" fmla="*/ 901080016 h 207"/>
                <a:gd name="T26" fmla="*/ 702842041 w 159"/>
                <a:gd name="T27" fmla="*/ 940044004 h 207"/>
                <a:gd name="T28" fmla="*/ 654032769 w 159"/>
                <a:gd name="T29" fmla="*/ 930304662 h 207"/>
                <a:gd name="T30" fmla="*/ 668675771 w 159"/>
                <a:gd name="T31" fmla="*/ 886467693 h 207"/>
                <a:gd name="T32" fmla="*/ 712604780 w 159"/>
                <a:gd name="T33" fmla="*/ 896209242 h 207"/>
                <a:gd name="T34" fmla="*/ 702842041 w 159"/>
                <a:gd name="T35" fmla="*/ 940044004 h 2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207"/>
                <a:gd name="T56" fmla="*/ 159 w 159"/>
                <a:gd name="T57" fmla="*/ 207 h 2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66" name="Freeform 149"/>
            <p:cNvSpPr>
              <a:spLocks noEditPoints="1" noChangeArrowheads="1"/>
            </p:cNvSpPr>
            <p:nvPr/>
          </p:nvSpPr>
          <p:spPr bwMode="auto">
            <a:xfrm>
              <a:off x="0" y="231691"/>
              <a:ext cx="231691" cy="227954"/>
            </a:xfrm>
            <a:custGeom>
              <a:avLst/>
              <a:gdLst>
                <a:gd name="T0" fmla="*/ 443079249 w 105"/>
                <a:gd name="T1" fmla="*/ 127348826 h 103"/>
                <a:gd name="T2" fmla="*/ 472292174 w 105"/>
                <a:gd name="T3" fmla="*/ 97960465 h 103"/>
                <a:gd name="T4" fmla="*/ 408996399 w 105"/>
                <a:gd name="T5" fmla="*/ 34286052 h 103"/>
                <a:gd name="T6" fmla="*/ 379781267 w 105"/>
                <a:gd name="T7" fmla="*/ 63674413 h 103"/>
                <a:gd name="T8" fmla="*/ 301877927 w 105"/>
                <a:gd name="T9" fmla="*/ 34286052 h 103"/>
                <a:gd name="T10" fmla="*/ 301877927 w 105"/>
                <a:gd name="T11" fmla="*/ 0 h 103"/>
                <a:gd name="T12" fmla="*/ 209367021 w 105"/>
                <a:gd name="T13" fmla="*/ 0 h 103"/>
                <a:gd name="T14" fmla="*/ 209367021 w 105"/>
                <a:gd name="T15" fmla="*/ 34286052 h 103"/>
                <a:gd name="T16" fmla="*/ 136331398 w 105"/>
                <a:gd name="T17" fmla="*/ 63674413 h 103"/>
                <a:gd name="T18" fmla="*/ 107118472 w 105"/>
                <a:gd name="T19" fmla="*/ 34286052 h 103"/>
                <a:gd name="T20" fmla="*/ 38952774 w 105"/>
                <a:gd name="T21" fmla="*/ 97960465 h 103"/>
                <a:gd name="T22" fmla="*/ 73035623 w 105"/>
                <a:gd name="T23" fmla="*/ 132246517 h 103"/>
                <a:gd name="T24" fmla="*/ 38952774 w 105"/>
                <a:gd name="T25" fmla="*/ 205716313 h 103"/>
                <a:gd name="T26" fmla="*/ 0 w 105"/>
                <a:gd name="T27" fmla="*/ 205716313 h 103"/>
                <a:gd name="T28" fmla="*/ 0 w 105"/>
                <a:gd name="T29" fmla="*/ 298779086 h 103"/>
                <a:gd name="T30" fmla="*/ 43820491 w 105"/>
                <a:gd name="T31" fmla="*/ 298779086 h 103"/>
                <a:gd name="T32" fmla="*/ 73035623 w 105"/>
                <a:gd name="T33" fmla="*/ 372248882 h 103"/>
                <a:gd name="T34" fmla="*/ 43820491 w 105"/>
                <a:gd name="T35" fmla="*/ 401637243 h 103"/>
                <a:gd name="T36" fmla="*/ 107118472 w 105"/>
                <a:gd name="T37" fmla="*/ 465311656 h 103"/>
                <a:gd name="T38" fmla="*/ 136331398 w 105"/>
                <a:gd name="T39" fmla="*/ 435923295 h 103"/>
                <a:gd name="T40" fmla="*/ 209367021 w 105"/>
                <a:gd name="T41" fmla="*/ 465311656 h 103"/>
                <a:gd name="T42" fmla="*/ 209367021 w 105"/>
                <a:gd name="T43" fmla="*/ 504495399 h 103"/>
                <a:gd name="T44" fmla="*/ 301877927 w 105"/>
                <a:gd name="T45" fmla="*/ 504495399 h 103"/>
                <a:gd name="T46" fmla="*/ 301877927 w 105"/>
                <a:gd name="T47" fmla="*/ 465311656 h 103"/>
                <a:gd name="T48" fmla="*/ 374913550 w 105"/>
                <a:gd name="T49" fmla="*/ 435923295 h 103"/>
                <a:gd name="T50" fmla="*/ 404126475 w 105"/>
                <a:gd name="T51" fmla="*/ 465311656 h 103"/>
                <a:gd name="T52" fmla="*/ 467424456 w 105"/>
                <a:gd name="T53" fmla="*/ 401637243 h 103"/>
                <a:gd name="T54" fmla="*/ 443079249 w 105"/>
                <a:gd name="T55" fmla="*/ 372248882 h 103"/>
                <a:gd name="T56" fmla="*/ 472292174 w 105"/>
                <a:gd name="T57" fmla="*/ 298779086 h 103"/>
                <a:gd name="T58" fmla="*/ 511244947 w 105"/>
                <a:gd name="T59" fmla="*/ 298779086 h 103"/>
                <a:gd name="T60" fmla="*/ 511244947 w 105"/>
                <a:gd name="T61" fmla="*/ 205716313 h 103"/>
                <a:gd name="T62" fmla="*/ 472292174 w 105"/>
                <a:gd name="T63" fmla="*/ 205716313 h 103"/>
                <a:gd name="T64" fmla="*/ 443079249 w 105"/>
                <a:gd name="T65" fmla="*/ 127348826 h 103"/>
                <a:gd name="T66" fmla="*/ 258057436 w 105"/>
                <a:gd name="T67" fmla="*/ 406534934 h 103"/>
                <a:gd name="T68" fmla="*/ 102248548 w 105"/>
                <a:gd name="T69" fmla="*/ 249797747 h 103"/>
                <a:gd name="T70" fmla="*/ 258057436 w 105"/>
                <a:gd name="T71" fmla="*/ 93062774 h 103"/>
                <a:gd name="T72" fmla="*/ 413864117 w 105"/>
                <a:gd name="T73" fmla="*/ 249797747 h 103"/>
                <a:gd name="T74" fmla="*/ 258057436 w 105"/>
                <a:gd name="T75" fmla="*/ 406534934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5"/>
                <a:gd name="T115" fmla="*/ 0 h 103"/>
                <a:gd name="T116" fmla="*/ 105 w 10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67" name="Oval 150"/>
            <p:cNvSpPr>
              <a:spLocks noChangeArrowheads="1"/>
            </p:cNvSpPr>
            <p:nvPr/>
          </p:nvSpPr>
          <p:spPr bwMode="auto">
            <a:xfrm>
              <a:off x="97160" y="326983"/>
              <a:ext cx="37370" cy="37370"/>
            </a:xfrm>
            <a:prstGeom prst="ellipse">
              <a:avLst/>
            </a:prstGeom>
            <a:solidFill>
              <a:srgbClr val="FDFDFD"/>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sym typeface="宋体" panose="02010600030101010101" pitchFamily="2" charset="-122"/>
              </a:endParaRPr>
            </a:p>
          </p:txBody>
        </p:sp>
      </p:grpSp>
      <p:grpSp>
        <p:nvGrpSpPr>
          <p:cNvPr id="68" name="组合 41"/>
          <p:cNvGrpSpPr>
            <a:grpSpLocks/>
          </p:cNvGrpSpPr>
          <p:nvPr/>
        </p:nvGrpSpPr>
        <p:grpSpPr bwMode="auto">
          <a:xfrm>
            <a:off x="1149686" y="3863147"/>
            <a:ext cx="571500" cy="546100"/>
            <a:chOff x="0" y="0"/>
            <a:chExt cx="2438400" cy="2332038"/>
          </a:xfrm>
        </p:grpSpPr>
        <p:sp>
          <p:nvSpPr>
            <p:cNvPr id="69" name="Freeform 25"/>
            <p:cNvSpPr>
              <a:spLocks noChangeArrowheads="1"/>
            </p:cNvSpPr>
            <p:nvPr/>
          </p:nvSpPr>
          <p:spPr bwMode="auto">
            <a:xfrm>
              <a:off x="893763" y="1676400"/>
              <a:ext cx="655638" cy="655638"/>
            </a:xfrm>
            <a:custGeom>
              <a:avLst/>
              <a:gdLst>
                <a:gd name="T0" fmla="*/ 519152583 w 413"/>
                <a:gd name="T1" fmla="*/ 1040826119 h 413"/>
                <a:gd name="T2" fmla="*/ 0 w 413"/>
                <a:gd name="T3" fmla="*/ 0 h 413"/>
                <a:gd name="T4" fmla="*/ 1040826119 w 413"/>
                <a:gd name="T5" fmla="*/ 0 h 413"/>
                <a:gd name="T6" fmla="*/ 519152583 w 413"/>
                <a:gd name="T7" fmla="*/ 1040826119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0" name="任意多边形 43"/>
            <p:cNvSpPr>
              <a:spLocks noChangeArrowheads="1"/>
            </p:cNvSpPr>
            <p:nvPr/>
          </p:nvSpPr>
          <p:spPr bwMode="auto">
            <a:xfrm>
              <a:off x="0" y="0"/>
              <a:ext cx="2438400" cy="1774825"/>
            </a:xfrm>
            <a:custGeom>
              <a:avLst/>
              <a:gdLst>
                <a:gd name="T0" fmla="*/ 290196 w 2438400"/>
                <a:gd name="T1" fmla="*/ 0 h 1774825"/>
                <a:gd name="T2" fmla="*/ 2151973 w 2438400"/>
                <a:gd name="T3" fmla="*/ 0 h 1774825"/>
                <a:gd name="T4" fmla="*/ 2438400 w 2438400"/>
                <a:gd name="T5" fmla="*/ 286384 h 1774825"/>
                <a:gd name="T6" fmla="*/ 2438400 w 2438400"/>
                <a:gd name="T7" fmla="*/ 1484673 h 1774825"/>
                <a:gd name="T8" fmla="*/ 2151973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71" name="组合 44"/>
          <p:cNvGrpSpPr>
            <a:grpSpLocks/>
          </p:cNvGrpSpPr>
          <p:nvPr/>
        </p:nvGrpSpPr>
        <p:grpSpPr bwMode="auto">
          <a:xfrm>
            <a:off x="4226261" y="3786948"/>
            <a:ext cx="569912" cy="612775"/>
            <a:chOff x="0" y="0"/>
            <a:chExt cx="466184" cy="501686"/>
          </a:xfrm>
        </p:grpSpPr>
        <p:sp>
          <p:nvSpPr>
            <p:cNvPr id="72" name="Freeform 154"/>
            <p:cNvSpPr>
              <a:spLocks noChangeArrowheads="1"/>
            </p:cNvSpPr>
            <p:nvPr/>
          </p:nvSpPr>
          <p:spPr bwMode="auto">
            <a:xfrm>
              <a:off x="141070" y="426012"/>
              <a:ext cx="50449" cy="46712"/>
            </a:xfrm>
            <a:custGeom>
              <a:avLst/>
              <a:gdLst>
                <a:gd name="T0" fmla="*/ 76978594 w 23"/>
                <a:gd name="T1" fmla="*/ 0 h 21"/>
                <a:gd name="T2" fmla="*/ 76978594 w 23"/>
                <a:gd name="T3" fmla="*/ 19792542 h 21"/>
                <a:gd name="T4" fmla="*/ 91411395 w 23"/>
                <a:gd name="T5" fmla="*/ 54426153 h 21"/>
                <a:gd name="T6" fmla="*/ 48110799 w 23"/>
                <a:gd name="T7" fmla="*/ 84112741 h 21"/>
                <a:gd name="T8" fmla="*/ 19245197 w 23"/>
                <a:gd name="T9" fmla="*/ 44529882 h 21"/>
                <a:gd name="T10" fmla="*/ 28867795 w 23"/>
                <a:gd name="T11" fmla="*/ 24739565 h 21"/>
                <a:gd name="T12" fmla="*/ 28867795 w 23"/>
                <a:gd name="T13" fmla="*/ 0 h 21"/>
                <a:gd name="T14" fmla="*/ 0 w 23"/>
                <a:gd name="T15" fmla="*/ 49479130 h 21"/>
                <a:gd name="T16" fmla="*/ 52923194 w 23"/>
                <a:gd name="T17" fmla="*/ 103905283 h 21"/>
                <a:gd name="T18" fmla="*/ 110656591 w 23"/>
                <a:gd name="T19" fmla="*/ 49479130 h 21"/>
                <a:gd name="T20" fmla="*/ 76978594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3" name="Rectangle 155"/>
            <p:cNvSpPr>
              <a:spLocks noChangeArrowheads="1"/>
            </p:cNvSpPr>
            <p:nvPr/>
          </p:nvSpPr>
          <p:spPr bwMode="auto">
            <a:xfrm>
              <a:off x="160689" y="419472"/>
              <a:ext cx="9342" cy="32698"/>
            </a:xfrm>
            <a:prstGeom prst="rect">
              <a:avLst/>
            </a:prstGeom>
            <a:solidFill>
              <a:srgbClr val="FDFDFD"/>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sym typeface="宋体" panose="02010600030101010101" pitchFamily="2" charset="-122"/>
              </a:endParaRPr>
            </a:p>
          </p:txBody>
        </p:sp>
        <p:sp>
          <p:nvSpPr>
            <p:cNvPr id="74" name="Freeform 156"/>
            <p:cNvSpPr>
              <a:spLocks noEditPoints="1" noChangeArrowheads="1"/>
            </p:cNvSpPr>
            <p:nvPr/>
          </p:nvSpPr>
          <p:spPr bwMode="auto">
            <a:xfrm>
              <a:off x="39238" y="81278"/>
              <a:ext cx="260652" cy="260652"/>
            </a:xfrm>
            <a:custGeom>
              <a:avLst/>
              <a:gdLst>
                <a:gd name="T0" fmla="*/ 117103433 w 118"/>
                <a:gd name="T1" fmla="*/ 92705964 h 118"/>
                <a:gd name="T2" fmla="*/ 92705964 w 118"/>
                <a:gd name="T3" fmla="*/ 458654746 h 118"/>
                <a:gd name="T4" fmla="*/ 458654746 w 118"/>
                <a:gd name="T5" fmla="*/ 483052215 h 118"/>
                <a:gd name="T6" fmla="*/ 483052215 w 118"/>
                <a:gd name="T7" fmla="*/ 117103433 h 118"/>
                <a:gd name="T8" fmla="*/ 117103433 w 118"/>
                <a:gd name="T9" fmla="*/ 92705964 h 118"/>
                <a:gd name="T10" fmla="*/ 312276558 w 118"/>
                <a:gd name="T11" fmla="*/ 409862017 h 118"/>
                <a:gd name="T12" fmla="*/ 312276558 w 118"/>
                <a:gd name="T13" fmla="*/ 453775252 h 118"/>
                <a:gd name="T14" fmla="*/ 273240608 w 118"/>
                <a:gd name="T15" fmla="*/ 453775252 h 118"/>
                <a:gd name="T16" fmla="*/ 273240608 w 118"/>
                <a:gd name="T17" fmla="*/ 414741510 h 118"/>
                <a:gd name="T18" fmla="*/ 200052619 w 118"/>
                <a:gd name="T19" fmla="*/ 395223535 h 118"/>
                <a:gd name="T20" fmla="*/ 209809398 w 118"/>
                <a:gd name="T21" fmla="*/ 346430806 h 118"/>
                <a:gd name="T22" fmla="*/ 282999596 w 118"/>
                <a:gd name="T23" fmla="*/ 365948781 h 118"/>
                <a:gd name="T24" fmla="*/ 322033337 w 118"/>
                <a:gd name="T25" fmla="*/ 341551312 h 118"/>
                <a:gd name="T26" fmla="*/ 278120102 w 118"/>
                <a:gd name="T27" fmla="*/ 302517571 h 118"/>
                <a:gd name="T28" fmla="*/ 200052619 w 118"/>
                <a:gd name="T29" fmla="*/ 224447879 h 118"/>
                <a:gd name="T30" fmla="*/ 273240608 w 118"/>
                <a:gd name="T31" fmla="*/ 151257681 h 118"/>
                <a:gd name="T32" fmla="*/ 273240608 w 118"/>
                <a:gd name="T33" fmla="*/ 112223939 h 118"/>
                <a:gd name="T34" fmla="*/ 312276558 w 118"/>
                <a:gd name="T35" fmla="*/ 112223939 h 118"/>
                <a:gd name="T36" fmla="*/ 312276558 w 118"/>
                <a:gd name="T37" fmla="*/ 146378187 h 118"/>
                <a:gd name="T38" fmla="*/ 375705560 w 118"/>
                <a:gd name="T39" fmla="*/ 161016669 h 118"/>
                <a:gd name="T40" fmla="*/ 361069287 w 118"/>
                <a:gd name="T41" fmla="*/ 209809398 h 118"/>
                <a:gd name="T42" fmla="*/ 302517571 w 118"/>
                <a:gd name="T43" fmla="*/ 195173125 h 118"/>
                <a:gd name="T44" fmla="*/ 268361114 w 118"/>
                <a:gd name="T45" fmla="*/ 219568385 h 118"/>
                <a:gd name="T46" fmla="*/ 317153843 w 118"/>
                <a:gd name="T47" fmla="*/ 253724842 h 118"/>
                <a:gd name="T48" fmla="*/ 385464548 w 118"/>
                <a:gd name="T49" fmla="*/ 336671818 h 118"/>
                <a:gd name="T50" fmla="*/ 312276558 w 118"/>
                <a:gd name="T51" fmla="*/ 409862017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18"/>
                <a:gd name="T80" fmla="*/ 118 w 118"/>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5" name="Freeform 157"/>
            <p:cNvSpPr>
              <a:spLocks noEditPoints="1" noChangeArrowheads="1"/>
            </p:cNvSpPr>
            <p:nvPr/>
          </p:nvSpPr>
          <p:spPr bwMode="auto">
            <a:xfrm>
              <a:off x="0" y="0"/>
              <a:ext cx="338194" cy="501686"/>
            </a:xfrm>
            <a:custGeom>
              <a:avLst/>
              <a:gdLst>
                <a:gd name="T0" fmla="*/ 674261578 w 153"/>
                <a:gd name="T1" fmla="*/ 864539792 h 227"/>
                <a:gd name="T2" fmla="*/ 78175864 w 153"/>
                <a:gd name="T3" fmla="*/ 864539792 h 227"/>
                <a:gd name="T4" fmla="*/ 78175864 w 153"/>
                <a:gd name="T5" fmla="*/ 78150302 h 227"/>
                <a:gd name="T6" fmla="*/ 674261578 w 153"/>
                <a:gd name="T7" fmla="*/ 78150302 h 227"/>
                <a:gd name="T8" fmla="*/ 674261578 w 153"/>
                <a:gd name="T9" fmla="*/ 503093815 h 227"/>
                <a:gd name="T10" fmla="*/ 679146602 w 153"/>
                <a:gd name="T11" fmla="*/ 498209559 h 227"/>
                <a:gd name="T12" fmla="*/ 747550207 w 153"/>
                <a:gd name="T13" fmla="*/ 459135513 h 227"/>
                <a:gd name="T14" fmla="*/ 747550207 w 153"/>
                <a:gd name="T15" fmla="*/ 63497535 h 227"/>
                <a:gd name="T16" fmla="*/ 688918861 w 153"/>
                <a:gd name="T17" fmla="*/ 0 h 227"/>
                <a:gd name="T18" fmla="*/ 58631345 w 153"/>
                <a:gd name="T19" fmla="*/ 0 h 227"/>
                <a:gd name="T20" fmla="*/ 0 w 153"/>
                <a:gd name="T21" fmla="*/ 63497535 h 227"/>
                <a:gd name="T22" fmla="*/ 0 w 153"/>
                <a:gd name="T23" fmla="*/ 1050148142 h 227"/>
                <a:gd name="T24" fmla="*/ 58631345 w 153"/>
                <a:gd name="T25" fmla="*/ 1108761421 h 227"/>
                <a:gd name="T26" fmla="*/ 688918861 w 153"/>
                <a:gd name="T27" fmla="*/ 1108761421 h 227"/>
                <a:gd name="T28" fmla="*/ 747550207 w 153"/>
                <a:gd name="T29" fmla="*/ 1050148142 h 227"/>
                <a:gd name="T30" fmla="*/ 747550207 w 153"/>
                <a:gd name="T31" fmla="*/ 859655537 h 227"/>
                <a:gd name="T32" fmla="*/ 674261578 w 153"/>
                <a:gd name="T33" fmla="*/ 810812979 h 227"/>
                <a:gd name="T34" fmla="*/ 674261578 w 153"/>
                <a:gd name="T35" fmla="*/ 864539792 h 227"/>
                <a:gd name="T36" fmla="*/ 366445356 w 153"/>
                <a:gd name="T37" fmla="*/ 1079455887 h 227"/>
                <a:gd name="T38" fmla="*/ 273612209 w 153"/>
                <a:gd name="T39" fmla="*/ 981766351 h 227"/>
                <a:gd name="T40" fmla="*/ 366445356 w 153"/>
                <a:gd name="T41" fmla="*/ 888963281 h 227"/>
                <a:gd name="T42" fmla="*/ 464165739 w 153"/>
                <a:gd name="T43" fmla="*/ 981766351 h 227"/>
                <a:gd name="T44" fmla="*/ 366445356 w 153"/>
                <a:gd name="T45" fmla="*/ 1079455887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227"/>
                <a:gd name="T71" fmla="*/ 153 w 1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6" name="Freeform 158"/>
            <p:cNvSpPr>
              <a:spLocks noEditPoints="1" noChangeArrowheads="1"/>
            </p:cNvSpPr>
            <p:nvPr/>
          </p:nvSpPr>
          <p:spPr bwMode="auto">
            <a:xfrm>
              <a:off x="275600" y="202729"/>
              <a:ext cx="190584" cy="190584"/>
            </a:xfrm>
            <a:custGeom>
              <a:avLst/>
              <a:gdLst>
                <a:gd name="T0" fmla="*/ 353597587 w 86"/>
                <a:gd name="T1" fmla="*/ 83489089 h 86"/>
                <a:gd name="T2" fmla="*/ 88399951 w 86"/>
                <a:gd name="T3" fmla="*/ 68754286 h 86"/>
                <a:gd name="T4" fmla="*/ 68754286 w 86"/>
                <a:gd name="T5" fmla="*/ 333951922 h 86"/>
                <a:gd name="T6" fmla="*/ 338862784 w 86"/>
                <a:gd name="T7" fmla="*/ 353597587 h 86"/>
                <a:gd name="T8" fmla="*/ 353597587 w 86"/>
                <a:gd name="T9" fmla="*/ 83489089 h 86"/>
                <a:gd name="T10" fmla="*/ 225908523 w 86"/>
                <a:gd name="T11" fmla="*/ 309397611 h 86"/>
                <a:gd name="T12" fmla="*/ 225908523 w 86"/>
                <a:gd name="T13" fmla="*/ 343775862 h 86"/>
                <a:gd name="T14" fmla="*/ 196443350 w 86"/>
                <a:gd name="T15" fmla="*/ 343775862 h 86"/>
                <a:gd name="T16" fmla="*/ 196443350 w 86"/>
                <a:gd name="T17" fmla="*/ 314308473 h 86"/>
                <a:gd name="T18" fmla="*/ 137510788 w 86"/>
                <a:gd name="T19" fmla="*/ 299575887 h 86"/>
                <a:gd name="T20" fmla="*/ 147332512 w 86"/>
                <a:gd name="T21" fmla="*/ 260286774 h 86"/>
                <a:gd name="T22" fmla="*/ 201354212 w 86"/>
                <a:gd name="T23" fmla="*/ 275019360 h 86"/>
                <a:gd name="T24" fmla="*/ 235730247 w 86"/>
                <a:gd name="T25" fmla="*/ 255375912 h 86"/>
                <a:gd name="T26" fmla="*/ 201354212 w 86"/>
                <a:gd name="T27" fmla="*/ 225908523 h 86"/>
                <a:gd name="T28" fmla="*/ 142421650 w 86"/>
                <a:gd name="T29" fmla="*/ 166975961 h 86"/>
                <a:gd name="T30" fmla="*/ 196443350 w 86"/>
                <a:gd name="T31" fmla="*/ 108043399 h 86"/>
                <a:gd name="T32" fmla="*/ 196443350 w 86"/>
                <a:gd name="T33" fmla="*/ 73665148 h 86"/>
                <a:gd name="T34" fmla="*/ 230819385 w 86"/>
                <a:gd name="T35" fmla="*/ 73665148 h 86"/>
                <a:gd name="T36" fmla="*/ 230819385 w 86"/>
                <a:gd name="T37" fmla="*/ 103132537 h 86"/>
                <a:gd name="T38" fmla="*/ 275019360 w 86"/>
                <a:gd name="T39" fmla="*/ 112954261 h 86"/>
                <a:gd name="T40" fmla="*/ 265197636 w 86"/>
                <a:gd name="T41" fmla="*/ 152243375 h 86"/>
                <a:gd name="T42" fmla="*/ 220997661 w 86"/>
                <a:gd name="T43" fmla="*/ 142421650 h 86"/>
                <a:gd name="T44" fmla="*/ 191532488 w 86"/>
                <a:gd name="T45" fmla="*/ 157154237 h 86"/>
                <a:gd name="T46" fmla="*/ 230819385 w 86"/>
                <a:gd name="T47" fmla="*/ 186621626 h 86"/>
                <a:gd name="T48" fmla="*/ 284841085 w 86"/>
                <a:gd name="T49" fmla="*/ 250465050 h 86"/>
                <a:gd name="T50" fmla="*/ 225908523 w 86"/>
                <a:gd name="T51" fmla="*/ 309397611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86"/>
                <a:gd name="T80" fmla="*/ 86 w 86"/>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77" name="组合 50"/>
          <p:cNvGrpSpPr>
            <a:grpSpLocks/>
          </p:cNvGrpSpPr>
          <p:nvPr/>
        </p:nvGrpSpPr>
        <p:grpSpPr bwMode="auto">
          <a:xfrm>
            <a:off x="2662574" y="2934459"/>
            <a:ext cx="492125" cy="631825"/>
            <a:chOff x="0" y="0"/>
            <a:chExt cx="563562" cy="720725"/>
          </a:xfrm>
        </p:grpSpPr>
        <p:sp>
          <p:nvSpPr>
            <p:cNvPr id="78" name="Freeform 32"/>
            <p:cNvSpPr>
              <a:spLocks noChangeArrowheads="1"/>
            </p:cNvSpPr>
            <p:nvPr/>
          </p:nvSpPr>
          <p:spPr bwMode="auto">
            <a:xfrm>
              <a:off x="209550" y="0"/>
              <a:ext cx="142875" cy="720725"/>
            </a:xfrm>
            <a:custGeom>
              <a:avLst/>
              <a:gdLst>
                <a:gd name="T0" fmla="*/ 318957275 w 64"/>
                <a:gd name="T1" fmla="*/ 1456890579 h 321"/>
                <a:gd name="T2" fmla="*/ 159479754 w 64"/>
                <a:gd name="T3" fmla="*/ 1618207245 h 321"/>
                <a:gd name="T4" fmla="*/ 0 w 64"/>
                <a:gd name="T5" fmla="*/ 1456890579 h 321"/>
                <a:gd name="T6" fmla="*/ 0 w 64"/>
                <a:gd name="T7" fmla="*/ 161316666 h 321"/>
                <a:gd name="T8" fmla="*/ 159479754 w 64"/>
                <a:gd name="T9" fmla="*/ 0 h 321"/>
                <a:gd name="T10" fmla="*/ 318957275 w 64"/>
                <a:gd name="T11" fmla="*/ 161316666 h 321"/>
                <a:gd name="T12" fmla="*/ 318957275 w 64"/>
                <a:gd name="T13" fmla="*/ 1456890579 h 321"/>
                <a:gd name="T14" fmla="*/ 0 60000 65536"/>
                <a:gd name="T15" fmla="*/ 0 60000 65536"/>
                <a:gd name="T16" fmla="*/ 0 60000 65536"/>
                <a:gd name="T17" fmla="*/ 0 60000 65536"/>
                <a:gd name="T18" fmla="*/ 0 60000 65536"/>
                <a:gd name="T19" fmla="*/ 0 60000 65536"/>
                <a:gd name="T20" fmla="*/ 0 60000 65536"/>
                <a:gd name="T21" fmla="*/ 0 w 64"/>
                <a:gd name="T22" fmla="*/ 0 h 321"/>
                <a:gd name="T23" fmla="*/ 64 w 64"/>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9" name="Freeform 33"/>
            <p:cNvSpPr>
              <a:spLocks noChangeArrowheads="1"/>
            </p:cNvSpPr>
            <p:nvPr/>
          </p:nvSpPr>
          <p:spPr bwMode="auto">
            <a:xfrm>
              <a:off x="0" y="439737"/>
              <a:ext cx="141288" cy="280988"/>
            </a:xfrm>
            <a:custGeom>
              <a:avLst/>
              <a:gdLst>
                <a:gd name="T0" fmla="*/ 316861888 w 63"/>
                <a:gd name="T1" fmla="*/ 469935571 h 125"/>
                <a:gd name="T2" fmla="*/ 160944973 w 63"/>
                <a:gd name="T3" fmla="*/ 631634049 h 125"/>
                <a:gd name="T4" fmla="*/ 0 w 63"/>
                <a:gd name="T5" fmla="*/ 469935571 h 125"/>
                <a:gd name="T6" fmla="*/ 0 w 63"/>
                <a:gd name="T7" fmla="*/ 161698478 h 125"/>
                <a:gd name="T8" fmla="*/ 160944973 w 63"/>
                <a:gd name="T9" fmla="*/ 0 h 125"/>
                <a:gd name="T10" fmla="*/ 316861888 w 63"/>
                <a:gd name="T11" fmla="*/ 161698478 h 125"/>
                <a:gd name="T12" fmla="*/ 316861888 w 63"/>
                <a:gd name="T13" fmla="*/ 469935571 h 125"/>
                <a:gd name="T14" fmla="*/ 0 60000 65536"/>
                <a:gd name="T15" fmla="*/ 0 60000 65536"/>
                <a:gd name="T16" fmla="*/ 0 60000 65536"/>
                <a:gd name="T17" fmla="*/ 0 60000 65536"/>
                <a:gd name="T18" fmla="*/ 0 60000 65536"/>
                <a:gd name="T19" fmla="*/ 0 60000 65536"/>
                <a:gd name="T20" fmla="*/ 0 60000 65536"/>
                <a:gd name="T21" fmla="*/ 0 w 63"/>
                <a:gd name="T22" fmla="*/ 0 h 125"/>
                <a:gd name="T23" fmla="*/ 63 w 63"/>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80" name="Freeform 34"/>
            <p:cNvSpPr>
              <a:spLocks noChangeArrowheads="1"/>
            </p:cNvSpPr>
            <p:nvPr/>
          </p:nvSpPr>
          <p:spPr bwMode="auto">
            <a:xfrm>
              <a:off x="420687" y="231775"/>
              <a:ext cx="142875" cy="488950"/>
            </a:xfrm>
            <a:custGeom>
              <a:avLst/>
              <a:gdLst>
                <a:gd name="T0" fmla="*/ 318957275 w 64"/>
                <a:gd name="T1" fmla="*/ 935684326 h 218"/>
                <a:gd name="T2" fmla="*/ 159479754 w 64"/>
                <a:gd name="T3" fmla="*/ 1096661021 h 218"/>
                <a:gd name="T4" fmla="*/ 0 w 64"/>
                <a:gd name="T5" fmla="*/ 935684326 h 218"/>
                <a:gd name="T6" fmla="*/ 0 w 64"/>
                <a:gd name="T7" fmla="*/ 160976694 h 218"/>
                <a:gd name="T8" fmla="*/ 159479754 w 64"/>
                <a:gd name="T9" fmla="*/ 0 h 218"/>
                <a:gd name="T10" fmla="*/ 318957275 w 64"/>
                <a:gd name="T11" fmla="*/ 160976694 h 218"/>
                <a:gd name="T12" fmla="*/ 318957275 w 64"/>
                <a:gd name="T13" fmla="*/ 935684326 h 218"/>
                <a:gd name="T14" fmla="*/ 0 60000 65536"/>
                <a:gd name="T15" fmla="*/ 0 60000 65536"/>
                <a:gd name="T16" fmla="*/ 0 60000 65536"/>
                <a:gd name="T17" fmla="*/ 0 60000 65536"/>
                <a:gd name="T18" fmla="*/ 0 60000 65536"/>
                <a:gd name="T19" fmla="*/ 0 60000 65536"/>
                <a:gd name="T20" fmla="*/ 0 60000 65536"/>
                <a:gd name="T21" fmla="*/ 0 w 64"/>
                <a:gd name="T22" fmla="*/ 0 h 218"/>
                <a:gd name="T23" fmla="*/ 64 w 64"/>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solidFill>
              <a:srgbClr val="FDFDF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sp>
        <p:nvSpPr>
          <p:cNvPr id="3" name="矩形 2"/>
          <p:cNvSpPr/>
          <p:nvPr/>
        </p:nvSpPr>
        <p:spPr>
          <a:xfrm>
            <a:off x="651275" y="5060884"/>
            <a:ext cx="1832579" cy="461665"/>
          </a:xfrm>
          <a:prstGeom prst="rect">
            <a:avLst/>
          </a:prstGeom>
        </p:spPr>
        <p:txBody>
          <a:bodyPr wrap="square">
            <a:spAutoFit/>
          </a:bodyPr>
          <a:lstStyle/>
          <a:p>
            <a:pPr lvl="0" algn="ctr"/>
            <a:r>
              <a:rPr lang="zh-CN" altLang="en-US" sz="2400" dirty="0" smtClean="0"/>
              <a:t>安全</a:t>
            </a:r>
            <a:r>
              <a:rPr lang="zh-CN" altLang="en-US" sz="2400" dirty="0"/>
              <a:t>可靠</a:t>
            </a:r>
            <a:endParaRPr lang="zh-CN" altLang="en-US" sz="2000" dirty="0"/>
          </a:p>
        </p:txBody>
      </p:sp>
      <p:sp>
        <p:nvSpPr>
          <p:cNvPr id="4" name="矩形 3"/>
          <p:cNvSpPr/>
          <p:nvPr/>
        </p:nvSpPr>
        <p:spPr>
          <a:xfrm>
            <a:off x="2250522" y="2057227"/>
            <a:ext cx="1415772" cy="461665"/>
          </a:xfrm>
          <a:prstGeom prst="rect">
            <a:avLst/>
          </a:prstGeom>
        </p:spPr>
        <p:txBody>
          <a:bodyPr wrap="none">
            <a:spAutoFit/>
          </a:bodyPr>
          <a:lstStyle/>
          <a:p>
            <a:pPr lvl="0" algn="ctr"/>
            <a:r>
              <a:rPr lang="zh-CN" altLang="en-US" sz="2400" dirty="0" smtClean="0"/>
              <a:t>操作</a:t>
            </a:r>
            <a:r>
              <a:rPr lang="zh-CN" altLang="en-US" sz="2400" dirty="0"/>
              <a:t>方便</a:t>
            </a:r>
          </a:p>
        </p:txBody>
      </p:sp>
      <p:sp>
        <p:nvSpPr>
          <p:cNvPr id="5" name="矩形 4"/>
          <p:cNvSpPr/>
          <p:nvPr/>
        </p:nvSpPr>
        <p:spPr>
          <a:xfrm>
            <a:off x="3474124" y="5092832"/>
            <a:ext cx="1961935" cy="461665"/>
          </a:xfrm>
          <a:prstGeom prst="rect">
            <a:avLst/>
          </a:prstGeom>
        </p:spPr>
        <p:txBody>
          <a:bodyPr wrap="square">
            <a:spAutoFit/>
          </a:bodyPr>
          <a:lstStyle/>
          <a:p>
            <a:pPr lvl="0" algn="ctr"/>
            <a:r>
              <a:rPr lang="zh-CN" altLang="en-US" sz="2400" dirty="0" smtClean="0"/>
              <a:t>易于</a:t>
            </a:r>
            <a:r>
              <a:rPr lang="zh-CN" altLang="en-US" sz="2400" dirty="0"/>
              <a:t>保养</a:t>
            </a:r>
          </a:p>
        </p:txBody>
      </p:sp>
      <p:sp>
        <p:nvSpPr>
          <p:cNvPr id="6" name="矩形 5"/>
          <p:cNvSpPr/>
          <p:nvPr/>
        </p:nvSpPr>
        <p:spPr>
          <a:xfrm>
            <a:off x="4612062" y="2057229"/>
            <a:ext cx="2785408" cy="461664"/>
          </a:xfrm>
          <a:prstGeom prst="rect">
            <a:avLst/>
          </a:prstGeom>
        </p:spPr>
        <p:txBody>
          <a:bodyPr wrap="square">
            <a:spAutoFit/>
          </a:bodyPr>
          <a:lstStyle/>
          <a:p>
            <a:pPr lvl="0" algn="ctr"/>
            <a:r>
              <a:rPr lang="zh-CN" altLang="en-US" sz="2400" dirty="0" smtClean="0"/>
              <a:t>使用寿命</a:t>
            </a:r>
            <a:r>
              <a:rPr lang="zh-CN" altLang="en-US" sz="2400" dirty="0"/>
              <a:t>长</a:t>
            </a:r>
          </a:p>
        </p:txBody>
      </p:sp>
      <p:sp>
        <p:nvSpPr>
          <p:cNvPr id="7" name="矩形 6"/>
          <p:cNvSpPr/>
          <p:nvPr/>
        </p:nvSpPr>
        <p:spPr>
          <a:xfrm>
            <a:off x="6891681" y="5107050"/>
            <a:ext cx="1107996" cy="461665"/>
          </a:xfrm>
          <a:prstGeom prst="rect">
            <a:avLst/>
          </a:prstGeom>
        </p:spPr>
        <p:txBody>
          <a:bodyPr wrap="none">
            <a:spAutoFit/>
          </a:bodyPr>
          <a:lstStyle/>
          <a:p>
            <a:pPr lvl="0" algn="ctr"/>
            <a:r>
              <a:rPr lang="zh-CN" altLang="en-US" sz="2400" dirty="0" smtClean="0"/>
              <a:t>噪音</a:t>
            </a:r>
            <a:r>
              <a:rPr lang="zh-CN" altLang="en-US" sz="2400" dirty="0"/>
              <a:t>小</a:t>
            </a:r>
          </a:p>
        </p:txBody>
      </p:sp>
      <p:sp>
        <p:nvSpPr>
          <p:cNvPr id="81" name="矩形 80"/>
          <p:cNvSpPr/>
          <p:nvPr/>
        </p:nvSpPr>
        <p:spPr>
          <a:xfrm>
            <a:off x="505800" y="1012068"/>
            <a:ext cx="5570756" cy="738664"/>
          </a:xfrm>
          <a:prstGeom prst="rect">
            <a:avLst/>
          </a:prstGeom>
        </p:spPr>
        <p:txBody>
          <a:bodyPr wrap="none">
            <a:spAutoFit/>
          </a:bodyPr>
          <a:lstStyle/>
          <a:p>
            <a:pPr lvl="0">
              <a:lnSpc>
                <a:spcPct val="150000"/>
              </a:lnSpc>
            </a:pPr>
            <a:r>
              <a:rPr lang="zh-CN" altLang="en-US" sz="2800" dirty="0" smtClean="0">
                <a:solidFill>
                  <a:srgbClr val="000000"/>
                </a:solidFill>
                <a:latin typeface="微软雅黑" panose="020B0503020204020204" pitchFamily="34" charset="-122"/>
                <a:ea typeface="微软雅黑" panose="020B0503020204020204" pitchFamily="34" charset="-122"/>
              </a:rPr>
              <a:t>２、清洁</a:t>
            </a:r>
            <a:r>
              <a:rPr lang="zh-CN" altLang="en-US" sz="2800" dirty="0">
                <a:solidFill>
                  <a:srgbClr val="000000"/>
                </a:solidFill>
                <a:latin typeface="微软雅黑" panose="020B0503020204020204" pitchFamily="34" charset="-122"/>
                <a:ea typeface="微软雅黑" panose="020B0503020204020204" pitchFamily="34" charset="-122"/>
              </a:rPr>
              <a:t>设备的选择应考虑的因素</a:t>
            </a:r>
            <a:endParaRPr lang="zh-CN"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5336647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43755" y="2348925"/>
            <a:ext cx="7543200" cy="3970318"/>
          </a:xfrm>
          <a:prstGeom prst="rect">
            <a:avLst/>
          </a:prstGeom>
          <a:noFill/>
        </p:spPr>
        <p:txBody>
          <a:bodyPr wrap="square" rtlCol="0">
            <a:spAutoFit/>
          </a:bodyPr>
          <a:lstStyle/>
          <a:p>
            <a:pPr>
              <a:lnSpc>
                <a:spcPct val="150000"/>
              </a:lnSpc>
            </a:pPr>
            <a:r>
              <a:rPr lang="zh-CN" altLang="en-US" sz="2400" dirty="0">
                <a:latin typeface="+mj-ea"/>
                <a:ea typeface="+mj-ea"/>
              </a:rPr>
              <a:t>设施设备购进以后，客房管理人员必须严格审查。同时，设立物品与设备保管员，具体负责物品与设备的分配、领用和保管工作。保管员应建立设备登记薄，将领用的设备按进货时的发票编号分类注册，记下品种、规格、型号、数量、价值以及分配到哪个部门、班组。低值易耗品也要分类注册，凡来库房领取物品都要登记，每个使用单位一本账，以便控制物品的使用情况。</a:t>
            </a:r>
            <a:endParaRPr lang="zh-CN" altLang="zh-CN" sz="2400" dirty="0"/>
          </a:p>
        </p:txBody>
      </p:sp>
      <p:sp>
        <p:nvSpPr>
          <p:cNvPr id="11" name="矩形 10"/>
          <p:cNvSpPr/>
          <p:nvPr/>
        </p:nvSpPr>
        <p:spPr>
          <a:xfrm>
            <a:off x="358681" y="1556870"/>
            <a:ext cx="8084264"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（二）做好设施设备的审查、领用和登记编号工作</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742710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09505" y="1628875"/>
            <a:ext cx="7543200" cy="4452566"/>
          </a:xfrm>
          <a:prstGeom prst="rect">
            <a:avLst/>
          </a:prstGeom>
          <a:noFill/>
        </p:spPr>
        <p:txBody>
          <a:bodyPr wrap="square" rtlCol="0">
            <a:spAutoFit/>
          </a:bodyPr>
          <a:lstStyle/>
          <a:p>
            <a:pPr>
              <a:lnSpc>
                <a:spcPct val="150000"/>
              </a:lnSpc>
            </a:pPr>
            <a:r>
              <a:rPr lang="zh-CN" altLang="en-US" sz="2400" dirty="0" smtClean="0">
                <a:latin typeface="+mj-ea"/>
                <a:ea typeface="+mj-ea"/>
              </a:rPr>
              <a:t>客房</a:t>
            </a:r>
            <a:r>
              <a:rPr lang="zh-CN" altLang="en-US" sz="2400" dirty="0">
                <a:latin typeface="+mj-ea"/>
                <a:ea typeface="+mj-ea"/>
              </a:rPr>
              <a:t>物品与设备应实行分级归口管理，专人负责，将物品与设备管理同部门、班组的岗位职责结合起来，在确保服务质量和合理限度的情况下，实行增收节支有奖，浪费受罚的奖惩措施</a:t>
            </a:r>
            <a:r>
              <a:rPr lang="zh-CN" altLang="en-US" sz="2400" dirty="0" smtClean="0">
                <a:latin typeface="+mj-ea"/>
                <a:ea typeface="+mj-ea"/>
              </a:rPr>
              <a:t>。</a:t>
            </a:r>
            <a:r>
              <a:rPr lang="zh-CN" altLang="zh-CN" sz="2400" dirty="0" smtClean="0"/>
              <a:t>分级</a:t>
            </a:r>
            <a:r>
              <a:rPr lang="zh-CN" altLang="zh-CN" sz="2400" dirty="0"/>
              <a:t>就是根据客房部门管理制度，分清这些设备是由部门、班组或个人中的哪一级负责管理。归口是按业务性质，将物品与设备归其使用部门管理。分级归口管理使客房设备的管理有专门的部门和个人负责，从而使客房设备的管理落到实处</a:t>
            </a:r>
            <a:r>
              <a:rPr lang="zh-CN" altLang="zh-CN" sz="2400" dirty="0" smtClean="0"/>
              <a:t>。</a:t>
            </a:r>
            <a:endParaRPr lang="zh-CN" altLang="zh-CN" sz="2400" dirty="0"/>
          </a:p>
        </p:txBody>
      </p:sp>
      <p:sp>
        <p:nvSpPr>
          <p:cNvPr id="11" name="矩形 10"/>
          <p:cNvSpPr/>
          <p:nvPr/>
        </p:nvSpPr>
        <p:spPr>
          <a:xfrm>
            <a:off x="611725" y="260780"/>
            <a:ext cx="341632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（三）分级归口管理</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05117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84945" y="2444780"/>
            <a:ext cx="6103099" cy="3416320"/>
          </a:xfrm>
          <a:prstGeom prst="rect">
            <a:avLst/>
          </a:prstGeom>
          <a:noFill/>
        </p:spPr>
        <p:txBody>
          <a:bodyPr wrap="square" rtlCol="0">
            <a:spAutoFit/>
          </a:bodyPr>
          <a:lstStyle/>
          <a:p>
            <a:pPr>
              <a:lnSpc>
                <a:spcPct val="150000"/>
              </a:lnSpc>
            </a:pPr>
            <a:r>
              <a:rPr lang="zh-CN" altLang="en-US" sz="2400" dirty="0">
                <a:latin typeface="+mj-ea"/>
                <a:ea typeface="+mj-ea"/>
              </a:rPr>
              <a:t>对客房设备分级归口管理的关键是</a:t>
            </a:r>
            <a:r>
              <a:rPr lang="zh-CN" altLang="en-US" sz="2400" dirty="0" smtClean="0">
                <a:latin typeface="+mj-ea"/>
                <a:ea typeface="+mj-ea"/>
              </a:rPr>
              <a:t>：</a:t>
            </a:r>
            <a:endParaRPr lang="en-US" altLang="zh-CN" sz="2400" dirty="0" smtClean="0">
              <a:latin typeface="+mj-ea"/>
              <a:ea typeface="+mj-ea"/>
            </a:endParaRPr>
          </a:p>
          <a:p>
            <a:pPr>
              <a:lnSpc>
                <a:spcPct val="150000"/>
              </a:lnSpc>
            </a:pPr>
            <a:r>
              <a:rPr lang="zh-CN" altLang="en-US" sz="2400" dirty="0" smtClean="0">
                <a:latin typeface="+mj-ea"/>
                <a:ea typeface="+mj-ea"/>
              </a:rPr>
              <a:t>一</a:t>
            </a:r>
            <a:r>
              <a:rPr lang="zh-CN" altLang="en-US" sz="2400" dirty="0">
                <a:latin typeface="+mj-ea"/>
                <a:ea typeface="+mj-ea"/>
              </a:rPr>
              <a:t>要帐面落实，各级各口管理的物品与设备数量、品种、价值量要一清二楚，有案可查</a:t>
            </a:r>
            <a:r>
              <a:rPr lang="zh-CN" altLang="en-US" sz="2400" dirty="0" smtClean="0">
                <a:latin typeface="+mj-ea"/>
                <a:ea typeface="+mj-ea"/>
              </a:rPr>
              <a:t>；</a:t>
            </a:r>
            <a:endParaRPr lang="en-US" altLang="zh-CN" sz="2400" dirty="0" smtClean="0">
              <a:latin typeface="+mj-ea"/>
              <a:ea typeface="+mj-ea"/>
            </a:endParaRPr>
          </a:p>
          <a:p>
            <a:pPr>
              <a:lnSpc>
                <a:spcPct val="150000"/>
              </a:lnSpc>
            </a:pPr>
            <a:r>
              <a:rPr lang="zh-CN" altLang="en-US" sz="2400" dirty="0" smtClean="0">
                <a:latin typeface="+mj-ea"/>
                <a:ea typeface="+mj-ea"/>
              </a:rPr>
              <a:t>二</a:t>
            </a:r>
            <a:r>
              <a:rPr lang="zh-CN" altLang="en-US" sz="2400" dirty="0">
                <a:latin typeface="+mj-ea"/>
                <a:ea typeface="+mj-ea"/>
              </a:rPr>
              <a:t>要完善岗位责任制、维修保养制和完全技术操作制等规章制度</a:t>
            </a:r>
            <a:r>
              <a:rPr lang="zh-CN" altLang="en-US" sz="2400" dirty="0" smtClean="0">
                <a:latin typeface="+mj-ea"/>
                <a:ea typeface="+mj-ea"/>
              </a:rPr>
              <a:t>；</a:t>
            </a:r>
            <a:endParaRPr lang="en-US" altLang="zh-CN" sz="2400" dirty="0" smtClean="0">
              <a:latin typeface="+mj-ea"/>
              <a:ea typeface="+mj-ea"/>
            </a:endParaRPr>
          </a:p>
          <a:p>
            <a:pPr>
              <a:lnSpc>
                <a:spcPct val="150000"/>
              </a:lnSpc>
            </a:pPr>
            <a:r>
              <a:rPr lang="zh-CN" altLang="en-US" sz="2400" dirty="0" smtClean="0">
                <a:latin typeface="+mj-ea"/>
                <a:ea typeface="+mj-ea"/>
              </a:rPr>
              <a:t>三</a:t>
            </a:r>
            <a:r>
              <a:rPr lang="zh-CN" altLang="en-US" sz="2400" dirty="0">
                <a:latin typeface="+mj-ea"/>
                <a:ea typeface="+mj-ea"/>
              </a:rPr>
              <a:t>是要和经济利益挂起钩来。</a:t>
            </a:r>
            <a:endParaRPr lang="zh-CN" altLang="zh-CN" sz="2400" dirty="0"/>
          </a:p>
        </p:txBody>
      </p:sp>
      <p:sp>
        <p:nvSpPr>
          <p:cNvPr id="11" name="矩形 10"/>
          <p:cNvSpPr/>
          <p:nvPr/>
        </p:nvSpPr>
        <p:spPr>
          <a:xfrm>
            <a:off x="576785" y="1484865"/>
            <a:ext cx="341632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（三）分级归口管理</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710345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76784" y="2444780"/>
            <a:ext cx="8171505" cy="3970318"/>
          </a:xfrm>
          <a:prstGeom prst="rect">
            <a:avLst/>
          </a:prstGeom>
          <a:noFill/>
        </p:spPr>
        <p:txBody>
          <a:bodyPr wrap="square" rtlCol="0">
            <a:spAutoFit/>
          </a:bodyPr>
          <a:lstStyle/>
          <a:p>
            <a:pPr>
              <a:lnSpc>
                <a:spcPct val="150000"/>
              </a:lnSpc>
            </a:pPr>
            <a:r>
              <a:rPr lang="zh-CN" altLang="en-US" sz="2400" dirty="0">
                <a:latin typeface="+mj-ea"/>
                <a:ea typeface="+mj-ea"/>
              </a:rPr>
              <a:t>客房物品与设备分级归口以后，班组和部门要设立物品与设备管理员，他们在客房部领导下，与服务员一起共同负责本班组或部门的物品与设备的日常管理和使用。班组管理员一般由班组长兼任，在物品与设备的使用过程中，班组管理员要定期和客房物品与设备保管员核对，发现问题，及时解决。</a:t>
            </a:r>
          </a:p>
          <a:p>
            <a:pPr>
              <a:lnSpc>
                <a:spcPct val="150000"/>
              </a:lnSpc>
            </a:pPr>
            <a:r>
              <a:rPr lang="zh-CN" altLang="en-US" sz="2400" dirty="0">
                <a:latin typeface="+mj-ea"/>
                <a:ea typeface="+mj-ea"/>
              </a:rPr>
              <a:t>客房物品与设备在日常使用中，要特别注意严格遵守维修保养制度。</a:t>
            </a:r>
          </a:p>
        </p:txBody>
      </p:sp>
      <p:sp>
        <p:nvSpPr>
          <p:cNvPr id="11" name="矩形 10"/>
          <p:cNvSpPr/>
          <p:nvPr/>
        </p:nvSpPr>
        <p:spPr>
          <a:xfrm>
            <a:off x="576785" y="1484865"/>
            <a:ext cx="7366119"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（四）做好客房物品与设备的日常保管和使用</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029737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95667" y="2516917"/>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1547790" y="2492935"/>
            <a:ext cx="64804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一、卧室设计与装修的发展趋势</a:t>
            </a:r>
            <a:endParaRPr lang="en-US" altLang="zh-CN" sz="3000" b="1" dirty="0">
              <a:solidFill>
                <a:srgbClr val="CC3300"/>
              </a:solidFill>
              <a:latin typeface="黑体" pitchFamily="49" charset="-122"/>
              <a:ea typeface="黑体" pitchFamily="49" charset="-122"/>
            </a:endParaRPr>
          </a:p>
        </p:txBody>
      </p:sp>
      <p:sp>
        <p:nvSpPr>
          <p:cNvPr id="2" name="矩形 1"/>
          <p:cNvSpPr/>
          <p:nvPr/>
        </p:nvSpPr>
        <p:spPr>
          <a:xfrm>
            <a:off x="1691801" y="3573010"/>
            <a:ext cx="2631044" cy="1754326"/>
          </a:xfrm>
          <a:prstGeom prst="rect">
            <a:avLst/>
          </a:prstGeom>
        </p:spPr>
        <p:txBody>
          <a:bodyPr wrap="square">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）客房卧室以及卧室内的床有逐渐加大的趋势。</a:t>
            </a:r>
            <a:endParaRPr lang="en-US" altLang="zh-CN" sz="2400" dirty="0">
              <a:latin typeface="微软雅黑" panose="020B0503020204020204" pitchFamily="34" charset="-122"/>
              <a:ea typeface="微软雅黑" panose="020B0503020204020204" pitchFamily="34" charset="-122"/>
            </a:endParaRPr>
          </a:p>
        </p:txBody>
      </p:sp>
      <p:sp>
        <p:nvSpPr>
          <p:cNvPr id="15" name="Text Box 2"/>
          <p:cNvSpPr txBox="1">
            <a:spLocks noChangeArrowheads="1"/>
          </p:cNvSpPr>
          <p:nvPr/>
        </p:nvSpPr>
        <p:spPr bwMode="auto">
          <a:xfrm>
            <a:off x="251700" y="1556870"/>
            <a:ext cx="81422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第二节     客房</a:t>
            </a:r>
            <a:r>
              <a:rPr lang="zh-CN" altLang="en-US" sz="3500" b="1" dirty="0">
                <a:solidFill>
                  <a:schemeClr val="accent1"/>
                </a:solidFill>
                <a:latin typeface="微软雅黑" pitchFamily="34" charset="-122"/>
                <a:ea typeface="微软雅黑" pitchFamily="34" charset="-122"/>
              </a:rPr>
              <a:t>设计与装修的发展趋势</a:t>
            </a:r>
          </a:p>
        </p:txBody>
      </p:sp>
      <p:pic>
        <p:nvPicPr>
          <p:cNvPr id="11" name="图片 10" descr="File0018"/>
          <p:cNvPicPr/>
          <p:nvPr/>
        </p:nvPicPr>
        <p:blipFill>
          <a:blip r:embed="rId3">
            <a:extLst>
              <a:ext uri="{28A0092B-C50C-407E-A947-70E740481C1C}">
                <a14:useLocalDpi xmlns:a14="http://schemas.microsoft.com/office/drawing/2010/main" val="0"/>
              </a:ext>
            </a:extLst>
          </a:blip>
          <a:srcRect/>
          <a:stretch>
            <a:fillRect/>
          </a:stretch>
        </p:blipFill>
        <p:spPr bwMode="auto">
          <a:xfrm>
            <a:off x="4788015" y="3212985"/>
            <a:ext cx="3941763" cy="3124958"/>
          </a:xfrm>
          <a:prstGeom prst="rect">
            <a:avLst/>
          </a:prstGeom>
          <a:noFill/>
          <a:ln>
            <a:noFill/>
          </a:ln>
        </p:spPr>
      </p:pic>
    </p:spTree>
    <p:extLst>
      <p:ext uri="{BB962C8B-B14F-4D97-AF65-F5344CB8AC3E}">
        <p14:creationId xmlns:p14="http://schemas.microsoft.com/office/powerpoint/2010/main" val="18918829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483855" y="2444780"/>
            <a:ext cx="6264434" cy="3416320"/>
          </a:xfrm>
          <a:prstGeom prst="rect">
            <a:avLst/>
          </a:prstGeom>
          <a:noFill/>
        </p:spPr>
        <p:txBody>
          <a:bodyPr wrap="square" rtlCol="0">
            <a:spAutoFit/>
          </a:bodyPr>
          <a:lstStyle/>
          <a:p>
            <a:pPr>
              <a:lnSpc>
                <a:spcPct val="150000"/>
              </a:lnSpc>
            </a:pPr>
            <a:r>
              <a:rPr lang="zh-CN" altLang="en-US" sz="2400" dirty="0">
                <a:latin typeface="+mj-ea"/>
                <a:ea typeface="+mj-ea"/>
              </a:rPr>
              <a:t>设备档案主要有客房装修资料（记录客房家具、地毯、建筑装饰和卫生间材料等）和机器设备档案。内容包括设施设备的名称、购买日期、生产厂家、价格、维修记录（时间、项目、费用等）。这是对设施设备进行采购和管理的依据。</a:t>
            </a:r>
          </a:p>
        </p:txBody>
      </p:sp>
      <p:sp>
        <p:nvSpPr>
          <p:cNvPr id="11" name="矩形 10"/>
          <p:cNvSpPr/>
          <p:nvPr/>
        </p:nvSpPr>
        <p:spPr>
          <a:xfrm>
            <a:off x="576785" y="1484865"/>
            <a:ext cx="341632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（五）建立设备档案</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083544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71885" y="2276920"/>
            <a:ext cx="7704534" cy="3970318"/>
          </a:xfrm>
          <a:prstGeom prst="rect">
            <a:avLst/>
          </a:prstGeom>
          <a:noFill/>
        </p:spPr>
        <p:txBody>
          <a:bodyPr wrap="square" rtlCol="0">
            <a:spAutoFit/>
          </a:bodyPr>
          <a:lstStyle/>
          <a:p>
            <a:pPr>
              <a:lnSpc>
                <a:spcPct val="150000"/>
              </a:lnSpc>
            </a:pPr>
            <a:r>
              <a:rPr lang="zh-CN" altLang="en-US" sz="2400" dirty="0">
                <a:latin typeface="+mj-ea"/>
                <a:ea typeface="+mj-ea"/>
              </a:rPr>
              <a:t>酒店是高消费场所，客人对酒店及客房物品与设备的要求很高，不仅要干净卫生，而且要常变常新，从而使客房物品与设备具有折旧快，更新期短的特点。因此，要求客房管理者必须事先做好计划，根据物品与设备的品种、规格、质量等规定各种物品与设备的使用周期，并定期检查设备性能和使用效果，提出设备更新计划，报酒店批准，及时做好物品与设备的补充和更新工作。</a:t>
            </a:r>
          </a:p>
        </p:txBody>
      </p:sp>
      <p:sp>
        <p:nvSpPr>
          <p:cNvPr id="11" name="矩形 10"/>
          <p:cNvSpPr/>
          <p:nvPr/>
        </p:nvSpPr>
        <p:spPr>
          <a:xfrm>
            <a:off x="251700" y="1484865"/>
            <a:ext cx="8084264"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（六）及时做好客房物品与设备的补充和更新工作</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065238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67715" y="1273759"/>
            <a:ext cx="8164694" cy="5078313"/>
          </a:xfrm>
          <a:prstGeom prst="rect">
            <a:avLst/>
          </a:prstGeom>
          <a:noFill/>
        </p:spPr>
        <p:txBody>
          <a:bodyPr wrap="square" rtlCol="0">
            <a:spAutoFit/>
          </a:bodyPr>
          <a:lstStyle/>
          <a:p>
            <a:pPr>
              <a:lnSpc>
                <a:spcPct val="150000"/>
              </a:lnSpc>
            </a:pPr>
            <a:r>
              <a:rPr lang="zh-CN" altLang="en-US" sz="2400" dirty="0">
                <a:latin typeface="+mj-ea"/>
                <a:ea typeface="+mj-ea"/>
              </a:rPr>
              <a:t>客房设备的更新，依据其类型的不同而具有不同的特点和要求。清洁设备的更新往往要根据其质量、使用和保养情况决定。通常，只要机器不出现明显问题，如老化、严重磨损、清洁效果不佳和维修费用过高等，就可以照常使用，而不实行强制性淘汰。而其它设施设备，特别是各类家具及装修设施则有所不同，为了酒店的规格、档次，保持并扩大对客源市场的吸引力，酒店一般都要对客房进行计划中的更新改造，并对一些设备用品实行强制性淘汰。这种更新按其更新周期的不同，分为以下两种情况：即部分更新和全面</a:t>
            </a:r>
            <a:r>
              <a:rPr lang="zh-CN" altLang="en-US" sz="2400" dirty="0" smtClean="0">
                <a:latin typeface="+mj-ea"/>
                <a:ea typeface="+mj-ea"/>
              </a:rPr>
              <a:t>更新。</a:t>
            </a:r>
            <a:endParaRPr lang="zh-CN" altLang="en-US" sz="2400" dirty="0">
              <a:latin typeface="+mj-ea"/>
              <a:ea typeface="+mj-ea"/>
            </a:endParaRPr>
          </a:p>
        </p:txBody>
      </p:sp>
    </p:spTree>
    <p:extLst>
      <p:ext uri="{BB962C8B-B14F-4D97-AF65-F5344CB8AC3E}">
        <p14:creationId xmlns:p14="http://schemas.microsoft.com/office/powerpoint/2010/main" val="14806548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27740" y="4672059"/>
            <a:ext cx="7588654" cy="1754326"/>
          </a:xfrm>
          <a:prstGeom prst="rect">
            <a:avLst/>
          </a:prstGeom>
          <a:noFill/>
        </p:spPr>
        <p:txBody>
          <a:bodyPr wrap="square" rtlCol="0">
            <a:spAutoFit/>
          </a:bodyPr>
          <a:lstStyle/>
          <a:p>
            <a:pPr>
              <a:lnSpc>
                <a:spcPct val="150000"/>
              </a:lnSpc>
            </a:pPr>
            <a:r>
              <a:rPr lang="zh-CN" altLang="en-US" sz="2400" dirty="0">
                <a:latin typeface="+mj-ea"/>
                <a:ea typeface="+mj-ea"/>
              </a:rPr>
              <a:t>以上更新计划应根据各酒店的具体情况提前或到期进行，如果延期，则应警惕可能出现补漏洞式的跑马工程和饭店规格水准的下降或不稳定。</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755" y="1273760"/>
            <a:ext cx="7372639" cy="3324689"/>
          </a:xfrm>
          <a:prstGeom prst="rect">
            <a:avLst/>
          </a:prstGeom>
        </p:spPr>
      </p:pic>
    </p:spTree>
    <p:extLst>
      <p:ext uri="{BB962C8B-B14F-4D97-AF65-F5344CB8AC3E}">
        <p14:creationId xmlns:p14="http://schemas.microsoft.com/office/powerpoint/2010/main" val="37103562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251700" y="1285953"/>
            <a:ext cx="79205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第二</a:t>
            </a:r>
            <a:r>
              <a:rPr lang="zh-CN" altLang="en-US" sz="3500" b="1" dirty="0">
                <a:solidFill>
                  <a:schemeClr val="accent1"/>
                </a:solidFill>
                <a:latin typeface="微软雅黑" pitchFamily="34" charset="-122"/>
                <a:ea typeface="微软雅黑" pitchFamily="34" charset="-122"/>
              </a:rPr>
              <a:t>节  </a:t>
            </a:r>
            <a:r>
              <a:rPr lang="zh-CN" altLang="en-US" sz="3500" b="1" dirty="0" smtClean="0">
                <a:solidFill>
                  <a:schemeClr val="accent1"/>
                </a:solidFill>
                <a:latin typeface="微软雅黑" pitchFamily="34" charset="-122"/>
                <a:ea typeface="微软雅黑" pitchFamily="34" charset="-122"/>
              </a:rPr>
              <a:t>客房</a:t>
            </a:r>
            <a:r>
              <a:rPr lang="zh-CN" altLang="en-US" sz="3500" b="1" dirty="0">
                <a:solidFill>
                  <a:schemeClr val="accent1"/>
                </a:solidFill>
                <a:latin typeface="微软雅黑" pitchFamily="34" charset="-122"/>
                <a:ea typeface="微软雅黑" pitchFamily="34" charset="-122"/>
              </a:rPr>
              <a:t>设施设备的清洁保养</a:t>
            </a:r>
          </a:p>
        </p:txBody>
      </p:sp>
      <p:sp>
        <p:nvSpPr>
          <p:cNvPr id="4" name="矩形 3"/>
          <p:cNvSpPr/>
          <p:nvPr/>
        </p:nvSpPr>
        <p:spPr>
          <a:xfrm>
            <a:off x="512425" y="1916895"/>
            <a:ext cx="8572100" cy="4524315"/>
          </a:xfrm>
          <a:prstGeom prst="rect">
            <a:avLst/>
          </a:prstGeom>
        </p:spPr>
        <p:txBody>
          <a:bodyPr wrap="square">
            <a:spAutoFit/>
          </a:bodyPr>
          <a:lstStyle/>
          <a:p>
            <a:pPr>
              <a:lnSpc>
                <a:spcPct val="150000"/>
              </a:lnSpc>
            </a:pPr>
            <a:r>
              <a:rPr lang="zh-CN" altLang="en-US" sz="2400" dirty="0">
                <a:latin typeface="+mn-ea"/>
                <a:ea typeface="+mn-ea"/>
              </a:rPr>
              <a:t>对酒店客房的设施设备保养不善是我国酒店业的一大问题，很多酒店设施设备很豪华，但因为缺乏保养，很难正常运转。对设施设备保养不善不仅会缩短设备的使用周期，还会直接影响对客服务质量，引起客人投诉。因此，客房员工必须掌握各种设施设备的保养知识，养成良好的使用和保养习惯，做好对各类家具、设备的保养工作。</a:t>
            </a:r>
          </a:p>
          <a:p>
            <a:pPr>
              <a:lnSpc>
                <a:spcPct val="150000"/>
              </a:lnSpc>
            </a:pPr>
            <a:r>
              <a:rPr lang="zh-CN" altLang="en-US" sz="2400" dirty="0">
                <a:latin typeface="+mn-ea"/>
                <a:ea typeface="+mn-ea"/>
              </a:rPr>
              <a:t>客房设施设备的保养主要在于平时的清洁和计划保养工作能够按规定的操作程序和有关要求顺利进行。</a:t>
            </a:r>
          </a:p>
        </p:txBody>
      </p:sp>
    </p:spTree>
    <p:extLst>
      <p:ext uri="{BB962C8B-B14F-4D97-AF65-F5344CB8AC3E}">
        <p14:creationId xmlns:p14="http://schemas.microsoft.com/office/powerpoint/2010/main" val="37532188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168980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827740" y="2420929"/>
            <a:ext cx="7776540" cy="3883755"/>
          </a:xfrm>
          <a:prstGeom prst="rect">
            <a:avLst/>
          </a:prstGeom>
          <a:noFill/>
        </p:spPr>
        <p:txBody>
          <a:bodyPr wrap="square" rtlCol="0">
            <a:spAutoFit/>
          </a:bodyPr>
          <a:lstStyle/>
          <a:p>
            <a:pPr>
              <a:lnSpc>
                <a:spcPct val="150000"/>
              </a:lnSpc>
            </a:pPr>
            <a:r>
              <a:rPr lang="zh-CN" altLang="en-US" sz="2400" dirty="0">
                <a:latin typeface="+mj-ea"/>
                <a:ea typeface="+mj-ea"/>
              </a:rPr>
              <a:t>做好客房前期保养和设备前期保养工作，日常维修和紧急维修将会明显减少。我们面临的问题是：怎样从无休止的维修和紧急维修中摆脱出来，有步骤地实施保养计划</a:t>
            </a:r>
            <a:r>
              <a:rPr lang="zh-CN" altLang="en-US" sz="2400" dirty="0" smtClean="0">
                <a:latin typeface="+mj-ea"/>
                <a:ea typeface="+mj-ea"/>
              </a:rPr>
              <a:t>。做好</a:t>
            </a:r>
            <a:r>
              <a:rPr lang="zh-CN" altLang="en-US" sz="2400" dirty="0">
                <a:latin typeface="+mj-ea"/>
                <a:ea typeface="+mj-ea"/>
              </a:rPr>
              <a:t>客房设施设备的保养工作，不仅能够延长使用寿命，降低经营成本，维持酒店档次，提高客房利用率，增加酒店利润，还可以提高客房服务质量，减少客人投诉，增加客人的满意度。</a:t>
            </a:r>
          </a:p>
        </p:txBody>
      </p:sp>
      <p:sp>
        <p:nvSpPr>
          <p:cNvPr id="8" name="Text Box 3"/>
          <p:cNvSpPr txBox="1">
            <a:spLocks noChangeArrowheads="1"/>
          </p:cNvSpPr>
          <p:nvPr/>
        </p:nvSpPr>
        <p:spPr bwMode="auto">
          <a:xfrm>
            <a:off x="607557" y="163977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一、保养的意义</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23596446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168980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2373217" y="3356995"/>
            <a:ext cx="6039128" cy="2790572"/>
          </a:xfrm>
          <a:prstGeom prst="rect">
            <a:avLst/>
          </a:prstGeom>
          <a:noFill/>
        </p:spPr>
        <p:txBody>
          <a:bodyPr wrap="square" rtlCol="0">
            <a:spAutoFit/>
          </a:bodyPr>
          <a:lstStyle/>
          <a:p>
            <a:pPr>
              <a:lnSpc>
                <a:spcPct val="150000"/>
              </a:lnSpc>
            </a:pPr>
            <a:r>
              <a:rPr lang="zh-CN" altLang="en-US" sz="2400" dirty="0">
                <a:latin typeface="+mj-ea"/>
                <a:ea typeface="+mj-ea"/>
              </a:rPr>
              <a:t>在开、关门窗时，平时应养成轻开轻关的习惯，这样不仅可以延长门窗的使用寿命，还能减少干扰，保持客房及楼层的清静。此外，雷雨天以及刮大风时，应关好客房窗户，以免雨水溅入客房，或被大风摔坏窗玻璃。</a:t>
            </a:r>
            <a:endParaRPr lang="zh-CN" altLang="zh-CN" sz="2400" dirty="0"/>
          </a:p>
        </p:txBody>
      </p:sp>
      <p:sp>
        <p:nvSpPr>
          <p:cNvPr id="8" name="Text Box 3"/>
          <p:cNvSpPr txBox="1">
            <a:spLocks noChangeArrowheads="1"/>
          </p:cNvSpPr>
          <p:nvPr/>
        </p:nvSpPr>
        <p:spPr bwMode="auto">
          <a:xfrm>
            <a:off x="607557" y="163977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二、保养的方法</a:t>
            </a:r>
            <a:endParaRPr lang="en-US" altLang="zh-CN" sz="3000" b="1" dirty="0">
              <a:solidFill>
                <a:srgbClr val="CC3300"/>
              </a:solidFill>
              <a:latin typeface="黑体" pitchFamily="49" charset="-122"/>
              <a:ea typeface="黑体" pitchFamily="49" charset="-122"/>
            </a:endParaRPr>
          </a:p>
        </p:txBody>
      </p:sp>
      <p:sp>
        <p:nvSpPr>
          <p:cNvPr id="11" name="矩形 10"/>
          <p:cNvSpPr/>
          <p:nvPr/>
        </p:nvSpPr>
        <p:spPr>
          <a:xfrm>
            <a:off x="1115760" y="2437022"/>
            <a:ext cx="3057247"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（一）门窗的保养</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622512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27739" y="2444780"/>
            <a:ext cx="7560305" cy="3416320"/>
          </a:xfrm>
          <a:prstGeom prst="rect">
            <a:avLst/>
          </a:prstGeom>
          <a:noFill/>
        </p:spPr>
        <p:txBody>
          <a:bodyPr wrap="square" rtlCol="0">
            <a:spAutoFit/>
          </a:bodyPr>
          <a:lstStyle/>
          <a:p>
            <a:pPr>
              <a:lnSpc>
                <a:spcPct val="150000"/>
              </a:lnSpc>
            </a:pPr>
            <a:r>
              <a:rPr lang="zh-CN" altLang="en-US" sz="2400" dirty="0">
                <a:latin typeface="+mj-ea"/>
                <a:ea typeface="+mj-ea"/>
              </a:rPr>
              <a:t>酒店客房的墙面大都使用墙纸，对墙面经常进行吸尘，可以减少大清洗的次数。对于墙纸的清洁，应用比较干的软布拭</a:t>
            </a:r>
            <a:r>
              <a:rPr lang="zh-CN" altLang="en-US" sz="2400" dirty="0" smtClean="0">
                <a:latin typeface="+mj-ea"/>
                <a:ea typeface="+mj-ea"/>
              </a:rPr>
              <a:t>抹</a:t>
            </a:r>
            <a:r>
              <a:rPr lang="zh-CN" altLang="en-US" sz="2400" dirty="0">
                <a:latin typeface="+mj-ea"/>
                <a:ea typeface="+mj-ea"/>
              </a:rPr>
              <a:t>。</a:t>
            </a:r>
            <a:r>
              <a:rPr lang="zh-CN" altLang="en-US" sz="2400" dirty="0" smtClean="0">
                <a:latin typeface="+mj-ea"/>
                <a:ea typeface="+mj-ea"/>
              </a:rPr>
              <a:t>如果</a:t>
            </a:r>
            <a:r>
              <a:rPr lang="zh-CN" altLang="en-US" sz="2400" dirty="0">
                <a:latin typeface="+mj-ea"/>
                <a:ea typeface="+mj-ea"/>
              </a:rPr>
              <a:t>需要对墙面进行清洗，则在清洗前要用湿布在小块墙纸上擦一下，查看墙面是否掉色或渗色</a:t>
            </a:r>
            <a:r>
              <a:rPr lang="zh-CN" altLang="en-US" sz="2400" dirty="0" smtClean="0">
                <a:latin typeface="+mj-ea"/>
                <a:ea typeface="+mj-ea"/>
              </a:rPr>
              <a:t>。</a:t>
            </a:r>
            <a:endParaRPr lang="zh-CN" altLang="en-US" sz="2400" dirty="0">
              <a:latin typeface="+mj-ea"/>
              <a:ea typeface="+mj-ea"/>
            </a:endParaRPr>
          </a:p>
          <a:p>
            <a:pPr>
              <a:lnSpc>
                <a:spcPct val="150000"/>
              </a:lnSpc>
            </a:pPr>
            <a:r>
              <a:rPr lang="zh-CN" altLang="en-US" sz="2400" dirty="0">
                <a:latin typeface="+mj-ea"/>
                <a:ea typeface="+mj-ea"/>
              </a:rPr>
              <a:t>另外，如发现墙壁潮湿，天花板漏水的现象，应及时报工程部维修，以免墙壁发霉，墙皮脱落，房间漫水。</a:t>
            </a:r>
          </a:p>
        </p:txBody>
      </p:sp>
      <p:sp>
        <p:nvSpPr>
          <p:cNvPr id="11" name="矩形 10"/>
          <p:cNvSpPr/>
          <p:nvPr/>
        </p:nvSpPr>
        <p:spPr>
          <a:xfrm>
            <a:off x="576785" y="1484865"/>
            <a:ext cx="3057247"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（二）墙面的保养</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707617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965692" y="2346309"/>
            <a:ext cx="7560305" cy="3970318"/>
          </a:xfrm>
          <a:prstGeom prst="rect">
            <a:avLst/>
          </a:prstGeom>
          <a:noFill/>
        </p:spPr>
        <p:txBody>
          <a:bodyPr wrap="square" rtlCol="0">
            <a:spAutoFit/>
          </a:bodyPr>
          <a:lstStyle/>
          <a:p>
            <a:pPr>
              <a:lnSpc>
                <a:spcPct val="150000"/>
              </a:lnSpc>
            </a:pPr>
            <a:r>
              <a:rPr lang="zh-CN" altLang="en-US" sz="2400" dirty="0" smtClean="0">
                <a:latin typeface="+mj-ea"/>
                <a:ea typeface="+mj-ea"/>
              </a:rPr>
              <a:t>无论</a:t>
            </a:r>
            <a:r>
              <a:rPr lang="zh-CN" altLang="en-US" sz="2400" dirty="0">
                <a:latin typeface="+mj-ea"/>
                <a:ea typeface="+mj-ea"/>
              </a:rPr>
              <a:t>哪种地毯，服务员都应采用科学的方法使用和保养，要坚持每天吸尘一次，并对地毯进行定期清洗。地毯上如出现污迹应及时除去，否则，时间一长将很难去除。除污时，要先了解地毯中化学纤维的成份和污渍的性质，然后选用合适的清洁剂清除污迹</a:t>
            </a:r>
            <a:r>
              <a:rPr lang="zh-CN" altLang="en-US" sz="2400" dirty="0" smtClean="0">
                <a:latin typeface="+mj-ea"/>
                <a:ea typeface="+mj-ea"/>
              </a:rPr>
              <a:t>。</a:t>
            </a:r>
            <a:endParaRPr lang="en-US" altLang="zh-CN" sz="2400" dirty="0" smtClean="0">
              <a:latin typeface="+mj-ea"/>
              <a:ea typeface="+mj-ea"/>
            </a:endParaRPr>
          </a:p>
          <a:p>
            <a:pPr>
              <a:lnSpc>
                <a:spcPct val="150000"/>
              </a:lnSpc>
            </a:pPr>
            <a:r>
              <a:rPr lang="zh-CN" altLang="en-US" sz="2400" dirty="0">
                <a:latin typeface="+mj-ea"/>
                <a:ea typeface="+mj-ea"/>
              </a:rPr>
              <a:t>一般说来，酒店应每年清洗一次地毯，清洗地毯的方法有两种，即干洗和湿洗。</a:t>
            </a:r>
          </a:p>
        </p:txBody>
      </p:sp>
      <p:sp>
        <p:nvSpPr>
          <p:cNvPr id="11" name="矩形 10"/>
          <p:cNvSpPr/>
          <p:nvPr/>
        </p:nvSpPr>
        <p:spPr>
          <a:xfrm>
            <a:off x="395710" y="1484865"/>
            <a:ext cx="4134465"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（三）地毯的清洁与保养</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892048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13515" y="1628875"/>
            <a:ext cx="8208570" cy="4524315"/>
          </a:xfrm>
          <a:prstGeom prst="rect">
            <a:avLst/>
          </a:prstGeom>
          <a:noFill/>
        </p:spPr>
        <p:txBody>
          <a:bodyPr wrap="square" rtlCol="0">
            <a:spAutoFit/>
          </a:bodyPr>
          <a:lstStyle/>
          <a:p>
            <a:pPr>
              <a:lnSpc>
                <a:spcPct val="150000"/>
              </a:lnSpc>
            </a:pPr>
            <a:r>
              <a:rPr lang="zh-CN" altLang="en-US" sz="2400" dirty="0" smtClean="0">
                <a:latin typeface="+mj-ea"/>
                <a:ea typeface="+mj-ea"/>
              </a:rPr>
              <a:t>空调</a:t>
            </a:r>
            <a:r>
              <a:rPr lang="zh-CN" altLang="en-US" sz="2400" dirty="0">
                <a:latin typeface="+mj-ea"/>
                <a:ea typeface="+mj-ea"/>
              </a:rPr>
              <a:t>一般分为室内小型空调和集中送气的中央空调两种。</a:t>
            </a:r>
          </a:p>
          <a:p>
            <a:pPr>
              <a:lnSpc>
                <a:spcPct val="150000"/>
              </a:lnSpc>
            </a:pPr>
            <a:r>
              <a:rPr lang="zh-CN" altLang="en-US" sz="2400" dirty="0" smtClean="0">
                <a:latin typeface="+mj-ea"/>
                <a:ea typeface="+mj-ea"/>
              </a:rPr>
              <a:t>    小型</a:t>
            </a:r>
            <a:r>
              <a:rPr lang="zh-CN" altLang="en-US" sz="2400" dirty="0">
                <a:latin typeface="+mj-ea"/>
                <a:ea typeface="+mj-ea"/>
              </a:rPr>
              <a:t>空调在使用时要注意不能让水溅到开关上，以免发生漏电，造成触电事故。在使用中如发出异常声音，应关闭电源，通知工程部进行检查修理。</a:t>
            </a:r>
          </a:p>
          <a:p>
            <a:pPr>
              <a:lnSpc>
                <a:spcPct val="150000"/>
              </a:lnSpc>
            </a:pPr>
            <a:r>
              <a:rPr lang="zh-CN" altLang="en-US" sz="2400" dirty="0">
                <a:latin typeface="+mj-ea"/>
                <a:ea typeface="+mj-ea"/>
              </a:rPr>
              <a:t>    中央空调由专人负责管理操作，集中供应，按季节供应冷、热风，各房间有送风口</a:t>
            </a:r>
            <a:r>
              <a:rPr lang="zh-CN" altLang="en-US" sz="2400" dirty="0" smtClean="0">
                <a:latin typeface="+mj-ea"/>
                <a:ea typeface="+mj-ea"/>
              </a:rPr>
              <a:t>，要</a:t>
            </a:r>
            <a:r>
              <a:rPr lang="zh-CN" altLang="en-US" sz="2400" dirty="0">
                <a:latin typeface="+mj-ea"/>
                <a:ea typeface="+mj-ea"/>
              </a:rPr>
              <a:t>定期对鼓风机和导管进行清扫，此外，每隔</a:t>
            </a:r>
            <a:r>
              <a:rPr lang="en-US" altLang="zh-CN" sz="2400" dirty="0">
                <a:latin typeface="+mj-ea"/>
                <a:ea typeface="+mj-ea"/>
              </a:rPr>
              <a:t>2-3</a:t>
            </a:r>
            <a:r>
              <a:rPr lang="zh-CN" altLang="en-US" sz="2400" dirty="0">
                <a:latin typeface="+mj-ea"/>
                <a:ea typeface="+mj-ea"/>
              </a:rPr>
              <a:t>个月清洗一次进风过滤网，以保证通风流畅，电机轴承传动部分，要定期加注润滑油。</a:t>
            </a:r>
          </a:p>
        </p:txBody>
      </p:sp>
      <p:sp>
        <p:nvSpPr>
          <p:cNvPr id="11" name="矩形 10"/>
          <p:cNvSpPr/>
          <p:nvPr/>
        </p:nvSpPr>
        <p:spPr>
          <a:xfrm>
            <a:off x="395709" y="188775"/>
            <a:ext cx="3775393"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（四）空调设备的保养</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045018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290306" y="4203881"/>
            <a:ext cx="4786306" cy="468000"/>
          </a:xfrm>
          <a:custGeom>
            <a:avLst/>
            <a:gdLst/>
            <a:ahLst/>
            <a:cxnLst/>
            <a:rect l="l" t="t" r="r" b="b"/>
            <a:pathLst>
              <a:path w="2807157" h="468000">
                <a:moveTo>
                  <a:pt x="82036" y="0"/>
                </a:moveTo>
                <a:lnTo>
                  <a:pt x="2339157" y="0"/>
                </a:lnTo>
                <a:lnTo>
                  <a:pt x="2807157"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文本框 6"/>
          <p:cNvSpPr txBox="1"/>
          <p:nvPr/>
        </p:nvSpPr>
        <p:spPr>
          <a:xfrm>
            <a:off x="604266" y="3967476"/>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01</a:t>
            </a:r>
            <a:endParaRPr lang="zh-CN" altLang="en-US" sz="3600" b="1" dirty="0">
              <a:solidFill>
                <a:srgbClr val="0278A1"/>
              </a:solidFill>
              <a:latin typeface="Akzidenz-Grotesk BQ Condensed" pitchFamily="50" charset="0"/>
            </a:endParaRPr>
          </a:p>
        </p:txBody>
      </p:sp>
      <p:sp>
        <p:nvSpPr>
          <p:cNvPr id="15" name="文本框 53"/>
          <p:cNvSpPr txBox="1"/>
          <p:nvPr/>
        </p:nvSpPr>
        <p:spPr>
          <a:xfrm>
            <a:off x="1468162" y="4139102"/>
            <a:ext cx="4185761" cy="461665"/>
          </a:xfrm>
          <a:prstGeom prst="rect">
            <a:avLst/>
          </a:prstGeom>
          <a:noFill/>
        </p:spPr>
        <p:txBody>
          <a:bodyPr wrap="none" rtlCol="0">
            <a:spAutoFit/>
          </a:bodyPr>
          <a:lstStyle/>
          <a:p>
            <a:r>
              <a:rPr lang="zh-CN" altLang="en-US" sz="2400" dirty="0" smtClean="0">
                <a:solidFill>
                  <a:schemeClr val="bg1"/>
                </a:solidFill>
                <a:latin typeface="微软雅黑" pitchFamily="34" charset="-122"/>
                <a:ea typeface="微软雅黑" pitchFamily="34" charset="-122"/>
              </a:rPr>
              <a:t>客房部的地位作用及主要任务</a:t>
            </a:r>
            <a:endParaRPr lang="zh-CN" altLang="en-US" sz="2400" dirty="0">
              <a:solidFill>
                <a:schemeClr val="bg1"/>
              </a:solidFill>
              <a:latin typeface="微软雅黑" pitchFamily="34" charset="-122"/>
              <a:ea typeface="微软雅黑" pitchFamily="34" charset="-122"/>
            </a:endParaRPr>
          </a:p>
        </p:txBody>
      </p:sp>
      <p:sp>
        <p:nvSpPr>
          <p:cNvPr id="17" name="文本框 12"/>
          <p:cNvSpPr txBox="1"/>
          <p:nvPr/>
        </p:nvSpPr>
        <p:spPr>
          <a:xfrm>
            <a:off x="604266" y="4631545"/>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02</a:t>
            </a:r>
            <a:endParaRPr lang="zh-CN" altLang="en-US" sz="3600" b="1" dirty="0">
              <a:solidFill>
                <a:srgbClr val="0278A1"/>
              </a:solidFill>
              <a:latin typeface="Akzidenz-Grotesk BQ Condensed" pitchFamily="50" charset="0"/>
            </a:endParaRPr>
          </a:p>
        </p:txBody>
      </p:sp>
      <p:sp>
        <p:nvSpPr>
          <p:cNvPr id="18" name="任意多边形 17"/>
          <p:cNvSpPr/>
          <p:nvPr/>
        </p:nvSpPr>
        <p:spPr>
          <a:xfrm>
            <a:off x="1290308" y="4853722"/>
            <a:ext cx="4363615" cy="468000"/>
          </a:xfrm>
          <a:custGeom>
            <a:avLst/>
            <a:gdLst/>
            <a:ahLst/>
            <a:cxnLst/>
            <a:rect l="l" t="t" r="r" b="b"/>
            <a:pathLst>
              <a:path w="3492923" h="468000">
                <a:moveTo>
                  <a:pt x="82036" y="0"/>
                </a:moveTo>
                <a:lnTo>
                  <a:pt x="3024923" y="0"/>
                </a:lnTo>
                <a:lnTo>
                  <a:pt x="3492923"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54"/>
          <p:cNvSpPr txBox="1"/>
          <p:nvPr/>
        </p:nvSpPr>
        <p:spPr>
          <a:xfrm>
            <a:off x="1468159" y="4779946"/>
            <a:ext cx="3528378" cy="461665"/>
          </a:xfrm>
          <a:prstGeom prst="rect">
            <a:avLst/>
          </a:prstGeom>
          <a:noFill/>
        </p:spPr>
        <p:txBody>
          <a:bodyPr wrap="square" rtlCol="0">
            <a:spAutoFit/>
          </a:bodyPr>
          <a:lstStyle/>
          <a:p>
            <a:pPr algn="ctr"/>
            <a:r>
              <a:rPr lang="zh-CN" altLang="en-US" sz="2400" dirty="0">
                <a:solidFill>
                  <a:schemeClr val="bg1"/>
                </a:solidFill>
                <a:latin typeface="微软雅黑" pitchFamily="34" charset="-122"/>
                <a:ea typeface="微软雅黑" pitchFamily="34" charset="-122"/>
              </a:rPr>
              <a:t>客房类型与客房设备</a:t>
            </a:r>
          </a:p>
        </p:txBody>
      </p:sp>
      <p:sp>
        <p:nvSpPr>
          <p:cNvPr id="27" name="文本框 56"/>
          <p:cNvSpPr txBox="1"/>
          <p:nvPr/>
        </p:nvSpPr>
        <p:spPr>
          <a:xfrm>
            <a:off x="1501041" y="5351362"/>
            <a:ext cx="2031325"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点击添加标题</a:t>
            </a: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4357223" y="625059"/>
            <a:ext cx="4402783" cy="2947951"/>
          </a:xfrm>
          <a:prstGeom prst="flowChartMultidocumen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7"/>
          <p:cNvSpPr>
            <a:spLocks noChangeArrowheads="1"/>
          </p:cNvSpPr>
          <p:nvPr/>
        </p:nvSpPr>
        <p:spPr bwMode="auto">
          <a:xfrm>
            <a:off x="325744" y="1472587"/>
            <a:ext cx="374173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0"/>
              </a:spcBef>
              <a:buFont typeface="Arial" charset="0"/>
              <a:buNone/>
            </a:pPr>
            <a:r>
              <a:rPr lang="zh-CN" altLang="en-US" sz="3800" b="1" dirty="0">
                <a:solidFill>
                  <a:schemeClr val="accent1"/>
                </a:solidFill>
                <a:latin typeface="微软雅黑" pitchFamily="34" charset="-122"/>
                <a:ea typeface="微软雅黑" pitchFamily="34" charset="-122"/>
              </a:rPr>
              <a:t>第一章 酒店概述</a:t>
            </a:r>
          </a:p>
        </p:txBody>
      </p:sp>
    </p:spTree>
    <p:extLst>
      <p:ext uri="{BB962C8B-B14F-4D97-AF65-F5344CB8AC3E}">
        <p14:creationId xmlns:p14="http://schemas.microsoft.com/office/powerpoint/2010/main" val="32324105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11727" y="2071249"/>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6" name="TextBox 15"/>
          <p:cNvSpPr txBox="1"/>
          <p:nvPr/>
        </p:nvSpPr>
        <p:spPr>
          <a:xfrm>
            <a:off x="865088" y="2701062"/>
            <a:ext cx="2751045" cy="3416320"/>
          </a:xfrm>
          <a:prstGeom prst="rect">
            <a:avLst/>
          </a:prstGeom>
          <a:noFill/>
        </p:spPr>
        <p:txBody>
          <a:bodyPr wrap="square" rtlCol="0">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）去除移动式小型集中控制器，床上只设床头灯的控制及总掣开关，房内其他灯具就地控制。</a:t>
            </a:r>
          </a:p>
        </p:txBody>
      </p:sp>
      <p:sp>
        <p:nvSpPr>
          <p:cNvPr id="8" name="Text Box 3"/>
          <p:cNvSpPr txBox="1">
            <a:spLocks noChangeArrowheads="1"/>
          </p:cNvSpPr>
          <p:nvPr/>
        </p:nvSpPr>
        <p:spPr bwMode="auto">
          <a:xfrm>
            <a:off x="931749" y="1971182"/>
            <a:ext cx="666446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一、卧室设计与装修的发展趋势</a:t>
            </a:r>
            <a:endParaRPr lang="en-US" altLang="zh-CN" sz="3000" b="1" dirty="0">
              <a:solidFill>
                <a:srgbClr val="CC3300"/>
              </a:solidFill>
              <a:latin typeface="黑体" pitchFamily="49" charset="-122"/>
              <a:ea typeface="黑体" pitchFamily="49" charset="-122"/>
            </a:endParaRPr>
          </a:p>
        </p:txBody>
      </p:sp>
      <p:pic>
        <p:nvPicPr>
          <p:cNvPr id="11" name="图片 10"/>
          <p:cNvPicPr/>
          <p:nvPr/>
        </p:nvPicPr>
        <p:blipFill>
          <a:blip r:embed="rId3">
            <a:extLst>
              <a:ext uri="{28A0092B-C50C-407E-A947-70E740481C1C}">
                <a14:useLocalDpi xmlns:a14="http://schemas.microsoft.com/office/drawing/2010/main" val="0"/>
              </a:ext>
            </a:extLst>
          </a:blip>
          <a:srcRect/>
          <a:stretch>
            <a:fillRect/>
          </a:stretch>
        </p:blipFill>
        <p:spPr bwMode="auto">
          <a:xfrm>
            <a:off x="3995960" y="2680087"/>
            <a:ext cx="4781550" cy="3086100"/>
          </a:xfrm>
          <a:prstGeom prst="rect">
            <a:avLst/>
          </a:prstGeom>
          <a:noFill/>
          <a:ln>
            <a:noFill/>
          </a:ln>
        </p:spPr>
      </p:pic>
    </p:spTree>
    <p:extLst>
      <p:ext uri="{BB962C8B-B14F-4D97-AF65-F5344CB8AC3E}">
        <p14:creationId xmlns:p14="http://schemas.microsoft.com/office/powerpoint/2010/main" val="18647431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338" y="1374232"/>
            <a:ext cx="3859018" cy="4829584"/>
          </a:xfrm>
          <a:prstGeom prst="rect">
            <a:avLst/>
          </a:prstGeom>
        </p:spPr>
      </p:pic>
      <p:sp>
        <p:nvSpPr>
          <p:cNvPr id="4" name="矩形 3"/>
          <p:cNvSpPr/>
          <p:nvPr/>
        </p:nvSpPr>
        <p:spPr>
          <a:xfrm>
            <a:off x="4644005" y="1577154"/>
            <a:ext cx="3775393"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（五）电器设备的保养</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4745844" y="2492935"/>
            <a:ext cx="3780153" cy="3416320"/>
          </a:xfrm>
          <a:prstGeom prst="rect">
            <a:avLst/>
          </a:prstGeom>
          <a:noFill/>
        </p:spPr>
        <p:txBody>
          <a:bodyPr wrap="square" rtlCol="0">
            <a:spAutoFit/>
          </a:bodyPr>
          <a:lstStyle/>
          <a:p>
            <a:pPr>
              <a:lnSpc>
                <a:spcPct val="150000"/>
              </a:lnSpc>
            </a:pPr>
            <a:r>
              <a:rPr lang="zh-CN" altLang="en-US" sz="2400" dirty="0">
                <a:latin typeface="+mj-ea"/>
                <a:ea typeface="+mj-ea"/>
              </a:rPr>
              <a:t>１、</a:t>
            </a:r>
            <a:r>
              <a:rPr lang="zh-CN" altLang="en-US" sz="2400" dirty="0" smtClean="0">
                <a:latin typeface="+mj-ea"/>
                <a:ea typeface="+mj-ea"/>
              </a:rPr>
              <a:t>电梯</a:t>
            </a:r>
            <a:endParaRPr lang="en-US" altLang="zh-CN" sz="2400" dirty="0" smtClean="0">
              <a:latin typeface="+mj-ea"/>
              <a:ea typeface="+mj-ea"/>
            </a:endParaRPr>
          </a:p>
          <a:p>
            <a:pPr>
              <a:lnSpc>
                <a:spcPct val="150000"/>
              </a:lnSpc>
            </a:pPr>
            <a:r>
              <a:rPr lang="zh-CN" altLang="en-US" sz="2400" dirty="0">
                <a:latin typeface="+mj-ea"/>
                <a:ea typeface="+mj-ea"/>
              </a:rPr>
              <a:t>２、</a:t>
            </a:r>
            <a:r>
              <a:rPr lang="zh-CN" altLang="en-US" sz="2400" dirty="0" smtClean="0">
                <a:latin typeface="+mj-ea"/>
                <a:ea typeface="+mj-ea"/>
              </a:rPr>
              <a:t>电冰箱</a:t>
            </a:r>
            <a:endParaRPr lang="en-US" altLang="zh-CN" sz="2400" dirty="0" smtClean="0">
              <a:latin typeface="+mj-ea"/>
              <a:ea typeface="+mj-ea"/>
            </a:endParaRPr>
          </a:p>
          <a:p>
            <a:pPr>
              <a:lnSpc>
                <a:spcPct val="150000"/>
              </a:lnSpc>
            </a:pPr>
            <a:r>
              <a:rPr lang="zh-CN" altLang="en-US" sz="2400" dirty="0">
                <a:latin typeface="+mj-ea"/>
                <a:ea typeface="+mj-ea"/>
              </a:rPr>
              <a:t>３、</a:t>
            </a:r>
            <a:r>
              <a:rPr lang="zh-CN" altLang="en-US" sz="2400" dirty="0" smtClean="0">
                <a:latin typeface="+mj-ea"/>
                <a:ea typeface="+mj-ea"/>
              </a:rPr>
              <a:t>电视</a:t>
            </a:r>
            <a:endParaRPr lang="en-US" altLang="zh-CN" sz="2400" dirty="0" smtClean="0">
              <a:latin typeface="+mj-ea"/>
              <a:ea typeface="+mj-ea"/>
            </a:endParaRPr>
          </a:p>
          <a:p>
            <a:pPr>
              <a:lnSpc>
                <a:spcPct val="150000"/>
              </a:lnSpc>
            </a:pPr>
            <a:r>
              <a:rPr lang="zh-CN" altLang="en-US" sz="2400" dirty="0">
                <a:latin typeface="+mj-ea"/>
                <a:ea typeface="+mj-ea"/>
              </a:rPr>
              <a:t>４、</a:t>
            </a:r>
            <a:r>
              <a:rPr lang="zh-CN" altLang="en-US" sz="2400" dirty="0" smtClean="0">
                <a:latin typeface="+mj-ea"/>
                <a:ea typeface="+mj-ea"/>
              </a:rPr>
              <a:t>照明设备</a:t>
            </a:r>
            <a:endParaRPr lang="en-US" altLang="zh-CN" sz="2400" dirty="0" smtClean="0">
              <a:latin typeface="+mj-ea"/>
              <a:ea typeface="+mj-ea"/>
            </a:endParaRPr>
          </a:p>
          <a:p>
            <a:pPr>
              <a:lnSpc>
                <a:spcPct val="150000"/>
              </a:lnSpc>
            </a:pPr>
            <a:r>
              <a:rPr lang="zh-CN" altLang="en-US" sz="2400" dirty="0">
                <a:latin typeface="+mj-ea"/>
                <a:ea typeface="+mj-ea"/>
              </a:rPr>
              <a:t>５、</a:t>
            </a:r>
            <a:r>
              <a:rPr lang="zh-CN" altLang="en-US" sz="2400" dirty="0" smtClean="0">
                <a:latin typeface="+mj-ea"/>
                <a:ea typeface="+mj-ea"/>
              </a:rPr>
              <a:t>电话</a:t>
            </a:r>
            <a:endParaRPr lang="en-US" altLang="zh-CN" sz="2400" dirty="0" smtClean="0">
              <a:latin typeface="+mj-ea"/>
              <a:ea typeface="+mj-ea"/>
            </a:endParaRPr>
          </a:p>
          <a:p>
            <a:pPr>
              <a:lnSpc>
                <a:spcPct val="150000"/>
              </a:lnSpc>
            </a:pPr>
            <a:r>
              <a:rPr lang="zh-CN" altLang="en-US" sz="2400" dirty="0">
                <a:latin typeface="+mj-ea"/>
                <a:ea typeface="+mj-ea"/>
              </a:rPr>
              <a:t>６、电线</a:t>
            </a:r>
          </a:p>
        </p:txBody>
      </p:sp>
    </p:spTree>
    <p:extLst>
      <p:ext uri="{BB962C8B-B14F-4D97-AF65-F5344CB8AC3E}">
        <p14:creationId xmlns:p14="http://schemas.microsoft.com/office/powerpoint/2010/main" val="14040679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53760" y="1340855"/>
            <a:ext cx="8746448" cy="5078313"/>
          </a:xfrm>
          <a:prstGeom prst="rect">
            <a:avLst/>
          </a:prstGeom>
          <a:noFill/>
        </p:spPr>
        <p:txBody>
          <a:bodyPr wrap="square" rtlCol="0">
            <a:spAutoFit/>
          </a:bodyPr>
          <a:lstStyle/>
          <a:p>
            <a:pPr>
              <a:lnSpc>
                <a:spcPct val="150000"/>
              </a:lnSpc>
            </a:pPr>
            <a:r>
              <a:rPr lang="zh-CN" altLang="en-US" sz="2400" dirty="0">
                <a:latin typeface="+mj-ea"/>
                <a:ea typeface="+mj-ea"/>
              </a:rPr>
              <a:t>卫生设施要勤擦洗，对于洗脸盆、浴缸、马桶等设施，在擦洗时既要使其清洁，又要防止破坏其表面光泽，因此，一般选用中性清洁剂。切记不能用强酸或强碱</a:t>
            </a:r>
            <a:r>
              <a:rPr lang="zh-CN" altLang="en-US" sz="2400" dirty="0" smtClean="0">
                <a:latin typeface="+mj-ea"/>
                <a:ea typeface="+mj-ea"/>
              </a:rPr>
              <a:t>。</a:t>
            </a:r>
            <a:endParaRPr lang="en-US" altLang="zh-CN" sz="2400" dirty="0" smtClean="0">
              <a:latin typeface="+mj-ea"/>
              <a:ea typeface="+mj-ea"/>
            </a:endParaRPr>
          </a:p>
          <a:p>
            <a:pPr>
              <a:lnSpc>
                <a:spcPct val="150000"/>
              </a:lnSpc>
            </a:pPr>
            <a:r>
              <a:rPr lang="zh-CN" altLang="en-US" sz="2400" dirty="0">
                <a:latin typeface="+mj-ea"/>
                <a:ea typeface="+mj-ea"/>
              </a:rPr>
              <a:t>对客房清洁设备的保养要做好以下工作：</a:t>
            </a:r>
          </a:p>
          <a:p>
            <a:pPr>
              <a:lnSpc>
                <a:spcPct val="150000"/>
              </a:lnSpc>
            </a:pPr>
            <a:r>
              <a:rPr lang="zh-CN" altLang="en-US" sz="2400" dirty="0">
                <a:latin typeface="+mj-ea"/>
                <a:ea typeface="+mj-ea"/>
              </a:rPr>
              <a:t>（</a:t>
            </a:r>
            <a:r>
              <a:rPr lang="en-US" altLang="zh-CN" sz="2400" dirty="0" smtClean="0">
                <a:latin typeface="+mj-ea"/>
                <a:ea typeface="+mj-ea"/>
              </a:rPr>
              <a:t>1</a:t>
            </a:r>
            <a:r>
              <a:rPr lang="zh-CN" altLang="en-US" sz="2400" dirty="0" smtClean="0">
                <a:latin typeface="+mj-ea"/>
                <a:ea typeface="+mj-ea"/>
              </a:rPr>
              <a:t>）所有</a:t>
            </a:r>
            <a:r>
              <a:rPr lang="zh-CN" altLang="en-US" sz="2400" dirty="0">
                <a:latin typeface="+mj-ea"/>
                <a:ea typeface="+mj-ea"/>
              </a:rPr>
              <a:t>使用人员都必须了解和掌握清洁设备的操作要求</a:t>
            </a:r>
            <a:r>
              <a:rPr lang="en-US" altLang="zh-CN" sz="2400" dirty="0">
                <a:latin typeface="+mj-ea"/>
                <a:ea typeface="+mj-ea"/>
              </a:rPr>
              <a:t>,</a:t>
            </a:r>
            <a:r>
              <a:rPr lang="zh-CN" altLang="en-US" sz="2400" dirty="0">
                <a:latin typeface="+mj-ea"/>
                <a:ea typeface="+mj-ea"/>
              </a:rPr>
              <a:t>并严格按操作要求使用。</a:t>
            </a:r>
          </a:p>
          <a:p>
            <a:pPr>
              <a:lnSpc>
                <a:spcPct val="150000"/>
              </a:lnSpc>
            </a:pPr>
            <a:r>
              <a:rPr lang="zh-CN" altLang="en-US" sz="2400" dirty="0">
                <a:latin typeface="+mj-ea"/>
                <a:ea typeface="+mj-ea"/>
              </a:rPr>
              <a:t>（</a:t>
            </a:r>
            <a:r>
              <a:rPr lang="en-US" altLang="zh-CN" sz="2400" dirty="0">
                <a:latin typeface="+mj-ea"/>
                <a:ea typeface="+mj-ea"/>
              </a:rPr>
              <a:t>2</a:t>
            </a:r>
            <a:r>
              <a:rPr lang="zh-CN" altLang="en-US" sz="2400" dirty="0" smtClean="0">
                <a:latin typeface="+mj-ea"/>
                <a:ea typeface="+mj-ea"/>
              </a:rPr>
              <a:t>）所有</a:t>
            </a:r>
            <a:r>
              <a:rPr lang="zh-CN" altLang="en-US" sz="2400" dirty="0">
                <a:latin typeface="+mj-ea"/>
                <a:ea typeface="+mj-ea"/>
              </a:rPr>
              <a:t>清洁设备在使用后都应进行全面地清洁和必要的养护。</a:t>
            </a:r>
          </a:p>
          <a:p>
            <a:pPr>
              <a:lnSpc>
                <a:spcPct val="150000"/>
              </a:lnSpc>
            </a:pPr>
            <a:r>
              <a:rPr lang="zh-CN" altLang="en-US" sz="2400" dirty="0">
                <a:latin typeface="+mj-ea"/>
                <a:ea typeface="+mj-ea"/>
              </a:rPr>
              <a:t>（</a:t>
            </a:r>
            <a:r>
              <a:rPr lang="en-US" altLang="zh-CN" sz="2400" dirty="0">
                <a:latin typeface="+mj-ea"/>
                <a:ea typeface="+mj-ea"/>
              </a:rPr>
              <a:t>3</a:t>
            </a:r>
            <a:r>
              <a:rPr lang="zh-CN" altLang="en-US" sz="2400" dirty="0" smtClean="0">
                <a:latin typeface="+mj-ea"/>
                <a:ea typeface="+mj-ea"/>
              </a:rPr>
              <a:t>）设备</a:t>
            </a:r>
            <a:r>
              <a:rPr lang="zh-CN" altLang="en-US" sz="2400" dirty="0">
                <a:latin typeface="+mj-ea"/>
                <a:ea typeface="+mj-ea"/>
              </a:rPr>
              <a:t>使用前后都应检查其完好状况，发现问题要及时处理。</a:t>
            </a:r>
          </a:p>
          <a:p>
            <a:pPr>
              <a:lnSpc>
                <a:spcPct val="150000"/>
              </a:lnSpc>
            </a:pPr>
            <a:r>
              <a:rPr lang="zh-CN" altLang="en-US" sz="2400" dirty="0">
                <a:latin typeface="+mj-ea"/>
                <a:ea typeface="+mj-ea"/>
              </a:rPr>
              <a:t>（</a:t>
            </a:r>
            <a:r>
              <a:rPr lang="en-US" altLang="zh-CN" sz="2400" dirty="0">
                <a:latin typeface="+mj-ea"/>
                <a:ea typeface="+mj-ea"/>
              </a:rPr>
              <a:t>4</a:t>
            </a:r>
            <a:r>
              <a:rPr lang="zh-CN" altLang="en-US" sz="2400" dirty="0" smtClean="0">
                <a:latin typeface="+mj-ea"/>
                <a:ea typeface="+mj-ea"/>
              </a:rPr>
              <a:t>）要</a:t>
            </a:r>
            <a:r>
              <a:rPr lang="zh-CN" altLang="en-US" sz="2400" dirty="0">
                <a:latin typeface="+mj-ea"/>
                <a:ea typeface="+mj-ea"/>
              </a:rPr>
              <a:t>有良好的存放条件，并按要求摆放</a:t>
            </a:r>
            <a:r>
              <a:rPr lang="zh-CN" altLang="en-US" sz="2400" dirty="0" smtClean="0">
                <a:latin typeface="+mj-ea"/>
                <a:ea typeface="+mj-ea"/>
              </a:rPr>
              <a:t>。</a:t>
            </a:r>
            <a:endParaRPr lang="zh-CN" altLang="en-US" sz="2400" dirty="0">
              <a:latin typeface="+mj-ea"/>
              <a:ea typeface="+mj-ea"/>
            </a:endParaRPr>
          </a:p>
        </p:txBody>
      </p:sp>
      <p:sp>
        <p:nvSpPr>
          <p:cNvPr id="11" name="矩形 10"/>
          <p:cNvSpPr/>
          <p:nvPr/>
        </p:nvSpPr>
        <p:spPr>
          <a:xfrm>
            <a:off x="365310" y="308902"/>
            <a:ext cx="485261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（六）卫生设施及设备的保养</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90838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6212417"/>
            <a:ext cx="9144000" cy="227451"/>
            <a:chOff x="0" y="2488742"/>
            <a:chExt cx="9144000" cy="170588"/>
          </a:xfrm>
        </p:grpSpPr>
        <p:sp>
          <p:nvSpPr>
            <p:cNvPr id="14" name="任意多边形 13"/>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15" name="任意多边形 14"/>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17" name="Freeform 5"/>
          <p:cNvSpPr>
            <a:spLocks/>
          </p:cNvSpPr>
          <p:nvPr/>
        </p:nvSpPr>
        <p:spPr bwMode="auto">
          <a:xfrm>
            <a:off x="3121828" y="2415735"/>
            <a:ext cx="874108" cy="1140712"/>
          </a:xfrm>
          <a:custGeom>
            <a:avLst/>
            <a:gdLst>
              <a:gd name="T0" fmla="*/ 0 w 753"/>
              <a:gd name="T1" fmla="*/ 458 h 737"/>
              <a:gd name="T2" fmla="*/ 459 w 753"/>
              <a:gd name="T3" fmla="*/ 0 h 737"/>
              <a:gd name="T4" fmla="*/ 753 w 753"/>
              <a:gd name="T5" fmla="*/ 280 h 737"/>
              <a:gd name="T6" fmla="*/ 281 w 753"/>
              <a:gd name="T7" fmla="*/ 737 h 737"/>
              <a:gd name="T8" fmla="*/ 0 w 753"/>
              <a:gd name="T9" fmla="*/ 458 h 737"/>
            </a:gdLst>
            <a:ahLst/>
            <a:cxnLst>
              <a:cxn ang="0">
                <a:pos x="T0" y="T1"/>
              </a:cxn>
              <a:cxn ang="0">
                <a:pos x="T2" y="T3"/>
              </a:cxn>
              <a:cxn ang="0">
                <a:pos x="T4" y="T5"/>
              </a:cxn>
              <a:cxn ang="0">
                <a:pos x="T6" y="T7"/>
              </a:cxn>
              <a:cxn ang="0">
                <a:pos x="T8" y="T9"/>
              </a:cxn>
            </a:cxnLst>
            <a:rect l="0" t="0" r="r" b="b"/>
            <a:pathLst>
              <a:path w="753" h="737">
                <a:moveTo>
                  <a:pt x="0" y="458"/>
                </a:moveTo>
                <a:lnTo>
                  <a:pt x="459" y="0"/>
                </a:lnTo>
                <a:lnTo>
                  <a:pt x="753" y="280"/>
                </a:lnTo>
                <a:lnTo>
                  <a:pt x="281" y="737"/>
                </a:lnTo>
                <a:lnTo>
                  <a:pt x="0" y="458"/>
                </a:lnTo>
                <a:close/>
              </a:path>
            </a:pathLst>
          </a:custGeom>
          <a:solidFill>
            <a:schemeClr val="tx1">
              <a:lumMod val="65000"/>
              <a:lumOff val="35000"/>
              <a:alpha val="76000"/>
            </a:schemeClr>
          </a:solidFill>
          <a:ln>
            <a:noFill/>
          </a:ln>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18" name="Freeform 6"/>
          <p:cNvSpPr>
            <a:spLocks/>
          </p:cNvSpPr>
          <p:nvPr/>
        </p:nvSpPr>
        <p:spPr bwMode="auto">
          <a:xfrm>
            <a:off x="5175430" y="3529017"/>
            <a:ext cx="933310" cy="1239769"/>
          </a:xfrm>
          <a:custGeom>
            <a:avLst/>
            <a:gdLst>
              <a:gd name="T0" fmla="*/ 0 w 804"/>
              <a:gd name="T1" fmla="*/ 458 h 801"/>
              <a:gd name="T2" fmla="*/ 459 w 804"/>
              <a:gd name="T3" fmla="*/ 0 h 801"/>
              <a:gd name="T4" fmla="*/ 804 w 804"/>
              <a:gd name="T5" fmla="*/ 343 h 801"/>
              <a:gd name="T6" fmla="*/ 344 w 804"/>
              <a:gd name="T7" fmla="*/ 801 h 801"/>
              <a:gd name="T8" fmla="*/ 0 w 804"/>
              <a:gd name="T9" fmla="*/ 458 h 801"/>
            </a:gdLst>
            <a:ahLst/>
            <a:cxnLst>
              <a:cxn ang="0">
                <a:pos x="T0" y="T1"/>
              </a:cxn>
              <a:cxn ang="0">
                <a:pos x="T2" y="T3"/>
              </a:cxn>
              <a:cxn ang="0">
                <a:pos x="T4" y="T5"/>
              </a:cxn>
              <a:cxn ang="0">
                <a:pos x="T6" y="T7"/>
              </a:cxn>
              <a:cxn ang="0">
                <a:pos x="T8" y="T9"/>
              </a:cxn>
            </a:cxnLst>
            <a:rect l="0" t="0" r="r" b="b"/>
            <a:pathLst>
              <a:path w="804" h="801">
                <a:moveTo>
                  <a:pt x="0" y="458"/>
                </a:moveTo>
                <a:lnTo>
                  <a:pt x="459" y="0"/>
                </a:lnTo>
                <a:lnTo>
                  <a:pt x="804" y="343"/>
                </a:lnTo>
                <a:lnTo>
                  <a:pt x="344" y="801"/>
                </a:lnTo>
                <a:lnTo>
                  <a:pt x="0" y="458"/>
                </a:ln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27" name="Freeform 7"/>
          <p:cNvSpPr>
            <a:spLocks/>
          </p:cNvSpPr>
          <p:nvPr/>
        </p:nvSpPr>
        <p:spPr bwMode="auto">
          <a:xfrm rot="10800000">
            <a:off x="3616042" y="2420768"/>
            <a:ext cx="2398280" cy="3205445"/>
          </a:xfrm>
          <a:custGeom>
            <a:avLst/>
            <a:gdLst>
              <a:gd name="T0" fmla="*/ 459 w 2066"/>
              <a:gd name="T1" fmla="*/ 2071 h 2071"/>
              <a:gd name="T2" fmla="*/ 0 w 2066"/>
              <a:gd name="T3" fmla="*/ 1614 h 2071"/>
              <a:gd name="T4" fmla="*/ 1607 w 2066"/>
              <a:gd name="T5" fmla="*/ 0 h 2071"/>
              <a:gd name="T6" fmla="*/ 2066 w 2066"/>
              <a:gd name="T7" fmla="*/ 470 h 2071"/>
              <a:gd name="T8" fmla="*/ 459 w 2066"/>
              <a:gd name="T9" fmla="*/ 2071 h 2071"/>
            </a:gdLst>
            <a:ahLst/>
            <a:cxnLst>
              <a:cxn ang="0">
                <a:pos x="T0" y="T1"/>
              </a:cxn>
              <a:cxn ang="0">
                <a:pos x="T2" y="T3"/>
              </a:cxn>
              <a:cxn ang="0">
                <a:pos x="T4" y="T5"/>
              </a:cxn>
              <a:cxn ang="0">
                <a:pos x="T6" y="T7"/>
              </a:cxn>
              <a:cxn ang="0">
                <a:pos x="T8" y="T9"/>
              </a:cxn>
            </a:cxnLst>
            <a:rect l="0" t="0" r="r" b="b"/>
            <a:pathLst>
              <a:path w="2066" h="2071">
                <a:moveTo>
                  <a:pt x="459" y="2071"/>
                </a:moveTo>
                <a:lnTo>
                  <a:pt x="0" y="1614"/>
                </a:lnTo>
                <a:lnTo>
                  <a:pt x="1607" y="0"/>
                </a:lnTo>
                <a:lnTo>
                  <a:pt x="2066" y="470"/>
                </a:lnTo>
                <a:lnTo>
                  <a:pt x="459" y="2071"/>
                </a:lnTo>
                <a:close/>
              </a:path>
            </a:pathLst>
          </a:custGeom>
          <a:solidFill>
            <a:srgbClr val="267B98">
              <a:alpha val="62000"/>
            </a:srgbClr>
          </a:solidFill>
          <a:ln>
            <a:noFill/>
          </a:ln>
          <a:effectLs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28" name="Freeform 8"/>
          <p:cNvSpPr>
            <a:spLocks/>
          </p:cNvSpPr>
          <p:nvPr/>
        </p:nvSpPr>
        <p:spPr bwMode="auto">
          <a:xfrm>
            <a:off x="3927810" y="3551415"/>
            <a:ext cx="1540425" cy="2044613"/>
          </a:xfrm>
          <a:custGeom>
            <a:avLst/>
            <a:gdLst>
              <a:gd name="T0" fmla="*/ 0 w 1327"/>
              <a:gd name="T1" fmla="*/ 457 h 1321"/>
              <a:gd name="T2" fmla="*/ 459 w 1327"/>
              <a:gd name="T3" fmla="*/ 0 h 1321"/>
              <a:gd name="T4" fmla="*/ 1327 w 1327"/>
              <a:gd name="T5" fmla="*/ 863 h 1321"/>
              <a:gd name="T6" fmla="*/ 867 w 1327"/>
              <a:gd name="T7" fmla="*/ 1321 h 1321"/>
              <a:gd name="T8" fmla="*/ 0 w 1327"/>
              <a:gd name="T9" fmla="*/ 457 h 1321"/>
            </a:gdLst>
            <a:ahLst/>
            <a:cxnLst>
              <a:cxn ang="0">
                <a:pos x="T0" y="T1"/>
              </a:cxn>
              <a:cxn ang="0">
                <a:pos x="T2" y="T3"/>
              </a:cxn>
              <a:cxn ang="0">
                <a:pos x="T4" y="T5"/>
              </a:cxn>
              <a:cxn ang="0">
                <a:pos x="T6" y="T7"/>
              </a:cxn>
              <a:cxn ang="0">
                <a:pos x="T8" y="T9"/>
              </a:cxn>
            </a:cxnLst>
            <a:rect l="0" t="0" r="r" b="b"/>
            <a:pathLst>
              <a:path w="1327" h="1321">
                <a:moveTo>
                  <a:pt x="0" y="457"/>
                </a:moveTo>
                <a:lnTo>
                  <a:pt x="459" y="0"/>
                </a:lnTo>
                <a:lnTo>
                  <a:pt x="1327" y="863"/>
                </a:lnTo>
                <a:lnTo>
                  <a:pt x="867" y="1321"/>
                </a:lnTo>
                <a:lnTo>
                  <a:pt x="0" y="457"/>
                </a:lnTo>
                <a:close/>
              </a:path>
            </a:pathLst>
          </a:custGeom>
          <a:solidFill>
            <a:schemeClr val="tx1">
              <a:lumMod val="65000"/>
              <a:lumOff val="35000"/>
              <a:alpha val="76000"/>
            </a:schemeClr>
          </a:solidFill>
          <a:ln>
            <a:noFill/>
          </a:ln>
          <a:effectLst/>
          <a:extLst/>
        </p:spPr>
        <p:txBody>
          <a:bodyPr vert="horz" wrap="square" lIns="91440" tIns="45720" rIns="91440" bIns="45720" numCol="1" anchor="t" anchorCtr="0" compatLnSpc="1">
            <a:prstTxWarp prst="textNoShape">
              <a:avLst/>
            </a:prstTxWarp>
          </a:bodyPr>
          <a:lstStyle/>
          <a:p>
            <a:pPr algn="ctr"/>
            <a:endParaRPr lang="zh-CN" altLang="en-US" dirty="0"/>
          </a:p>
        </p:txBody>
      </p:sp>
      <p:sp>
        <p:nvSpPr>
          <p:cNvPr id="29" name="Freeform 9"/>
          <p:cNvSpPr>
            <a:spLocks/>
          </p:cNvSpPr>
          <p:nvPr/>
        </p:nvSpPr>
        <p:spPr bwMode="auto">
          <a:xfrm>
            <a:off x="3017120" y="1576416"/>
            <a:ext cx="2398280" cy="3203897"/>
          </a:xfrm>
          <a:custGeom>
            <a:avLst/>
            <a:gdLst>
              <a:gd name="T0" fmla="*/ 459 w 2066"/>
              <a:gd name="T1" fmla="*/ 2070 h 2070"/>
              <a:gd name="T2" fmla="*/ 0 w 2066"/>
              <a:gd name="T3" fmla="*/ 1600 h 2070"/>
              <a:gd name="T4" fmla="*/ 1607 w 2066"/>
              <a:gd name="T5" fmla="*/ 0 h 2070"/>
              <a:gd name="T6" fmla="*/ 2066 w 2066"/>
              <a:gd name="T7" fmla="*/ 457 h 2070"/>
              <a:gd name="T8" fmla="*/ 459 w 2066"/>
              <a:gd name="T9" fmla="*/ 2070 h 2070"/>
            </a:gdLst>
            <a:ahLst/>
            <a:cxnLst>
              <a:cxn ang="0">
                <a:pos x="T0" y="T1"/>
              </a:cxn>
              <a:cxn ang="0">
                <a:pos x="T2" y="T3"/>
              </a:cxn>
              <a:cxn ang="0">
                <a:pos x="T4" y="T5"/>
              </a:cxn>
              <a:cxn ang="0">
                <a:pos x="T6" y="T7"/>
              </a:cxn>
              <a:cxn ang="0">
                <a:pos x="T8" y="T9"/>
              </a:cxn>
            </a:cxnLst>
            <a:rect l="0" t="0" r="r" b="b"/>
            <a:pathLst>
              <a:path w="2066" h="2070">
                <a:moveTo>
                  <a:pt x="459" y="2070"/>
                </a:moveTo>
                <a:lnTo>
                  <a:pt x="0" y="1600"/>
                </a:lnTo>
                <a:lnTo>
                  <a:pt x="1607" y="0"/>
                </a:lnTo>
                <a:lnTo>
                  <a:pt x="2066" y="457"/>
                </a:lnTo>
                <a:lnTo>
                  <a:pt x="459" y="2070"/>
                </a:lnTo>
                <a:close/>
              </a:path>
            </a:pathLst>
          </a:custGeom>
          <a:solidFill>
            <a:srgbClr val="267B98"/>
          </a:solidFill>
          <a:ln>
            <a:noFill/>
          </a:ln>
          <a:effectLs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30" name="Freeform 10"/>
          <p:cNvSpPr>
            <a:spLocks/>
          </p:cNvSpPr>
          <p:nvPr/>
        </p:nvSpPr>
        <p:spPr bwMode="auto">
          <a:xfrm>
            <a:off x="3709298" y="1622067"/>
            <a:ext cx="1466132" cy="1945556"/>
          </a:xfrm>
          <a:custGeom>
            <a:avLst/>
            <a:gdLst>
              <a:gd name="T0" fmla="*/ 0 w 1263"/>
              <a:gd name="T1" fmla="*/ 457 h 1257"/>
              <a:gd name="T2" fmla="*/ 459 w 1263"/>
              <a:gd name="T3" fmla="*/ 0 h 1257"/>
              <a:gd name="T4" fmla="*/ 1263 w 1263"/>
              <a:gd name="T5" fmla="*/ 800 h 1257"/>
              <a:gd name="T6" fmla="*/ 804 w 1263"/>
              <a:gd name="T7" fmla="*/ 1257 h 1257"/>
              <a:gd name="T8" fmla="*/ 0 w 1263"/>
              <a:gd name="T9" fmla="*/ 457 h 1257"/>
            </a:gdLst>
            <a:ahLst/>
            <a:cxnLst>
              <a:cxn ang="0">
                <a:pos x="T0" y="T1"/>
              </a:cxn>
              <a:cxn ang="0">
                <a:pos x="T2" y="T3"/>
              </a:cxn>
              <a:cxn ang="0">
                <a:pos x="T4" y="T5"/>
              </a:cxn>
              <a:cxn ang="0">
                <a:pos x="T6" y="T7"/>
              </a:cxn>
              <a:cxn ang="0">
                <a:pos x="T8" y="T9"/>
              </a:cxn>
            </a:cxnLst>
            <a:rect l="0" t="0" r="r" b="b"/>
            <a:pathLst>
              <a:path w="1263" h="1257">
                <a:moveTo>
                  <a:pt x="0" y="457"/>
                </a:moveTo>
                <a:lnTo>
                  <a:pt x="459" y="0"/>
                </a:lnTo>
                <a:lnTo>
                  <a:pt x="1263" y="800"/>
                </a:lnTo>
                <a:lnTo>
                  <a:pt x="804" y="1257"/>
                </a:lnTo>
                <a:lnTo>
                  <a:pt x="0" y="457"/>
                </a:lnTo>
                <a:close/>
              </a:path>
            </a:pathLst>
          </a:custGeom>
          <a:solidFill>
            <a:schemeClr val="bg1">
              <a:lumMod val="50000"/>
            </a:schemeClr>
          </a:solidFill>
          <a:ln>
            <a:noFill/>
          </a:ln>
          <a:effectLst>
            <a:softEdge rad="0"/>
          </a:effectLs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31" name="文本框 1"/>
          <p:cNvSpPr txBox="1"/>
          <p:nvPr/>
        </p:nvSpPr>
        <p:spPr>
          <a:xfrm>
            <a:off x="4431543" y="2144733"/>
            <a:ext cx="339463" cy="923330"/>
          </a:xfrm>
          <a:prstGeom prst="rect">
            <a:avLst/>
          </a:prstGeom>
          <a:noFill/>
        </p:spPr>
        <p:txBody>
          <a:bodyPr wrap="square" rtlCol="0">
            <a:spAutoFit/>
          </a:bodyPr>
          <a:lstStyle/>
          <a:p>
            <a:pPr algn="ctr"/>
            <a:r>
              <a:rPr lang="en-US" altLang="zh-CN" sz="5400" dirty="0">
                <a:solidFill>
                  <a:schemeClr val="bg1"/>
                </a:solidFill>
                <a:latin typeface="Segoe UI Emoji" panose="020B0502040204020203" pitchFamily="34" charset="0"/>
                <a:ea typeface="Segoe UI Emoji" panose="020B0502040204020203" pitchFamily="34" charset="0"/>
                <a:cs typeface="Segoe UI Black" panose="020B0A02040204020203" pitchFamily="34" charset="0"/>
              </a:rPr>
              <a:t>A</a:t>
            </a:r>
            <a:endParaRPr lang="zh-CN" altLang="en-US" sz="5400" dirty="0">
              <a:solidFill>
                <a:schemeClr val="bg1"/>
              </a:solidFill>
              <a:latin typeface="Segoe UI Emoji" panose="020B0502040204020203" pitchFamily="34" charset="0"/>
              <a:cs typeface="Segoe UI Black" panose="020B0A02040204020203" pitchFamily="34" charset="0"/>
            </a:endParaRPr>
          </a:p>
        </p:txBody>
      </p:sp>
      <p:sp>
        <p:nvSpPr>
          <p:cNvPr id="32" name="文本框 14"/>
          <p:cNvSpPr txBox="1"/>
          <p:nvPr/>
        </p:nvSpPr>
        <p:spPr>
          <a:xfrm>
            <a:off x="4431543" y="3754508"/>
            <a:ext cx="339463" cy="923330"/>
          </a:xfrm>
          <a:prstGeom prst="rect">
            <a:avLst/>
          </a:prstGeom>
          <a:noFill/>
        </p:spPr>
        <p:txBody>
          <a:bodyPr wrap="square" rtlCol="0">
            <a:spAutoFit/>
          </a:bodyPr>
          <a:lstStyle/>
          <a:p>
            <a:pPr algn="ctr"/>
            <a:r>
              <a:rPr lang="en-US" altLang="zh-CN" sz="5400" dirty="0">
                <a:solidFill>
                  <a:schemeClr val="bg1"/>
                </a:solidFill>
                <a:latin typeface="Segoe UI Emoji" panose="020B0502040204020203" pitchFamily="34" charset="0"/>
                <a:cs typeface="Segoe UI Black" panose="020B0A02040204020203" pitchFamily="34" charset="0"/>
              </a:rPr>
              <a:t>C</a:t>
            </a:r>
            <a:endParaRPr lang="zh-CN" altLang="en-US" sz="5400" dirty="0">
              <a:solidFill>
                <a:schemeClr val="bg1"/>
              </a:solidFill>
              <a:latin typeface="Segoe UI Emoji" panose="020B0502040204020203" pitchFamily="34" charset="0"/>
              <a:cs typeface="Segoe UI Black" panose="020B0A02040204020203" pitchFamily="34" charset="0"/>
            </a:endParaRPr>
          </a:p>
        </p:txBody>
      </p:sp>
      <p:sp>
        <p:nvSpPr>
          <p:cNvPr id="33" name="文本框 15"/>
          <p:cNvSpPr txBox="1"/>
          <p:nvPr/>
        </p:nvSpPr>
        <p:spPr>
          <a:xfrm>
            <a:off x="4995751" y="2973513"/>
            <a:ext cx="337715" cy="923330"/>
          </a:xfrm>
          <a:prstGeom prst="rect">
            <a:avLst/>
          </a:prstGeom>
          <a:noFill/>
        </p:spPr>
        <p:txBody>
          <a:bodyPr wrap="square" rtlCol="0">
            <a:spAutoFit/>
          </a:bodyPr>
          <a:lstStyle/>
          <a:p>
            <a:pPr algn="ctr"/>
            <a:r>
              <a:rPr lang="en-US" altLang="zh-CN" sz="5400" dirty="0">
                <a:solidFill>
                  <a:schemeClr val="bg1"/>
                </a:solidFill>
                <a:latin typeface="Segoe UI Emoji" panose="020B0502040204020203" pitchFamily="34" charset="0"/>
                <a:cs typeface="Segoe UI Black" panose="020B0A02040204020203" pitchFamily="34" charset="0"/>
              </a:rPr>
              <a:t>B</a:t>
            </a:r>
            <a:endParaRPr lang="zh-CN" altLang="en-US" sz="5400" dirty="0">
              <a:solidFill>
                <a:schemeClr val="bg1"/>
              </a:solidFill>
              <a:latin typeface="Segoe UI Emoji" panose="020B0502040204020203" pitchFamily="34" charset="0"/>
              <a:cs typeface="Segoe UI Black" panose="020B0A02040204020203" pitchFamily="34" charset="0"/>
            </a:endParaRPr>
          </a:p>
        </p:txBody>
      </p:sp>
      <p:sp>
        <p:nvSpPr>
          <p:cNvPr id="34" name="文本框 16"/>
          <p:cNvSpPr txBox="1"/>
          <p:nvPr/>
        </p:nvSpPr>
        <p:spPr>
          <a:xfrm>
            <a:off x="3758081" y="2986092"/>
            <a:ext cx="339463" cy="923330"/>
          </a:xfrm>
          <a:prstGeom prst="rect">
            <a:avLst/>
          </a:prstGeom>
          <a:noFill/>
        </p:spPr>
        <p:txBody>
          <a:bodyPr wrap="square" rtlCol="0">
            <a:spAutoFit/>
          </a:bodyPr>
          <a:lstStyle/>
          <a:p>
            <a:pPr algn="ctr"/>
            <a:r>
              <a:rPr lang="en-US" altLang="zh-CN" sz="5400" dirty="0">
                <a:solidFill>
                  <a:schemeClr val="bg1"/>
                </a:solidFill>
                <a:latin typeface="Segoe UI Emoji" panose="020B0502040204020203" pitchFamily="34" charset="0"/>
                <a:cs typeface="Segoe UI Black" panose="020B0A02040204020203" pitchFamily="34" charset="0"/>
              </a:rPr>
              <a:t>D</a:t>
            </a:r>
            <a:endParaRPr lang="zh-CN" altLang="en-US" sz="5400" dirty="0">
              <a:solidFill>
                <a:schemeClr val="bg1"/>
              </a:solidFill>
              <a:latin typeface="Segoe UI Emoji" panose="020B0502040204020203" pitchFamily="34" charset="0"/>
              <a:cs typeface="Segoe UI Black" panose="020B0A02040204020203" pitchFamily="34" charset="0"/>
            </a:endParaRPr>
          </a:p>
        </p:txBody>
      </p:sp>
      <p:grpSp>
        <p:nvGrpSpPr>
          <p:cNvPr id="5" name="组合 4"/>
          <p:cNvGrpSpPr/>
          <p:nvPr/>
        </p:nvGrpSpPr>
        <p:grpSpPr>
          <a:xfrm>
            <a:off x="1078390" y="1843387"/>
            <a:ext cx="1349551" cy="689207"/>
            <a:chOff x="472601" y="1330763"/>
            <a:chExt cx="1349551" cy="516905"/>
          </a:xfrm>
        </p:grpSpPr>
        <p:sp>
          <p:nvSpPr>
            <p:cNvPr id="40" name="矩形 39"/>
            <p:cNvSpPr/>
            <p:nvPr/>
          </p:nvSpPr>
          <p:spPr>
            <a:xfrm>
              <a:off x="472601" y="1398632"/>
              <a:ext cx="598714" cy="449036"/>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16"/>
            <p:cNvSpPr txBox="1"/>
            <p:nvPr/>
          </p:nvSpPr>
          <p:spPr>
            <a:xfrm>
              <a:off x="602227" y="1330763"/>
              <a:ext cx="339463" cy="438581"/>
            </a:xfrm>
            <a:prstGeom prst="rect">
              <a:avLst/>
            </a:prstGeom>
            <a:noFill/>
          </p:spPr>
          <p:txBody>
            <a:bodyPr wrap="square" rtlCol="0">
              <a:spAutoFit/>
            </a:bodyPr>
            <a:lstStyle/>
            <a:p>
              <a:pPr algn="ctr"/>
              <a:r>
                <a:rPr lang="en-US" altLang="zh-CN" sz="3200" dirty="0">
                  <a:solidFill>
                    <a:schemeClr val="bg1"/>
                  </a:solidFill>
                  <a:latin typeface="Segoe UI Emoji" panose="020B0502040204020203" pitchFamily="34" charset="0"/>
                  <a:cs typeface="Segoe UI Black" panose="020B0A02040204020203" pitchFamily="34" charset="0"/>
                </a:rPr>
                <a:t>D</a:t>
              </a:r>
              <a:endParaRPr lang="zh-CN" altLang="en-US" sz="3200" dirty="0">
                <a:solidFill>
                  <a:schemeClr val="bg1"/>
                </a:solidFill>
                <a:latin typeface="Segoe UI Emoji" panose="020B0502040204020203" pitchFamily="34" charset="0"/>
                <a:cs typeface="Segoe UI Black" panose="020B0A02040204020203" pitchFamily="34" charset="0"/>
              </a:endParaRPr>
            </a:p>
          </p:txBody>
        </p:sp>
        <p:sp>
          <p:nvSpPr>
            <p:cNvPr id="42" name="矩形 41"/>
            <p:cNvSpPr/>
            <p:nvPr/>
          </p:nvSpPr>
          <p:spPr>
            <a:xfrm>
              <a:off x="1124525" y="1398632"/>
              <a:ext cx="697627" cy="322780"/>
            </a:xfrm>
            <a:prstGeom prst="rect">
              <a:avLst/>
            </a:prstGeom>
          </p:spPr>
          <p:txBody>
            <a:bodyPr wrap="none">
              <a:spAutoFit/>
            </a:bodyPr>
            <a:lstStyle/>
            <a:p>
              <a:pPr lvl="0">
                <a:lnSpc>
                  <a:spcPct val="120000"/>
                </a:lnSpc>
              </a:pPr>
              <a:r>
                <a:rPr lang="zh-CN" altLang="en-US" sz="2000" dirty="0">
                  <a:solidFill>
                    <a:srgbClr val="0278A1"/>
                  </a:solidFill>
                  <a:latin typeface="微软雅黑" pitchFamily="34" charset="-122"/>
                  <a:ea typeface="微软雅黑" pitchFamily="34" charset="-122"/>
                </a:rPr>
                <a:t>防蛀</a:t>
              </a:r>
            </a:p>
          </p:txBody>
        </p:sp>
      </p:grpSp>
      <p:grpSp>
        <p:nvGrpSpPr>
          <p:cNvPr id="9" name="组合 8"/>
          <p:cNvGrpSpPr/>
          <p:nvPr/>
        </p:nvGrpSpPr>
        <p:grpSpPr>
          <a:xfrm>
            <a:off x="1074102" y="4524372"/>
            <a:ext cx="1386018" cy="705421"/>
            <a:chOff x="468313" y="3492169"/>
            <a:chExt cx="1386018" cy="529066"/>
          </a:xfrm>
        </p:grpSpPr>
        <p:sp>
          <p:nvSpPr>
            <p:cNvPr id="63" name="矩形 62"/>
            <p:cNvSpPr/>
            <p:nvPr/>
          </p:nvSpPr>
          <p:spPr>
            <a:xfrm>
              <a:off x="468313" y="3572199"/>
              <a:ext cx="598714" cy="449036"/>
            </a:xfrm>
            <a:prstGeom prst="rect">
              <a:avLst/>
            </a:prstGeom>
            <a:solidFill>
              <a:srgbClr val="787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16"/>
            <p:cNvSpPr txBox="1"/>
            <p:nvPr/>
          </p:nvSpPr>
          <p:spPr>
            <a:xfrm>
              <a:off x="602227" y="3492169"/>
              <a:ext cx="339463" cy="438581"/>
            </a:xfrm>
            <a:prstGeom prst="rect">
              <a:avLst/>
            </a:prstGeom>
            <a:noFill/>
          </p:spPr>
          <p:txBody>
            <a:bodyPr wrap="square" rtlCol="0">
              <a:spAutoFit/>
            </a:bodyPr>
            <a:lstStyle/>
            <a:p>
              <a:pPr algn="ctr"/>
              <a:r>
                <a:rPr lang="en-US" altLang="zh-CN" sz="3200" dirty="0">
                  <a:solidFill>
                    <a:schemeClr val="bg1"/>
                  </a:solidFill>
                  <a:latin typeface="Segoe UI Emoji" panose="020B0502040204020203" pitchFamily="34" charset="0"/>
                  <a:cs typeface="Segoe UI Black" panose="020B0A02040204020203" pitchFamily="34" charset="0"/>
                </a:rPr>
                <a:t>C</a:t>
              </a:r>
              <a:endParaRPr lang="zh-CN" altLang="en-US" sz="3200" dirty="0">
                <a:solidFill>
                  <a:schemeClr val="bg1"/>
                </a:solidFill>
                <a:latin typeface="Segoe UI Emoji" panose="020B0502040204020203" pitchFamily="34" charset="0"/>
                <a:cs typeface="Segoe UI Black" panose="020B0A02040204020203" pitchFamily="34" charset="0"/>
              </a:endParaRPr>
            </a:p>
          </p:txBody>
        </p:sp>
        <p:sp>
          <p:nvSpPr>
            <p:cNvPr id="65" name="矩形 64"/>
            <p:cNvSpPr/>
            <p:nvPr/>
          </p:nvSpPr>
          <p:spPr>
            <a:xfrm>
              <a:off x="1156704" y="3606849"/>
              <a:ext cx="697627" cy="322781"/>
            </a:xfrm>
            <a:prstGeom prst="rect">
              <a:avLst/>
            </a:prstGeom>
          </p:spPr>
          <p:txBody>
            <a:bodyPr wrap="none">
              <a:spAutoFit/>
            </a:bodyPr>
            <a:lstStyle/>
            <a:p>
              <a:pPr lvl="0">
                <a:lnSpc>
                  <a:spcPct val="120000"/>
                </a:lnSpc>
              </a:pPr>
              <a:r>
                <a:rPr lang="zh-CN" altLang="en-US" sz="2000" dirty="0">
                  <a:solidFill>
                    <a:srgbClr val="787878"/>
                  </a:solidFill>
                  <a:latin typeface="微软雅黑" pitchFamily="34" charset="-122"/>
                  <a:ea typeface="微软雅黑" pitchFamily="34" charset="-122"/>
                </a:rPr>
                <a:t>防热</a:t>
              </a:r>
            </a:p>
          </p:txBody>
        </p:sp>
      </p:grpSp>
      <p:grpSp>
        <p:nvGrpSpPr>
          <p:cNvPr id="2" name="组合 1"/>
          <p:cNvGrpSpPr/>
          <p:nvPr/>
        </p:nvGrpSpPr>
        <p:grpSpPr>
          <a:xfrm>
            <a:off x="6555207" y="1936595"/>
            <a:ext cx="1705016" cy="689209"/>
            <a:chOff x="6960057" y="1331285"/>
            <a:chExt cx="1393753" cy="516906"/>
          </a:xfrm>
        </p:grpSpPr>
        <p:sp>
          <p:nvSpPr>
            <p:cNvPr id="68" name="矩形 67"/>
            <p:cNvSpPr/>
            <p:nvPr/>
          </p:nvSpPr>
          <p:spPr>
            <a:xfrm>
              <a:off x="7755096" y="1399155"/>
              <a:ext cx="598714" cy="44903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16"/>
            <p:cNvSpPr txBox="1"/>
            <p:nvPr/>
          </p:nvSpPr>
          <p:spPr>
            <a:xfrm>
              <a:off x="7907039" y="1331285"/>
              <a:ext cx="339463" cy="438581"/>
            </a:xfrm>
            <a:prstGeom prst="rect">
              <a:avLst/>
            </a:prstGeom>
            <a:noFill/>
          </p:spPr>
          <p:txBody>
            <a:bodyPr wrap="square" rtlCol="0">
              <a:spAutoFit/>
            </a:bodyPr>
            <a:lstStyle/>
            <a:p>
              <a:pPr algn="ctr"/>
              <a:r>
                <a:rPr lang="en-US" altLang="zh-CN" sz="3200" dirty="0">
                  <a:solidFill>
                    <a:schemeClr val="bg1"/>
                  </a:solidFill>
                  <a:latin typeface="Segoe UI Emoji" panose="020B0502040204020203" pitchFamily="34" charset="0"/>
                  <a:cs typeface="Segoe UI Black" panose="020B0A02040204020203" pitchFamily="34" charset="0"/>
                </a:rPr>
                <a:t>A</a:t>
              </a:r>
              <a:endParaRPr lang="zh-CN" altLang="en-US" sz="3200" dirty="0">
                <a:solidFill>
                  <a:schemeClr val="bg1"/>
                </a:solidFill>
                <a:latin typeface="Segoe UI Emoji" panose="020B0502040204020203" pitchFamily="34" charset="0"/>
                <a:cs typeface="Segoe UI Black" panose="020B0A02040204020203" pitchFamily="34" charset="0"/>
              </a:endParaRPr>
            </a:p>
          </p:txBody>
        </p:sp>
        <p:sp>
          <p:nvSpPr>
            <p:cNvPr id="70" name="矩形 69"/>
            <p:cNvSpPr/>
            <p:nvPr/>
          </p:nvSpPr>
          <p:spPr>
            <a:xfrm flipH="1">
              <a:off x="6960057" y="1410396"/>
              <a:ext cx="570270" cy="322780"/>
            </a:xfrm>
            <a:prstGeom prst="rect">
              <a:avLst/>
            </a:prstGeom>
          </p:spPr>
          <p:txBody>
            <a:bodyPr wrap="none">
              <a:spAutoFit/>
            </a:bodyPr>
            <a:lstStyle/>
            <a:p>
              <a:pPr lvl="0">
                <a:lnSpc>
                  <a:spcPct val="120000"/>
                </a:lnSpc>
              </a:pPr>
              <a:r>
                <a:rPr lang="zh-CN" altLang="en-US" sz="2000" dirty="0">
                  <a:solidFill>
                    <a:srgbClr val="7F7F7F"/>
                  </a:solidFill>
                  <a:latin typeface="微软雅黑" pitchFamily="34" charset="-122"/>
                  <a:ea typeface="微软雅黑" pitchFamily="34" charset="-122"/>
                </a:rPr>
                <a:t>防潮</a:t>
              </a:r>
            </a:p>
          </p:txBody>
        </p:sp>
      </p:grpSp>
      <p:grpSp>
        <p:nvGrpSpPr>
          <p:cNvPr id="11" name="组合 10"/>
          <p:cNvGrpSpPr/>
          <p:nvPr/>
        </p:nvGrpSpPr>
        <p:grpSpPr>
          <a:xfrm>
            <a:off x="6672900" y="4631079"/>
            <a:ext cx="1609844" cy="690701"/>
            <a:chOff x="7060840" y="3491049"/>
            <a:chExt cx="1609844" cy="518026"/>
          </a:xfrm>
        </p:grpSpPr>
        <p:sp>
          <p:nvSpPr>
            <p:cNvPr id="78" name="矩形 77"/>
            <p:cNvSpPr/>
            <p:nvPr/>
          </p:nvSpPr>
          <p:spPr>
            <a:xfrm>
              <a:off x="8071970" y="3560039"/>
              <a:ext cx="598714" cy="449036"/>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文本框 16"/>
            <p:cNvSpPr txBox="1"/>
            <p:nvPr/>
          </p:nvSpPr>
          <p:spPr>
            <a:xfrm>
              <a:off x="8206599" y="3491049"/>
              <a:ext cx="339463" cy="438581"/>
            </a:xfrm>
            <a:prstGeom prst="rect">
              <a:avLst/>
            </a:prstGeom>
            <a:noFill/>
          </p:spPr>
          <p:txBody>
            <a:bodyPr wrap="square" rtlCol="0">
              <a:spAutoFit/>
            </a:bodyPr>
            <a:lstStyle/>
            <a:p>
              <a:pPr algn="ctr"/>
              <a:r>
                <a:rPr lang="en-US" altLang="zh-CN" sz="3200" dirty="0">
                  <a:solidFill>
                    <a:schemeClr val="bg1"/>
                  </a:solidFill>
                  <a:latin typeface="Segoe UI Emoji" panose="020B0502040204020203" pitchFamily="34" charset="0"/>
                  <a:cs typeface="Segoe UI Black" panose="020B0A02040204020203" pitchFamily="34" charset="0"/>
                </a:rPr>
                <a:t>B</a:t>
              </a:r>
              <a:endParaRPr lang="zh-CN" altLang="en-US" sz="3200" dirty="0">
                <a:solidFill>
                  <a:schemeClr val="bg1"/>
                </a:solidFill>
                <a:latin typeface="Segoe UI Emoji" panose="020B0502040204020203" pitchFamily="34" charset="0"/>
                <a:cs typeface="Segoe UI Black" panose="020B0A02040204020203" pitchFamily="34" charset="0"/>
              </a:endParaRPr>
            </a:p>
          </p:txBody>
        </p:sp>
        <p:sp>
          <p:nvSpPr>
            <p:cNvPr id="80" name="矩形 79"/>
            <p:cNvSpPr/>
            <p:nvPr/>
          </p:nvSpPr>
          <p:spPr>
            <a:xfrm flipH="1">
              <a:off x="7060840" y="3572198"/>
              <a:ext cx="697627" cy="322781"/>
            </a:xfrm>
            <a:prstGeom prst="rect">
              <a:avLst/>
            </a:prstGeom>
          </p:spPr>
          <p:txBody>
            <a:bodyPr wrap="none">
              <a:spAutoFit/>
            </a:bodyPr>
            <a:lstStyle/>
            <a:p>
              <a:pPr lvl="0">
                <a:lnSpc>
                  <a:spcPct val="120000"/>
                </a:lnSpc>
              </a:pPr>
              <a:r>
                <a:rPr lang="zh-CN" altLang="en-US" sz="2000" dirty="0">
                  <a:solidFill>
                    <a:srgbClr val="62ABC6"/>
                  </a:solidFill>
                  <a:latin typeface="微软雅黑" pitchFamily="34" charset="-122"/>
                  <a:ea typeface="微软雅黑" pitchFamily="34" charset="-122"/>
                </a:rPr>
                <a:t>防水</a:t>
              </a:r>
            </a:p>
          </p:txBody>
        </p:sp>
      </p:grpSp>
      <p:sp>
        <p:nvSpPr>
          <p:cNvPr id="35" name="矩形 34"/>
          <p:cNvSpPr/>
          <p:nvPr/>
        </p:nvSpPr>
        <p:spPr>
          <a:xfrm>
            <a:off x="378144" y="404790"/>
            <a:ext cx="3775393"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（七）木器家具的保养</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295323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立方体 1"/>
          <p:cNvSpPr/>
          <p:nvPr/>
        </p:nvSpPr>
        <p:spPr>
          <a:xfrm>
            <a:off x="978740" y="3485473"/>
            <a:ext cx="2790293" cy="636383"/>
          </a:xfrm>
          <a:prstGeom prst="cube">
            <a:avLst>
              <a:gd name="adj" fmla="val 42396"/>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12700" cap="flat" cmpd="sng" algn="ctr">
            <a:solidFill>
              <a:srgbClr val="69BFFF"/>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 name="Oval 65"/>
          <p:cNvSpPr>
            <a:spLocks noChangeArrowheads="1"/>
          </p:cNvSpPr>
          <p:nvPr/>
        </p:nvSpPr>
        <p:spPr bwMode="auto">
          <a:xfrm>
            <a:off x="208094" y="5932045"/>
            <a:ext cx="541260" cy="154178"/>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itchFamily="34" charset="0"/>
              <a:ea typeface="宋体"/>
            </a:endParaRPr>
          </a:p>
        </p:txBody>
      </p:sp>
      <p:sp>
        <p:nvSpPr>
          <p:cNvPr id="4" name="Oval 65"/>
          <p:cNvSpPr>
            <a:spLocks noChangeArrowheads="1"/>
          </p:cNvSpPr>
          <p:nvPr/>
        </p:nvSpPr>
        <p:spPr bwMode="auto">
          <a:xfrm>
            <a:off x="1459203" y="6009134"/>
            <a:ext cx="541260" cy="154178"/>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itchFamily="34" charset="0"/>
              <a:ea typeface="宋体"/>
            </a:endParaRPr>
          </a:p>
        </p:txBody>
      </p:sp>
      <p:grpSp>
        <p:nvGrpSpPr>
          <p:cNvPr id="5" name="组合 4"/>
          <p:cNvGrpSpPr/>
          <p:nvPr/>
        </p:nvGrpSpPr>
        <p:grpSpPr>
          <a:xfrm>
            <a:off x="624586" y="3459545"/>
            <a:ext cx="1880491" cy="2716741"/>
            <a:chOff x="2665038" y="1927011"/>
            <a:chExt cx="2694394" cy="3892585"/>
          </a:xfrm>
        </p:grpSpPr>
        <p:sp>
          <p:nvSpPr>
            <p:cNvPr id="6" name="圆角矩形 5"/>
            <p:cNvSpPr/>
            <p:nvPr/>
          </p:nvSpPr>
          <p:spPr>
            <a:xfrm rot="1708938">
              <a:off x="3281827" y="1927011"/>
              <a:ext cx="132073" cy="3825986"/>
            </a:xfrm>
            <a:prstGeom prst="roundRect">
              <a:avLst>
                <a:gd name="adj" fmla="val 4276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7" name="圆角矩形 6"/>
            <p:cNvSpPr/>
            <p:nvPr/>
          </p:nvSpPr>
          <p:spPr>
            <a:xfrm rot="1412563">
              <a:off x="4884972" y="2005521"/>
              <a:ext cx="148677" cy="3814075"/>
            </a:xfrm>
            <a:prstGeom prst="roundRect">
              <a:avLst>
                <a:gd name="adj" fmla="val 4276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8" name="圆角矩形 7"/>
            <p:cNvSpPr/>
            <p:nvPr/>
          </p:nvSpPr>
          <p:spPr>
            <a:xfrm>
              <a:off x="3444256" y="3535910"/>
              <a:ext cx="1627052"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9" name="圆角矩形 8"/>
            <p:cNvSpPr/>
            <p:nvPr/>
          </p:nvSpPr>
          <p:spPr>
            <a:xfrm>
              <a:off x="3640802" y="3176400"/>
              <a:ext cx="1587600"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0" name="圆角矩形 9"/>
            <p:cNvSpPr/>
            <p:nvPr/>
          </p:nvSpPr>
          <p:spPr>
            <a:xfrm>
              <a:off x="2665038" y="5013176"/>
              <a:ext cx="1764490"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1" name="圆角矩形 10"/>
            <p:cNvSpPr/>
            <p:nvPr/>
          </p:nvSpPr>
          <p:spPr>
            <a:xfrm>
              <a:off x="2843808" y="4640944"/>
              <a:ext cx="1728192"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2" name="圆角矩形 11"/>
            <p:cNvSpPr/>
            <p:nvPr/>
          </p:nvSpPr>
          <p:spPr>
            <a:xfrm>
              <a:off x="3012208" y="4280904"/>
              <a:ext cx="1728192"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3" name="圆角矩形 12"/>
            <p:cNvSpPr/>
            <p:nvPr/>
          </p:nvSpPr>
          <p:spPr>
            <a:xfrm>
              <a:off x="3218926" y="3912558"/>
              <a:ext cx="1700922"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4" name="圆角矩形 13"/>
            <p:cNvSpPr/>
            <p:nvPr/>
          </p:nvSpPr>
          <p:spPr>
            <a:xfrm>
              <a:off x="3782632" y="2852936"/>
              <a:ext cx="1576800"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5" name="立方体 14"/>
          <p:cNvSpPr/>
          <p:nvPr/>
        </p:nvSpPr>
        <p:spPr>
          <a:xfrm>
            <a:off x="2944221" y="1704712"/>
            <a:ext cx="2044482" cy="466286"/>
          </a:xfrm>
          <a:prstGeom prst="cube">
            <a:avLst>
              <a:gd name="adj" fmla="val 42396"/>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12700" cap="flat" cmpd="sng" algn="ctr">
            <a:solidFill>
              <a:srgbClr val="69BFFF"/>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6" name="Oval 65"/>
          <p:cNvSpPr>
            <a:spLocks noChangeArrowheads="1"/>
          </p:cNvSpPr>
          <p:nvPr/>
        </p:nvSpPr>
        <p:spPr bwMode="auto">
          <a:xfrm>
            <a:off x="2412586" y="3478312"/>
            <a:ext cx="306797" cy="87391"/>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itchFamily="34" charset="0"/>
              <a:ea typeface="宋体"/>
            </a:endParaRPr>
          </a:p>
        </p:txBody>
      </p:sp>
      <p:sp>
        <p:nvSpPr>
          <p:cNvPr id="17" name="Oval 65"/>
          <p:cNvSpPr>
            <a:spLocks noChangeArrowheads="1"/>
          </p:cNvSpPr>
          <p:nvPr/>
        </p:nvSpPr>
        <p:spPr bwMode="auto">
          <a:xfrm>
            <a:off x="3290435" y="3540124"/>
            <a:ext cx="306797" cy="87391"/>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itchFamily="34" charset="0"/>
              <a:ea typeface="宋体"/>
            </a:endParaRPr>
          </a:p>
        </p:txBody>
      </p:sp>
      <p:grpSp>
        <p:nvGrpSpPr>
          <p:cNvPr id="18" name="组合 17"/>
          <p:cNvGrpSpPr/>
          <p:nvPr/>
        </p:nvGrpSpPr>
        <p:grpSpPr>
          <a:xfrm>
            <a:off x="2694123" y="1724232"/>
            <a:ext cx="1331316" cy="1923349"/>
            <a:chOff x="2665038" y="1927011"/>
            <a:chExt cx="2694394" cy="3892585"/>
          </a:xfrm>
        </p:grpSpPr>
        <p:sp>
          <p:nvSpPr>
            <p:cNvPr id="19" name="圆角矩形 18"/>
            <p:cNvSpPr/>
            <p:nvPr/>
          </p:nvSpPr>
          <p:spPr>
            <a:xfrm rot="1708938">
              <a:off x="3281827" y="1927011"/>
              <a:ext cx="132073" cy="3825986"/>
            </a:xfrm>
            <a:prstGeom prst="roundRect">
              <a:avLst>
                <a:gd name="adj" fmla="val 4276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0" name="圆角矩形 19"/>
            <p:cNvSpPr/>
            <p:nvPr/>
          </p:nvSpPr>
          <p:spPr>
            <a:xfrm rot="1412563">
              <a:off x="4884972" y="2005521"/>
              <a:ext cx="148677" cy="3814075"/>
            </a:xfrm>
            <a:prstGeom prst="roundRect">
              <a:avLst>
                <a:gd name="adj" fmla="val 4276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1" name="圆角矩形 20"/>
            <p:cNvSpPr/>
            <p:nvPr/>
          </p:nvSpPr>
          <p:spPr>
            <a:xfrm>
              <a:off x="3444256" y="3535910"/>
              <a:ext cx="1627052"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2" name="圆角矩形 21"/>
            <p:cNvSpPr/>
            <p:nvPr/>
          </p:nvSpPr>
          <p:spPr>
            <a:xfrm>
              <a:off x="3640802" y="3176400"/>
              <a:ext cx="1587600"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3" name="圆角矩形 22"/>
            <p:cNvSpPr/>
            <p:nvPr/>
          </p:nvSpPr>
          <p:spPr>
            <a:xfrm>
              <a:off x="2665038" y="5013176"/>
              <a:ext cx="1764490"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4" name="圆角矩形 23"/>
            <p:cNvSpPr/>
            <p:nvPr/>
          </p:nvSpPr>
          <p:spPr>
            <a:xfrm>
              <a:off x="2843808" y="4640944"/>
              <a:ext cx="1728192"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5" name="圆角矩形 24"/>
            <p:cNvSpPr/>
            <p:nvPr/>
          </p:nvSpPr>
          <p:spPr>
            <a:xfrm>
              <a:off x="3012208" y="4280904"/>
              <a:ext cx="1728192"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6" name="圆角矩形 25"/>
            <p:cNvSpPr/>
            <p:nvPr/>
          </p:nvSpPr>
          <p:spPr>
            <a:xfrm>
              <a:off x="3218926" y="3912558"/>
              <a:ext cx="1700922"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7" name="圆角矩形 26"/>
            <p:cNvSpPr/>
            <p:nvPr/>
          </p:nvSpPr>
          <p:spPr>
            <a:xfrm>
              <a:off x="3782632" y="2852936"/>
              <a:ext cx="1576800" cy="157882"/>
            </a:xfrm>
            <a:prstGeom prst="roundRect">
              <a:avLst>
                <a:gd name="adj" fmla="val 50000"/>
              </a:avLst>
            </a:pr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32" name="TextBox 65"/>
          <p:cNvSpPr txBox="1"/>
          <p:nvPr/>
        </p:nvSpPr>
        <p:spPr>
          <a:xfrm>
            <a:off x="3635886" y="5072945"/>
            <a:ext cx="4280980" cy="1689052"/>
          </a:xfrm>
          <a:prstGeom prst="rect">
            <a:avLst/>
          </a:prstGeom>
          <a:noFill/>
        </p:spPr>
        <p:txBody>
          <a:bodyPr wrap="square" rtlCol="0">
            <a:spAutoFit/>
          </a:bodyPr>
          <a:lstStyle/>
          <a:p>
            <a:pPr>
              <a:lnSpc>
                <a:spcPct val="150000"/>
              </a:lnSpc>
            </a:pPr>
            <a:r>
              <a:rPr lang="zh-CN" altLang="en-US" sz="2400" dirty="0" smtClean="0">
                <a:latin typeface="微软雅黑" panose="020B0503020204020204" pitchFamily="34" charset="-122"/>
                <a:ea typeface="微软雅黑" panose="020B0503020204020204" pitchFamily="34" charset="-122"/>
              </a:rPr>
              <a:t>最后</a:t>
            </a:r>
            <a:r>
              <a:rPr lang="zh-CN" altLang="en-US" sz="2400" dirty="0">
                <a:latin typeface="微软雅黑" panose="020B0503020204020204" pitchFamily="34" charset="-122"/>
                <a:ea typeface="微软雅黑" panose="020B0503020204020204" pitchFamily="34" charset="-122"/>
              </a:rPr>
              <a:t>，撤换下来的棉织品，干燥的与潮湿的最好能分开放置，潮湿的应及时</a:t>
            </a:r>
            <a:r>
              <a:rPr lang="zh-CN" altLang="en-US" sz="2400" dirty="0" smtClean="0">
                <a:latin typeface="微软雅黑" panose="020B0503020204020204" pitchFamily="34" charset="-122"/>
                <a:ea typeface="微软雅黑" panose="020B0503020204020204" pitchFamily="34" charset="-122"/>
              </a:rPr>
              <a:t>洗涤。</a:t>
            </a:r>
            <a:endParaRPr lang="zh-CN" altLang="zh-CN" sz="2400" dirty="0">
              <a:latin typeface="微软雅黑" panose="020B0503020204020204" pitchFamily="34" charset="-122"/>
              <a:ea typeface="微软雅黑" panose="020B0503020204020204" pitchFamily="34" charset="-122"/>
            </a:endParaRPr>
          </a:p>
        </p:txBody>
      </p:sp>
      <p:sp>
        <p:nvSpPr>
          <p:cNvPr id="33" name="TextBox 66"/>
          <p:cNvSpPr txBox="1"/>
          <p:nvPr/>
        </p:nvSpPr>
        <p:spPr>
          <a:xfrm>
            <a:off x="5177830" y="1128887"/>
            <a:ext cx="3999875" cy="2797048"/>
          </a:xfrm>
          <a:prstGeom prst="rect">
            <a:avLst/>
          </a:prstGeom>
          <a:noFill/>
        </p:spPr>
        <p:txBody>
          <a:bodyPr wrap="square" rtlCol="0">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首先，要教育客房服务员严格按操作规程办事，现代化酒店一般要求服务员在清扫客房及卫生间设施时使用专用的清扫</a:t>
            </a:r>
            <a:r>
              <a:rPr lang="zh-CN" altLang="en-US" sz="2400" dirty="0" smtClean="0">
                <a:latin typeface="微软雅黑" panose="020B0503020204020204" pitchFamily="34" charset="-122"/>
                <a:ea typeface="微软雅黑" panose="020B0503020204020204" pitchFamily="34" charset="-122"/>
              </a:rPr>
              <a:t>用具。</a:t>
            </a:r>
            <a:endParaRPr lang="zh-CN" altLang="zh-CN" sz="2400" dirty="0">
              <a:latin typeface="微软雅黑" panose="020B0503020204020204" pitchFamily="34" charset="-122"/>
              <a:ea typeface="微软雅黑" panose="020B0503020204020204" pitchFamily="34" charset="-122"/>
            </a:endParaRPr>
          </a:p>
        </p:txBody>
      </p:sp>
      <p:sp>
        <p:nvSpPr>
          <p:cNvPr id="31" name="矩形 30"/>
          <p:cNvSpPr/>
          <p:nvPr/>
        </p:nvSpPr>
        <p:spPr>
          <a:xfrm>
            <a:off x="540121" y="404790"/>
            <a:ext cx="3057247"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（八）织物的保养</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28" name="矩形 27"/>
          <p:cNvSpPr/>
          <p:nvPr/>
        </p:nvSpPr>
        <p:spPr>
          <a:xfrm>
            <a:off x="4329268" y="3874191"/>
            <a:ext cx="4572000" cy="1135054"/>
          </a:xfrm>
          <a:prstGeom prst="rect">
            <a:avLst/>
          </a:prstGeom>
        </p:spPr>
        <p:txBody>
          <a:bodyPr>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其次，换下来的脏布草最好要用专用的袋子装好送洗。</a:t>
            </a:r>
            <a:endParaRPr lang="en-US" altLang="zh-CN"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85652135"/>
      </p:ext>
    </p:extLst>
  </p:cSld>
  <p:clrMapOvr>
    <a:masterClrMapping/>
  </p:clrMapOvr>
  <p:transition spd="slow">
    <p:push dir="u"/>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68104" y="2249228"/>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2339843" y="2742840"/>
            <a:ext cx="5666035" cy="3416320"/>
          </a:xfrm>
          <a:prstGeom prst="rect">
            <a:avLst/>
          </a:prstGeom>
          <a:noFill/>
        </p:spPr>
        <p:txBody>
          <a:bodyPr wrap="square" rtlCol="0">
            <a:spAutoFit/>
          </a:bodyPr>
          <a:lstStyle/>
          <a:p>
            <a:pPr>
              <a:lnSpc>
                <a:spcPct val="150000"/>
              </a:lnSpc>
            </a:pPr>
            <a:r>
              <a:rPr lang="zh-CN" altLang="en-US" sz="2400" dirty="0">
                <a:latin typeface="+mn-ea"/>
                <a:ea typeface="+mn-ea"/>
              </a:rPr>
              <a:t>客用品的选择应遵循以下因素</a:t>
            </a:r>
            <a:r>
              <a:rPr lang="zh-CN" altLang="en-US" sz="2400" dirty="0" smtClean="0">
                <a:latin typeface="+mn-ea"/>
                <a:ea typeface="+mn-ea"/>
              </a:rPr>
              <a:t>：</a:t>
            </a:r>
            <a:endParaRPr lang="en-US" altLang="zh-CN" sz="2400" dirty="0" smtClean="0">
              <a:latin typeface="+mn-ea"/>
              <a:ea typeface="+mn-ea"/>
            </a:endParaRPr>
          </a:p>
          <a:p>
            <a:pPr>
              <a:lnSpc>
                <a:spcPct val="150000"/>
              </a:lnSpc>
            </a:pPr>
            <a:r>
              <a:rPr lang="en-US" altLang="zh-CN" sz="2400" dirty="0">
                <a:latin typeface="+mn-ea"/>
                <a:ea typeface="+mn-ea"/>
              </a:rPr>
              <a:t>1</a:t>
            </a:r>
            <a:r>
              <a:rPr lang="zh-CN" altLang="en-US" sz="2400" dirty="0">
                <a:latin typeface="+mn-ea"/>
                <a:ea typeface="+mn-ea"/>
              </a:rPr>
              <a:t>、</a:t>
            </a:r>
            <a:r>
              <a:rPr lang="zh-CN" altLang="en-US" sz="2400" dirty="0" smtClean="0">
                <a:latin typeface="+mn-ea"/>
                <a:ea typeface="+mn-ea"/>
              </a:rPr>
              <a:t>质量</a:t>
            </a:r>
            <a:endParaRPr lang="en-US" altLang="zh-CN" sz="2400" dirty="0" smtClean="0">
              <a:latin typeface="+mn-ea"/>
              <a:ea typeface="+mn-ea"/>
            </a:endParaRPr>
          </a:p>
          <a:p>
            <a:pPr>
              <a:lnSpc>
                <a:spcPct val="150000"/>
              </a:lnSpc>
            </a:pPr>
            <a:r>
              <a:rPr lang="en-US" altLang="zh-CN" sz="2400" dirty="0">
                <a:latin typeface="+mn-ea"/>
                <a:ea typeface="+mn-ea"/>
              </a:rPr>
              <a:t>2</a:t>
            </a:r>
            <a:r>
              <a:rPr lang="zh-CN" altLang="en-US" sz="2400" dirty="0">
                <a:latin typeface="+mn-ea"/>
                <a:ea typeface="+mn-ea"/>
              </a:rPr>
              <a:t>、</a:t>
            </a:r>
            <a:r>
              <a:rPr lang="zh-CN" altLang="en-US" sz="2400" dirty="0" smtClean="0">
                <a:latin typeface="+mn-ea"/>
                <a:ea typeface="+mn-ea"/>
              </a:rPr>
              <a:t>实用</a:t>
            </a:r>
            <a:endParaRPr lang="en-US" altLang="zh-CN" sz="2400" dirty="0" smtClean="0">
              <a:latin typeface="+mn-ea"/>
              <a:ea typeface="+mn-ea"/>
            </a:endParaRPr>
          </a:p>
          <a:p>
            <a:pPr>
              <a:lnSpc>
                <a:spcPct val="150000"/>
              </a:lnSpc>
            </a:pPr>
            <a:r>
              <a:rPr lang="en-US" altLang="zh-CN" sz="2400" dirty="0">
                <a:latin typeface="+mn-ea"/>
                <a:ea typeface="+mn-ea"/>
              </a:rPr>
              <a:t>3</a:t>
            </a:r>
            <a:r>
              <a:rPr lang="zh-CN" altLang="en-US" sz="2400" dirty="0">
                <a:latin typeface="+mn-ea"/>
                <a:ea typeface="+mn-ea"/>
              </a:rPr>
              <a:t>、</a:t>
            </a:r>
            <a:r>
              <a:rPr lang="zh-CN" altLang="en-US" sz="2400" dirty="0" smtClean="0">
                <a:latin typeface="+mn-ea"/>
                <a:ea typeface="+mn-ea"/>
              </a:rPr>
              <a:t>美观</a:t>
            </a:r>
            <a:endParaRPr lang="en-US" altLang="zh-CN" sz="2400" dirty="0" smtClean="0">
              <a:latin typeface="+mn-ea"/>
              <a:ea typeface="+mn-ea"/>
            </a:endParaRPr>
          </a:p>
          <a:p>
            <a:pPr>
              <a:lnSpc>
                <a:spcPct val="150000"/>
              </a:lnSpc>
            </a:pPr>
            <a:r>
              <a:rPr lang="en-US" altLang="zh-CN" sz="2400" dirty="0">
                <a:latin typeface="+mn-ea"/>
                <a:ea typeface="+mn-ea"/>
              </a:rPr>
              <a:t>4</a:t>
            </a:r>
            <a:r>
              <a:rPr lang="zh-CN" altLang="en-US" sz="2400" dirty="0">
                <a:latin typeface="+mn-ea"/>
                <a:ea typeface="+mn-ea"/>
              </a:rPr>
              <a:t>、</a:t>
            </a:r>
            <a:r>
              <a:rPr lang="zh-CN" altLang="en-US" sz="2400" dirty="0" smtClean="0">
                <a:latin typeface="+mn-ea"/>
                <a:ea typeface="+mn-ea"/>
              </a:rPr>
              <a:t>适度</a:t>
            </a:r>
            <a:endParaRPr lang="en-US" altLang="zh-CN" sz="2400" dirty="0" smtClean="0">
              <a:latin typeface="+mn-ea"/>
              <a:ea typeface="+mn-ea"/>
            </a:endParaRPr>
          </a:p>
          <a:p>
            <a:pPr>
              <a:lnSpc>
                <a:spcPct val="150000"/>
              </a:lnSpc>
            </a:pPr>
            <a:r>
              <a:rPr lang="en-US" altLang="zh-CN" sz="2400" dirty="0">
                <a:latin typeface="+mn-ea"/>
                <a:ea typeface="+mn-ea"/>
              </a:rPr>
              <a:t>5</a:t>
            </a:r>
            <a:r>
              <a:rPr lang="zh-CN" altLang="en-US" sz="2400" dirty="0">
                <a:latin typeface="+mn-ea"/>
                <a:ea typeface="+mn-ea"/>
              </a:rPr>
              <a:t>、价廉</a:t>
            </a:r>
            <a:endParaRPr lang="zh-CN" altLang="zh-CN" sz="2400" dirty="0">
              <a:latin typeface="+mn-ea"/>
              <a:ea typeface="+mn-ea"/>
            </a:endParaRPr>
          </a:p>
        </p:txBody>
      </p:sp>
      <p:sp>
        <p:nvSpPr>
          <p:cNvPr id="11" name="Text Box 3"/>
          <p:cNvSpPr txBox="1">
            <a:spLocks noChangeArrowheads="1"/>
          </p:cNvSpPr>
          <p:nvPr/>
        </p:nvSpPr>
        <p:spPr bwMode="auto">
          <a:xfrm>
            <a:off x="1432812" y="2149162"/>
            <a:ext cx="41042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一、客用品的选择</a:t>
            </a:r>
            <a:endParaRPr lang="en-US" altLang="zh-CN" sz="3000" b="1" dirty="0">
              <a:solidFill>
                <a:srgbClr val="CC3300"/>
              </a:solidFill>
              <a:latin typeface="黑体" pitchFamily="49" charset="-122"/>
              <a:ea typeface="黑体" pitchFamily="49" charset="-122"/>
            </a:endParaRPr>
          </a:p>
        </p:txBody>
      </p:sp>
      <p:sp>
        <p:nvSpPr>
          <p:cNvPr id="15" name="Text Box 2"/>
          <p:cNvSpPr txBox="1">
            <a:spLocks noChangeArrowheads="1"/>
          </p:cNvSpPr>
          <p:nvPr/>
        </p:nvSpPr>
        <p:spPr bwMode="auto">
          <a:xfrm>
            <a:off x="251700" y="1418153"/>
            <a:ext cx="79205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第三节   客</a:t>
            </a:r>
            <a:r>
              <a:rPr lang="zh-CN" altLang="en-US" sz="3500" b="1" dirty="0">
                <a:solidFill>
                  <a:schemeClr val="accent1"/>
                </a:solidFill>
                <a:latin typeface="微软雅黑" pitchFamily="34" charset="-122"/>
                <a:ea typeface="微软雅黑" pitchFamily="34" charset="-122"/>
              </a:rPr>
              <a:t>用品的管理</a:t>
            </a:r>
          </a:p>
        </p:txBody>
      </p:sp>
    </p:spTree>
    <p:extLst>
      <p:ext uri="{BB962C8B-B14F-4D97-AF65-F5344CB8AC3E}">
        <p14:creationId xmlns:p14="http://schemas.microsoft.com/office/powerpoint/2010/main" val="1406286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13087" y="31081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906900" y="2348925"/>
            <a:ext cx="8064559" cy="3970318"/>
          </a:xfrm>
          <a:prstGeom prst="rect">
            <a:avLst/>
          </a:prstGeom>
          <a:noFill/>
        </p:spPr>
        <p:txBody>
          <a:bodyPr wrap="square" rtlCol="0">
            <a:spAutoFit/>
          </a:bodyPr>
          <a:lstStyle/>
          <a:p>
            <a:pPr>
              <a:lnSpc>
                <a:spcPct val="150000"/>
              </a:lnSpc>
            </a:pPr>
            <a:r>
              <a:rPr lang="zh-CN" altLang="en-US" sz="2400" dirty="0">
                <a:latin typeface="+mj-ea"/>
                <a:ea typeface="+mj-ea"/>
              </a:rPr>
              <a:t>客房管理人员应按照客房总数、客房类型及年均开房率，确定各类客用品的年均消耗定额，</a:t>
            </a:r>
            <a:r>
              <a:rPr lang="zh-CN" altLang="en-US" sz="2400" dirty="0" smtClean="0">
                <a:latin typeface="+mj-ea"/>
                <a:ea typeface="+mj-ea"/>
              </a:rPr>
              <a:t>并对</a:t>
            </a:r>
            <a:r>
              <a:rPr lang="zh-CN" altLang="en-US" sz="2400" dirty="0">
                <a:latin typeface="+mj-ea"/>
                <a:ea typeface="+mj-ea"/>
              </a:rPr>
              <a:t>各班组、个人的客用品控制情况进行考核。</a:t>
            </a:r>
          </a:p>
          <a:p>
            <a:pPr>
              <a:lnSpc>
                <a:spcPct val="150000"/>
              </a:lnSpc>
            </a:pPr>
            <a:r>
              <a:rPr lang="zh-CN" altLang="en-US" sz="2400" dirty="0">
                <a:latin typeface="+mj-ea"/>
                <a:ea typeface="+mj-ea"/>
              </a:rPr>
              <a:t>由于团体客人和散客对客用品的消耗量有所不同，</a:t>
            </a:r>
            <a:r>
              <a:rPr lang="zh-CN" altLang="en-US" sz="2400" dirty="0" smtClean="0">
                <a:latin typeface="+mj-ea"/>
                <a:ea typeface="+mj-ea"/>
              </a:rPr>
              <a:t>所以也</a:t>
            </a:r>
            <a:r>
              <a:rPr lang="zh-CN" altLang="en-US" sz="2400" dirty="0">
                <a:latin typeface="+mj-ea"/>
                <a:ea typeface="+mj-ea"/>
              </a:rPr>
              <a:t>可以根据酒店每年接待的团体客人和散客的比例和数量，分别计算团客和散客的消耗定额，然后加总，即为客房部客用品总的消耗定额。</a:t>
            </a:r>
          </a:p>
        </p:txBody>
      </p:sp>
      <p:sp>
        <p:nvSpPr>
          <p:cNvPr id="8" name="Text Box 3"/>
          <p:cNvSpPr txBox="1">
            <a:spLocks noChangeArrowheads="1"/>
          </p:cNvSpPr>
          <p:nvPr/>
        </p:nvSpPr>
        <p:spPr bwMode="auto">
          <a:xfrm>
            <a:off x="691070" y="26078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二、客用品的控制</a:t>
            </a:r>
            <a:endParaRPr lang="en-US" altLang="zh-CN" sz="3000" b="1" dirty="0">
              <a:solidFill>
                <a:srgbClr val="CC3300"/>
              </a:solidFill>
              <a:latin typeface="黑体" pitchFamily="49" charset="-122"/>
              <a:ea typeface="黑体" pitchFamily="49" charset="-122"/>
            </a:endParaRPr>
          </a:p>
        </p:txBody>
      </p:sp>
      <p:sp>
        <p:nvSpPr>
          <p:cNvPr id="11" name="矩形 10"/>
          <p:cNvSpPr/>
          <p:nvPr/>
        </p:nvSpPr>
        <p:spPr>
          <a:xfrm>
            <a:off x="580844" y="1536953"/>
            <a:ext cx="341632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（一）确定消耗定额</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128115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61613" y="1628876"/>
            <a:ext cx="8682386" cy="4891740"/>
            <a:chOff x="1259797" y="439977"/>
            <a:chExt cx="7911850" cy="4292013"/>
          </a:xfrm>
        </p:grpSpPr>
        <p:grpSp>
          <p:nvGrpSpPr>
            <p:cNvPr id="6" name="组合 5"/>
            <p:cNvGrpSpPr/>
            <p:nvPr/>
          </p:nvGrpSpPr>
          <p:grpSpPr>
            <a:xfrm>
              <a:off x="1259797" y="439977"/>
              <a:ext cx="2209925" cy="1441314"/>
              <a:chOff x="1460443" y="1288306"/>
              <a:chExt cx="2649788" cy="1728192"/>
            </a:xfrm>
          </p:grpSpPr>
          <p:grpSp>
            <p:nvGrpSpPr>
              <p:cNvPr id="30" name="组合 29"/>
              <p:cNvGrpSpPr/>
              <p:nvPr/>
            </p:nvGrpSpPr>
            <p:grpSpPr>
              <a:xfrm rot="19787233">
                <a:off x="1936620" y="1288306"/>
                <a:ext cx="1296144" cy="1728192"/>
                <a:chOff x="1936620" y="1275606"/>
                <a:chExt cx="1296144" cy="1728192"/>
              </a:xfrm>
            </p:grpSpPr>
            <p:grpSp>
              <p:nvGrpSpPr>
                <p:cNvPr id="32" name="组合 31"/>
                <p:cNvGrpSpPr/>
                <p:nvPr/>
              </p:nvGrpSpPr>
              <p:grpSpPr>
                <a:xfrm>
                  <a:off x="1936620" y="1275606"/>
                  <a:ext cx="1296144" cy="1728192"/>
                  <a:chOff x="1907704" y="1275606"/>
                  <a:chExt cx="1296144" cy="1728192"/>
                </a:xfrm>
              </p:grpSpPr>
              <p:sp>
                <p:nvSpPr>
                  <p:cNvPr id="34" name="圆角矩形 33"/>
                  <p:cNvSpPr/>
                  <p:nvPr/>
                </p:nvSpPr>
                <p:spPr>
                  <a:xfrm>
                    <a:off x="1907704" y="1275606"/>
                    <a:ext cx="1296144" cy="1728192"/>
                  </a:xfrm>
                  <a:prstGeom prst="roundRect">
                    <a:avLst/>
                  </a:prstGeom>
                  <a:solidFill>
                    <a:srgbClr val="A2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800" dirty="0">
                        <a:solidFill>
                          <a:schemeClr val="bg1"/>
                        </a:solidFill>
                        <a:latin typeface="Algerian" pitchFamily="82" charset="0"/>
                      </a:rPr>
                      <a:t>01</a:t>
                    </a:r>
                    <a:endParaRPr lang="zh-CN" altLang="en-US" sz="4800" dirty="0">
                      <a:solidFill>
                        <a:schemeClr val="bg1"/>
                      </a:solidFill>
                      <a:latin typeface="Algerian" pitchFamily="82" charset="0"/>
                    </a:endParaRPr>
                  </a:p>
                </p:txBody>
              </p:sp>
              <p:sp>
                <p:nvSpPr>
                  <p:cNvPr id="35" name="圆角矩形 34"/>
                  <p:cNvSpPr/>
                  <p:nvPr/>
                </p:nvSpPr>
                <p:spPr>
                  <a:xfrm>
                    <a:off x="1961710" y="1347614"/>
                    <a:ext cx="1188132" cy="1584176"/>
                  </a:xfrm>
                  <a:prstGeom prst="round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p>
                </p:txBody>
              </p:sp>
            </p:grpSp>
            <p:sp>
              <p:nvSpPr>
                <p:cNvPr id="33" name="圆角矩形 5"/>
                <p:cNvSpPr/>
                <p:nvPr/>
              </p:nvSpPr>
              <p:spPr>
                <a:xfrm>
                  <a:off x="1939897" y="2067436"/>
                  <a:ext cx="1292867" cy="936362"/>
                </a:xfrm>
                <a:custGeom>
                  <a:avLst/>
                  <a:gdLst/>
                  <a:ahLst/>
                  <a:cxnLst/>
                  <a:rect l="l" t="t" r="r" b="b"/>
                  <a:pathLst>
                    <a:path w="1292867" h="936362">
                      <a:moveTo>
                        <a:pt x="0" y="0"/>
                      </a:moveTo>
                      <a:lnTo>
                        <a:pt x="1292867" y="752847"/>
                      </a:lnTo>
                      <a:cubicBezTo>
                        <a:pt x="1277961" y="856795"/>
                        <a:pt x="1188330" y="936362"/>
                        <a:pt x="1080116" y="936362"/>
                      </a:cubicBezTo>
                      <a:lnTo>
                        <a:pt x="216028" y="936362"/>
                      </a:lnTo>
                      <a:cubicBezTo>
                        <a:pt x="96719" y="936362"/>
                        <a:pt x="0" y="839643"/>
                        <a:pt x="0" y="720334"/>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5400" dirty="0">
                    <a:solidFill>
                      <a:schemeClr val="bg1"/>
                    </a:solidFill>
                    <a:latin typeface="Algerian" pitchFamily="82" charset="0"/>
                  </a:endParaRPr>
                </a:p>
              </p:txBody>
            </p:sp>
          </p:grpSp>
          <p:pic>
            <p:nvPicPr>
              <p:cNvPr id="31" name="Picture 3"/>
              <p:cNvPicPr>
                <a:picLocks noChangeAspect="1" noChangeArrowheads="1"/>
              </p:cNvPicPr>
              <p:nvPr/>
            </p:nvPicPr>
            <p:blipFill rotWithShape="1">
              <a:blip r:embed="rId2" cstate="print">
                <a:biLevel thresh="75000"/>
                <a:extLst>
                  <a:ext uri="{BEBA8EAE-BF5A-486C-A8C5-ECC9F3942E4B}">
                    <a14:imgProps xmlns:a14="http://schemas.microsoft.com/office/drawing/2010/main">
                      <a14:imgLayer r:embed="rId3">
                        <a14:imgEffect>
                          <a14:colorTemperature colorTemp="47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2767" r="7205" b="57679"/>
              <a:stretch/>
            </p:blipFill>
            <p:spPr bwMode="auto">
              <a:xfrm flipH="1">
                <a:off x="1460443" y="2302789"/>
                <a:ext cx="2649788" cy="12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 name="直接连接符 6"/>
            <p:cNvCxnSpPr/>
            <p:nvPr/>
          </p:nvCxnSpPr>
          <p:spPr>
            <a:xfrm>
              <a:off x="3121357" y="836567"/>
              <a:ext cx="2942683" cy="0"/>
            </a:xfrm>
            <a:prstGeom prst="line">
              <a:avLst/>
            </a:prstGeom>
            <a:ln w="3175">
              <a:solidFill>
                <a:schemeClr val="tx1">
                  <a:lumMod val="75000"/>
                  <a:lumOff val="2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 name="TextBox 11"/>
            <p:cNvSpPr txBox="1"/>
            <p:nvPr/>
          </p:nvSpPr>
          <p:spPr>
            <a:xfrm>
              <a:off x="3121357" y="451538"/>
              <a:ext cx="2683280"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solidFill>
                    <a:srgbClr val="D7AFA1"/>
                  </a:solidFill>
                  <a:latin typeface="Batang" pitchFamily="18" charset="-127"/>
                  <a:ea typeface="Batang" pitchFamily="18" charset="-127"/>
                </a:rPr>
                <a:t>中心库房储备定额</a:t>
              </a:r>
            </a:p>
          </p:txBody>
        </p:sp>
        <p:sp>
          <p:nvSpPr>
            <p:cNvPr id="9" name="TextBox 12"/>
            <p:cNvSpPr txBox="1"/>
            <p:nvPr/>
          </p:nvSpPr>
          <p:spPr>
            <a:xfrm>
              <a:off x="3121356" y="836567"/>
              <a:ext cx="5366562" cy="83870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pPr>
              <a:r>
                <a:rPr lang="zh-CN" altLang="en-US" sz="2000" dirty="0">
                  <a:solidFill>
                    <a:srgbClr val="000000"/>
                  </a:solidFill>
                  <a:latin typeface="Arial" charset="0"/>
                  <a:ea typeface="宋体" charset="-122"/>
                </a:rPr>
                <a:t>设立一个客房用品中心库房，其存量应能满足客房一个月以上的需求。</a:t>
              </a:r>
              <a:endParaRPr lang="en-US" altLang="zh-CN" sz="2000" dirty="0">
                <a:solidFill>
                  <a:srgbClr val="000000"/>
                </a:solidFill>
                <a:latin typeface="Arial" charset="0"/>
                <a:ea typeface="宋体" charset="-122"/>
              </a:endParaRPr>
            </a:p>
          </p:txBody>
        </p:sp>
        <p:grpSp>
          <p:nvGrpSpPr>
            <p:cNvPr id="10" name="组合 9"/>
            <p:cNvGrpSpPr/>
            <p:nvPr/>
          </p:nvGrpSpPr>
          <p:grpSpPr>
            <a:xfrm flipH="1">
              <a:off x="2489145" y="1765521"/>
              <a:ext cx="2209925" cy="1536509"/>
              <a:chOff x="1460443" y="1168635"/>
              <a:chExt cx="2649788" cy="1842335"/>
            </a:xfrm>
          </p:grpSpPr>
          <p:grpSp>
            <p:nvGrpSpPr>
              <p:cNvPr id="24" name="组合 23"/>
              <p:cNvGrpSpPr/>
              <p:nvPr/>
            </p:nvGrpSpPr>
            <p:grpSpPr>
              <a:xfrm rot="19787233">
                <a:off x="1907593" y="1168635"/>
                <a:ext cx="1342371" cy="1842335"/>
                <a:chOff x="1939897" y="1161463"/>
                <a:chExt cx="1342371" cy="1842335"/>
              </a:xfrm>
            </p:grpSpPr>
            <p:grpSp>
              <p:nvGrpSpPr>
                <p:cNvPr id="26" name="组合 25"/>
                <p:cNvGrpSpPr/>
                <p:nvPr/>
              </p:nvGrpSpPr>
              <p:grpSpPr>
                <a:xfrm>
                  <a:off x="1986124" y="1161463"/>
                  <a:ext cx="1296144" cy="1770327"/>
                  <a:chOff x="1957208" y="1161463"/>
                  <a:chExt cx="1296144" cy="1770327"/>
                </a:xfrm>
              </p:grpSpPr>
              <p:sp>
                <p:nvSpPr>
                  <p:cNvPr id="28" name="圆角矩形 27"/>
                  <p:cNvSpPr/>
                  <p:nvPr/>
                </p:nvSpPr>
                <p:spPr>
                  <a:xfrm>
                    <a:off x="1957208" y="1161463"/>
                    <a:ext cx="1296144" cy="1728192"/>
                  </a:xfrm>
                  <a:prstGeom prst="roundRect">
                    <a:avLst/>
                  </a:prstGeom>
                  <a:solidFill>
                    <a:srgbClr val="BEA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800" dirty="0" smtClean="0">
                        <a:solidFill>
                          <a:schemeClr val="bg1"/>
                        </a:solidFill>
                        <a:latin typeface="Algerian" pitchFamily="82" charset="0"/>
                      </a:rPr>
                      <a:t>02</a:t>
                    </a:r>
                    <a:endParaRPr lang="zh-CN" altLang="en-US" sz="4800" dirty="0">
                      <a:solidFill>
                        <a:schemeClr val="bg1"/>
                      </a:solidFill>
                      <a:latin typeface="Algerian" pitchFamily="82" charset="0"/>
                    </a:endParaRPr>
                  </a:p>
                </p:txBody>
              </p:sp>
              <p:sp>
                <p:nvSpPr>
                  <p:cNvPr id="29" name="圆角矩形 28"/>
                  <p:cNvSpPr/>
                  <p:nvPr/>
                </p:nvSpPr>
                <p:spPr>
                  <a:xfrm>
                    <a:off x="1961710" y="1347614"/>
                    <a:ext cx="1188132" cy="1584176"/>
                  </a:xfrm>
                  <a:prstGeom prst="round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p>
                </p:txBody>
              </p:sp>
            </p:grpSp>
            <p:sp>
              <p:nvSpPr>
                <p:cNvPr id="27" name="圆角矩形 5"/>
                <p:cNvSpPr/>
                <p:nvPr/>
              </p:nvSpPr>
              <p:spPr>
                <a:xfrm>
                  <a:off x="1939897" y="2067436"/>
                  <a:ext cx="1292867" cy="936362"/>
                </a:xfrm>
                <a:custGeom>
                  <a:avLst/>
                  <a:gdLst/>
                  <a:ahLst/>
                  <a:cxnLst/>
                  <a:rect l="l" t="t" r="r" b="b"/>
                  <a:pathLst>
                    <a:path w="1292867" h="936362">
                      <a:moveTo>
                        <a:pt x="0" y="0"/>
                      </a:moveTo>
                      <a:lnTo>
                        <a:pt x="1292867" y="752847"/>
                      </a:lnTo>
                      <a:cubicBezTo>
                        <a:pt x="1277961" y="856795"/>
                        <a:pt x="1188330" y="936362"/>
                        <a:pt x="1080116" y="936362"/>
                      </a:cubicBezTo>
                      <a:lnTo>
                        <a:pt x="216028" y="936362"/>
                      </a:lnTo>
                      <a:cubicBezTo>
                        <a:pt x="96719" y="936362"/>
                        <a:pt x="0" y="839643"/>
                        <a:pt x="0" y="720334"/>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5400" dirty="0">
                    <a:solidFill>
                      <a:schemeClr val="bg1"/>
                    </a:solidFill>
                    <a:latin typeface="Algerian" pitchFamily="82" charset="0"/>
                  </a:endParaRPr>
                </a:p>
              </p:txBody>
            </p:sp>
          </p:grpSp>
          <p:pic>
            <p:nvPicPr>
              <p:cNvPr id="25" name="Picture 3"/>
              <p:cNvPicPr>
                <a:picLocks noChangeAspect="1" noChangeArrowheads="1"/>
              </p:cNvPicPr>
              <p:nvPr/>
            </p:nvPicPr>
            <p:blipFill rotWithShape="1">
              <a:blip r:embed="rId2" cstate="print">
                <a:biLevel thresh="75000"/>
                <a:extLst>
                  <a:ext uri="{BEBA8EAE-BF5A-486C-A8C5-ECC9F3942E4B}">
                    <a14:imgProps xmlns:a14="http://schemas.microsoft.com/office/drawing/2010/main">
                      <a14:imgLayer r:embed="rId3">
                        <a14:imgEffect>
                          <a14:colorTemperature colorTemp="47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2767" r="7205" b="57679"/>
              <a:stretch/>
            </p:blipFill>
            <p:spPr bwMode="auto">
              <a:xfrm flipH="1">
                <a:off x="1460443" y="2144924"/>
                <a:ext cx="2649788" cy="12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1" name="直接连接符 10"/>
            <p:cNvCxnSpPr/>
            <p:nvPr/>
          </p:nvCxnSpPr>
          <p:spPr>
            <a:xfrm>
              <a:off x="4653653" y="2482944"/>
              <a:ext cx="2942683" cy="0"/>
            </a:xfrm>
            <a:prstGeom prst="line">
              <a:avLst/>
            </a:prstGeom>
            <a:ln w="3175">
              <a:solidFill>
                <a:schemeClr val="tx1">
                  <a:lumMod val="75000"/>
                  <a:lumOff val="2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2" name="TextBox 29"/>
            <p:cNvSpPr txBox="1"/>
            <p:nvPr/>
          </p:nvSpPr>
          <p:spPr>
            <a:xfrm>
              <a:off x="4653653" y="2097915"/>
              <a:ext cx="2942683" cy="4050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solidFill>
                    <a:srgbClr val="BEA03C"/>
                  </a:solidFill>
                  <a:latin typeface="Batang" pitchFamily="18" charset="-127"/>
                  <a:ea typeface="Batang" pitchFamily="18" charset="-127"/>
                </a:rPr>
                <a:t>楼层布草房储备定额</a:t>
              </a:r>
            </a:p>
          </p:txBody>
        </p:sp>
        <p:sp>
          <p:nvSpPr>
            <p:cNvPr id="13" name="TextBox 30"/>
            <p:cNvSpPr txBox="1"/>
            <p:nvPr/>
          </p:nvSpPr>
          <p:spPr>
            <a:xfrm>
              <a:off x="4653652" y="2482944"/>
              <a:ext cx="4517995" cy="89114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CN" altLang="en-US" sz="2000" dirty="0" smtClean="0">
                  <a:solidFill>
                    <a:srgbClr val="000000"/>
                  </a:solidFill>
                  <a:latin typeface="Arial" charset="0"/>
                  <a:ea typeface="宋体" charset="-122"/>
                </a:rPr>
                <a:t>往往</a:t>
              </a:r>
              <a:r>
                <a:rPr lang="zh-CN" altLang="en-US" sz="2000" dirty="0">
                  <a:solidFill>
                    <a:srgbClr val="000000"/>
                  </a:solidFill>
                  <a:latin typeface="Arial" charset="0"/>
                  <a:ea typeface="宋体" charset="-122"/>
                </a:rPr>
                <a:t>需要备有一周的用品。储备量应列出明确的标准贴在布草房的门后或墙上，以供领料对照。</a:t>
              </a:r>
              <a:endParaRPr lang="en-US" altLang="zh-CN" sz="2000" dirty="0">
                <a:solidFill>
                  <a:srgbClr val="000000"/>
                </a:solidFill>
                <a:latin typeface="Arial" charset="0"/>
                <a:ea typeface="宋体" charset="-122"/>
              </a:endParaRPr>
            </a:p>
          </p:txBody>
        </p:sp>
        <p:grpSp>
          <p:nvGrpSpPr>
            <p:cNvPr id="14" name="组合 13"/>
            <p:cNvGrpSpPr/>
            <p:nvPr/>
          </p:nvGrpSpPr>
          <p:grpSpPr>
            <a:xfrm>
              <a:off x="1351933" y="3290676"/>
              <a:ext cx="2209925" cy="1441314"/>
              <a:chOff x="1460443" y="1288306"/>
              <a:chExt cx="2649788" cy="1728192"/>
            </a:xfrm>
          </p:grpSpPr>
          <p:grpSp>
            <p:nvGrpSpPr>
              <p:cNvPr id="18" name="组合 17"/>
              <p:cNvGrpSpPr/>
              <p:nvPr/>
            </p:nvGrpSpPr>
            <p:grpSpPr>
              <a:xfrm rot="19787233">
                <a:off x="1936620" y="1288306"/>
                <a:ext cx="1296144" cy="1728192"/>
                <a:chOff x="1936620" y="1275606"/>
                <a:chExt cx="1296144" cy="1728192"/>
              </a:xfrm>
            </p:grpSpPr>
            <p:grpSp>
              <p:nvGrpSpPr>
                <p:cNvPr id="20" name="组合 19"/>
                <p:cNvGrpSpPr/>
                <p:nvPr/>
              </p:nvGrpSpPr>
              <p:grpSpPr>
                <a:xfrm>
                  <a:off x="1936620" y="1275606"/>
                  <a:ext cx="1296144" cy="1728192"/>
                  <a:chOff x="1907704" y="1275606"/>
                  <a:chExt cx="1296144" cy="1728192"/>
                </a:xfrm>
              </p:grpSpPr>
              <p:sp>
                <p:nvSpPr>
                  <p:cNvPr id="22" name="圆角矩形 21"/>
                  <p:cNvSpPr/>
                  <p:nvPr/>
                </p:nvSpPr>
                <p:spPr>
                  <a:xfrm>
                    <a:off x="1907704" y="1275606"/>
                    <a:ext cx="1296144" cy="1728192"/>
                  </a:xfrm>
                  <a:prstGeom prst="roundRect">
                    <a:avLst/>
                  </a:prstGeom>
                  <a:solidFill>
                    <a:srgbClr val="63B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800" dirty="0" smtClean="0">
                        <a:solidFill>
                          <a:schemeClr val="bg1"/>
                        </a:solidFill>
                        <a:latin typeface="Algerian" pitchFamily="82" charset="0"/>
                      </a:rPr>
                      <a:t>03</a:t>
                    </a:r>
                    <a:endParaRPr lang="zh-CN" altLang="en-US" sz="4800" dirty="0">
                      <a:solidFill>
                        <a:schemeClr val="bg1"/>
                      </a:solidFill>
                      <a:latin typeface="Algerian" pitchFamily="82" charset="0"/>
                    </a:endParaRPr>
                  </a:p>
                </p:txBody>
              </p:sp>
              <p:sp>
                <p:nvSpPr>
                  <p:cNvPr id="23" name="圆角矩形 22"/>
                  <p:cNvSpPr/>
                  <p:nvPr/>
                </p:nvSpPr>
                <p:spPr>
                  <a:xfrm>
                    <a:off x="1961710" y="1347614"/>
                    <a:ext cx="1188132" cy="1584176"/>
                  </a:xfrm>
                  <a:prstGeom prst="round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p>
                </p:txBody>
              </p:sp>
            </p:grpSp>
            <p:sp>
              <p:nvSpPr>
                <p:cNvPr id="21" name="圆角矩形 5"/>
                <p:cNvSpPr/>
                <p:nvPr/>
              </p:nvSpPr>
              <p:spPr>
                <a:xfrm>
                  <a:off x="1939897" y="2067436"/>
                  <a:ext cx="1292867" cy="936362"/>
                </a:xfrm>
                <a:custGeom>
                  <a:avLst/>
                  <a:gdLst/>
                  <a:ahLst/>
                  <a:cxnLst/>
                  <a:rect l="l" t="t" r="r" b="b"/>
                  <a:pathLst>
                    <a:path w="1292867" h="936362">
                      <a:moveTo>
                        <a:pt x="0" y="0"/>
                      </a:moveTo>
                      <a:lnTo>
                        <a:pt x="1292867" y="752847"/>
                      </a:lnTo>
                      <a:cubicBezTo>
                        <a:pt x="1277961" y="856795"/>
                        <a:pt x="1188330" y="936362"/>
                        <a:pt x="1080116" y="936362"/>
                      </a:cubicBezTo>
                      <a:lnTo>
                        <a:pt x="216028" y="936362"/>
                      </a:lnTo>
                      <a:cubicBezTo>
                        <a:pt x="96719" y="936362"/>
                        <a:pt x="0" y="839643"/>
                        <a:pt x="0" y="720334"/>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5400" dirty="0">
                    <a:solidFill>
                      <a:schemeClr val="bg1"/>
                    </a:solidFill>
                    <a:latin typeface="Algerian" pitchFamily="82" charset="0"/>
                  </a:endParaRPr>
                </a:p>
              </p:txBody>
            </p:sp>
          </p:grpSp>
          <p:pic>
            <p:nvPicPr>
              <p:cNvPr id="19" name="Picture 3"/>
              <p:cNvPicPr>
                <a:picLocks noChangeAspect="1" noChangeArrowheads="1"/>
              </p:cNvPicPr>
              <p:nvPr/>
            </p:nvPicPr>
            <p:blipFill rotWithShape="1">
              <a:blip r:embed="rId2" cstate="print">
                <a:biLevel thresh="75000"/>
                <a:extLst>
                  <a:ext uri="{BEBA8EAE-BF5A-486C-A8C5-ECC9F3942E4B}">
                    <a14:imgProps xmlns:a14="http://schemas.microsoft.com/office/drawing/2010/main">
                      <a14:imgLayer r:embed="rId3">
                        <a14:imgEffect>
                          <a14:colorTemperature colorTemp="47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2767" r="7205" b="57679"/>
              <a:stretch/>
            </p:blipFill>
            <p:spPr bwMode="auto">
              <a:xfrm flipH="1">
                <a:off x="1460443" y="2302789"/>
                <a:ext cx="2649788" cy="12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5" name="直接连接符 14"/>
            <p:cNvCxnSpPr/>
            <p:nvPr/>
          </p:nvCxnSpPr>
          <p:spPr>
            <a:xfrm>
              <a:off x="3213493" y="3886645"/>
              <a:ext cx="2942683" cy="0"/>
            </a:xfrm>
            <a:prstGeom prst="line">
              <a:avLst/>
            </a:prstGeom>
            <a:ln w="3175">
              <a:solidFill>
                <a:schemeClr val="tx1">
                  <a:lumMod val="75000"/>
                  <a:lumOff val="2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6" name="TextBox 40"/>
            <p:cNvSpPr txBox="1"/>
            <p:nvPr/>
          </p:nvSpPr>
          <p:spPr>
            <a:xfrm>
              <a:off x="3213492" y="3414472"/>
              <a:ext cx="2371009" cy="4050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solidFill>
                    <a:srgbClr val="63BED2"/>
                  </a:solidFill>
                  <a:latin typeface="Batang" pitchFamily="18" charset="-127"/>
                  <a:ea typeface="Batang" pitchFamily="18" charset="-127"/>
                </a:rPr>
                <a:t>工作车配备标准</a:t>
              </a:r>
            </a:p>
          </p:txBody>
        </p:sp>
        <p:sp>
          <p:nvSpPr>
            <p:cNvPr id="17" name="TextBox 41"/>
            <p:cNvSpPr txBox="1"/>
            <p:nvPr/>
          </p:nvSpPr>
          <p:spPr>
            <a:xfrm>
              <a:off x="3235308" y="3886645"/>
              <a:ext cx="5252610" cy="3510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solidFill>
                    <a:srgbClr val="000000"/>
                  </a:solidFill>
                  <a:latin typeface="Arial" charset="0"/>
                  <a:ea typeface="宋体" charset="-122"/>
                </a:rPr>
                <a:t>工作车上的配备往往以一个班次的耗用量为基准。</a:t>
              </a:r>
              <a:endParaRPr lang="zh-CN" altLang="en-US" sz="1400" dirty="0">
                <a:solidFill>
                  <a:schemeClr val="tx1">
                    <a:lumMod val="75000"/>
                    <a:lumOff val="25000"/>
                  </a:schemeClr>
                </a:solidFill>
                <a:latin typeface="Batang" pitchFamily="18" charset="-127"/>
                <a:ea typeface="Batang" pitchFamily="18" charset="-127"/>
              </a:endParaRPr>
            </a:p>
          </p:txBody>
        </p:sp>
      </p:grpSp>
      <p:sp>
        <p:nvSpPr>
          <p:cNvPr id="36" name="矩形 35"/>
          <p:cNvSpPr/>
          <p:nvPr/>
        </p:nvSpPr>
        <p:spPr>
          <a:xfrm>
            <a:off x="461613" y="476795"/>
            <a:ext cx="341632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（二）确定储备定额</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5999351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10" y="1475623"/>
            <a:ext cx="3960275" cy="4833577"/>
          </a:xfrm>
          <a:prstGeom prst="rect">
            <a:avLst/>
          </a:prstGeom>
        </p:spPr>
      </p:pic>
      <p:sp>
        <p:nvSpPr>
          <p:cNvPr id="17" name="TextBox 16"/>
          <p:cNvSpPr txBox="1"/>
          <p:nvPr/>
        </p:nvSpPr>
        <p:spPr>
          <a:xfrm>
            <a:off x="4471119" y="1630253"/>
            <a:ext cx="4477795" cy="4524315"/>
          </a:xfrm>
          <a:prstGeom prst="rect">
            <a:avLst/>
          </a:prstGeom>
          <a:noFill/>
        </p:spPr>
        <p:txBody>
          <a:bodyPr wrap="square" rtlCol="0">
            <a:spAutoFit/>
          </a:bodyPr>
          <a:lstStyle/>
          <a:p>
            <a:pPr>
              <a:lnSpc>
                <a:spcPct val="150000"/>
              </a:lnSpc>
            </a:pPr>
            <a:r>
              <a:rPr lang="zh-CN" altLang="en-US" sz="2400" dirty="0">
                <a:latin typeface="+mn-ea"/>
                <a:ea typeface="+mn-ea"/>
              </a:rPr>
              <a:t>１、客用品发放的控制</a:t>
            </a:r>
          </a:p>
          <a:p>
            <a:pPr>
              <a:lnSpc>
                <a:spcPct val="150000"/>
              </a:lnSpc>
            </a:pPr>
            <a:r>
              <a:rPr lang="zh-CN" altLang="en-US" sz="2400" dirty="0">
                <a:latin typeface="+mn-ea"/>
                <a:ea typeface="+mn-ea"/>
              </a:rPr>
              <a:t>客房用品的发放应根据楼层布草房的配备定额明确一个周期和时间</a:t>
            </a:r>
            <a:r>
              <a:rPr lang="zh-CN" altLang="en-US" sz="2400" dirty="0" smtClean="0">
                <a:latin typeface="+mn-ea"/>
                <a:ea typeface="+mn-ea"/>
              </a:rPr>
              <a:t>。在</a:t>
            </a:r>
            <a:r>
              <a:rPr lang="zh-CN" altLang="en-US" sz="2400" dirty="0">
                <a:latin typeface="+mn-ea"/>
                <a:ea typeface="+mn-ea"/>
              </a:rPr>
              <a:t>发放日期之前，楼层领班应将其所辖楼层的库存情况了解清楚，并填写领料单。凭领料单领取货物之后，即将此单留在中心库房，以便统计。</a:t>
            </a:r>
          </a:p>
        </p:txBody>
      </p:sp>
      <p:sp>
        <p:nvSpPr>
          <p:cNvPr id="14" name="矩形 13"/>
          <p:cNvSpPr/>
          <p:nvPr/>
        </p:nvSpPr>
        <p:spPr>
          <a:xfrm>
            <a:off x="395710" y="260780"/>
            <a:ext cx="5570756"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（三）做好客用品的日常管理工作</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664454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701" y="1340855"/>
            <a:ext cx="4219418" cy="4896340"/>
          </a:xfrm>
          <a:prstGeom prst="rect">
            <a:avLst/>
          </a:prstGeom>
        </p:spPr>
      </p:pic>
      <p:sp>
        <p:nvSpPr>
          <p:cNvPr id="17" name="TextBox 16"/>
          <p:cNvSpPr txBox="1"/>
          <p:nvPr/>
        </p:nvSpPr>
        <p:spPr>
          <a:xfrm>
            <a:off x="4471118" y="1475623"/>
            <a:ext cx="4477795" cy="559769"/>
          </a:xfrm>
          <a:prstGeom prst="rect">
            <a:avLst/>
          </a:prstGeom>
          <a:noFill/>
        </p:spPr>
        <p:txBody>
          <a:bodyPr wrap="square" rtlCol="0">
            <a:spAutoFit/>
          </a:bodyPr>
          <a:lstStyle/>
          <a:p>
            <a:pPr>
              <a:lnSpc>
                <a:spcPct val="150000"/>
              </a:lnSpc>
            </a:pPr>
            <a:r>
              <a:rPr lang="zh-CN" altLang="en-US" sz="2400" dirty="0">
                <a:latin typeface="+mn-ea"/>
                <a:ea typeface="+mn-ea"/>
              </a:rPr>
              <a:t>２、做好客用品的统计分析</a:t>
            </a:r>
            <a:r>
              <a:rPr lang="zh-CN" altLang="en-US" sz="2400" dirty="0" smtClean="0">
                <a:latin typeface="+mn-ea"/>
                <a:ea typeface="+mn-ea"/>
              </a:rPr>
              <a:t>工作</a:t>
            </a:r>
            <a:endParaRPr lang="zh-CN" altLang="en-US" sz="2400" dirty="0">
              <a:latin typeface="+mn-ea"/>
              <a:ea typeface="+mn-ea"/>
            </a:endParaRPr>
          </a:p>
        </p:txBody>
      </p:sp>
      <p:sp>
        <p:nvSpPr>
          <p:cNvPr id="3" name="矩形 2"/>
          <p:cNvSpPr/>
          <p:nvPr/>
        </p:nvSpPr>
        <p:spPr>
          <a:xfrm>
            <a:off x="4600422" y="2035392"/>
            <a:ext cx="4192925" cy="4437753"/>
          </a:xfrm>
          <a:prstGeom prst="rect">
            <a:avLst/>
          </a:prstGeom>
        </p:spPr>
        <p:txBody>
          <a:bodyPr wrap="square">
            <a:spAutoFit/>
          </a:bodyPr>
          <a:lstStyle/>
          <a:p>
            <a:pPr>
              <a:lnSpc>
                <a:spcPct val="150000"/>
              </a:lnSpc>
            </a:pPr>
            <a:r>
              <a:rPr lang="zh-CN" altLang="en-US" sz="2400" dirty="0">
                <a:latin typeface="+mn-ea"/>
                <a:ea typeface="+mn-ea"/>
              </a:rPr>
              <a:t>（１）每日统计。服务员在做房时，应填写“客房服务员工作日报表”，并在做完房后，对主要客用品的耗用情况加以统计。最后，由房务中心文员对整个客房部所有楼层的客用品耗用量作汇总，填写“每日楼层消耗品汇总表”。</a:t>
            </a:r>
          </a:p>
        </p:txBody>
      </p:sp>
    </p:spTree>
    <p:extLst>
      <p:ext uri="{BB962C8B-B14F-4D97-AF65-F5344CB8AC3E}">
        <p14:creationId xmlns:p14="http://schemas.microsoft.com/office/powerpoint/2010/main" val="22797787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p:nvPr/>
        </p:nvPicPr>
        <p:blipFill>
          <a:blip r:embed="rId3">
            <a:extLst>
              <a:ext uri="{28A0092B-C50C-407E-A947-70E740481C1C}">
                <a14:useLocalDpi xmlns:a14="http://schemas.microsoft.com/office/drawing/2010/main" val="0"/>
              </a:ext>
            </a:extLst>
          </a:blip>
          <a:srcRect/>
          <a:stretch>
            <a:fillRect/>
          </a:stretch>
        </p:blipFill>
        <p:spPr bwMode="auto">
          <a:xfrm>
            <a:off x="251700" y="1268850"/>
            <a:ext cx="7344510" cy="4968345"/>
          </a:xfrm>
          <a:prstGeom prst="rect">
            <a:avLst/>
          </a:prstGeom>
          <a:noFill/>
          <a:ln>
            <a:noFill/>
          </a:ln>
        </p:spPr>
      </p:pic>
      <p:sp>
        <p:nvSpPr>
          <p:cNvPr id="7" name="矩形 132100"/>
          <p:cNvSpPr>
            <a:spLocks noRot="1" noChangeArrowheads="1"/>
          </p:cNvSpPr>
          <p:nvPr/>
        </p:nvSpPr>
        <p:spPr bwMode="auto">
          <a:xfrm>
            <a:off x="8192794" y="1268850"/>
            <a:ext cx="467715" cy="468032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vert="eaVert"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buNone/>
            </a:pPr>
            <a:r>
              <a:rPr lang="zh-CN" altLang="en-US" b="1" dirty="0">
                <a:solidFill>
                  <a:srgbClr val="0000FF"/>
                </a:solidFill>
              </a:rPr>
              <a:t>每日楼层消耗品汇总表</a:t>
            </a:r>
            <a:endParaRPr lang="en-US" altLang="zh-CN" b="1" dirty="0" smtClean="0">
              <a:solidFill>
                <a:srgbClr val="0000FF"/>
              </a:solidFill>
            </a:endParaRPr>
          </a:p>
        </p:txBody>
      </p:sp>
    </p:spTree>
    <p:extLst>
      <p:ext uri="{BB962C8B-B14F-4D97-AF65-F5344CB8AC3E}">
        <p14:creationId xmlns:p14="http://schemas.microsoft.com/office/powerpoint/2010/main" val="16669488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11727" y="2071249"/>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6" name="TextBox 15"/>
          <p:cNvSpPr txBox="1"/>
          <p:nvPr/>
        </p:nvSpPr>
        <p:spPr>
          <a:xfrm>
            <a:off x="448887" y="2777011"/>
            <a:ext cx="4714982" cy="3416320"/>
          </a:xfrm>
          <a:prstGeom prst="rect">
            <a:avLst/>
          </a:prstGeom>
          <a:noFill/>
        </p:spPr>
        <p:txBody>
          <a:bodyPr wrap="square" rtlCol="0">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3</a:t>
            </a:r>
            <a:r>
              <a:rPr lang="zh-CN" altLang="en-US" sz="2400" dirty="0">
                <a:latin typeface="微软雅黑" panose="020B0503020204020204" pitchFamily="34" charset="-122"/>
                <a:ea typeface="微软雅黑" panose="020B0503020204020204" pitchFamily="34" charset="-122"/>
              </a:rPr>
              <a:t>）去除节电牌，改为红外线与空调一体化的控制器，房间、卫生间无人时，灯就自动熄灭，有人时就保持正常的照明状况</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nSpc>
                <a:spcPct val="150000"/>
              </a:lnSpc>
            </a:pPr>
            <a:r>
              <a:rPr lang="zh-CN" altLang="en-US" sz="2400" dirty="0" smtClean="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4</a:t>
            </a:r>
            <a:r>
              <a:rPr lang="zh-CN" altLang="en-US" sz="2400" dirty="0">
                <a:latin typeface="微软雅黑" panose="020B0503020204020204" pitchFamily="34" charset="-122"/>
                <a:ea typeface="微软雅黑" panose="020B0503020204020204" pitchFamily="34" charset="-122"/>
              </a:rPr>
              <a:t>）房内灯光向顶灯、槽灯方向发展，摇臂灯及台灯越来越少用。</a:t>
            </a:r>
          </a:p>
        </p:txBody>
      </p:sp>
      <p:sp>
        <p:nvSpPr>
          <p:cNvPr id="8" name="Text Box 3"/>
          <p:cNvSpPr txBox="1">
            <a:spLocks noChangeArrowheads="1"/>
          </p:cNvSpPr>
          <p:nvPr/>
        </p:nvSpPr>
        <p:spPr bwMode="auto">
          <a:xfrm>
            <a:off x="931749" y="1971182"/>
            <a:ext cx="666446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一、卧室设计与装修的发展趋势</a:t>
            </a:r>
            <a:endParaRPr lang="en-US" altLang="zh-CN" sz="3000" b="1" dirty="0">
              <a:solidFill>
                <a:srgbClr val="CC3300"/>
              </a:solidFill>
              <a:latin typeface="黑体" pitchFamily="49" charset="-122"/>
              <a:ea typeface="黑体" pitchFamily="49" charset="-122"/>
            </a:endParaRPr>
          </a:p>
        </p:txBody>
      </p:sp>
      <p:pic>
        <p:nvPicPr>
          <p:cNvPr id="14" name="图片 13" descr="P104039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40" y="2852960"/>
            <a:ext cx="3857625" cy="3264423"/>
          </a:xfrm>
          <a:prstGeom prst="rect">
            <a:avLst/>
          </a:prstGeom>
          <a:noFill/>
          <a:ln>
            <a:noFill/>
          </a:ln>
        </p:spPr>
      </p:pic>
    </p:spTree>
    <p:extLst>
      <p:ext uri="{BB962C8B-B14F-4D97-AF65-F5344CB8AC3E}">
        <p14:creationId xmlns:p14="http://schemas.microsoft.com/office/powerpoint/2010/main" val="12854584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95710" y="1340855"/>
            <a:ext cx="8296664" cy="1200329"/>
          </a:xfrm>
          <a:prstGeom prst="rect">
            <a:avLst/>
          </a:prstGeom>
        </p:spPr>
        <p:txBody>
          <a:bodyPr wrap="square">
            <a:spAutoFit/>
          </a:bodyPr>
          <a:lstStyle/>
          <a:p>
            <a:r>
              <a:rPr lang="zh-CN" altLang="en-US" sz="2400" dirty="0">
                <a:latin typeface="+mn-ea"/>
                <a:ea typeface="+mn-ea"/>
              </a:rPr>
              <a:t>（２）定期分析。一般情况下，客房部应每月对客房客用品的耗用情况做一次定期分析。其内容有</a:t>
            </a:r>
            <a:r>
              <a:rPr lang="zh-CN" altLang="en-US" sz="2400" dirty="0" smtClean="0">
                <a:latin typeface="+mn-ea"/>
                <a:ea typeface="+mn-ea"/>
              </a:rPr>
              <a:t>：</a:t>
            </a:r>
            <a:endParaRPr lang="en-US" altLang="zh-CN" sz="2400" dirty="0" smtClean="0">
              <a:latin typeface="+mn-ea"/>
              <a:ea typeface="+mn-ea"/>
            </a:endParaRPr>
          </a:p>
          <a:p>
            <a:pPr marL="457200" indent="-457200">
              <a:buFont typeface="+mj-ea"/>
              <a:buAutoNum type="circleNumDbPlain"/>
            </a:pPr>
            <a:r>
              <a:rPr lang="zh-CN" altLang="zh-CN" sz="2400" dirty="0"/>
              <a:t>根据每日耗量汇总表制订出月度各楼层耗量汇总表</a:t>
            </a:r>
            <a:endParaRPr lang="zh-CN" altLang="en-US" sz="2400" dirty="0">
              <a:latin typeface="+mn-ea"/>
              <a:ea typeface="+mn-ea"/>
            </a:endParaRPr>
          </a:p>
        </p:txBody>
      </p:sp>
      <p:pic>
        <p:nvPicPr>
          <p:cNvPr id="5" name="图片 4"/>
          <p:cNvPicPr/>
          <p:nvPr/>
        </p:nvPicPr>
        <p:blipFill>
          <a:blip r:embed="rId3">
            <a:extLst>
              <a:ext uri="{28A0092B-C50C-407E-A947-70E740481C1C}">
                <a14:useLocalDpi xmlns:a14="http://schemas.microsoft.com/office/drawing/2010/main" val="0"/>
              </a:ext>
            </a:extLst>
          </a:blip>
          <a:srcRect/>
          <a:stretch>
            <a:fillRect/>
          </a:stretch>
        </p:blipFill>
        <p:spPr bwMode="auto">
          <a:xfrm>
            <a:off x="899745" y="2708950"/>
            <a:ext cx="7416515" cy="3600250"/>
          </a:xfrm>
          <a:prstGeom prst="rect">
            <a:avLst/>
          </a:prstGeom>
          <a:noFill/>
          <a:ln>
            <a:noFill/>
          </a:ln>
        </p:spPr>
      </p:pic>
    </p:spTree>
    <p:extLst>
      <p:ext uri="{BB962C8B-B14F-4D97-AF65-F5344CB8AC3E}">
        <p14:creationId xmlns:p14="http://schemas.microsoft.com/office/powerpoint/2010/main" val="16039212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364054" y="1340855"/>
            <a:ext cx="3328319" cy="1667764"/>
          </a:xfrm>
          <a:prstGeom prst="rect">
            <a:avLst/>
          </a:prstGeom>
        </p:spPr>
        <p:txBody>
          <a:bodyPr wrap="square">
            <a:spAutoFit/>
          </a:bodyPr>
          <a:lstStyle/>
          <a:p>
            <a:pPr>
              <a:lnSpc>
                <a:spcPct val="150000"/>
              </a:lnSpc>
            </a:pPr>
            <a:r>
              <a:rPr lang="zh-CN" altLang="en-US" sz="2400" dirty="0" smtClean="0"/>
              <a:t>②</a:t>
            </a:r>
            <a:r>
              <a:rPr lang="zh-CN" altLang="zh-CN" sz="2400" dirty="0" smtClean="0"/>
              <a:t>结合</a:t>
            </a:r>
            <a:r>
              <a:rPr lang="zh-CN" altLang="zh-CN" sz="2400" dirty="0"/>
              <a:t>住客率及上月情况，制作每月客用品及物资消耗分析对照表</a:t>
            </a:r>
            <a:endParaRPr lang="zh-CN" altLang="en-US" sz="2400" dirty="0">
              <a:latin typeface="+mn-ea"/>
              <a:ea typeface="+mn-ea"/>
            </a:endParaRPr>
          </a:p>
        </p:txBody>
      </p:sp>
      <p:pic>
        <p:nvPicPr>
          <p:cNvPr id="4" name="图片 3" descr="File000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90" y="152400"/>
            <a:ext cx="4733925" cy="6553200"/>
          </a:xfrm>
          <a:prstGeom prst="rect">
            <a:avLst/>
          </a:prstGeom>
          <a:noFill/>
          <a:ln>
            <a:noFill/>
          </a:ln>
        </p:spPr>
      </p:pic>
      <p:pic>
        <p:nvPicPr>
          <p:cNvPr id="6" name="图片 5"/>
          <p:cNvPicPr/>
          <p:nvPr/>
        </p:nvPicPr>
        <p:blipFill>
          <a:blip r:embed="rId4">
            <a:extLst>
              <a:ext uri="{28A0092B-C50C-407E-A947-70E740481C1C}">
                <a14:useLocalDpi xmlns:a14="http://schemas.microsoft.com/office/drawing/2010/main" val="0"/>
              </a:ext>
            </a:extLst>
          </a:blip>
          <a:srcRect/>
          <a:stretch>
            <a:fillRect/>
          </a:stretch>
        </p:blipFill>
        <p:spPr bwMode="auto">
          <a:xfrm>
            <a:off x="2224704" y="3008619"/>
            <a:ext cx="5299501" cy="3696981"/>
          </a:xfrm>
          <a:prstGeom prst="rect">
            <a:avLst/>
          </a:prstGeom>
          <a:noFill/>
          <a:ln>
            <a:noFill/>
          </a:ln>
        </p:spPr>
      </p:pic>
    </p:spTree>
    <p:extLst>
      <p:ext uri="{BB962C8B-B14F-4D97-AF65-F5344CB8AC3E}">
        <p14:creationId xmlns:p14="http://schemas.microsoft.com/office/powerpoint/2010/main" val="19367156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228114" y="1340855"/>
            <a:ext cx="2808195" cy="1200329"/>
          </a:xfrm>
          <a:prstGeom prst="rect">
            <a:avLst/>
          </a:prstGeom>
        </p:spPr>
        <p:txBody>
          <a:bodyPr wrap="square">
            <a:spAutoFit/>
          </a:bodyPr>
          <a:lstStyle/>
          <a:p>
            <a:pPr>
              <a:lnSpc>
                <a:spcPct val="150000"/>
              </a:lnSpc>
            </a:pPr>
            <a:r>
              <a:rPr lang="zh-CN" altLang="en-US" sz="2400" dirty="0"/>
              <a:t>③制定每月客用品盘点及消耗报告</a:t>
            </a:r>
            <a:endParaRPr lang="zh-CN" altLang="en-US" sz="2400" dirty="0">
              <a:latin typeface="+mn-ea"/>
              <a:ea typeface="+mn-ea"/>
            </a:endParaRPr>
          </a:p>
        </p:txBody>
      </p:sp>
      <p:pic>
        <p:nvPicPr>
          <p:cNvPr id="7" name="图片 6" descr="File000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395"/>
            <a:ext cx="4648200" cy="6772275"/>
          </a:xfrm>
          <a:prstGeom prst="rect">
            <a:avLst/>
          </a:prstGeom>
          <a:noFill/>
          <a:ln>
            <a:noFill/>
          </a:ln>
        </p:spPr>
      </p:pic>
      <p:pic>
        <p:nvPicPr>
          <p:cNvPr id="5" name="图片 4"/>
          <p:cNvPicPr/>
          <p:nvPr/>
        </p:nvPicPr>
        <p:blipFill>
          <a:blip r:embed="rId4">
            <a:extLst>
              <a:ext uri="{28A0092B-C50C-407E-A947-70E740481C1C}">
                <a14:useLocalDpi xmlns:a14="http://schemas.microsoft.com/office/drawing/2010/main" val="0"/>
              </a:ext>
            </a:extLst>
          </a:blip>
          <a:srcRect/>
          <a:stretch>
            <a:fillRect/>
          </a:stretch>
        </p:blipFill>
        <p:spPr bwMode="auto">
          <a:xfrm>
            <a:off x="1675164" y="1111219"/>
            <a:ext cx="4552950" cy="3381375"/>
          </a:xfrm>
          <a:prstGeom prst="rect">
            <a:avLst/>
          </a:prstGeom>
          <a:noFill/>
          <a:ln>
            <a:noFill/>
          </a:ln>
        </p:spPr>
      </p:pic>
      <p:pic>
        <p:nvPicPr>
          <p:cNvPr id="8" name="图片 7"/>
          <p:cNvPicPr/>
          <p:nvPr/>
        </p:nvPicPr>
        <p:blipFill>
          <a:blip r:embed="rId5">
            <a:extLst>
              <a:ext uri="{28A0092B-C50C-407E-A947-70E740481C1C}">
                <a14:useLocalDpi xmlns:a14="http://schemas.microsoft.com/office/drawing/2010/main" val="0"/>
              </a:ext>
            </a:extLst>
          </a:blip>
          <a:srcRect/>
          <a:stretch>
            <a:fillRect/>
          </a:stretch>
        </p:blipFill>
        <p:spPr bwMode="auto">
          <a:xfrm>
            <a:off x="3419920" y="2801906"/>
            <a:ext cx="4038600" cy="3886200"/>
          </a:xfrm>
          <a:prstGeom prst="rect">
            <a:avLst/>
          </a:prstGeom>
          <a:noFill/>
          <a:ln>
            <a:noFill/>
          </a:ln>
        </p:spPr>
      </p:pic>
    </p:spTree>
    <p:extLst>
      <p:ext uri="{BB962C8B-B14F-4D97-AF65-F5344CB8AC3E}">
        <p14:creationId xmlns:p14="http://schemas.microsoft.com/office/powerpoint/2010/main" val="15258116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39720" y="1664020"/>
            <a:ext cx="8280574" cy="646331"/>
          </a:xfrm>
          <a:prstGeom prst="rect">
            <a:avLst/>
          </a:prstGeom>
        </p:spPr>
        <p:txBody>
          <a:bodyPr wrap="square">
            <a:spAutoFit/>
          </a:bodyPr>
          <a:lstStyle/>
          <a:p>
            <a:pPr>
              <a:lnSpc>
                <a:spcPct val="150000"/>
              </a:lnSpc>
            </a:pPr>
            <a:r>
              <a:rPr lang="zh-CN" altLang="en-US" sz="2400" dirty="0"/>
              <a:t>④结合年初预算情况，制作月度预算执行情况对照表</a:t>
            </a:r>
            <a:endParaRPr lang="zh-CN" altLang="en-US" sz="2400" dirty="0">
              <a:latin typeface="+mn-ea"/>
              <a:ea typeface="+mn-ea"/>
            </a:endParaRPr>
          </a:p>
        </p:txBody>
      </p:sp>
      <p:pic>
        <p:nvPicPr>
          <p:cNvPr id="6" name="图片 5"/>
          <p:cNvPicPr/>
          <p:nvPr/>
        </p:nvPicPr>
        <p:blipFill>
          <a:blip r:embed="rId3">
            <a:extLst>
              <a:ext uri="{28A0092B-C50C-407E-A947-70E740481C1C}">
                <a14:useLocalDpi xmlns:a14="http://schemas.microsoft.com/office/drawing/2010/main" val="0"/>
              </a:ext>
            </a:extLst>
          </a:blip>
          <a:srcRect/>
          <a:stretch>
            <a:fillRect/>
          </a:stretch>
        </p:blipFill>
        <p:spPr bwMode="auto">
          <a:xfrm>
            <a:off x="1043755" y="2492935"/>
            <a:ext cx="7056490" cy="3600250"/>
          </a:xfrm>
          <a:prstGeom prst="rect">
            <a:avLst/>
          </a:prstGeom>
          <a:noFill/>
          <a:ln>
            <a:noFill/>
          </a:ln>
        </p:spPr>
      </p:pic>
    </p:spTree>
    <p:extLst>
      <p:ext uri="{BB962C8B-B14F-4D97-AF65-F5344CB8AC3E}">
        <p14:creationId xmlns:p14="http://schemas.microsoft.com/office/powerpoint/2010/main" val="3097447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67716" y="2348925"/>
            <a:ext cx="8503744" cy="3883755"/>
          </a:xfrm>
          <a:prstGeom prst="rect">
            <a:avLst/>
          </a:prstGeom>
          <a:noFill/>
        </p:spPr>
        <p:txBody>
          <a:bodyPr wrap="square" rtlCol="0">
            <a:spAutoFit/>
          </a:bodyPr>
          <a:lstStyle/>
          <a:p>
            <a:pPr>
              <a:lnSpc>
                <a:spcPct val="150000"/>
              </a:lnSpc>
            </a:pPr>
            <a:r>
              <a:rPr lang="zh-CN" altLang="en-US" sz="2400" dirty="0">
                <a:latin typeface="+mj-ea"/>
                <a:ea typeface="+mj-ea"/>
              </a:rPr>
              <a:t>客用品的“流失”是造成客用品失控的重要原因，有两种情况：一种是一些客人在服务员做房时从工作车上“顺手牵羊”，拿走部分客用品</a:t>
            </a:r>
            <a:r>
              <a:rPr lang="zh-CN" altLang="en-US" sz="2400" dirty="0" smtClean="0">
                <a:latin typeface="+mj-ea"/>
                <a:ea typeface="+mj-ea"/>
              </a:rPr>
              <a:t>；</a:t>
            </a:r>
            <a:endParaRPr lang="en-US" altLang="zh-CN" sz="2400" dirty="0" smtClean="0">
              <a:latin typeface="+mj-ea"/>
              <a:ea typeface="+mj-ea"/>
            </a:endParaRPr>
          </a:p>
          <a:p>
            <a:pPr>
              <a:lnSpc>
                <a:spcPct val="150000"/>
              </a:lnSpc>
            </a:pPr>
            <a:r>
              <a:rPr lang="zh-CN" altLang="en-US" sz="2400" dirty="0" smtClean="0">
                <a:latin typeface="+mj-ea"/>
                <a:ea typeface="+mj-ea"/>
              </a:rPr>
              <a:t>第二</a:t>
            </a:r>
            <a:r>
              <a:rPr lang="zh-CN" altLang="en-US" sz="2400" dirty="0">
                <a:latin typeface="+mj-ea"/>
                <a:ea typeface="+mj-ea"/>
              </a:rPr>
              <a:t>种情况，也是更普遍、更严重的现象，则是服务员利用工作之便，经常且大量拿走客用品以自用或提供给他人使用，在管理不善的酒店，甚至常常被大量带出酒店，形成客用品流失的“无底洞”。</a:t>
            </a:r>
          </a:p>
        </p:txBody>
      </p:sp>
      <p:sp>
        <p:nvSpPr>
          <p:cNvPr id="11" name="矩形 10"/>
          <p:cNvSpPr/>
          <p:nvPr/>
        </p:nvSpPr>
        <p:spPr>
          <a:xfrm>
            <a:off x="580844" y="1536953"/>
            <a:ext cx="341632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（四）控制流失现象</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740510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35628" y="2420930"/>
            <a:ext cx="7712662" cy="3416320"/>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zh-CN" altLang="en-US" sz="2400" dirty="0"/>
              <a:t>要求服务员在做房间卫生时，将工作车紧靠在房门口停放，以便监督；</a:t>
            </a:r>
          </a:p>
          <a:p>
            <a:pPr marL="342900" indent="-342900">
              <a:lnSpc>
                <a:spcPct val="150000"/>
              </a:lnSpc>
              <a:buFont typeface="Wingdings" panose="05000000000000000000" pitchFamily="2" charset="2"/>
              <a:buChar char="ü"/>
            </a:pPr>
            <a:r>
              <a:rPr lang="zh-CN" altLang="en-US" sz="2400" dirty="0" smtClean="0"/>
              <a:t>加强</a:t>
            </a:r>
            <a:r>
              <a:rPr lang="zh-CN" altLang="en-US" sz="2400" dirty="0"/>
              <a:t>对服务员的职业道德教育和纪律教育；</a:t>
            </a:r>
          </a:p>
          <a:p>
            <a:pPr marL="342900" indent="-342900">
              <a:lnSpc>
                <a:spcPct val="150000"/>
              </a:lnSpc>
              <a:buFont typeface="Wingdings" panose="05000000000000000000" pitchFamily="2" charset="2"/>
              <a:buChar char="ü"/>
            </a:pPr>
            <a:r>
              <a:rPr lang="zh-CN" altLang="en-US" sz="2400" dirty="0" smtClean="0"/>
              <a:t>要求</a:t>
            </a:r>
            <a:r>
              <a:rPr lang="zh-CN" altLang="en-US" sz="2400" dirty="0"/>
              <a:t>服务员做好客用品的领取和使用记录，以便考核；</a:t>
            </a:r>
          </a:p>
          <a:p>
            <a:pPr marL="342900" indent="-342900">
              <a:lnSpc>
                <a:spcPct val="150000"/>
              </a:lnSpc>
              <a:buFont typeface="Wingdings" panose="05000000000000000000" pitchFamily="2" charset="2"/>
              <a:buChar char="ü"/>
            </a:pPr>
            <a:r>
              <a:rPr lang="zh-CN" altLang="en-US" sz="2400" dirty="0" smtClean="0"/>
              <a:t>与</a:t>
            </a:r>
            <a:r>
              <a:rPr lang="zh-CN" altLang="en-US" sz="2400" dirty="0"/>
              <a:t>保安部配合，做好对员工上、下班及员工更衣柜的检查工作。</a:t>
            </a:r>
          </a:p>
        </p:txBody>
      </p:sp>
      <p:sp>
        <p:nvSpPr>
          <p:cNvPr id="11" name="TextBox 10"/>
          <p:cNvSpPr txBox="1"/>
          <p:nvPr/>
        </p:nvSpPr>
        <p:spPr>
          <a:xfrm>
            <a:off x="539720" y="1556870"/>
            <a:ext cx="5901187" cy="646331"/>
          </a:xfrm>
          <a:prstGeom prst="rect">
            <a:avLst/>
          </a:prstGeom>
          <a:noFill/>
        </p:spPr>
        <p:txBody>
          <a:bodyPr wrap="square" rtlCol="0">
            <a:spAutoFit/>
          </a:bodyPr>
          <a:lstStyle/>
          <a:p>
            <a:pPr>
              <a:lnSpc>
                <a:spcPct val="150000"/>
              </a:lnSpc>
            </a:pPr>
            <a:r>
              <a:rPr lang="zh-CN" altLang="en-US" sz="2400" dirty="0">
                <a:latin typeface="+mj-ea"/>
                <a:ea typeface="+mj-ea"/>
              </a:rPr>
              <a:t>针对上述情况，客房部可采取以下措施：</a:t>
            </a:r>
          </a:p>
        </p:txBody>
      </p:sp>
    </p:spTree>
    <p:extLst>
      <p:ext uri="{BB962C8B-B14F-4D97-AF65-F5344CB8AC3E}">
        <p14:creationId xmlns:p14="http://schemas.microsoft.com/office/powerpoint/2010/main" val="11997833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67716" y="2348925"/>
            <a:ext cx="8503744" cy="3970318"/>
          </a:xfrm>
          <a:prstGeom prst="rect">
            <a:avLst/>
          </a:prstGeom>
          <a:noFill/>
        </p:spPr>
        <p:txBody>
          <a:bodyPr wrap="square" rtlCol="0">
            <a:spAutoFit/>
          </a:bodyPr>
          <a:lstStyle/>
          <a:p>
            <a:pPr>
              <a:lnSpc>
                <a:spcPct val="150000"/>
              </a:lnSpc>
            </a:pPr>
            <a:r>
              <a:rPr lang="zh-CN" altLang="en-US" sz="2400" dirty="0" smtClean="0">
                <a:latin typeface="+mj-ea"/>
                <a:ea typeface="+mj-ea"/>
              </a:rPr>
              <a:t>年末</a:t>
            </a:r>
            <a:r>
              <a:rPr lang="zh-CN" altLang="en-US" sz="2400" dirty="0">
                <a:latin typeface="+mj-ea"/>
                <a:ea typeface="+mj-ea"/>
              </a:rPr>
              <a:t>要根据消耗定额、年初预算及其执行情况，落实奖惩政策。通过奖惩，严格管理制度，强化服务员对客用品的节约意识</a:t>
            </a:r>
            <a:r>
              <a:rPr lang="zh-CN" altLang="en-US" sz="2400" dirty="0" smtClean="0">
                <a:latin typeface="+mj-ea"/>
                <a:ea typeface="+mj-ea"/>
              </a:rPr>
              <a:t>。除</a:t>
            </a:r>
            <a:r>
              <a:rPr lang="zh-CN" altLang="en-US" sz="2400" dirty="0">
                <a:latin typeface="+mj-ea"/>
                <a:ea typeface="+mj-ea"/>
              </a:rPr>
              <a:t>过上述客用品的控制方法以外，还应努力做好客用品的节约工作。一方面，对于住客房内客人没有用过的客用品，应继续使用，不应随手扔掉。另一方面，客房管理工作应紧随“绿色潮流”，尽量使用固定的罐装容器盛放的卫生用品，以减少不必要的浪费和对环境造成的污染。</a:t>
            </a:r>
          </a:p>
        </p:txBody>
      </p:sp>
      <p:sp>
        <p:nvSpPr>
          <p:cNvPr id="11" name="矩形 10"/>
          <p:cNvSpPr/>
          <p:nvPr/>
        </p:nvSpPr>
        <p:spPr>
          <a:xfrm>
            <a:off x="580844" y="1536953"/>
            <a:ext cx="341632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（五）落实奖惩政策</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987388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6"/>
          <p:cNvSpPr>
            <a:spLocks noChangeArrowheads="1"/>
          </p:cNvSpPr>
          <p:nvPr/>
        </p:nvSpPr>
        <p:spPr bwMode="auto">
          <a:xfrm>
            <a:off x="0" y="1339849"/>
            <a:ext cx="323850" cy="4032251"/>
          </a:xfrm>
          <a:prstGeom prst="rect">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5" name="矩形 7"/>
          <p:cNvSpPr>
            <a:spLocks noChangeArrowheads="1"/>
          </p:cNvSpPr>
          <p:nvPr/>
        </p:nvSpPr>
        <p:spPr bwMode="auto">
          <a:xfrm>
            <a:off x="8856663" y="1339849"/>
            <a:ext cx="323850" cy="403225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6" name="TextBox 7"/>
          <p:cNvSpPr>
            <a:spLocks noChangeArrowheads="1"/>
          </p:cNvSpPr>
          <p:nvPr/>
        </p:nvSpPr>
        <p:spPr bwMode="auto">
          <a:xfrm>
            <a:off x="1012712" y="441186"/>
            <a:ext cx="74622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0"/>
              </a:spcBef>
              <a:buNone/>
            </a:pPr>
            <a:r>
              <a:rPr lang="zh-CN" altLang="en-US" sz="4000" b="1" dirty="0">
                <a:solidFill>
                  <a:schemeClr val="accent1"/>
                </a:solidFill>
                <a:latin typeface="微软雅黑" pitchFamily="34" charset="-122"/>
                <a:ea typeface="微软雅黑" pitchFamily="34" charset="-122"/>
              </a:rPr>
              <a:t>第十一</a:t>
            </a:r>
            <a:r>
              <a:rPr lang="zh-CN" altLang="en-US" sz="4000" b="1" dirty="0" smtClean="0">
                <a:solidFill>
                  <a:schemeClr val="accent1"/>
                </a:solidFill>
                <a:latin typeface="微软雅黑" pitchFamily="34" charset="-122"/>
                <a:ea typeface="微软雅黑" pitchFamily="34" charset="-122"/>
              </a:rPr>
              <a:t>章    客房</a:t>
            </a:r>
            <a:r>
              <a:rPr lang="zh-CN" altLang="en-US" sz="4000" b="1" dirty="0">
                <a:solidFill>
                  <a:schemeClr val="accent1"/>
                </a:solidFill>
                <a:latin typeface="微软雅黑" pitchFamily="34" charset="-122"/>
                <a:ea typeface="微软雅黑" pitchFamily="34" charset="-122"/>
              </a:rPr>
              <a:t>预算与经营分析</a:t>
            </a:r>
          </a:p>
        </p:txBody>
      </p:sp>
      <p:sp>
        <p:nvSpPr>
          <p:cNvPr id="8197" name="Text Box 9"/>
          <p:cNvSpPr txBox="1">
            <a:spLocks noChangeArrowheads="1"/>
          </p:cNvSpPr>
          <p:nvPr/>
        </p:nvSpPr>
        <p:spPr bwMode="auto">
          <a:xfrm>
            <a:off x="467715" y="1857374"/>
            <a:ext cx="8183651" cy="279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428750" indent="-51435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2800" b="1" u="sng" dirty="0">
                <a:solidFill>
                  <a:srgbClr val="CC3300"/>
                </a:solidFill>
                <a:ea typeface="微软雅黑" pitchFamily="34" charset="-122"/>
              </a:rPr>
              <a:t>本章的学习目的与要求：</a:t>
            </a:r>
          </a:p>
          <a:p>
            <a:pPr eaLnBrk="1" hangingPunct="1">
              <a:spcBef>
                <a:spcPct val="50000"/>
              </a:spcBef>
              <a:buFont typeface="Arial" charset="0"/>
              <a:buNone/>
            </a:pPr>
            <a:r>
              <a:rPr lang="zh-CN" altLang="en-US" sz="2800" dirty="0">
                <a:solidFill>
                  <a:srgbClr val="CC3300"/>
                </a:solidFill>
              </a:rPr>
              <a:t>       </a:t>
            </a:r>
            <a:r>
              <a:rPr lang="zh-CN" altLang="en-US" sz="2800" dirty="0">
                <a:solidFill>
                  <a:srgbClr val="CC3300"/>
                </a:solidFill>
                <a:ea typeface="华文楷体" pitchFamily="2" charset="-122"/>
              </a:rPr>
              <a:t>通过本章的学习：</a:t>
            </a:r>
            <a:endParaRPr lang="en-US" altLang="zh-CN" sz="2800" dirty="0">
              <a:solidFill>
                <a:srgbClr val="CC3300"/>
              </a:solidFill>
              <a:ea typeface="华文楷体" pitchFamily="2" charset="-122"/>
            </a:endParaRPr>
          </a:p>
          <a:p>
            <a:pPr lvl="0"/>
            <a:r>
              <a:rPr lang="zh-CN" altLang="en-US" sz="2800" dirty="0" smtClean="0">
                <a:solidFill>
                  <a:srgbClr val="CC3300"/>
                </a:solidFill>
                <a:ea typeface="华文楷体" pitchFamily="2" charset="-122"/>
              </a:rPr>
              <a:t>了解</a:t>
            </a:r>
            <a:r>
              <a:rPr lang="zh-CN" altLang="en-US" sz="2800" dirty="0">
                <a:solidFill>
                  <a:srgbClr val="CC3300"/>
                </a:solidFill>
                <a:ea typeface="华文楷体" pitchFamily="2" charset="-122"/>
              </a:rPr>
              <a:t>“保本点”概念，并能确定客房经营的保本</a:t>
            </a:r>
            <a:r>
              <a:rPr lang="zh-CN" altLang="en-US" sz="2800" dirty="0" smtClean="0">
                <a:solidFill>
                  <a:srgbClr val="CC3300"/>
                </a:solidFill>
                <a:ea typeface="华文楷体" pitchFamily="2" charset="-122"/>
              </a:rPr>
              <a:t>点</a:t>
            </a:r>
            <a:endParaRPr lang="zh-CN" altLang="en-US" sz="2800" dirty="0">
              <a:solidFill>
                <a:srgbClr val="CC3300"/>
              </a:solidFill>
              <a:ea typeface="华文楷体" pitchFamily="2" charset="-122"/>
            </a:endParaRPr>
          </a:p>
          <a:p>
            <a:pPr lvl="0"/>
            <a:r>
              <a:rPr lang="zh-CN" altLang="en-US" sz="2800" dirty="0" smtClean="0">
                <a:solidFill>
                  <a:srgbClr val="CC3300"/>
                </a:solidFill>
                <a:ea typeface="华文楷体" pitchFamily="2" charset="-122"/>
              </a:rPr>
              <a:t>掌握</a:t>
            </a:r>
            <a:r>
              <a:rPr lang="zh-CN" altLang="en-US" sz="2800" dirty="0">
                <a:solidFill>
                  <a:srgbClr val="CC3300"/>
                </a:solidFill>
                <a:ea typeface="华文楷体" pitchFamily="2" charset="-122"/>
              </a:rPr>
              <a:t>客房预算编制方法。</a:t>
            </a:r>
          </a:p>
          <a:p>
            <a:endParaRPr lang="zh-CN" altLang="en-US" dirty="0"/>
          </a:p>
        </p:txBody>
      </p:sp>
    </p:spTree>
    <p:extLst>
      <p:ext uri="{BB962C8B-B14F-4D97-AF65-F5344CB8AC3E}">
        <p14:creationId xmlns:p14="http://schemas.microsoft.com/office/powerpoint/2010/main" val="3386235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225792" y="4671739"/>
            <a:ext cx="3274203" cy="468000"/>
          </a:xfrm>
          <a:custGeom>
            <a:avLst/>
            <a:gdLst/>
            <a:ahLst/>
            <a:cxnLst/>
            <a:rect l="l" t="t" r="r" b="b"/>
            <a:pathLst>
              <a:path w="2807157" h="468000">
                <a:moveTo>
                  <a:pt x="82036" y="0"/>
                </a:moveTo>
                <a:lnTo>
                  <a:pt x="2339157" y="0"/>
                </a:lnTo>
                <a:lnTo>
                  <a:pt x="2807157"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文本框 6"/>
          <p:cNvSpPr txBox="1"/>
          <p:nvPr/>
        </p:nvSpPr>
        <p:spPr>
          <a:xfrm>
            <a:off x="539752" y="4435333"/>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01</a:t>
            </a:r>
            <a:endParaRPr lang="zh-CN" altLang="en-US" sz="3600" b="1" dirty="0">
              <a:solidFill>
                <a:srgbClr val="0278A1"/>
              </a:solidFill>
              <a:latin typeface="Akzidenz-Grotesk BQ Condensed" pitchFamily="50" charset="0"/>
            </a:endParaRPr>
          </a:p>
        </p:txBody>
      </p:sp>
      <p:sp>
        <p:nvSpPr>
          <p:cNvPr id="15" name="文本框 53"/>
          <p:cNvSpPr txBox="1"/>
          <p:nvPr/>
        </p:nvSpPr>
        <p:spPr>
          <a:xfrm>
            <a:off x="1403648" y="4606960"/>
            <a:ext cx="2339102"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客房部预算管理</a:t>
            </a:r>
          </a:p>
        </p:txBody>
      </p:sp>
      <p:sp>
        <p:nvSpPr>
          <p:cNvPr id="17" name="文本框 12"/>
          <p:cNvSpPr txBox="1"/>
          <p:nvPr/>
        </p:nvSpPr>
        <p:spPr>
          <a:xfrm>
            <a:off x="539752" y="5099403"/>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02</a:t>
            </a:r>
            <a:endParaRPr lang="zh-CN" altLang="en-US" sz="3600" b="1" dirty="0">
              <a:solidFill>
                <a:srgbClr val="0278A1"/>
              </a:solidFill>
              <a:latin typeface="Akzidenz-Grotesk BQ Condensed" pitchFamily="50" charset="0"/>
            </a:endParaRPr>
          </a:p>
        </p:txBody>
      </p:sp>
      <p:sp>
        <p:nvSpPr>
          <p:cNvPr id="18" name="任意多边形 17"/>
          <p:cNvSpPr/>
          <p:nvPr/>
        </p:nvSpPr>
        <p:spPr>
          <a:xfrm>
            <a:off x="1225794" y="5321580"/>
            <a:ext cx="3274201" cy="468000"/>
          </a:xfrm>
          <a:custGeom>
            <a:avLst/>
            <a:gdLst/>
            <a:ahLst/>
            <a:cxnLst/>
            <a:rect l="l" t="t" r="r" b="b"/>
            <a:pathLst>
              <a:path w="3492923" h="468000">
                <a:moveTo>
                  <a:pt x="82036" y="0"/>
                </a:moveTo>
                <a:lnTo>
                  <a:pt x="3024923" y="0"/>
                </a:lnTo>
                <a:lnTo>
                  <a:pt x="3492923"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54"/>
          <p:cNvSpPr txBox="1"/>
          <p:nvPr/>
        </p:nvSpPr>
        <p:spPr>
          <a:xfrm>
            <a:off x="1403646" y="5247805"/>
            <a:ext cx="3096349"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客房经营分析</a:t>
            </a:r>
          </a:p>
        </p:txBody>
      </p:sp>
      <p:sp>
        <p:nvSpPr>
          <p:cNvPr id="27" name="文本框 56"/>
          <p:cNvSpPr txBox="1"/>
          <p:nvPr/>
        </p:nvSpPr>
        <p:spPr>
          <a:xfrm>
            <a:off x="1444574" y="5840034"/>
            <a:ext cx="2031325"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点击添加标题</a:t>
            </a:r>
          </a:p>
        </p:txBody>
      </p:sp>
      <p:sp>
        <p:nvSpPr>
          <p:cNvPr id="12" name="TextBox 7"/>
          <p:cNvSpPr>
            <a:spLocks noChangeArrowheads="1"/>
          </p:cNvSpPr>
          <p:nvPr/>
        </p:nvSpPr>
        <p:spPr bwMode="auto">
          <a:xfrm>
            <a:off x="539752" y="1124840"/>
            <a:ext cx="480131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None/>
            </a:pPr>
            <a:r>
              <a:rPr lang="zh-CN" altLang="en-US" sz="4000" b="1" dirty="0">
                <a:solidFill>
                  <a:schemeClr val="accent1"/>
                </a:solidFill>
                <a:latin typeface="微软雅黑" pitchFamily="34" charset="-122"/>
                <a:ea typeface="微软雅黑" pitchFamily="34" charset="-122"/>
              </a:rPr>
              <a:t>第十一章    </a:t>
            </a:r>
            <a:endParaRPr lang="en-US" altLang="zh-CN" sz="4000" b="1" dirty="0" smtClean="0">
              <a:solidFill>
                <a:schemeClr val="accent1"/>
              </a:solidFill>
              <a:latin typeface="微软雅黑" pitchFamily="34" charset="-122"/>
              <a:ea typeface="微软雅黑" pitchFamily="34" charset="-122"/>
            </a:endParaRPr>
          </a:p>
          <a:p>
            <a:pPr eaLnBrk="1" hangingPunct="1">
              <a:spcBef>
                <a:spcPct val="0"/>
              </a:spcBef>
              <a:buNone/>
            </a:pPr>
            <a:r>
              <a:rPr lang="zh-CN" altLang="en-US" sz="4000" b="1" dirty="0" smtClean="0">
                <a:solidFill>
                  <a:schemeClr val="accent1"/>
                </a:solidFill>
                <a:latin typeface="微软雅黑" pitchFamily="34" charset="-122"/>
                <a:ea typeface="微软雅黑" pitchFamily="34" charset="-122"/>
              </a:rPr>
              <a:t>客房</a:t>
            </a:r>
            <a:r>
              <a:rPr lang="zh-CN" altLang="en-US" sz="4000" b="1" dirty="0">
                <a:solidFill>
                  <a:schemeClr val="accent1"/>
                </a:solidFill>
                <a:latin typeface="微软雅黑" pitchFamily="34" charset="-122"/>
                <a:ea typeface="微软雅黑" pitchFamily="34" charset="-122"/>
              </a:rPr>
              <a:t>预算与经营分析</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085" y="836820"/>
            <a:ext cx="2808195" cy="2730826"/>
          </a:xfrm>
          <a:prstGeom prst="flowChartMultidocument">
            <a:avLst/>
          </a:prstGeom>
          <a:noFill/>
          <a:ln>
            <a:noFill/>
          </a:ln>
          <a:effectLst/>
        </p:spPr>
      </p:pic>
    </p:spTree>
    <p:extLst>
      <p:ext uri="{BB962C8B-B14F-4D97-AF65-F5344CB8AC3E}">
        <p14:creationId xmlns:p14="http://schemas.microsoft.com/office/powerpoint/2010/main" val="29505320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5010" y="1411818"/>
            <a:ext cx="4319020" cy="386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2735078" y="4861975"/>
            <a:ext cx="5955682" cy="1664096"/>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 name="文本框 106"/>
          <p:cNvSpPr txBox="1"/>
          <p:nvPr/>
        </p:nvSpPr>
        <p:spPr>
          <a:xfrm>
            <a:off x="4248840" y="5278524"/>
            <a:ext cx="3436128" cy="830997"/>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客房设备用品是编制客房预算的重要内容</a:t>
            </a:r>
          </a:p>
        </p:txBody>
      </p:sp>
      <p:sp>
        <p:nvSpPr>
          <p:cNvPr id="10" name="矩形 9"/>
          <p:cNvSpPr/>
          <p:nvPr/>
        </p:nvSpPr>
        <p:spPr>
          <a:xfrm>
            <a:off x="468313" y="1136513"/>
            <a:ext cx="447034" cy="550608"/>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矩形 10"/>
          <p:cNvSpPr/>
          <p:nvPr/>
        </p:nvSpPr>
        <p:spPr>
          <a:xfrm>
            <a:off x="663432" y="1203145"/>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2" name="Text Box 2"/>
          <p:cNvSpPr txBox="1">
            <a:spLocks noChangeArrowheads="1"/>
          </p:cNvSpPr>
          <p:nvPr/>
        </p:nvSpPr>
        <p:spPr bwMode="auto">
          <a:xfrm>
            <a:off x="714375" y="428625"/>
            <a:ext cx="81422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第一节    客房部预算管理</a:t>
            </a:r>
            <a:endParaRPr lang="zh-CN" altLang="en-US" sz="3500" b="1" dirty="0">
              <a:solidFill>
                <a:schemeClr val="accent1"/>
              </a:solidFill>
              <a:latin typeface="微软雅黑" pitchFamily="34" charset="-122"/>
              <a:ea typeface="微软雅黑" pitchFamily="34" charset="-122"/>
            </a:endParaRPr>
          </a:p>
        </p:txBody>
      </p:sp>
      <p:sp>
        <p:nvSpPr>
          <p:cNvPr id="2" name="矩形 1"/>
          <p:cNvSpPr/>
          <p:nvPr/>
        </p:nvSpPr>
        <p:spPr>
          <a:xfrm>
            <a:off x="5410000" y="1779364"/>
            <a:ext cx="3554305" cy="2308324"/>
          </a:xfrm>
          <a:prstGeom prst="rect">
            <a:avLst/>
          </a:prstGeom>
        </p:spPr>
        <p:txBody>
          <a:bodyPr wrap="square">
            <a:spAutoFit/>
          </a:bodyPr>
          <a:lstStyle/>
          <a:p>
            <a:pPr marL="0" indent="0">
              <a:lnSpc>
                <a:spcPct val="150000"/>
              </a:lnSpc>
              <a:buNone/>
            </a:pPr>
            <a:r>
              <a:rPr lang="zh-CN" altLang="en-US" sz="2400" dirty="0">
                <a:latin typeface="+mj-ea"/>
                <a:ea typeface="+mj-ea"/>
              </a:rPr>
              <a:t>预算是管理人员用来控制和指导经营</a:t>
            </a:r>
            <a:r>
              <a:rPr lang="zh-CN" altLang="en-US" sz="2400" dirty="0" smtClean="0">
                <a:latin typeface="+mj-ea"/>
                <a:ea typeface="+mj-ea"/>
              </a:rPr>
              <a:t>活动的</a:t>
            </a:r>
            <a:r>
              <a:rPr lang="zh-CN" altLang="en-US" sz="2400" dirty="0">
                <a:latin typeface="+mj-ea"/>
                <a:ea typeface="+mj-ea"/>
              </a:rPr>
              <a:t>依据。制定房务预算是客房管理者的基本职责之一</a:t>
            </a:r>
            <a:r>
              <a:rPr lang="zh-CN" altLang="en-US" sz="2400" dirty="0" smtClean="0">
                <a:latin typeface="+mj-ea"/>
                <a:ea typeface="+mj-ea"/>
              </a:rPr>
              <a:t>。</a:t>
            </a:r>
            <a:endParaRPr lang="zh-CN" altLang="en-US" sz="2400" dirty="0">
              <a:latin typeface="+mj-ea"/>
              <a:ea typeface="+mj-ea"/>
            </a:endParaRPr>
          </a:p>
        </p:txBody>
      </p:sp>
    </p:spTree>
    <p:extLst>
      <p:ext uri="{BB962C8B-B14F-4D97-AF65-F5344CB8AC3E}">
        <p14:creationId xmlns:p14="http://schemas.microsoft.com/office/powerpoint/2010/main" val="16449884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84290" y="1815215"/>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6" name="TextBox 15"/>
          <p:cNvSpPr txBox="1"/>
          <p:nvPr/>
        </p:nvSpPr>
        <p:spPr>
          <a:xfrm>
            <a:off x="1115760" y="2349566"/>
            <a:ext cx="7307163" cy="3970318"/>
          </a:xfrm>
          <a:prstGeom prst="rect">
            <a:avLst/>
          </a:prstGeom>
          <a:noFill/>
        </p:spPr>
        <p:txBody>
          <a:bodyPr wrap="square" rtlCol="0">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5</a:t>
            </a:r>
            <a:r>
              <a:rPr lang="zh-CN" altLang="en-US" sz="2400" dirty="0">
                <a:latin typeface="微软雅黑" panose="020B0503020204020204" pitchFamily="34" charset="-122"/>
                <a:ea typeface="微软雅黑" panose="020B0503020204020204" pitchFamily="34" charset="-122"/>
              </a:rPr>
              <a:t>）吧台改顶射灯为背后照明，台面石材化，吧台配电热水壶，有电源插座。</a:t>
            </a:r>
          </a:p>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6</a:t>
            </a:r>
            <a:r>
              <a:rPr lang="zh-CN" altLang="en-US" sz="2400" dirty="0">
                <a:latin typeface="微软雅黑" panose="020B0503020204020204" pitchFamily="34" charset="-122"/>
                <a:ea typeface="微软雅黑" panose="020B0503020204020204" pitchFamily="34" charset="-122"/>
              </a:rPr>
              <a:t>）走火图、房门号码、空调风口工艺化，安装位有上墙的趋势。</a:t>
            </a:r>
          </a:p>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7</a:t>
            </a:r>
            <a:r>
              <a:rPr lang="zh-CN" altLang="en-US" sz="2400" dirty="0">
                <a:latin typeface="微软雅黑" panose="020B0503020204020204" pitchFamily="34" charset="-122"/>
                <a:ea typeface="微软雅黑" panose="020B0503020204020204" pitchFamily="34" charset="-122"/>
              </a:rPr>
              <a:t>）房门外有光源不强的局部照明射灯，看房门号及插锁孔更方便。门锁除电子门锁外，还会出现指纹锁、视网膜锁等</a:t>
            </a:r>
            <a:r>
              <a:rPr lang="zh-CN" altLang="en-US" sz="2400" dirty="0" smtClean="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sp>
        <p:nvSpPr>
          <p:cNvPr id="8" name="Text Box 3"/>
          <p:cNvSpPr txBox="1">
            <a:spLocks noChangeArrowheads="1"/>
          </p:cNvSpPr>
          <p:nvPr/>
        </p:nvSpPr>
        <p:spPr bwMode="auto">
          <a:xfrm>
            <a:off x="804312" y="1715148"/>
            <a:ext cx="666446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一、卧室设计与装修的发展趋势</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6814133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129380" y="2833174"/>
            <a:ext cx="7416515" cy="3831818"/>
          </a:xfrm>
          <a:prstGeom prst="rect">
            <a:avLst/>
          </a:prstGeom>
          <a:noFill/>
        </p:spPr>
        <p:txBody>
          <a:bodyPr wrap="square" rtlCol="0">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酒店在开业三年以后，总有必要对某些设施进行更新、改造和重新装饰</a:t>
            </a:r>
            <a:r>
              <a:rPr lang="zh-CN" altLang="en-US" sz="2400" dirty="0" smtClean="0">
                <a:latin typeface="微软雅黑" panose="020B0503020204020204" pitchFamily="34" charset="-122"/>
                <a:ea typeface="微软雅黑" panose="020B0503020204020204" pitchFamily="34" charset="-122"/>
              </a:rPr>
              <a:t>，如果</a:t>
            </a:r>
            <a:r>
              <a:rPr lang="zh-CN" altLang="en-US" sz="2400" dirty="0">
                <a:latin typeface="微软雅黑" panose="020B0503020204020204" pitchFamily="34" charset="-122"/>
                <a:ea typeface="微软雅黑" panose="020B0503020204020204" pitchFamily="34" charset="-122"/>
              </a:rPr>
              <a:t>能将过去所购物品的购买和使用时间记录在案</a:t>
            </a:r>
            <a:r>
              <a:rPr lang="zh-CN" altLang="en-US" sz="2400" dirty="0" smtClean="0">
                <a:latin typeface="微软雅黑" panose="020B0503020204020204" pitchFamily="34" charset="-122"/>
                <a:ea typeface="微软雅黑" panose="020B0503020204020204" pitchFamily="34" charset="-122"/>
              </a:rPr>
              <a:t>，就</a:t>
            </a:r>
            <a:r>
              <a:rPr lang="zh-CN" altLang="en-US" sz="2400" dirty="0">
                <a:latin typeface="微软雅黑" panose="020B0503020204020204" pitchFamily="34" charset="-122"/>
                <a:ea typeface="微软雅黑" panose="020B0503020204020204" pitchFamily="34" charset="-122"/>
              </a:rPr>
              <a:t>会</a:t>
            </a:r>
            <a:r>
              <a:rPr lang="zh-CN" altLang="en-US" sz="2400" dirty="0" smtClean="0">
                <a:latin typeface="微软雅黑" panose="020B0503020204020204" pitchFamily="34" charset="-122"/>
                <a:ea typeface="微软雅黑" panose="020B0503020204020204" pitchFamily="34" charset="-122"/>
              </a:rPr>
              <a:t>给年度</a:t>
            </a:r>
            <a:r>
              <a:rPr lang="zh-CN" altLang="en-US" sz="2400" dirty="0">
                <a:latin typeface="微软雅黑" panose="020B0503020204020204" pitchFamily="34" charset="-122"/>
                <a:ea typeface="微软雅黑" panose="020B0503020204020204" pitchFamily="34" charset="-122"/>
              </a:rPr>
              <a:t>资金预算计划提供方便。</a:t>
            </a:r>
            <a:endParaRPr lang="en-US" altLang="zh-CN" sz="2400" dirty="0" smtClean="0">
              <a:latin typeface="微软雅黑" panose="020B0503020204020204" pitchFamily="34" charset="-122"/>
              <a:ea typeface="微软雅黑" panose="020B0503020204020204" pitchFamily="34" charset="-122"/>
            </a:endParaRPr>
          </a:p>
          <a:p>
            <a:pPr algn="ctr">
              <a:lnSpc>
                <a:spcPct val="150000"/>
              </a:lnSpc>
            </a:pPr>
            <a:r>
              <a:rPr lang="zh-CN" altLang="en-US" sz="2400" dirty="0" smtClean="0">
                <a:latin typeface="微软雅黑" panose="020B0503020204020204" pitchFamily="34" charset="-122"/>
                <a:ea typeface="微软雅黑" panose="020B0503020204020204" pitchFamily="34" charset="-122"/>
              </a:rPr>
              <a:t>第一</a:t>
            </a:r>
            <a:r>
              <a:rPr lang="zh-CN" altLang="en-US" sz="2400" dirty="0">
                <a:latin typeface="微软雅黑" panose="020B0503020204020204" pitchFamily="34" charset="-122"/>
                <a:ea typeface="微软雅黑" panose="020B0503020204020204" pitchFamily="34" charset="-122"/>
              </a:rPr>
              <a:t>优先：来年绝对必须购置的项目。</a:t>
            </a:r>
          </a:p>
          <a:p>
            <a:pPr algn="ctr">
              <a:lnSpc>
                <a:spcPct val="150000"/>
              </a:lnSpc>
            </a:pPr>
            <a:r>
              <a:rPr lang="zh-CN" altLang="en-US" sz="2400" dirty="0" smtClean="0">
                <a:latin typeface="微软雅黑" panose="020B0503020204020204" pitchFamily="34" charset="-122"/>
                <a:ea typeface="微软雅黑" panose="020B0503020204020204" pitchFamily="34" charset="-122"/>
              </a:rPr>
              <a:t>       第二</a:t>
            </a:r>
            <a:r>
              <a:rPr lang="zh-CN" altLang="en-US" sz="2400" dirty="0">
                <a:latin typeface="微软雅黑" panose="020B0503020204020204" pitchFamily="34" charset="-122"/>
                <a:ea typeface="微软雅黑" panose="020B0503020204020204" pitchFamily="34" charset="-122"/>
              </a:rPr>
              <a:t>优先：增加享乐程度和外观的新项目。</a:t>
            </a:r>
          </a:p>
          <a:p>
            <a:pPr algn="ctr">
              <a:lnSpc>
                <a:spcPct val="150000"/>
              </a:lnSpc>
            </a:pPr>
            <a:r>
              <a:rPr lang="zh-CN" altLang="en-US" sz="2400" dirty="0" smtClean="0">
                <a:latin typeface="微软雅黑" panose="020B0503020204020204" pitchFamily="34" charset="-122"/>
                <a:ea typeface="微软雅黑" panose="020B0503020204020204" pitchFamily="34" charset="-122"/>
              </a:rPr>
              <a:t>    第三</a:t>
            </a:r>
            <a:r>
              <a:rPr lang="zh-CN" altLang="en-US" sz="2400" dirty="0">
                <a:latin typeface="微软雅黑" panose="020B0503020204020204" pitchFamily="34" charset="-122"/>
                <a:ea typeface="微软雅黑" panose="020B0503020204020204" pitchFamily="34" charset="-122"/>
              </a:rPr>
              <a:t>优先：未来两年内需要添置的项目。</a:t>
            </a:r>
          </a:p>
          <a:p>
            <a:pPr>
              <a:lnSpc>
                <a:spcPct val="150000"/>
              </a:lnSpc>
            </a:pPr>
            <a:endParaRPr lang="zh-CN" altLang="en-US" dirty="0"/>
          </a:p>
        </p:txBody>
      </p:sp>
      <p:sp>
        <p:nvSpPr>
          <p:cNvPr id="18" name="下箭头 17"/>
          <p:cNvSpPr/>
          <p:nvPr/>
        </p:nvSpPr>
        <p:spPr>
          <a:xfrm>
            <a:off x="1328061" y="4718483"/>
            <a:ext cx="504035" cy="1444619"/>
          </a:xfrm>
          <a:prstGeom prst="downArrow">
            <a:avLst/>
          </a:prstGeom>
          <a:solidFill>
            <a:srgbClr val="FFFFCC"/>
          </a:solidFill>
          <a:effectLst>
            <a:glow rad="101600">
              <a:schemeClr val="accent6">
                <a:satMod val="175000"/>
                <a:alpha val="40000"/>
              </a:schemeClr>
            </a:glow>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zh-CN" altLang="en-US"/>
          </a:p>
        </p:txBody>
      </p:sp>
      <p:grpSp>
        <p:nvGrpSpPr>
          <p:cNvPr id="19" name="Group 8"/>
          <p:cNvGrpSpPr/>
          <p:nvPr/>
        </p:nvGrpSpPr>
        <p:grpSpPr>
          <a:xfrm>
            <a:off x="368645" y="1512926"/>
            <a:ext cx="352123" cy="453931"/>
            <a:chOff x="1101969" y="1465385"/>
            <a:chExt cx="679206" cy="567843"/>
          </a:xfrm>
          <a:solidFill>
            <a:schemeClr val="accent1"/>
          </a:solidFill>
        </p:grpSpPr>
        <p:sp>
          <p:nvSpPr>
            <p:cNvPr id="2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1"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2"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23" name="Text Box 3"/>
          <p:cNvSpPr txBox="1">
            <a:spLocks noChangeArrowheads="1"/>
          </p:cNvSpPr>
          <p:nvPr/>
        </p:nvSpPr>
        <p:spPr bwMode="auto">
          <a:xfrm>
            <a:off x="733353" y="1412860"/>
            <a:ext cx="41042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一、制订预算的原则</a:t>
            </a:r>
            <a:endParaRPr lang="en-US" altLang="zh-CN" sz="3000" b="1" dirty="0">
              <a:solidFill>
                <a:srgbClr val="CC3300"/>
              </a:solidFill>
              <a:latin typeface="黑体" pitchFamily="49" charset="-122"/>
              <a:ea typeface="黑体" pitchFamily="49" charset="-122"/>
            </a:endParaRPr>
          </a:p>
        </p:txBody>
      </p:sp>
      <p:sp>
        <p:nvSpPr>
          <p:cNvPr id="24" name="矩形 23"/>
          <p:cNvSpPr/>
          <p:nvPr/>
        </p:nvSpPr>
        <p:spPr>
          <a:xfrm>
            <a:off x="1100560" y="2105745"/>
            <a:ext cx="341632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（一）轻重缓急原则</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026517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539720" y="1774468"/>
            <a:ext cx="341632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（二）实事求是原则</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1043755" y="2917810"/>
            <a:ext cx="7636035" cy="2862322"/>
          </a:xfrm>
          <a:prstGeom prst="rect">
            <a:avLst/>
          </a:prstGeom>
        </p:spPr>
        <p:txBody>
          <a:bodyPr wrap="square">
            <a:spAutoFit/>
          </a:bodyPr>
          <a:lstStyle/>
          <a:p>
            <a:pPr>
              <a:lnSpc>
                <a:spcPct val="150000"/>
              </a:lnSpc>
            </a:pPr>
            <a:r>
              <a:rPr lang="zh-CN" altLang="en-US" sz="2400" dirty="0">
                <a:latin typeface="+mn-ea"/>
                <a:ea typeface="+mn-ea"/>
              </a:rPr>
              <a:t>预算必须实事求是，按照客房部的实际状况和经营需要确定，否则，如果客房管理人员为了得到预期的金额而在预算上报了多出两倍的金额，那么，将来的实际开支就将是实际预算的两倍。事实上，如果按轻重缓急序列制订预算，也没有必要做这种“预算外的预算”。</a:t>
            </a:r>
          </a:p>
        </p:txBody>
      </p:sp>
    </p:spTree>
    <p:extLst>
      <p:ext uri="{BB962C8B-B14F-4D97-AF65-F5344CB8AC3E}">
        <p14:creationId xmlns:p14="http://schemas.microsoft.com/office/powerpoint/2010/main" val="26192760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539720" y="1774468"/>
            <a:ext cx="341632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（三）充分沟通原则</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1763805" y="2944842"/>
            <a:ext cx="6408445" cy="2862322"/>
          </a:xfrm>
          <a:prstGeom prst="rect">
            <a:avLst/>
          </a:prstGeom>
        </p:spPr>
        <p:txBody>
          <a:bodyPr wrap="square">
            <a:spAutoFit/>
          </a:bodyPr>
          <a:lstStyle/>
          <a:p>
            <a:pPr>
              <a:lnSpc>
                <a:spcPct val="150000"/>
              </a:lnSpc>
            </a:pPr>
            <a:r>
              <a:rPr lang="zh-CN" altLang="en-US" sz="2400" dirty="0">
                <a:latin typeface="+mn-ea"/>
                <a:ea typeface="+mn-ea"/>
              </a:rPr>
              <a:t>在绝大多数酒店，客房部门要负责整个酒店的家具配备工作，因此，客房管理人员必须与其它部门负责人（特别是工程维修部）保持联系，以便协商确定客房部与这些部门预算有关的统一开支款项。</a:t>
            </a:r>
          </a:p>
        </p:txBody>
      </p:sp>
    </p:spTree>
    <p:extLst>
      <p:ext uri="{BB962C8B-B14F-4D97-AF65-F5344CB8AC3E}">
        <p14:creationId xmlns:p14="http://schemas.microsoft.com/office/powerpoint/2010/main" val="8664380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8"/>
          <p:cNvGrpSpPr/>
          <p:nvPr/>
        </p:nvGrpSpPr>
        <p:grpSpPr>
          <a:xfrm>
            <a:off x="368645" y="1512926"/>
            <a:ext cx="352123" cy="453931"/>
            <a:chOff x="1101969" y="1465385"/>
            <a:chExt cx="679206" cy="567843"/>
          </a:xfrm>
          <a:solidFill>
            <a:schemeClr val="accent1"/>
          </a:solidFill>
        </p:grpSpPr>
        <p:sp>
          <p:nvSpPr>
            <p:cNvPr id="2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1"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2"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23" name="Text Box 3"/>
          <p:cNvSpPr txBox="1">
            <a:spLocks noChangeArrowheads="1"/>
          </p:cNvSpPr>
          <p:nvPr/>
        </p:nvSpPr>
        <p:spPr bwMode="auto">
          <a:xfrm>
            <a:off x="733353" y="1412860"/>
            <a:ext cx="527874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二、预算编制的程序与时间</a:t>
            </a:r>
            <a:endParaRPr lang="en-US" altLang="zh-CN" sz="3000" b="1" dirty="0">
              <a:solidFill>
                <a:srgbClr val="CC3300"/>
              </a:solidFill>
              <a:latin typeface="黑体" pitchFamily="49" charset="-122"/>
              <a:ea typeface="黑体" pitchFamily="49" charset="-122"/>
            </a:endParaRPr>
          </a:p>
        </p:txBody>
      </p:sp>
      <p:sp>
        <p:nvSpPr>
          <p:cNvPr id="24" name="矩形 23"/>
          <p:cNvSpPr/>
          <p:nvPr/>
        </p:nvSpPr>
        <p:spPr>
          <a:xfrm>
            <a:off x="1100560" y="2105745"/>
            <a:ext cx="3775393"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（一）预算编制的程序</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561230" y="2944842"/>
            <a:ext cx="8043049" cy="3416320"/>
          </a:xfrm>
          <a:prstGeom prst="rect">
            <a:avLst/>
          </a:prstGeom>
        </p:spPr>
        <p:txBody>
          <a:bodyPr wrap="square">
            <a:spAutoFit/>
          </a:bodyPr>
          <a:lstStyle/>
          <a:p>
            <a:pPr>
              <a:lnSpc>
                <a:spcPct val="150000"/>
              </a:lnSpc>
            </a:pPr>
            <a:r>
              <a:rPr lang="zh-CN" altLang="en-US" sz="2400" dirty="0">
                <a:latin typeface="+mn-ea"/>
                <a:ea typeface="+mn-ea"/>
              </a:rPr>
              <a:t>与其他部门一样，客房部管理人员首先自行编制部门的预算，然后由财务部门会同各部门反复研究、协商、修订和平衡，再送总经理审查，最后送交饭店董事会审核批准</a:t>
            </a:r>
            <a:r>
              <a:rPr lang="zh-CN" altLang="en-US" sz="2400" dirty="0" smtClean="0">
                <a:latin typeface="+mn-ea"/>
                <a:ea typeface="+mn-ea"/>
              </a:rPr>
              <a:t>。总之</a:t>
            </a:r>
            <a:r>
              <a:rPr lang="zh-CN" altLang="en-US" sz="2400" dirty="0">
                <a:latin typeface="+mn-ea"/>
                <a:ea typeface="+mn-ea"/>
              </a:rPr>
              <a:t>，这种预算编制程序能较好地得到广大预算执行者的支持，提高他们完成预算所确定的目标和任务的自觉性与积极性，从而最终使预算充分发挥其应有的作用。</a:t>
            </a:r>
          </a:p>
        </p:txBody>
      </p:sp>
    </p:spTree>
    <p:extLst>
      <p:ext uri="{BB962C8B-B14F-4D97-AF65-F5344CB8AC3E}">
        <p14:creationId xmlns:p14="http://schemas.microsoft.com/office/powerpoint/2010/main" val="18120448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796606" y="260780"/>
            <a:ext cx="3775393"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（二）预算编制的时间</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395710" y="1844890"/>
            <a:ext cx="8352579" cy="4524315"/>
          </a:xfrm>
          <a:prstGeom prst="rect">
            <a:avLst/>
          </a:prstGeom>
        </p:spPr>
        <p:txBody>
          <a:bodyPr wrap="square">
            <a:spAutoFit/>
          </a:bodyPr>
          <a:lstStyle/>
          <a:p>
            <a:pPr>
              <a:lnSpc>
                <a:spcPct val="150000"/>
              </a:lnSpc>
            </a:pPr>
            <a:r>
              <a:rPr lang="zh-CN" altLang="en-US" sz="2400" dirty="0">
                <a:latin typeface="+mn-ea"/>
                <a:ea typeface="+mn-ea"/>
              </a:rPr>
              <a:t>预算编制的时间应与饭店其他部门预算同步进行，具体可根据每个饭店的具体安排而定，但宜早不宜晚。常见有些饭店在年度开始以后好几个月，预算指标才下来，这样就影响了预算的作用。一般来讲，应从本年度下半年开始，就看手准备下年度的预算编制工作。全年各项预算一般在上年的</a:t>
            </a:r>
            <a:r>
              <a:rPr lang="en-US" altLang="zh-CN" sz="2400" dirty="0">
                <a:latin typeface="+mn-ea"/>
                <a:ea typeface="+mn-ea"/>
              </a:rPr>
              <a:t>11</a:t>
            </a:r>
            <a:r>
              <a:rPr lang="zh-CN" altLang="en-US" sz="2400" dirty="0">
                <a:latin typeface="+mn-ea"/>
                <a:ea typeface="+mn-ea"/>
              </a:rPr>
              <a:t>月份便全部编制完成。这样做既不影响年终结算又不妨碍年度开始后预算指标的执行，从而在时间上保证预算管理能够真正发挥作用。</a:t>
            </a:r>
          </a:p>
        </p:txBody>
      </p:sp>
    </p:spTree>
    <p:extLst>
      <p:ext uri="{BB962C8B-B14F-4D97-AF65-F5344CB8AC3E}">
        <p14:creationId xmlns:p14="http://schemas.microsoft.com/office/powerpoint/2010/main" val="30927514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
            <a:ext cx="161925" cy="12239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7824787" y="6546850"/>
            <a:ext cx="1319213" cy="3111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latinLnBrk="0" hangingPunct="1">
              <a:spcBef>
                <a:spcPts val="0"/>
              </a:spcBef>
              <a:spcAft>
                <a:spcPts val="0"/>
              </a:spcAft>
              <a:buClrTx/>
              <a:buSzTx/>
              <a:buFontTx/>
              <a:buNone/>
              <a:defRPr/>
            </a:pPr>
            <a:endParaRPr kumimoji="0" lang="zh-CN" altLang="en-US" sz="1400" b="0" i="0" u="none" strike="noStrike" kern="1200" cap="none" spc="0" normalizeH="0" baseline="0" noProof="0" dirty="0">
              <a:ln>
                <a:noFill/>
              </a:ln>
              <a:solidFill>
                <a:schemeClr val="lt1"/>
              </a:solidFill>
              <a:effectLst/>
              <a:uLnTx/>
              <a:uFillTx/>
              <a:latin typeface="+mn-lt"/>
              <a:ea typeface="+mn-ea"/>
              <a:cs typeface="+mn-cs"/>
            </a:endParaRPr>
          </a:p>
        </p:txBody>
      </p:sp>
      <p:cxnSp>
        <p:nvCxnSpPr>
          <p:cNvPr id="4" name="直接连接符 3"/>
          <p:cNvCxnSpPr/>
          <p:nvPr/>
        </p:nvCxnSpPr>
        <p:spPr>
          <a:xfrm>
            <a:off x="4572000" y="1558925"/>
            <a:ext cx="0" cy="4697413"/>
          </a:xfrm>
          <a:prstGeom prst="line">
            <a:avLst/>
          </a:prstGeom>
          <a:ln w="158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760" y="2276920"/>
            <a:ext cx="4272236" cy="331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36154" y="208757"/>
            <a:ext cx="4407846" cy="626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8"/>
          <p:cNvGrpSpPr/>
          <p:nvPr/>
        </p:nvGrpSpPr>
        <p:grpSpPr>
          <a:xfrm>
            <a:off x="288430" y="238940"/>
            <a:ext cx="352123" cy="453931"/>
            <a:chOff x="1101969" y="1465385"/>
            <a:chExt cx="679206" cy="567843"/>
          </a:xfrm>
          <a:solidFill>
            <a:schemeClr val="accent1"/>
          </a:solidFill>
        </p:grpSpPr>
        <p:sp>
          <p:nvSpPr>
            <p:cNvPr id="12"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4"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5" name="Text Box 3"/>
          <p:cNvSpPr txBox="1">
            <a:spLocks noChangeArrowheads="1"/>
          </p:cNvSpPr>
          <p:nvPr/>
        </p:nvSpPr>
        <p:spPr bwMode="auto">
          <a:xfrm>
            <a:off x="633310" y="138873"/>
            <a:ext cx="527874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三、预算的编制</a:t>
            </a:r>
            <a:endParaRPr lang="en-US" altLang="zh-CN" sz="3000" b="1" dirty="0">
              <a:solidFill>
                <a:srgbClr val="CC3300"/>
              </a:solidFill>
              <a:latin typeface="黑体" pitchFamily="49" charset="-122"/>
              <a:ea typeface="黑体" pitchFamily="49" charset="-122"/>
            </a:endParaRPr>
          </a:p>
        </p:txBody>
      </p:sp>
      <p:sp>
        <p:nvSpPr>
          <p:cNvPr id="16" name="矩形 15"/>
          <p:cNvSpPr/>
          <p:nvPr/>
        </p:nvSpPr>
        <p:spPr>
          <a:xfrm>
            <a:off x="960761" y="785342"/>
            <a:ext cx="3775393"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（一）客房部预算总表</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1706405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76784" y="2229999"/>
            <a:ext cx="8315515" cy="646331"/>
          </a:xfrm>
          <a:prstGeom prst="rect">
            <a:avLst/>
          </a:prstGeom>
          <a:noFill/>
        </p:spPr>
        <p:txBody>
          <a:bodyPr wrap="square" rtlCol="0">
            <a:spAutoFit/>
          </a:bodyPr>
          <a:lstStyle/>
          <a:p>
            <a:pPr>
              <a:lnSpc>
                <a:spcPct val="150000"/>
              </a:lnSpc>
            </a:pPr>
            <a:r>
              <a:rPr lang="zh-CN" altLang="en-US" sz="2400" dirty="0">
                <a:latin typeface="+mj-ea"/>
                <a:ea typeface="+mj-ea"/>
              </a:rPr>
              <a:t>为了做好预算的控制，还应对预算的有关项目按月进行分解。</a:t>
            </a:r>
          </a:p>
        </p:txBody>
      </p:sp>
      <p:sp>
        <p:nvSpPr>
          <p:cNvPr id="11" name="矩形 10"/>
          <p:cNvSpPr/>
          <p:nvPr/>
        </p:nvSpPr>
        <p:spPr>
          <a:xfrm>
            <a:off x="576785" y="1484865"/>
            <a:ext cx="3775393"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（二）预算总表的分解</a:t>
            </a:r>
            <a:endParaRPr lang="en-US" altLang="zh-CN" sz="2800" dirty="0">
              <a:solidFill>
                <a:srgbClr val="0000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765" y="2876330"/>
            <a:ext cx="7128495" cy="3414290"/>
          </a:xfrm>
          <a:prstGeom prst="rect">
            <a:avLst/>
          </a:prstGeom>
        </p:spPr>
      </p:pic>
    </p:spTree>
    <p:extLst>
      <p:ext uri="{BB962C8B-B14F-4D97-AF65-F5344CB8AC3E}">
        <p14:creationId xmlns:p14="http://schemas.microsoft.com/office/powerpoint/2010/main" val="32275567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28160" y="1484634"/>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4824249" y="1995241"/>
            <a:ext cx="4287916" cy="4524315"/>
          </a:xfrm>
          <a:prstGeom prst="rect">
            <a:avLst/>
          </a:prstGeom>
          <a:noFill/>
        </p:spPr>
        <p:txBody>
          <a:bodyPr wrap="square" rtlCol="0">
            <a:spAutoFit/>
          </a:bodyPr>
          <a:lstStyle/>
          <a:p>
            <a:pPr>
              <a:lnSpc>
                <a:spcPct val="150000"/>
              </a:lnSpc>
            </a:pPr>
            <a:r>
              <a:rPr lang="zh-CN" altLang="en-US" sz="2400" dirty="0">
                <a:latin typeface="+mn-ea"/>
                <a:ea typeface="+mn-ea"/>
              </a:rPr>
              <a:t>客房部年度预算一经批准，客房管理人员应严格执行，将经营活动控制在预算范围之内。为此，客房管理人员必须对预算执行情况进行检查，一般每年检查不得少于两次，最好是每月都检查一次，并填写预算执行情况控制表</a:t>
            </a:r>
            <a:endParaRPr lang="zh-CN" altLang="zh-CN" sz="2400"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700" y="1384567"/>
            <a:ext cx="4104285" cy="48526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4980282" y="1384567"/>
            <a:ext cx="411712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五、预算的执行与控制</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20424185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43755" y="1926663"/>
            <a:ext cx="7488519" cy="4104285"/>
          </a:xfrm>
          <a:prstGeom prst="rect">
            <a:avLst/>
          </a:prstGeom>
        </p:spPr>
        <p:txBody>
          <a:bodyPr wrap="square">
            <a:spAutoFit/>
          </a:bodyPr>
          <a:lstStyle/>
          <a:p>
            <a:pPr>
              <a:lnSpc>
                <a:spcPct val="150000"/>
              </a:lnSpc>
            </a:pPr>
            <a:r>
              <a:rPr lang="zh-CN" altLang="en-US" sz="2400" dirty="0">
                <a:latin typeface="+mn-ea"/>
                <a:ea typeface="+mn-ea"/>
              </a:rPr>
              <a:t>由于预测不可能准确无误，所以预算指标与实际业务运行发生较大误差是不足为奇的，可以通过修订预算进行弥补。</a:t>
            </a:r>
          </a:p>
          <a:p>
            <a:pPr>
              <a:lnSpc>
                <a:spcPct val="150000"/>
              </a:lnSpc>
            </a:pPr>
            <a:r>
              <a:rPr lang="zh-CN" altLang="en-US" sz="2400" dirty="0">
                <a:latin typeface="+mn-ea"/>
                <a:ea typeface="+mn-ea"/>
              </a:rPr>
              <a:t>在预算与实际状况发生较大误差时，客房部负责人应立即召集所有管理人员通报情况，寻找现实可行的办法来消除因开支过大造成的赤字；或是寻找利用剩余资金提高效益的其他途径。</a:t>
            </a:r>
          </a:p>
        </p:txBody>
      </p:sp>
    </p:spTree>
    <p:extLst>
      <p:ext uri="{BB962C8B-B14F-4D97-AF65-F5344CB8AC3E}">
        <p14:creationId xmlns:p14="http://schemas.microsoft.com/office/powerpoint/2010/main" val="38732381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18444" y="1695228"/>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755734" y="2476193"/>
            <a:ext cx="8112431" cy="3970318"/>
          </a:xfrm>
          <a:prstGeom prst="rect">
            <a:avLst/>
          </a:prstGeom>
          <a:noFill/>
        </p:spPr>
        <p:txBody>
          <a:bodyPr wrap="square" rtlCol="0">
            <a:spAutoFit/>
          </a:bodyPr>
          <a:lstStyle/>
          <a:p>
            <a:pPr>
              <a:lnSpc>
                <a:spcPct val="150000"/>
              </a:lnSpc>
            </a:pPr>
            <a:r>
              <a:rPr lang="zh-CN" altLang="en-US" sz="2400" dirty="0">
                <a:latin typeface="+mn-ea"/>
                <a:ea typeface="+mn-ea"/>
              </a:rPr>
              <a:t>客房商品的成本分为两大类：一类是正常经营条件下与客房出租间数无关，即使出租间数为零也必须照常支付的费用，这部分叫固定成本（Ｆ），如固定资产折旧、间接管理费、土地资源税、利息、保险等；一类是随客房出租间数的变化而变化的，如低值易耗品、物料用品、客房员工的工资、直接管理费和水、电等消耗，这部分叫变动成本（Ｖ）。变动成本在营业收入中所占的比率为变动成本率（</a:t>
            </a:r>
            <a:r>
              <a:rPr lang="en-US" altLang="zh-CN" sz="2400" dirty="0">
                <a:latin typeface="+mn-ea"/>
                <a:ea typeface="+mn-ea"/>
              </a:rPr>
              <a:t>f</a:t>
            </a:r>
            <a:r>
              <a:rPr lang="zh-CN" altLang="en-US" sz="2400" dirty="0">
                <a:latin typeface="+mn-ea"/>
                <a:ea typeface="+mn-ea"/>
              </a:rPr>
              <a:t>）。</a:t>
            </a:r>
            <a:endParaRPr lang="zh-CN" altLang="zh-CN" sz="2400" dirty="0">
              <a:latin typeface="+mn-ea"/>
              <a:ea typeface="+mn-ea"/>
            </a:endParaRPr>
          </a:p>
        </p:txBody>
      </p:sp>
      <p:sp>
        <p:nvSpPr>
          <p:cNvPr id="11" name="Text Box 3"/>
          <p:cNvSpPr txBox="1">
            <a:spLocks noChangeArrowheads="1"/>
          </p:cNvSpPr>
          <p:nvPr/>
        </p:nvSpPr>
        <p:spPr bwMode="auto">
          <a:xfrm>
            <a:off x="1483152" y="1595162"/>
            <a:ext cx="41042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一、客房保本点</a:t>
            </a:r>
            <a:endParaRPr lang="en-US" altLang="zh-CN" sz="3000" b="1" dirty="0">
              <a:solidFill>
                <a:srgbClr val="CC3300"/>
              </a:solidFill>
              <a:latin typeface="黑体" pitchFamily="49" charset="-122"/>
              <a:ea typeface="黑体" pitchFamily="49" charset="-122"/>
            </a:endParaRPr>
          </a:p>
        </p:txBody>
      </p:sp>
      <p:sp>
        <p:nvSpPr>
          <p:cNvPr id="15" name="Text Box 2"/>
          <p:cNvSpPr txBox="1">
            <a:spLocks noChangeArrowheads="1"/>
          </p:cNvSpPr>
          <p:nvPr/>
        </p:nvSpPr>
        <p:spPr bwMode="auto">
          <a:xfrm>
            <a:off x="450935" y="260780"/>
            <a:ext cx="79205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第二节   客房</a:t>
            </a:r>
            <a:r>
              <a:rPr lang="zh-CN" altLang="en-US" sz="3500" b="1" dirty="0">
                <a:solidFill>
                  <a:schemeClr val="accent1"/>
                </a:solidFill>
                <a:latin typeface="微软雅黑" pitchFamily="34" charset="-122"/>
                <a:ea typeface="微软雅黑" pitchFamily="34" charset="-122"/>
              </a:rPr>
              <a:t>经营分析</a:t>
            </a:r>
          </a:p>
        </p:txBody>
      </p:sp>
    </p:spTree>
    <p:extLst>
      <p:ext uri="{BB962C8B-B14F-4D97-AF65-F5344CB8AC3E}">
        <p14:creationId xmlns:p14="http://schemas.microsoft.com/office/powerpoint/2010/main" val="497106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11727" y="2071249"/>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6" name="TextBox 15"/>
          <p:cNvSpPr txBox="1"/>
          <p:nvPr/>
        </p:nvSpPr>
        <p:spPr>
          <a:xfrm>
            <a:off x="1547789" y="3140980"/>
            <a:ext cx="6048421" cy="2308324"/>
          </a:xfrm>
          <a:prstGeom prst="rect">
            <a:avLst/>
          </a:prstGeom>
          <a:noFill/>
        </p:spPr>
        <p:txBody>
          <a:bodyPr wrap="square" rtlCol="0">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8</a:t>
            </a:r>
            <a:r>
              <a:rPr lang="zh-CN" altLang="en-US" sz="2400" dirty="0">
                <a:latin typeface="微软雅黑" panose="020B0503020204020204" pitchFamily="34" charset="-122"/>
                <a:ea typeface="微软雅黑" panose="020B0503020204020204" pitchFamily="34" charset="-122"/>
              </a:rPr>
              <a:t>）客房地面改变满铺地毯的传统，常在小过道和窗前用硬地面。</a:t>
            </a:r>
          </a:p>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9</a:t>
            </a:r>
            <a:r>
              <a:rPr lang="zh-CN" altLang="en-US" sz="2400" dirty="0">
                <a:latin typeface="微软雅黑" panose="020B0503020204020204" pitchFamily="34" charset="-122"/>
                <a:ea typeface="微软雅黑" panose="020B0503020204020204" pitchFamily="34" charset="-122"/>
              </a:rPr>
              <a:t>）客房配电脑及可移动的电脑桌、椅。</a:t>
            </a:r>
          </a:p>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）窗帘逐步电动化</a:t>
            </a:r>
            <a:r>
              <a:rPr lang="zh-CN" altLang="en-US" sz="2400" dirty="0" smtClean="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sp>
        <p:nvSpPr>
          <p:cNvPr id="8" name="Text Box 3"/>
          <p:cNvSpPr txBox="1">
            <a:spLocks noChangeArrowheads="1"/>
          </p:cNvSpPr>
          <p:nvPr/>
        </p:nvSpPr>
        <p:spPr bwMode="auto">
          <a:xfrm>
            <a:off x="931749" y="1971182"/>
            <a:ext cx="666446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一、卧室设计与装修的发展趋势</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4045347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39905" y="2132910"/>
            <a:ext cx="7488519" cy="3329758"/>
          </a:xfrm>
          <a:prstGeom prst="rect">
            <a:avLst/>
          </a:prstGeom>
        </p:spPr>
        <p:txBody>
          <a:bodyPr wrap="square">
            <a:spAutoFit/>
          </a:bodyPr>
          <a:lstStyle/>
          <a:p>
            <a:pPr>
              <a:lnSpc>
                <a:spcPct val="150000"/>
              </a:lnSpc>
            </a:pPr>
            <a:r>
              <a:rPr lang="zh-CN" altLang="en-US" sz="2400" dirty="0">
                <a:latin typeface="+mn-ea"/>
                <a:ea typeface="+mn-ea"/>
              </a:rPr>
              <a:t>所谓“保本点”（</a:t>
            </a:r>
            <a:r>
              <a:rPr lang="en-US" altLang="zh-CN" sz="2400" dirty="0">
                <a:latin typeface="+mn-ea"/>
                <a:ea typeface="+mn-ea"/>
              </a:rPr>
              <a:t>Breakeven Point</a:t>
            </a:r>
            <a:r>
              <a:rPr lang="zh-CN" altLang="en-US" sz="2400" dirty="0">
                <a:latin typeface="+mn-ea"/>
                <a:ea typeface="+mn-ea"/>
              </a:rPr>
              <a:t>）（又称“盈亏平衡点”），是指营业收入总额与成本总额相等时的商品销售量。在固定成本、价格及变动成本率不变的情况下，保本点也保持不变，是个常量，它不会因每月（季）营业收入或总成本的变化而变化，更不是计划期内固定成本与变动成本的简单相加。</a:t>
            </a:r>
          </a:p>
        </p:txBody>
      </p:sp>
    </p:spTree>
    <p:extLst>
      <p:ext uri="{BB962C8B-B14F-4D97-AF65-F5344CB8AC3E}">
        <p14:creationId xmlns:p14="http://schemas.microsoft.com/office/powerpoint/2010/main" val="26978152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55736" y="1870824"/>
            <a:ext cx="4032280" cy="3970318"/>
          </a:xfrm>
          <a:prstGeom prst="rect">
            <a:avLst/>
          </a:prstGeom>
        </p:spPr>
        <p:txBody>
          <a:bodyPr wrap="square">
            <a:spAutoFit/>
          </a:bodyPr>
          <a:lstStyle/>
          <a:p>
            <a:pPr>
              <a:lnSpc>
                <a:spcPct val="150000"/>
              </a:lnSpc>
            </a:pPr>
            <a:r>
              <a:rPr lang="zh-CN" altLang="en-US" sz="2400" dirty="0">
                <a:latin typeface="+mn-ea"/>
                <a:ea typeface="+mn-ea"/>
              </a:rPr>
              <a:t>就酒店客房而言，保本点可以用客房收入与客房成本总额相等时的客房出租数来表示，也可以用该点出租率及客房营业收入表示。在这一点上，客房的利润为零，既不亏损，也不盈利。</a:t>
            </a:r>
          </a:p>
        </p:txBody>
      </p:sp>
      <p:pic>
        <p:nvPicPr>
          <p:cNvPr id="3" name="图片 2" descr="File0012"/>
          <p:cNvPicPr/>
          <p:nvPr/>
        </p:nvPicPr>
        <p:blipFill rotWithShape="1">
          <a:blip r:embed="rId3" cstate="print">
            <a:extLst>
              <a:ext uri="{28A0092B-C50C-407E-A947-70E740481C1C}">
                <a14:useLocalDpi xmlns:a14="http://schemas.microsoft.com/office/drawing/2010/main" val="0"/>
              </a:ext>
            </a:extLst>
          </a:blip>
          <a:srcRect l="17499" r="15149"/>
          <a:stretch/>
        </p:blipFill>
        <p:spPr bwMode="auto">
          <a:xfrm>
            <a:off x="5004030" y="1916896"/>
            <a:ext cx="3879735" cy="4176290"/>
          </a:xfrm>
          <a:prstGeom prst="rect">
            <a:avLst/>
          </a:prstGeom>
          <a:noFill/>
          <a:ln>
            <a:noFill/>
          </a:ln>
        </p:spPr>
      </p:pic>
    </p:spTree>
    <p:extLst>
      <p:ext uri="{BB962C8B-B14F-4D97-AF65-F5344CB8AC3E}">
        <p14:creationId xmlns:p14="http://schemas.microsoft.com/office/powerpoint/2010/main" val="33047921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707941" y="1259175"/>
            <a:ext cx="5220044" cy="2862322"/>
          </a:xfrm>
          <a:prstGeom prst="rect">
            <a:avLst/>
          </a:prstGeom>
        </p:spPr>
        <p:txBody>
          <a:bodyPr wrap="square">
            <a:spAutoFit/>
          </a:bodyPr>
          <a:lstStyle/>
          <a:p>
            <a:pPr>
              <a:lnSpc>
                <a:spcPct val="150000"/>
              </a:lnSpc>
            </a:pPr>
            <a:r>
              <a:rPr lang="zh-CN" altLang="en-US" sz="2400" dirty="0">
                <a:latin typeface="+mn-ea"/>
                <a:ea typeface="+mn-ea"/>
              </a:rPr>
              <a:t>设房间价格为Ｐ，客房总数为Ｎ，计划期天数为</a:t>
            </a:r>
            <a:r>
              <a:rPr lang="en-US" altLang="zh-CN" sz="2400" dirty="0">
                <a:latin typeface="+mn-ea"/>
                <a:ea typeface="+mn-ea"/>
              </a:rPr>
              <a:t>n</a:t>
            </a:r>
            <a:r>
              <a:rPr lang="zh-CN" altLang="en-US" sz="2400" dirty="0">
                <a:latin typeface="+mn-ea"/>
                <a:ea typeface="+mn-ea"/>
              </a:rPr>
              <a:t>，客房固定成本为Ｆ，变动成本率为</a:t>
            </a:r>
            <a:r>
              <a:rPr lang="en-US" altLang="zh-CN" sz="2400" dirty="0">
                <a:latin typeface="+mn-ea"/>
                <a:ea typeface="+mn-ea"/>
              </a:rPr>
              <a:t>f</a:t>
            </a:r>
            <a:r>
              <a:rPr lang="zh-CN" altLang="en-US" sz="2400" dirty="0">
                <a:latin typeface="+mn-ea"/>
                <a:ea typeface="+mn-ea"/>
              </a:rPr>
              <a:t>，保本点时的营业收入、客房出租间天数和平均客房利用率分别为</a:t>
            </a:r>
            <a:r>
              <a:rPr lang="en-US" altLang="zh-CN" sz="2400" dirty="0">
                <a:latin typeface="+mn-ea"/>
                <a:ea typeface="+mn-ea"/>
              </a:rPr>
              <a:t>y</a:t>
            </a:r>
            <a:r>
              <a:rPr lang="zh-CN" altLang="en-US" sz="2400" dirty="0">
                <a:latin typeface="+mn-ea"/>
                <a:ea typeface="+mn-ea"/>
              </a:rPr>
              <a:t>、</a:t>
            </a:r>
            <a:r>
              <a:rPr lang="en-US" altLang="zh-CN" sz="2400" dirty="0">
                <a:latin typeface="+mn-ea"/>
                <a:ea typeface="+mn-ea"/>
              </a:rPr>
              <a:t>x</a:t>
            </a:r>
            <a:r>
              <a:rPr lang="zh-CN" altLang="en-US" sz="2400" dirty="0">
                <a:latin typeface="+mn-ea"/>
                <a:ea typeface="+mn-ea"/>
              </a:rPr>
              <a:t>、</a:t>
            </a:r>
            <a:r>
              <a:rPr lang="en-US" altLang="zh-CN" sz="2400" dirty="0">
                <a:latin typeface="+mn-ea"/>
                <a:ea typeface="+mn-ea"/>
              </a:rPr>
              <a:t>r</a:t>
            </a:r>
            <a:r>
              <a:rPr lang="zh-CN" altLang="en-US" sz="2400" dirty="0" smtClean="0">
                <a:latin typeface="+mn-ea"/>
                <a:ea typeface="+mn-ea"/>
              </a:rPr>
              <a:t>，</a:t>
            </a:r>
            <a:endParaRPr lang="zh-CN" altLang="en-US" sz="2400" dirty="0">
              <a:latin typeface="+mn-ea"/>
              <a:ea typeface="+mn-ea"/>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09" y="1351484"/>
            <a:ext cx="3312231" cy="4990562"/>
          </a:xfrm>
          <a:prstGeom prst="rect">
            <a:avLst/>
          </a:prstGeom>
        </p:spPr>
      </p:pic>
      <p:sp>
        <p:nvSpPr>
          <p:cNvPr id="4" name="矩形 3"/>
          <p:cNvSpPr/>
          <p:nvPr/>
        </p:nvSpPr>
        <p:spPr>
          <a:xfrm>
            <a:off x="3851949" y="4121497"/>
            <a:ext cx="5076035" cy="2308324"/>
          </a:xfrm>
          <a:prstGeom prst="rect">
            <a:avLst/>
          </a:prstGeom>
        </p:spPr>
        <p:txBody>
          <a:bodyPr wrap="square">
            <a:spAutoFit/>
          </a:bodyPr>
          <a:lstStyle/>
          <a:p>
            <a:r>
              <a:rPr lang="zh-CN" altLang="zh-CN" sz="2400" dirty="0">
                <a:latin typeface="+mn-ea"/>
                <a:ea typeface="+mn-ea"/>
              </a:rPr>
              <a:t>上列（１）、（２）、（３）式分别为以营业收入、客房出租间天数和客房出租率表示的客房保本点</a:t>
            </a:r>
            <a:r>
              <a:rPr lang="zh-CN" altLang="zh-CN" sz="2400" dirty="0" smtClean="0">
                <a:latin typeface="+mn-ea"/>
                <a:ea typeface="+mn-ea"/>
              </a:rPr>
              <a:t>。</a:t>
            </a:r>
            <a:r>
              <a:rPr lang="zh-CN" altLang="zh-CN" sz="2400" dirty="0"/>
              <a:t>由此可见，客房保本点只与客房固定成本和变动成本率有关，而与客房实际营业收入没有关系</a:t>
            </a:r>
            <a:r>
              <a:rPr lang="zh-CN" altLang="zh-CN" sz="2400" dirty="0" smtClean="0"/>
              <a:t>。</a:t>
            </a:r>
            <a:endParaRPr lang="zh-CN" altLang="zh-CN" sz="2400" dirty="0"/>
          </a:p>
        </p:txBody>
      </p:sp>
    </p:spTree>
    <p:extLst>
      <p:ext uri="{BB962C8B-B14F-4D97-AF65-F5344CB8AC3E}">
        <p14:creationId xmlns:p14="http://schemas.microsoft.com/office/powerpoint/2010/main" val="29514753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18444" y="1695228"/>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755734" y="2476193"/>
            <a:ext cx="8112431" cy="1113766"/>
          </a:xfrm>
          <a:prstGeom prst="rect">
            <a:avLst/>
          </a:prstGeom>
          <a:noFill/>
        </p:spPr>
        <p:txBody>
          <a:bodyPr wrap="square" rtlCol="0">
            <a:spAutoFit/>
          </a:bodyPr>
          <a:lstStyle/>
          <a:p>
            <a:pPr>
              <a:lnSpc>
                <a:spcPct val="150000"/>
              </a:lnSpc>
            </a:pPr>
            <a:r>
              <a:rPr lang="zh-CN" altLang="en-US" sz="2400" dirty="0">
                <a:latin typeface="+mn-ea"/>
                <a:ea typeface="+mn-ea"/>
              </a:rPr>
              <a:t>客房保本价即客房保本（客房利润为零）时的价格。假定客房出租率为 “</a:t>
            </a:r>
            <a:r>
              <a:rPr lang="en-US" altLang="zh-CN" sz="2400" dirty="0">
                <a:latin typeface="+mn-ea"/>
                <a:ea typeface="+mn-ea"/>
              </a:rPr>
              <a:t>r”</a:t>
            </a:r>
            <a:r>
              <a:rPr lang="zh-CN" altLang="en-US" sz="2400" dirty="0">
                <a:latin typeface="+mn-ea"/>
                <a:ea typeface="+mn-ea"/>
              </a:rPr>
              <a:t>，保本价为“ Ｐ”则，由（３）式可知：</a:t>
            </a:r>
            <a:endParaRPr lang="zh-CN" altLang="zh-CN" sz="2400" dirty="0">
              <a:latin typeface="+mn-ea"/>
              <a:ea typeface="+mn-ea"/>
            </a:endParaRPr>
          </a:p>
        </p:txBody>
      </p:sp>
      <p:sp>
        <p:nvSpPr>
          <p:cNvPr id="11" name="Text Box 3"/>
          <p:cNvSpPr txBox="1">
            <a:spLocks noChangeArrowheads="1"/>
          </p:cNvSpPr>
          <p:nvPr/>
        </p:nvSpPr>
        <p:spPr bwMode="auto">
          <a:xfrm>
            <a:off x="1483152" y="1595162"/>
            <a:ext cx="41042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二、客房保本价</a:t>
            </a:r>
            <a:endParaRPr lang="en-US" altLang="zh-CN" sz="3000" b="1" dirty="0">
              <a:solidFill>
                <a:srgbClr val="CC3300"/>
              </a:solidFill>
              <a:latin typeface="黑体" pitchFamily="49" charset="-122"/>
              <a:ea typeface="黑体" pitchFamily="49"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15" y="4135472"/>
            <a:ext cx="3491810" cy="1800125"/>
          </a:xfrm>
          <a:prstGeom prst="rect">
            <a:avLst/>
          </a:prstGeom>
        </p:spPr>
      </p:pic>
      <p:sp>
        <p:nvSpPr>
          <p:cNvPr id="4" name="矩形 3"/>
          <p:cNvSpPr/>
          <p:nvPr/>
        </p:nvSpPr>
        <p:spPr>
          <a:xfrm>
            <a:off x="4427990" y="3647655"/>
            <a:ext cx="4440175" cy="2775760"/>
          </a:xfrm>
          <a:prstGeom prst="rect">
            <a:avLst/>
          </a:prstGeom>
        </p:spPr>
        <p:txBody>
          <a:bodyPr wrap="square">
            <a:spAutoFit/>
          </a:bodyPr>
          <a:lstStyle/>
          <a:p>
            <a:pPr lvl="0">
              <a:lnSpc>
                <a:spcPct val="150000"/>
              </a:lnSpc>
            </a:pPr>
            <a:r>
              <a:rPr lang="zh-CN" altLang="zh-CN" sz="2400" dirty="0">
                <a:solidFill>
                  <a:srgbClr val="000000"/>
                </a:solidFill>
                <a:latin typeface="宋体"/>
                <a:ea typeface="宋体"/>
              </a:rPr>
              <a:t>即，在客房固定成本、客房出租率、客房变动成本率等一定的情况下，当客房的实际平均房价达到Ｆ／</a:t>
            </a:r>
            <a:r>
              <a:rPr lang="en-US" altLang="zh-CN" sz="2400" dirty="0">
                <a:solidFill>
                  <a:srgbClr val="000000"/>
                </a:solidFill>
                <a:latin typeface="宋体"/>
                <a:ea typeface="宋体"/>
              </a:rPr>
              <a:t>r</a:t>
            </a:r>
            <a:r>
              <a:rPr lang="zh-CN" altLang="zh-CN" sz="2400" dirty="0">
                <a:solidFill>
                  <a:srgbClr val="000000"/>
                </a:solidFill>
                <a:latin typeface="宋体"/>
                <a:ea typeface="宋体"/>
              </a:rPr>
              <a:t>（</a:t>
            </a:r>
            <a:r>
              <a:rPr lang="en-US" altLang="zh-CN" sz="2400" dirty="0">
                <a:solidFill>
                  <a:srgbClr val="000000"/>
                </a:solidFill>
                <a:latin typeface="宋体"/>
                <a:ea typeface="宋体"/>
              </a:rPr>
              <a:t>1-f</a:t>
            </a:r>
            <a:r>
              <a:rPr lang="zh-CN" altLang="zh-CN" sz="2400" dirty="0">
                <a:solidFill>
                  <a:srgbClr val="000000"/>
                </a:solidFill>
                <a:latin typeface="宋体"/>
                <a:ea typeface="宋体"/>
              </a:rPr>
              <a:t>）·</a:t>
            </a:r>
            <a:r>
              <a:rPr lang="en-US" altLang="zh-CN" sz="2400" dirty="0">
                <a:solidFill>
                  <a:srgbClr val="000000"/>
                </a:solidFill>
                <a:latin typeface="宋体"/>
                <a:ea typeface="宋体"/>
              </a:rPr>
              <a:t>n</a:t>
            </a:r>
            <a:r>
              <a:rPr lang="zh-CN" altLang="zh-CN" sz="2400" dirty="0">
                <a:solidFill>
                  <a:srgbClr val="000000"/>
                </a:solidFill>
                <a:latin typeface="宋体"/>
                <a:ea typeface="宋体"/>
              </a:rPr>
              <a:t>·</a:t>
            </a:r>
            <a:r>
              <a:rPr lang="en-US" altLang="zh-CN" sz="2400" dirty="0">
                <a:solidFill>
                  <a:srgbClr val="000000"/>
                </a:solidFill>
                <a:latin typeface="宋体"/>
                <a:ea typeface="宋体"/>
              </a:rPr>
              <a:t>N</a:t>
            </a:r>
            <a:r>
              <a:rPr lang="zh-CN" altLang="zh-CN" sz="2400" dirty="0">
                <a:solidFill>
                  <a:srgbClr val="000000"/>
                </a:solidFill>
                <a:latin typeface="宋体"/>
                <a:ea typeface="宋体"/>
              </a:rPr>
              <a:t>时，客房经营才能保本。</a:t>
            </a:r>
          </a:p>
        </p:txBody>
      </p:sp>
    </p:spTree>
    <p:extLst>
      <p:ext uri="{BB962C8B-B14F-4D97-AF65-F5344CB8AC3E}">
        <p14:creationId xmlns:p14="http://schemas.microsoft.com/office/powerpoint/2010/main" val="15412352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18444" y="1695228"/>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755734" y="2476193"/>
            <a:ext cx="8112431" cy="3344570"/>
          </a:xfrm>
          <a:prstGeom prst="rect">
            <a:avLst/>
          </a:prstGeom>
          <a:noFill/>
        </p:spPr>
        <p:txBody>
          <a:bodyPr wrap="square" rtlCol="0">
            <a:spAutoFit/>
          </a:bodyPr>
          <a:lstStyle/>
          <a:p>
            <a:pPr>
              <a:lnSpc>
                <a:spcPct val="150000"/>
              </a:lnSpc>
            </a:pPr>
            <a:r>
              <a:rPr lang="zh-CN" altLang="en-US" sz="2400" dirty="0">
                <a:latin typeface="+mn-ea"/>
                <a:ea typeface="+mn-ea"/>
              </a:rPr>
              <a:t>客房盈利区的大小与保本点的位置有很大关系。保本点的位置越低，盈利区就越大，亏损区则相应缩小，所以保本点的位置</a:t>
            </a:r>
            <a:r>
              <a:rPr lang="zh-CN" altLang="en-US" sz="2400" dirty="0" smtClean="0">
                <a:latin typeface="+mn-ea"/>
                <a:ea typeface="+mn-ea"/>
              </a:rPr>
              <a:t>越低越好。</a:t>
            </a:r>
            <a:r>
              <a:rPr lang="zh-CN" altLang="zh-CN" sz="2400" dirty="0" smtClean="0"/>
              <a:t>在</a:t>
            </a:r>
            <a:r>
              <a:rPr lang="zh-CN" altLang="zh-CN" sz="2400" dirty="0"/>
              <a:t>营业收入一定的条件下，保本点的位置取决于总成本的大小。总成本增加，盈利区便缩小，亏损区相应增大。所以，酒店应通过对固定成本和变动成本的控制，改变保本点的位置，缩小亏损区，扩大盈利区</a:t>
            </a:r>
            <a:r>
              <a:rPr lang="zh-CN" altLang="zh-CN" sz="2400" dirty="0" smtClean="0"/>
              <a:t>。</a:t>
            </a:r>
            <a:endParaRPr lang="zh-CN" altLang="zh-CN" sz="2400" dirty="0"/>
          </a:p>
        </p:txBody>
      </p:sp>
      <p:sp>
        <p:nvSpPr>
          <p:cNvPr id="11" name="Text Box 3"/>
          <p:cNvSpPr txBox="1">
            <a:spLocks noChangeArrowheads="1"/>
          </p:cNvSpPr>
          <p:nvPr/>
        </p:nvSpPr>
        <p:spPr bwMode="auto">
          <a:xfrm>
            <a:off x="1483152" y="1595162"/>
            <a:ext cx="41042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三、保本点分析</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20836532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187765" y="2060905"/>
            <a:ext cx="7464386" cy="3970318"/>
          </a:xfrm>
          <a:prstGeom prst="rect">
            <a:avLst/>
          </a:prstGeom>
          <a:noFill/>
        </p:spPr>
        <p:txBody>
          <a:bodyPr wrap="square" rtlCol="0">
            <a:spAutoFit/>
          </a:bodyPr>
          <a:lstStyle/>
          <a:p>
            <a:pPr>
              <a:lnSpc>
                <a:spcPct val="150000"/>
              </a:lnSpc>
            </a:pPr>
            <a:r>
              <a:rPr lang="zh-CN" altLang="en-US" sz="2400" dirty="0">
                <a:latin typeface="+mn-ea"/>
                <a:ea typeface="+mn-ea"/>
              </a:rPr>
              <a:t>一般来说，客房的固定成本是相对固定的，但是，如果酒店的固定成本总额增加，则客房的固定成本数额必然要相应增加，从而使客房总成本增加，这时，原保本点位置就改变了，亏损区增大，盈利区缩小。反之亦然。所以，酒店在日常经营活动中必须努力降低固定成本和费用，加强对固定资产的管理，减少损失报废，延长对固定资产的使用年限。</a:t>
            </a:r>
            <a:endParaRPr lang="zh-CN" altLang="zh-CN" sz="2400" dirty="0"/>
          </a:p>
        </p:txBody>
      </p:sp>
    </p:spTree>
    <p:extLst>
      <p:ext uri="{BB962C8B-B14F-4D97-AF65-F5344CB8AC3E}">
        <p14:creationId xmlns:p14="http://schemas.microsoft.com/office/powerpoint/2010/main" val="5069124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979820" y="2348925"/>
            <a:ext cx="6096291" cy="3416320"/>
          </a:xfrm>
          <a:prstGeom prst="rect">
            <a:avLst/>
          </a:prstGeom>
          <a:noFill/>
        </p:spPr>
        <p:txBody>
          <a:bodyPr wrap="square" rtlCol="0">
            <a:spAutoFit/>
          </a:bodyPr>
          <a:lstStyle/>
          <a:p>
            <a:pPr>
              <a:lnSpc>
                <a:spcPct val="150000"/>
              </a:lnSpc>
            </a:pPr>
            <a:r>
              <a:rPr lang="zh-CN" altLang="en-US" sz="2400" dirty="0">
                <a:latin typeface="+mn-ea"/>
                <a:ea typeface="+mn-ea"/>
              </a:rPr>
              <a:t>就客房可变成本而言，管理人员要加强对客房笔、信纸、拖鞋、牙膏、牙刷、洗发液、浴液、梳子、香皂等低值易耗品及清洁用品的控制，减少损失浪费现象。另外，客房用品配备的档次也不能一味求高，必须与酒店的档次相适应。</a:t>
            </a:r>
            <a:endParaRPr lang="zh-CN" altLang="zh-CN" sz="2400" dirty="0"/>
          </a:p>
        </p:txBody>
      </p:sp>
    </p:spTree>
    <p:extLst>
      <p:ext uri="{BB962C8B-B14F-4D97-AF65-F5344CB8AC3E}">
        <p14:creationId xmlns:p14="http://schemas.microsoft.com/office/powerpoint/2010/main" val="6031617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18444" y="1695228"/>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322760" y="2507827"/>
            <a:ext cx="5332871" cy="3416320"/>
          </a:xfrm>
          <a:prstGeom prst="rect">
            <a:avLst/>
          </a:prstGeom>
          <a:noFill/>
        </p:spPr>
        <p:txBody>
          <a:bodyPr wrap="square" rtlCol="0">
            <a:spAutoFit/>
          </a:bodyPr>
          <a:lstStyle/>
          <a:p>
            <a:pPr>
              <a:lnSpc>
                <a:spcPct val="150000"/>
              </a:lnSpc>
            </a:pPr>
            <a:r>
              <a:rPr lang="zh-CN" altLang="en-US" sz="2400" dirty="0">
                <a:latin typeface="+mn-ea"/>
                <a:ea typeface="+mn-ea"/>
              </a:rPr>
              <a:t>盈亏平衡点率是指客房盈亏平衡点（保本点）时的出租间天数与实际出租间天数之比。</a:t>
            </a:r>
          </a:p>
          <a:p>
            <a:pPr>
              <a:lnSpc>
                <a:spcPct val="150000"/>
              </a:lnSpc>
            </a:pPr>
            <a:r>
              <a:rPr lang="zh-CN" altLang="en-US" sz="2400" dirty="0">
                <a:latin typeface="+mn-ea"/>
                <a:ea typeface="+mn-ea"/>
              </a:rPr>
              <a:t>设盈亏平衡点率为</a:t>
            </a:r>
            <a:r>
              <a:rPr lang="en-US" altLang="zh-CN" sz="2400" dirty="0">
                <a:latin typeface="+mn-ea"/>
                <a:ea typeface="+mn-ea"/>
              </a:rPr>
              <a:t>γ</a:t>
            </a:r>
            <a:r>
              <a:rPr lang="zh-CN" altLang="en-US" sz="2400" dirty="0">
                <a:latin typeface="+mn-ea"/>
                <a:ea typeface="+mn-ea"/>
              </a:rPr>
              <a:t>，客房实际出租间天数为Ｑ，盈亏平衡时的出租间天数为Ｘ，则</a:t>
            </a:r>
          </a:p>
        </p:txBody>
      </p:sp>
      <p:sp>
        <p:nvSpPr>
          <p:cNvPr id="11" name="Text Box 3"/>
          <p:cNvSpPr txBox="1">
            <a:spLocks noChangeArrowheads="1"/>
          </p:cNvSpPr>
          <p:nvPr/>
        </p:nvSpPr>
        <p:spPr bwMode="auto">
          <a:xfrm>
            <a:off x="1483152" y="1595162"/>
            <a:ext cx="41042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四、盈亏平衡点率</a:t>
            </a:r>
            <a:endParaRPr lang="en-US" altLang="zh-CN" sz="3000" b="1" dirty="0">
              <a:solidFill>
                <a:srgbClr val="CC3300"/>
              </a:solidFill>
              <a:latin typeface="黑体" pitchFamily="49" charset="-122"/>
              <a:ea typeface="黑体" pitchFamily="49" charset="-122"/>
            </a:endParaRP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r="11366" b="5707"/>
          <a:stretch/>
        </p:blipFill>
        <p:spPr>
          <a:xfrm>
            <a:off x="5655631" y="2852961"/>
            <a:ext cx="3242350" cy="3000924"/>
          </a:xfrm>
          <a:prstGeom prst="rect">
            <a:avLst/>
          </a:prstGeom>
        </p:spPr>
      </p:pic>
    </p:spTree>
    <p:extLst>
      <p:ext uri="{BB962C8B-B14F-4D97-AF65-F5344CB8AC3E}">
        <p14:creationId xmlns:p14="http://schemas.microsoft.com/office/powerpoint/2010/main" val="7912943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996920" y="1556870"/>
            <a:ext cx="6816341" cy="1200329"/>
          </a:xfrm>
          <a:prstGeom prst="rect">
            <a:avLst/>
          </a:prstGeom>
          <a:noFill/>
        </p:spPr>
        <p:txBody>
          <a:bodyPr wrap="square" rtlCol="0">
            <a:spAutoFit/>
          </a:bodyPr>
          <a:lstStyle/>
          <a:p>
            <a:pPr>
              <a:lnSpc>
                <a:spcPct val="150000"/>
              </a:lnSpc>
            </a:pPr>
            <a:r>
              <a:rPr lang="zh-CN" altLang="en-US" sz="2400" dirty="0">
                <a:latin typeface="+mn-ea"/>
                <a:ea typeface="+mn-ea"/>
              </a:rPr>
              <a:t>盈亏平衡点率的值越小越好。结合我国实际情况，一般可用下列数值来判断酒店客房经营的好坏。</a:t>
            </a:r>
            <a:endParaRPr lang="zh-CN" altLang="zh-CN" sz="2400" dirty="0"/>
          </a:p>
        </p:txBody>
      </p:sp>
      <p:graphicFrame>
        <p:nvGraphicFramePr>
          <p:cNvPr id="2" name="表格 1"/>
          <p:cNvGraphicFramePr>
            <a:graphicFrameLocks noGrp="1"/>
          </p:cNvGraphicFramePr>
          <p:nvPr>
            <p:extLst>
              <p:ext uri="{D42A27DB-BD31-4B8C-83A1-F6EECF244321}">
                <p14:modId xmlns:p14="http://schemas.microsoft.com/office/powerpoint/2010/main" val="2205833469"/>
              </p:ext>
            </p:extLst>
          </p:nvPr>
        </p:nvGraphicFramePr>
        <p:xfrm>
          <a:off x="971750" y="2920793"/>
          <a:ext cx="7416516" cy="3384234"/>
        </p:xfrm>
        <a:graphic>
          <a:graphicData uri="http://schemas.openxmlformats.org/drawingml/2006/table">
            <a:tbl>
              <a:tblPr>
                <a:tableStyleId>{BDBED569-4797-4DF1-A0F4-6AAB3CD982D8}</a:tableStyleId>
              </a:tblPr>
              <a:tblGrid>
                <a:gridCol w="1854129"/>
                <a:gridCol w="1854129"/>
                <a:gridCol w="1854129"/>
                <a:gridCol w="1854129"/>
              </a:tblGrid>
              <a:tr h="657226">
                <a:tc>
                  <a:txBody>
                    <a:bodyPr/>
                    <a:lstStyle/>
                    <a:p>
                      <a:pPr algn="ctr">
                        <a:lnSpc>
                          <a:spcPts val="2000"/>
                        </a:lnSpc>
                        <a:spcAft>
                          <a:spcPts val="0"/>
                        </a:spcAft>
                      </a:pPr>
                      <a:r>
                        <a:rPr lang="en-US" sz="2200" dirty="0">
                          <a:effectLst/>
                        </a:rPr>
                        <a:t> </a:t>
                      </a:r>
                      <a:endParaRPr lang="zh-CN" sz="2200" dirty="0">
                        <a:effectLst/>
                        <a:latin typeface="Times New Roman"/>
                        <a:ea typeface="宋体"/>
                      </a:endParaRPr>
                    </a:p>
                  </a:txBody>
                  <a:tcPr marL="17780" marR="17780" marT="0" marB="0" anchor="ctr"/>
                </a:tc>
                <a:tc>
                  <a:txBody>
                    <a:bodyPr/>
                    <a:lstStyle/>
                    <a:p>
                      <a:pPr algn="ctr">
                        <a:lnSpc>
                          <a:spcPts val="2000"/>
                        </a:lnSpc>
                        <a:spcAft>
                          <a:spcPts val="0"/>
                        </a:spcAft>
                      </a:pPr>
                      <a:r>
                        <a:rPr lang="zh-CN" sz="2200" dirty="0">
                          <a:effectLst/>
                        </a:rPr>
                        <a:t>新酒店</a:t>
                      </a:r>
                      <a:endParaRPr lang="zh-CN" sz="2200" dirty="0">
                        <a:effectLst/>
                        <a:latin typeface="Times New Roman"/>
                        <a:ea typeface="宋体"/>
                      </a:endParaRPr>
                    </a:p>
                  </a:txBody>
                  <a:tcPr marL="17780" marR="17780" marT="0" marB="0" anchor="ctr"/>
                </a:tc>
                <a:tc>
                  <a:txBody>
                    <a:bodyPr/>
                    <a:lstStyle/>
                    <a:p>
                      <a:pPr algn="ctr">
                        <a:lnSpc>
                          <a:spcPts val="2000"/>
                        </a:lnSpc>
                        <a:spcAft>
                          <a:spcPts val="0"/>
                        </a:spcAft>
                      </a:pPr>
                      <a:r>
                        <a:rPr lang="zh-CN" sz="2200">
                          <a:effectLst/>
                        </a:rPr>
                        <a:t>老饭店</a:t>
                      </a:r>
                      <a:endParaRPr lang="zh-CN" sz="2200">
                        <a:effectLst/>
                        <a:latin typeface="Times New Roman"/>
                        <a:ea typeface="宋体"/>
                      </a:endParaRPr>
                    </a:p>
                  </a:txBody>
                  <a:tcPr marL="17780" marR="17780" marT="0" marB="0" anchor="ctr"/>
                </a:tc>
                <a:tc>
                  <a:txBody>
                    <a:bodyPr/>
                    <a:lstStyle/>
                    <a:p>
                      <a:pPr algn="ctr">
                        <a:lnSpc>
                          <a:spcPts val="2000"/>
                        </a:lnSpc>
                        <a:spcAft>
                          <a:spcPts val="0"/>
                        </a:spcAft>
                      </a:pPr>
                      <a:r>
                        <a:rPr lang="zh-CN" sz="2200">
                          <a:effectLst/>
                        </a:rPr>
                        <a:t>理想程度</a:t>
                      </a:r>
                      <a:endParaRPr lang="zh-CN" sz="2200">
                        <a:effectLst/>
                        <a:latin typeface="Times New Roman"/>
                        <a:ea typeface="宋体"/>
                      </a:endParaRPr>
                    </a:p>
                  </a:txBody>
                  <a:tcPr marL="17780" marR="17780" marT="0" marB="0" anchor="ctr"/>
                </a:tc>
              </a:tr>
              <a:tr h="657226">
                <a:tc rowSpan="4">
                  <a:txBody>
                    <a:bodyPr/>
                    <a:lstStyle/>
                    <a:p>
                      <a:pPr algn="ctr">
                        <a:lnSpc>
                          <a:spcPts val="2000"/>
                        </a:lnSpc>
                        <a:spcAft>
                          <a:spcPts val="0"/>
                        </a:spcAft>
                      </a:pPr>
                      <a:r>
                        <a:rPr lang="en-US" sz="2200" dirty="0">
                          <a:effectLst/>
                        </a:rPr>
                        <a:t> </a:t>
                      </a:r>
                      <a:endParaRPr lang="zh-CN" sz="2200" dirty="0">
                        <a:effectLst/>
                        <a:latin typeface="Times New Roman"/>
                        <a:ea typeface="宋体"/>
                      </a:endParaRPr>
                    </a:p>
                    <a:p>
                      <a:pPr algn="ctr">
                        <a:lnSpc>
                          <a:spcPts val="2000"/>
                        </a:lnSpc>
                        <a:spcAft>
                          <a:spcPts val="0"/>
                        </a:spcAft>
                      </a:pPr>
                      <a:r>
                        <a:rPr lang="zh-CN" sz="2200" dirty="0">
                          <a:effectLst/>
                        </a:rPr>
                        <a:t>盈亏平衡点</a:t>
                      </a:r>
                      <a:r>
                        <a:rPr lang="zh-CN" sz="2200" dirty="0" smtClean="0">
                          <a:effectLst/>
                        </a:rPr>
                        <a:t>率</a:t>
                      </a:r>
                      <a:endParaRPr lang="zh-CN" sz="2200" dirty="0">
                        <a:effectLst/>
                        <a:latin typeface="Times New Roman"/>
                        <a:ea typeface="宋体"/>
                      </a:endParaRPr>
                    </a:p>
                  </a:txBody>
                  <a:tcPr marL="17780" marR="17780" marT="0" marB="0" anchor="ctr"/>
                </a:tc>
                <a:tc>
                  <a:txBody>
                    <a:bodyPr/>
                    <a:lstStyle/>
                    <a:p>
                      <a:pPr algn="ctr">
                        <a:lnSpc>
                          <a:spcPts val="2000"/>
                        </a:lnSpc>
                        <a:spcAft>
                          <a:spcPts val="0"/>
                        </a:spcAft>
                      </a:pPr>
                      <a:r>
                        <a:rPr lang="zh-CN" sz="2200" dirty="0">
                          <a:effectLst/>
                        </a:rPr>
                        <a:t>＜７０％</a:t>
                      </a:r>
                      <a:endParaRPr lang="zh-CN" sz="2200" dirty="0">
                        <a:effectLst/>
                        <a:latin typeface="Times New Roman"/>
                        <a:ea typeface="宋体"/>
                      </a:endParaRPr>
                    </a:p>
                  </a:txBody>
                  <a:tcPr marL="17780" marR="17780" marT="0" marB="0" anchor="ctr"/>
                </a:tc>
                <a:tc>
                  <a:txBody>
                    <a:bodyPr/>
                    <a:lstStyle/>
                    <a:p>
                      <a:pPr algn="ctr">
                        <a:lnSpc>
                          <a:spcPts val="2000"/>
                        </a:lnSpc>
                        <a:spcAft>
                          <a:spcPts val="0"/>
                        </a:spcAft>
                      </a:pPr>
                      <a:r>
                        <a:rPr lang="zh-CN" sz="2200" dirty="0">
                          <a:effectLst/>
                        </a:rPr>
                        <a:t>＜６５％</a:t>
                      </a:r>
                      <a:endParaRPr lang="zh-CN" sz="2200" dirty="0">
                        <a:effectLst/>
                        <a:latin typeface="Times New Roman"/>
                        <a:ea typeface="宋体"/>
                      </a:endParaRPr>
                    </a:p>
                  </a:txBody>
                  <a:tcPr marL="17780" marR="17780" marT="0" marB="0" anchor="ctr"/>
                </a:tc>
                <a:tc>
                  <a:txBody>
                    <a:bodyPr/>
                    <a:lstStyle/>
                    <a:p>
                      <a:pPr algn="ctr">
                        <a:lnSpc>
                          <a:spcPts val="2000"/>
                        </a:lnSpc>
                        <a:spcAft>
                          <a:spcPts val="0"/>
                        </a:spcAft>
                      </a:pPr>
                      <a:r>
                        <a:rPr lang="zh-CN" sz="2200" dirty="0">
                          <a:effectLst/>
                        </a:rPr>
                        <a:t>良好</a:t>
                      </a:r>
                      <a:endParaRPr lang="zh-CN" sz="2200" dirty="0">
                        <a:effectLst/>
                        <a:latin typeface="Times New Roman"/>
                        <a:ea typeface="宋体"/>
                      </a:endParaRPr>
                    </a:p>
                  </a:txBody>
                  <a:tcPr marL="17780" marR="17780" marT="0" marB="0" anchor="ctr"/>
                </a:tc>
              </a:tr>
              <a:tr h="706278">
                <a:tc vMerge="1">
                  <a:txBody>
                    <a:bodyPr/>
                    <a:lstStyle/>
                    <a:p>
                      <a:pPr algn="ctr">
                        <a:lnSpc>
                          <a:spcPts val="2000"/>
                        </a:lnSpc>
                        <a:spcAft>
                          <a:spcPts val="0"/>
                        </a:spcAft>
                      </a:pPr>
                      <a:endParaRPr lang="zh-CN" sz="2200" dirty="0">
                        <a:effectLst/>
                        <a:latin typeface="Times New Roman"/>
                        <a:ea typeface="宋体"/>
                      </a:endParaRPr>
                    </a:p>
                  </a:txBody>
                  <a:tcPr marL="17780" marR="17780" marT="0" marB="0" anchor="ctr"/>
                </a:tc>
                <a:tc>
                  <a:txBody>
                    <a:bodyPr/>
                    <a:lstStyle/>
                    <a:p>
                      <a:pPr algn="ctr">
                        <a:lnSpc>
                          <a:spcPts val="2000"/>
                        </a:lnSpc>
                        <a:spcAft>
                          <a:spcPts val="0"/>
                        </a:spcAft>
                      </a:pPr>
                      <a:r>
                        <a:rPr lang="zh-CN" sz="2200">
                          <a:effectLst/>
                        </a:rPr>
                        <a:t>７０～８０％</a:t>
                      </a:r>
                      <a:endParaRPr lang="zh-CN" sz="2200">
                        <a:effectLst/>
                        <a:latin typeface="Times New Roman"/>
                        <a:ea typeface="宋体"/>
                      </a:endParaRPr>
                    </a:p>
                  </a:txBody>
                  <a:tcPr marL="17780" marR="17780" marT="0" marB="0" anchor="ctr"/>
                </a:tc>
                <a:tc>
                  <a:txBody>
                    <a:bodyPr/>
                    <a:lstStyle/>
                    <a:p>
                      <a:pPr algn="ctr">
                        <a:lnSpc>
                          <a:spcPts val="2000"/>
                        </a:lnSpc>
                        <a:spcAft>
                          <a:spcPts val="0"/>
                        </a:spcAft>
                      </a:pPr>
                      <a:r>
                        <a:rPr lang="zh-CN" sz="2200" dirty="0">
                          <a:effectLst/>
                        </a:rPr>
                        <a:t>６５～７５％</a:t>
                      </a:r>
                      <a:endParaRPr lang="zh-CN" sz="2200" dirty="0">
                        <a:effectLst/>
                        <a:latin typeface="Times New Roman"/>
                        <a:ea typeface="宋体"/>
                      </a:endParaRPr>
                    </a:p>
                  </a:txBody>
                  <a:tcPr marL="17780" marR="17780" marT="0" marB="0" anchor="ctr"/>
                </a:tc>
                <a:tc>
                  <a:txBody>
                    <a:bodyPr/>
                    <a:lstStyle/>
                    <a:p>
                      <a:pPr algn="ctr">
                        <a:lnSpc>
                          <a:spcPts val="2000"/>
                        </a:lnSpc>
                        <a:spcAft>
                          <a:spcPts val="0"/>
                        </a:spcAft>
                      </a:pPr>
                      <a:r>
                        <a:rPr lang="zh-CN" sz="2200" dirty="0">
                          <a:effectLst/>
                        </a:rPr>
                        <a:t>正常</a:t>
                      </a:r>
                      <a:endParaRPr lang="zh-CN" sz="2200" dirty="0">
                        <a:effectLst/>
                        <a:latin typeface="Times New Roman"/>
                        <a:ea typeface="宋体"/>
                      </a:endParaRPr>
                    </a:p>
                  </a:txBody>
                  <a:tcPr marL="17780" marR="17780" marT="0" marB="0" anchor="ctr"/>
                </a:tc>
              </a:tr>
              <a:tr h="706278">
                <a:tc vMerge="1">
                  <a:txBody>
                    <a:bodyPr/>
                    <a:lstStyle/>
                    <a:p>
                      <a:pPr algn="ctr">
                        <a:lnSpc>
                          <a:spcPts val="2000"/>
                        </a:lnSpc>
                        <a:spcAft>
                          <a:spcPts val="0"/>
                        </a:spcAft>
                      </a:pPr>
                      <a:endParaRPr lang="zh-CN" sz="2200" dirty="0">
                        <a:effectLst/>
                        <a:latin typeface="Times New Roman"/>
                        <a:ea typeface="宋体"/>
                      </a:endParaRPr>
                    </a:p>
                  </a:txBody>
                  <a:tcPr marL="17780" marR="17780" marT="0" marB="0" anchor="ctr"/>
                </a:tc>
                <a:tc>
                  <a:txBody>
                    <a:bodyPr/>
                    <a:lstStyle/>
                    <a:p>
                      <a:pPr algn="ctr">
                        <a:lnSpc>
                          <a:spcPts val="2000"/>
                        </a:lnSpc>
                        <a:spcAft>
                          <a:spcPts val="0"/>
                        </a:spcAft>
                      </a:pPr>
                      <a:r>
                        <a:rPr lang="zh-CN" sz="2200">
                          <a:effectLst/>
                        </a:rPr>
                        <a:t>８０～９０％</a:t>
                      </a:r>
                      <a:endParaRPr lang="zh-CN" sz="2200">
                        <a:effectLst/>
                        <a:latin typeface="Times New Roman"/>
                        <a:ea typeface="宋体"/>
                      </a:endParaRPr>
                    </a:p>
                  </a:txBody>
                  <a:tcPr marL="17780" marR="17780" marT="0" marB="0" anchor="ctr"/>
                </a:tc>
                <a:tc>
                  <a:txBody>
                    <a:bodyPr/>
                    <a:lstStyle/>
                    <a:p>
                      <a:pPr algn="ctr">
                        <a:lnSpc>
                          <a:spcPts val="2000"/>
                        </a:lnSpc>
                        <a:spcAft>
                          <a:spcPts val="0"/>
                        </a:spcAft>
                      </a:pPr>
                      <a:r>
                        <a:rPr lang="zh-CN" sz="2200" dirty="0">
                          <a:effectLst/>
                        </a:rPr>
                        <a:t>７５～８５％</a:t>
                      </a:r>
                      <a:endParaRPr lang="zh-CN" sz="2200" dirty="0">
                        <a:effectLst/>
                        <a:latin typeface="Times New Roman"/>
                        <a:ea typeface="宋体"/>
                      </a:endParaRPr>
                    </a:p>
                  </a:txBody>
                  <a:tcPr marL="17780" marR="17780" marT="0" marB="0" anchor="ctr"/>
                </a:tc>
                <a:tc>
                  <a:txBody>
                    <a:bodyPr/>
                    <a:lstStyle/>
                    <a:p>
                      <a:pPr algn="ctr">
                        <a:lnSpc>
                          <a:spcPts val="2000"/>
                        </a:lnSpc>
                        <a:spcAft>
                          <a:spcPts val="0"/>
                        </a:spcAft>
                      </a:pPr>
                      <a:r>
                        <a:rPr lang="zh-CN" sz="2200" dirty="0">
                          <a:effectLst/>
                        </a:rPr>
                        <a:t>警惕</a:t>
                      </a:r>
                      <a:endParaRPr lang="zh-CN" sz="2200" dirty="0">
                        <a:effectLst/>
                        <a:latin typeface="Times New Roman"/>
                        <a:ea typeface="宋体"/>
                      </a:endParaRPr>
                    </a:p>
                  </a:txBody>
                  <a:tcPr marL="17780" marR="17780" marT="0" marB="0" anchor="ctr"/>
                </a:tc>
              </a:tr>
              <a:tr h="657226">
                <a:tc vMerge="1">
                  <a:txBody>
                    <a:bodyPr/>
                    <a:lstStyle/>
                    <a:p>
                      <a:pPr algn="ctr">
                        <a:lnSpc>
                          <a:spcPts val="2000"/>
                        </a:lnSpc>
                        <a:spcAft>
                          <a:spcPts val="0"/>
                        </a:spcAft>
                      </a:pPr>
                      <a:endParaRPr lang="zh-CN" sz="2200" dirty="0">
                        <a:effectLst/>
                        <a:latin typeface="Times New Roman"/>
                        <a:ea typeface="宋体"/>
                      </a:endParaRPr>
                    </a:p>
                  </a:txBody>
                  <a:tcPr marL="17780" marR="17780" marT="0" marB="0" anchor="ctr"/>
                </a:tc>
                <a:tc>
                  <a:txBody>
                    <a:bodyPr/>
                    <a:lstStyle/>
                    <a:p>
                      <a:pPr algn="ctr">
                        <a:lnSpc>
                          <a:spcPts val="2000"/>
                        </a:lnSpc>
                        <a:spcAft>
                          <a:spcPts val="0"/>
                        </a:spcAft>
                      </a:pPr>
                      <a:r>
                        <a:rPr lang="zh-CN" sz="2200" dirty="0">
                          <a:effectLst/>
                        </a:rPr>
                        <a:t>＞９０％</a:t>
                      </a:r>
                      <a:endParaRPr lang="zh-CN" sz="2200" dirty="0">
                        <a:effectLst/>
                        <a:latin typeface="Times New Roman"/>
                        <a:ea typeface="宋体"/>
                      </a:endParaRPr>
                    </a:p>
                  </a:txBody>
                  <a:tcPr marL="17780" marR="17780" marT="0" marB="0" anchor="ctr"/>
                </a:tc>
                <a:tc>
                  <a:txBody>
                    <a:bodyPr/>
                    <a:lstStyle/>
                    <a:p>
                      <a:pPr algn="ctr">
                        <a:lnSpc>
                          <a:spcPts val="2000"/>
                        </a:lnSpc>
                        <a:spcAft>
                          <a:spcPts val="0"/>
                        </a:spcAft>
                      </a:pPr>
                      <a:r>
                        <a:rPr lang="zh-CN" sz="2200" dirty="0">
                          <a:effectLst/>
                        </a:rPr>
                        <a:t>＞８５％</a:t>
                      </a:r>
                      <a:endParaRPr lang="zh-CN" sz="2200" dirty="0">
                        <a:effectLst/>
                        <a:latin typeface="Times New Roman"/>
                        <a:ea typeface="宋体"/>
                      </a:endParaRPr>
                    </a:p>
                  </a:txBody>
                  <a:tcPr marL="17780" marR="17780" marT="0" marB="0" anchor="ctr"/>
                </a:tc>
                <a:tc>
                  <a:txBody>
                    <a:bodyPr/>
                    <a:lstStyle/>
                    <a:p>
                      <a:pPr algn="ctr">
                        <a:lnSpc>
                          <a:spcPts val="2000"/>
                        </a:lnSpc>
                        <a:spcAft>
                          <a:spcPts val="0"/>
                        </a:spcAft>
                      </a:pPr>
                      <a:r>
                        <a:rPr lang="zh-CN" sz="2200" dirty="0">
                          <a:effectLst/>
                        </a:rPr>
                        <a:t>危险</a:t>
                      </a:r>
                      <a:endParaRPr lang="zh-CN" sz="2200" dirty="0">
                        <a:effectLst/>
                        <a:latin typeface="Times New Roman"/>
                        <a:ea typeface="宋体"/>
                      </a:endParaRPr>
                    </a:p>
                  </a:txBody>
                  <a:tcPr marL="17780" marR="17780" marT="0" marB="0" anchor="ctr"/>
                </a:tc>
              </a:tr>
            </a:tbl>
          </a:graphicData>
        </a:graphic>
      </p:graphicFrame>
    </p:spTree>
    <p:extLst>
      <p:ext uri="{BB962C8B-B14F-4D97-AF65-F5344CB8AC3E}">
        <p14:creationId xmlns:p14="http://schemas.microsoft.com/office/powerpoint/2010/main" val="18735077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6"/>
          <p:cNvSpPr>
            <a:spLocks noChangeArrowheads="1"/>
          </p:cNvSpPr>
          <p:nvPr/>
        </p:nvSpPr>
        <p:spPr bwMode="auto">
          <a:xfrm>
            <a:off x="0" y="1339849"/>
            <a:ext cx="323850" cy="4032251"/>
          </a:xfrm>
          <a:prstGeom prst="rect">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5" name="矩形 7"/>
          <p:cNvSpPr>
            <a:spLocks noChangeArrowheads="1"/>
          </p:cNvSpPr>
          <p:nvPr/>
        </p:nvSpPr>
        <p:spPr bwMode="auto">
          <a:xfrm>
            <a:off x="8856663" y="1339849"/>
            <a:ext cx="323850" cy="403225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6" name="TextBox 7"/>
          <p:cNvSpPr>
            <a:spLocks noChangeArrowheads="1"/>
          </p:cNvSpPr>
          <p:nvPr/>
        </p:nvSpPr>
        <p:spPr bwMode="auto">
          <a:xfrm>
            <a:off x="1562302" y="457200"/>
            <a:ext cx="61318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0"/>
              </a:spcBef>
              <a:buNone/>
            </a:pPr>
            <a:r>
              <a:rPr lang="zh-CN" altLang="en-US" sz="4000" b="1" dirty="0" smtClean="0">
                <a:solidFill>
                  <a:schemeClr val="accent1"/>
                </a:solidFill>
                <a:latin typeface="微软雅黑" pitchFamily="34" charset="-122"/>
                <a:ea typeface="微软雅黑" pitchFamily="34" charset="-122"/>
              </a:rPr>
              <a:t>第十二章  客房</a:t>
            </a:r>
            <a:r>
              <a:rPr lang="zh-CN" altLang="en-US" sz="4000" b="1" dirty="0">
                <a:solidFill>
                  <a:schemeClr val="accent1"/>
                </a:solidFill>
                <a:latin typeface="微软雅黑" pitchFamily="34" charset="-122"/>
                <a:ea typeface="微软雅黑" pitchFamily="34" charset="-122"/>
              </a:rPr>
              <a:t>部安全管理</a:t>
            </a:r>
          </a:p>
        </p:txBody>
      </p:sp>
      <p:sp>
        <p:nvSpPr>
          <p:cNvPr id="8197" name="Text Box 9"/>
          <p:cNvSpPr txBox="1">
            <a:spLocks noChangeArrowheads="1"/>
          </p:cNvSpPr>
          <p:nvPr/>
        </p:nvSpPr>
        <p:spPr bwMode="auto">
          <a:xfrm>
            <a:off x="1115760" y="2084904"/>
            <a:ext cx="7128497" cy="374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428750" indent="-51435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2800" b="1" u="sng" dirty="0">
                <a:solidFill>
                  <a:srgbClr val="CC3300"/>
                </a:solidFill>
                <a:ea typeface="微软雅黑" pitchFamily="34" charset="-122"/>
              </a:rPr>
              <a:t>本章的学习目的与要求：</a:t>
            </a:r>
          </a:p>
          <a:p>
            <a:pPr eaLnBrk="1" hangingPunct="1">
              <a:spcBef>
                <a:spcPct val="50000"/>
              </a:spcBef>
              <a:buFont typeface="Arial" charset="0"/>
              <a:buNone/>
            </a:pPr>
            <a:r>
              <a:rPr lang="zh-CN" altLang="en-US" sz="2800" dirty="0">
                <a:solidFill>
                  <a:srgbClr val="CC3300"/>
                </a:solidFill>
              </a:rPr>
              <a:t>       </a:t>
            </a:r>
            <a:r>
              <a:rPr lang="zh-CN" altLang="en-US" sz="2800" dirty="0">
                <a:solidFill>
                  <a:srgbClr val="CC3300"/>
                </a:solidFill>
                <a:ea typeface="华文楷体" pitchFamily="2" charset="-122"/>
              </a:rPr>
              <a:t>通过本章的学习：</a:t>
            </a:r>
            <a:endParaRPr lang="en-US" altLang="zh-CN" sz="2800" dirty="0">
              <a:solidFill>
                <a:srgbClr val="CC3300"/>
              </a:solidFill>
              <a:ea typeface="华文楷体" pitchFamily="2" charset="-122"/>
            </a:endParaRPr>
          </a:p>
          <a:p>
            <a:r>
              <a:rPr lang="zh-CN" altLang="en-US" sz="2800" dirty="0" smtClean="0">
                <a:solidFill>
                  <a:srgbClr val="CC3300"/>
                </a:solidFill>
                <a:ea typeface="华文楷体" pitchFamily="2" charset="-122"/>
              </a:rPr>
              <a:t>了解</a:t>
            </a:r>
            <a:r>
              <a:rPr lang="zh-CN" altLang="en-US" sz="2800" dirty="0">
                <a:solidFill>
                  <a:srgbClr val="CC3300"/>
                </a:solidFill>
                <a:ea typeface="华文楷体" pitchFamily="2" charset="-122"/>
              </a:rPr>
              <a:t>客房部主要安全问题及其防范措施。</a:t>
            </a:r>
          </a:p>
          <a:p>
            <a:r>
              <a:rPr lang="zh-CN" altLang="en-US" sz="2800" dirty="0" smtClean="0">
                <a:solidFill>
                  <a:srgbClr val="CC3300"/>
                </a:solidFill>
                <a:ea typeface="华文楷体" pitchFamily="2" charset="-122"/>
              </a:rPr>
              <a:t>掌握</a:t>
            </a:r>
            <a:r>
              <a:rPr lang="zh-CN" altLang="en-US" sz="2800" dirty="0">
                <a:solidFill>
                  <a:srgbClr val="CC3300"/>
                </a:solidFill>
                <a:ea typeface="华文楷体" pitchFamily="2" charset="-122"/>
              </a:rPr>
              <a:t>火灾预防、通报和扑救的方法。</a:t>
            </a:r>
          </a:p>
          <a:p>
            <a:r>
              <a:rPr lang="zh-CN" altLang="en-US" sz="2800" dirty="0" smtClean="0">
                <a:solidFill>
                  <a:srgbClr val="CC3300"/>
                </a:solidFill>
                <a:ea typeface="华文楷体" pitchFamily="2" charset="-122"/>
              </a:rPr>
              <a:t>了解</a:t>
            </a:r>
            <a:r>
              <a:rPr lang="zh-CN" altLang="en-US" sz="2800" dirty="0">
                <a:solidFill>
                  <a:srgbClr val="CC3300"/>
                </a:solidFill>
                <a:ea typeface="华文楷体" pitchFamily="2" charset="-122"/>
              </a:rPr>
              <a:t>酒店对顾客人身和财物安全问题的责任问题，以及酒店与此相关的权利和义务。</a:t>
            </a:r>
          </a:p>
          <a:p>
            <a:pPr>
              <a:buNone/>
            </a:pPr>
            <a:endParaRPr lang="zh-CN" altLang="en-US" dirty="0"/>
          </a:p>
        </p:txBody>
      </p:sp>
    </p:spTree>
    <p:extLst>
      <p:ext uri="{BB962C8B-B14F-4D97-AF65-F5344CB8AC3E}">
        <p14:creationId xmlns:p14="http://schemas.microsoft.com/office/powerpoint/2010/main" val="5385358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11727" y="2071249"/>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6" name="TextBox 15"/>
          <p:cNvSpPr txBox="1"/>
          <p:nvPr/>
        </p:nvSpPr>
        <p:spPr>
          <a:xfrm>
            <a:off x="687395" y="2797711"/>
            <a:ext cx="4034390" cy="1754326"/>
          </a:xfrm>
          <a:prstGeom prst="rect">
            <a:avLst/>
          </a:prstGeom>
          <a:noFill/>
        </p:spPr>
        <p:txBody>
          <a:bodyPr wrap="square" rtlCol="0">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11</a:t>
            </a:r>
            <a:r>
              <a:rPr lang="zh-CN" altLang="en-US" sz="2400" dirty="0">
                <a:latin typeface="微软雅黑" panose="020B0503020204020204" pitchFamily="34" charset="-122"/>
                <a:ea typeface="微软雅黑" panose="020B0503020204020204" pitchFamily="34" charset="-122"/>
              </a:rPr>
              <a:t>）对床本身的关注与改造也是一种趋势</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12</a:t>
            </a:r>
            <a:r>
              <a:rPr lang="zh-CN" altLang="en-US" sz="2400" dirty="0">
                <a:latin typeface="微软雅黑" panose="020B0503020204020204" pitchFamily="34" charset="-122"/>
                <a:ea typeface="微软雅黑" panose="020B0503020204020204" pitchFamily="34" charset="-122"/>
              </a:rPr>
              <a:t>）客房衣柜设计的创新</a:t>
            </a:r>
          </a:p>
        </p:txBody>
      </p:sp>
      <p:sp>
        <p:nvSpPr>
          <p:cNvPr id="8" name="Text Box 3"/>
          <p:cNvSpPr txBox="1">
            <a:spLocks noChangeArrowheads="1"/>
          </p:cNvSpPr>
          <p:nvPr/>
        </p:nvSpPr>
        <p:spPr bwMode="auto">
          <a:xfrm>
            <a:off x="931749" y="1971182"/>
            <a:ext cx="666446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一、卧室设计与装修的发展趋势</a:t>
            </a:r>
            <a:endParaRPr lang="en-US" altLang="zh-CN" sz="3000" b="1" dirty="0">
              <a:solidFill>
                <a:srgbClr val="CC3300"/>
              </a:solidFill>
              <a:latin typeface="黑体" pitchFamily="49" charset="-122"/>
              <a:ea typeface="黑体" pitchFamily="49" charset="-122"/>
            </a:endParaRPr>
          </a:p>
        </p:txBody>
      </p:sp>
      <p:pic>
        <p:nvPicPr>
          <p:cNvPr id="14" name="图片 13" descr="IMG_20151108_17582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25" y="2708950"/>
            <a:ext cx="3698315" cy="3686175"/>
          </a:xfrm>
          <a:prstGeom prst="rect">
            <a:avLst/>
          </a:prstGeom>
          <a:noFill/>
          <a:ln>
            <a:noFill/>
          </a:ln>
        </p:spPr>
      </p:pic>
      <p:cxnSp>
        <p:nvCxnSpPr>
          <p:cNvPr id="15" name="Straight Connector 87"/>
          <p:cNvCxnSpPr/>
          <p:nvPr/>
        </p:nvCxnSpPr>
        <p:spPr>
          <a:xfrm flipH="1" flipV="1">
            <a:off x="4210679" y="5753836"/>
            <a:ext cx="2319607" cy="226353"/>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4" name="Rectangle 1"/>
          <p:cNvSpPr>
            <a:spLocks noChangeArrowheads="1"/>
          </p:cNvSpPr>
          <p:nvPr/>
        </p:nvSpPr>
        <p:spPr bwMode="auto">
          <a:xfrm>
            <a:off x="858278" y="5078380"/>
            <a:ext cx="341902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28600" defTabSz="914400" rtl="0" eaLnBrk="1" fontAlgn="base" latinLnBrk="0" hangingPunct="1">
              <a:lnSpc>
                <a:spcPct val="100000"/>
              </a:lnSpc>
              <a:spcBef>
                <a:spcPct val="0"/>
              </a:spcBef>
              <a:spcAft>
                <a:spcPct val="0"/>
              </a:spcAft>
              <a:buClrTx/>
              <a:buSzTx/>
              <a:buFontTx/>
              <a:buNone/>
              <a:tabLst/>
            </a:pPr>
            <a:r>
              <a:rPr kumimoji="0" lang="zh-CN" altLang="zh-CN" sz="2400" b="1" i="0" u="none" strike="noStrike" cap="none" normalizeH="0" baseline="0" dirty="0" smtClean="0">
                <a:ln>
                  <a:noFill/>
                </a:ln>
                <a:solidFill>
                  <a:srgbClr val="3333FF"/>
                </a:solidFill>
                <a:effectLst/>
                <a:latin typeface="Arial" pitchFamily="34" charset="0"/>
                <a:ea typeface="宋体" pitchFamily="2" charset="-122"/>
                <a:cs typeface="Times New Roman" pitchFamily="18" charset="0"/>
              </a:rPr>
              <a:t>喜达屋酒店集团发起的"睡床革命"，让客人体验"天梦之床"</a:t>
            </a:r>
            <a:endParaRPr kumimoji="0" lang="zh-CN" altLang="zh-CN" sz="2400" b="1" i="0" u="none" strike="noStrike" cap="none" normalizeH="0" baseline="0" dirty="0" smtClean="0">
              <a:ln>
                <a:noFill/>
              </a:ln>
              <a:solidFill>
                <a:srgbClr val="3333FF"/>
              </a:solidFill>
              <a:effectLst/>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val="17923525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398195" y="3993594"/>
            <a:ext cx="5866827" cy="427664"/>
          </a:xfrm>
          <a:custGeom>
            <a:avLst/>
            <a:gdLst/>
            <a:ahLst/>
            <a:cxnLst/>
            <a:rect l="l" t="t" r="r" b="b"/>
            <a:pathLst>
              <a:path w="2807157" h="468000">
                <a:moveTo>
                  <a:pt x="82036" y="0"/>
                </a:moveTo>
                <a:lnTo>
                  <a:pt x="2339157" y="0"/>
                </a:lnTo>
                <a:lnTo>
                  <a:pt x="2807157"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文本框 6"/>
          <p:cNvSpPr txBox="1"/>
          <p:nvPr/>
        </p:nvSpPr>
        <p:spPr>
          <a:xfrm>
            <a:off x="712155" y="3757189"/>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01</a:t>
            </a:r>
            <a:endParaRPr lang="zh-CN" altLang="en-US" sz="3600" b="1" dirty="0">
              <a:solidFill>
                <a:srgbClr val="0278A1"/>
              </a:solidFill>
              <a:latin typeface="Akzidenz-Grotesk BQ Condensed" pitchFamily="50" charset="0"/>
            </a:endParaRPr>
          </a:p>
        </p:txBody>
      </p:sp>
      <p:sp>
        <p:nvSpPr>
          <p:cNvPr id="15" name="文本框 53"/>
          <p:cNvSpPr txBox="1"/>
          <p:nvPr/>
        </p:nvSpPr>
        <p:spPr>
          <a:xfrm>
            <a:off x="1576049" y="3928815"/>
            <a:ext cx="4185761"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客房部主要安全问题及其防范</a:t>
            </a:r>
          </a:p>
        </p:txBody>
      </p:sp>
      <p:sp>
        <p:nvSpPr>
          <p:cNvPr id="17" name="文本框 12"/>
          <p:cNvSpPr txBox="1"/>
          <p:nvPr/>
        </p:nvSpPr>
        <p:spPr>
          <a:xfrm>
            <a:off x="712155" y="4421258"/>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02</a:t>
            </a:r>
            <a:endParaRPr lang="zh-CN" altLang="en-US" sz="3600" b="1" dirty="0">
              <a:solidFill>
                <a:srgbClr val="0278A1"/>
              </a:solidFill>
              <a:latin typeface="Akzidenz-Grotesk BQ Condensed" pitchFamily="50" charset="0"/>
            </a:endParaRPr>
          </a:p>
        </p:txBody>
      </p:sp>
      <p:sp>
        <p:nvSpPr>
          <p:cNvPr id="18" name="任意多边形 17"/>
          <p:cNvSpPr/>
          <p:nvPr/>
        </p:nvSpPr>
        <p:spPr>
          <a:xfrm>
            <a:off x="1398198" y="4643435"/>
            <a:ext cx="4335508" cy="468000"/>
          </a:xfrm>
          <a:custGeom>
            <a:avLst/>
            <a:gdLst/>
            <a:ahLst/>
            <a:cxnLst/>
            <a:rect l="l" t="t" r="r" b="b"/>
            <a:pathLst>
              <a:path w="3492923" h="468000">
                <a:moveTo>
                  <a:pt x="82036" y="0"/>
                </a:moveTo>
                <a:lnTo>
                  <a:pt x="3024923" y="0"/>
                </a:lnTo>
                <a:lnTo>
                  <a:pt x="3492923"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54"/>
          <p:cNvSpPr txBox="1"/>
          <p:nvPr/>
        </p:nvSpPr>
        <p:spPr>
          <a:xfrm>
            <a:off x="1576048" y="4569659"/>
            <a:ext cx="3528378"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偷盗及其他刑事案件</a:t>
            </a:r>
          </a:p>
        </p:txBody>
      </p:sp>
      <p:sp>
        <p:nvSpPr>
          <p:cNvPr id="21" name="文本框 18"/>
          <p:cNvSpPr txBox="1"/>
          <p:nvPr/>
        </p:nvSpPr>
        <p:spPr>
          <a:xfrm>
            <a:off x="712155" y="5085328"/>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03</a:t>
            </a:r>
            <a:endParaRPr lang="zh-CN" altLang="en-US" sz="3600" b="1" dirty="0">
              <a:solidFill>
                <a:srgbClr val="0278A1"/>
              </a:solidFill>
              <a:latin typeface="Akzidenz-Grotesk BQ Condensed" pitchFamily="50" charset="0"/>
            </a:endParaRPr>
          </a:p>
        </p:txBody>
      </p:sp>
      <p:sp>
        <p:nvSpPr>
          <p:cNvPr id="22" name="任意多边形 21"/>
          <p:cNvSpPr/>
          <p:nvPr/>
        </p:nvSpPr>
        <p:spPr>
          <a:xfrm>
            <a:off x="1398196" y="5315509"/>
            <a:ext cx="4109869" cy="416150"/>
          </a:xfrm>
          <a:custGeom>
            <a:avLst/>
            <a:gdLst/>
            <a:ahLst/>
            <a:cxnLst/>
            <a:rect l="l" t="t" r="r" b="b"/>
            <a:pathLst>
              <a:path w="4151099" h="468000">
                <a:moveTo>
                  <a:pt x="82036" y="0"/>
                </a:moveTo>
                <a:lnTo>
                  <a:pt x="3683099" y="0"/>
                </a:lnTo>
                <a:lnTo>
                  <a:pt x="4151099"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5"/>
          <p:cNvSpPr txBox="1"/>
          <p:nvPr/>
        </p:nvSpPr>
        <p:spPr>
          <a:xfrm>
            <a:off x="1591269" y="5241736"/>
            <a:ext cx="3916796"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火灾的预防、通报及扑救</a:t>
            </a:r>
          </a:p>
        </p:txBody>
      </p:sp>
      <p:sp>
        <p:nvSpPr>
          <p:cNvPr id="20" name="TextBox 7"/>
          <p:cNvSpPr>
            <a:spLocks noChangeArrowheads="1"/>
          </p:cNvSpPr>
          <p:nvPr/>
        </p:nvSpPr>
        <p:spPr bwMode="auto">
          <a:xfrm>
            <a:off x="1163222" y="921111"/>
            <a:ext cx="359585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lnSpc>
                <a:spcPct val="150000"/>
              </a:lnSpc>
              <a:spcBef>
                <a:spcPct val="0"/>
              </a:spcBef>
              <a:buNone/>
            </a:pPr>
            <a:r>
              <a:rPr lang="zh-CN" altLang="en-US" sz="3800" b="1" dirty="0" smtClean="0">
                <a:solidFill>
                  <a:schemeClr val="accent1"/>
                </a:solidFill>
                <a:latin typeface="微软雅黑" pitchFamily="34" charset="-122"/>
                <a:ea typeface="微软雅黑" pitchFamily="34" charset="-122"/>
              </a:rPr>
              <a:t>第十二章 </a:t>
            </a:r>
            <a:endParaRPr lang="en-US" altLang="zh-CN" sz="3800" b="1" dirty="0">
              <a:solidFill>
                <a:schemeClr val="accent1"/>
              </a:solidFill>
              <a:latin typeface="微软雅黑" pitchFamily="34" charset="-122"/>
              <a:ea typeface="微软雅黑" pitchFamily="34" charset="-122"/>
            </a:endParaRPr>
          </a:p>
          <a:p>
            <a:pPr eaLnBrk="1" hangingPunct="1">
              <a:lnSpc>
                <a:spcPct val="150000"/>
              </a:lnSpc>
              <a:spcBef>
                <a:spcPct val="0"/>
              </a:spcBef>
              <a:buNone/>
            </a:pPr>
            <a:r>
              <a:rPr lang="zh-CN" altLang="en-US" sz="3800" b="1" dirty="0">
                <a:solidFill>
                  <a:schemeClr val="accent1"/>
                </a:solidFill>
                <a:latin typeface="微软雅黑" pitchFamily="34" charset="-122"/>
                <a:ea typeface="微软雅黑" pitchFamily="34" charset="-122"/>
              </a:rPr>
              <a:t>客房部安全管理</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3705" y="921111"/>
            <a:ext cx="3062635" cy="2322839"/>
          </a:xfrm>
          <a:prstGeom prst="flowChartMultidocument">
            <a:avLst/>
          </a:prstGeom>
          <a:noFill/>
          <a:ln>
            <a:noFill/>
          </a:ln>
          <a:effectLst/>
        </p:spPr>
      </p:pic>
    </p:spTree>
    <p:extLst>
      <p:ext uri="{BB962C8B-B14F-4D97-AF65-F5344CB8AC3E}">
        <p14:creationId xmlns:p14="http://schemas.microsoft.com/office/powerpoint/2010/main" val="6922605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07865" y="2200442"/>
            <a:ext cx="8280574" cy="3970318"/>
          </a:xfrm>
          <a:prstGeom prst="rect">
            <a:avLst/>
          </a:prstGeom>
          <a:noFill/>
        </p:spPr>
        <p:txBody>
          <a:bodyPr wrap="square" rtlCol="0">
            <a:spAutoFit/>
          </a:bodyPr>
          <a:lstStyle/>
          <a:p>
            <a:pPr>
              <a:lnSpc>
                <a:spcPct val="150000"/>
              </a:lnSpc>
            </a:pPr>
            <a:r>
              <a:rPr lang="zh-CN" altLang="en-US" sz="2400" dirty="0">
                <a:latin typeface="+mn-ea"/>
                <a:ea typeface="+mn-ea"/>
              </a:rPr>
              <a:t>客人对酒店的要求是：提供热情周到的服务，舒适优雅、干净卫生的客房。但这些都是以安全为前题的，安全需要是客人的第一需要，一位日本酒店管理专家曾经指出：“酒店经营者应当记住：住宿业的大前题是旅客的生命、财产。安全第一，饭菜、服务、设施第二</a:t>
            </a:r>
            <a:r>
              <a:rPr lang="en-US" altLang="zh-CN" sz="2400" dirty="0">
                <a:latin typeface="+mn-ea"/>
                <a:ea typeface="+mn-ea"/>
              </a:rPr>
              <a:t>......</a:t>
            </a:r>
            <a:r>
              <a:rPr lang="zh-CN" altLang="en-US" sz="2400" dirty="0">
                <a:latin typeface="+mn-ea"/>
                <a:ea typeface="+mn-ea"/>
              </a:rPr>
              <a:t>如果一名旅客遇难，饭店就会受到致命的打击。”因此，安全管理是酒店、特别是客房管理的主要内容之一。</a:t>
            </a:r>
            <a:endParaRPr lang="zh-CN" altLang="zh-CN" sz="2400" dirty="0">
              <a:latin typeface="+mn-ea"/>
              <a:ea typeface="+mn-ea"/>
            </a:endParaRPr>
          </a:p>
        </p:txBody>
      </p:sp>
      <p:sp>
        <p:nvSpPr>
          <p:cNvPr id="15" name="Text Box 2"/>
          <p:cNvSpPr txBox="1">
            <a:spLocks noChangeArrowheads="1"/>
          </p:cNvSpPr>
          <p:nvPr/>
        </p:nvSpPr>
        <p:spPr bwMode="auto">
          <a:xfrm>
            <a:off x="251700" y="1418153"/>
            <a:ext cx="79205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a:solidFill>
                  <a:schemeClr val="accent1"/>
                </a:solidFill>
                <a:latin typeface="微软雅黑" pitchFamily="34" charset="-122"/>
                <a:ea typeface="微软雅黑" pitchFamily="34" charset="-122"/>
              </a:rPr>
              <a:t>第一</a:t>
            </a:r>
            <a:r>
              <a:rPr lang="zh-CN" altLang="en-US" sz="3500" b="1" dirty="0" smtClean="0">
                <a:solidFill>
                  <a:schemeClr val="accent1"/>
                </a:solidFill>
                <a:latin typeface="微软雅黑" pitchFamily="34" charset="-122"/>
                <a:ea typeface="微软雅黑" pitchFamily="34" charset="-122"/>
              </a:rPr>
              <a:t>节    客房</a:t>
            </a:r>
            <a:r>
              <a:rPr lang="zh-CN" altLang="en-US" sz="3500" b="1" dirty="0">
                <a:solidFill>
                  <a:schemeClr val="accent1"/>
                </a:solidFill>
                <a:latin typeface="微软雅黑" pitchFamily="34" charset="-122"/>
                <a:ea typeface="微软雅黑" pitchFamily="34" charset="-122"/>
              </a:rPr>
              <a:t>部主要安全问题及其防范</a:t>
            </a:r>
          </a:p>
        </p:txBody>
      </p:sp>
    </p:spTree>
    <p:extLst>
      <p:ext uri="{BB962C8B-B14F-4D97-AF65-F5344CB8AC3E}">
        <p14:creationId xmlns:p14="http://schemas.microsoft.com/office/powerpoint/2010/main" val="2758146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050223" y="3427298"/>
            <a:ext cx="4840287" cy="2389187"/>
            <a:chOff x="0" y="0"/>
            <a:chExt cx="3049" cy="1505"/>
          </a:xfrm>
        </p:grpSpPr>
        <p:pic>
          <p:nvPicPr>
            <p:cNvPr id="3" name="椭圆 1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049" cy="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496" y="271"/>
              <a:ext cx="2007" cy="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grpSp>
      <p:cxnSp>
        <p:nvCxnSpPr>
          <p:cNvPr id="5" name="直接连接符 4"/>
          <p:cNvCxnSpPr>
            <a:cxnSpLocks noChangeShapeType="1"/>
          </p:cNvCxnSpPr>
          <p:nvPr/>
        </p:nvCxnSpPr>
        <p:spPr bwMode="auto">
          <a:xfrm flipH="1">
            <a:off x="340485" y="3732098"/>
            <a:ext cx="3813175" cy="0"/>
          </a:xfrm>
          <a:prstGeom prst="line">
            <a:avLst/>
          </a:prstGeom>
          <a:noFill/>
          <a:ln w="6350">
            <a:solidFill>
              <a:srgbClr val="C73E01"/>
            </a:solidFill>
            <a:prstDash val="sysDot"/>
            <a:round/>
            <a:headEnd type="oval" w="med" len="med"/>
            <a:tailEnd type="oval" w="med" len="med"/>
          </a:ln>
          <a:extLst>
            <a:ext uri="{909E8E84-426E-40DD-AFC4-6F175D3DCCD1}">
              <a14:hiddenFill xmlns:a14="http://schemas.microsoft.com/office/drawing/2010/main">
                <a:noFill/>
              </a14:hiddenFill>
            </a:ext>
          </a:extLst>
        </p:spPr>
      </p:cxnSp>
      <p:cxnSp>
        <p:nvCxnSpPr>
          <p:cNvPr id="6" name="直接连接符 5"/>
          <p:cNvCxnSpPr>
            <a:cxnSpLocks noChangeShapeType="1"/>
          </p:cNvCxnSpPr>
          <p:nvPr/>
        </p:nvCxnSpPr>
        <p:spPr bwMode="auto">
          <a:xfrm flipH="1">
            <a:off x="4544185" y="3193935"/>
            <a:ext cx="3902075" cy="0"/>
          </a:xfrm>
          <a:prstGeom prst="line">
            <a:avLst/>
          </a:prstGeom>
          <a:noFill/>
          <a:ln w="6350">
            <a:solidFill>
              <a:srgbClr val="BE1247"/>
            </a:solidFill>
            <a:prstDash val="sysDot"/>
            <a:round/>
            <a:headEnd type="oval" w="med" len="med"/>
            <a:tailEnd type="oval" w="med" len="med"/>
          </a:ln>
          <a:extLst>
            <a:ext uri="{909E8E84-426E-40DD-AFC4-6F175D3DCCD1}">
              <a14:hiddenFill xmlns:a14="http://schemas.microsoft.com/office/drawing/2010/main">
                <a:noFill/>
              </a14:hiddenFill>
            </a:ext>
          </a:extLst>
        </p:spPr>
      </p:cxnSp>
      <p:cxnSp>
        <p:nvCxnSpPr>
          <p:cNvPr id="7" name="直接连接符 6"/>
          <p:cNvCxnSpPr>
            <a:cxnSpLocks noChangeShapeType="1"/>
          </p:cNvCxnSpPr>
          <p:nvPr/>
        </p:nvCxnSpPr>
        <p:spPr bwMode="auto">
          <a:xfrm flipH="1">
            <a:off x="4544185" y="4568710"/>
            <a:ext cx="3902075" cy="0"/>
          </a:xfrm>
          <a:prstGeom prst="line">
            <a:avLst/>
          </a:prstGeom>
          <a:noFill/>
          <a:ln w="6350">
            <a:solidFill>
              <a:srgbClr val="119707"/>
            </a:solidFill>
            <a:prstDash val="sysDot"/>
            <a:round/>
            <a:headEnd type="oval" w="med" len="med"/>
            <a:tailEnd type="oval" w="med" len="med"/>
          </a:ln>
          <a:extLst>
            <a:ext uri="{909E8E84-426E-40DD-AFC4-6F175D3DCCD1}">
              <a14:hiddenFill xmlns:a14="http://schemas.microsoft.com/office/drawing/2010/main">
                <a:noFill/>
              </a14:hiddenFill>
            </a:ext>
          </a:extLst>
        </p:spPr>
      </p:cxnSp>
      <p:grpSp>
        <p:nvGrpSpPr>
          <p:cNvPr id="8" name="Group 8"/>
          <p:cNvGrpSpPr>
            <a:grpSpLocks/>
          </p:cNvGrpSpPr>
          <p:nvPr/>
        </p:nvGrpSpPr>
        <p:grpSpPr bwMode="auto">
          <a:xfrm>
            <a:off x="3356735" y="3474923"/>
            <a:ext cx="2292350" cy="1428750"/>
            <a:chOff x="0" y="0"/>
            <a:chExt cx="2986268" cy="1863523"/>
          </a:xfrm>
        </p:grpSpPr>
        <p:sp>
          <p:nvSpPr>
            <p:cNvPr id="9" name="任意多边形 8"/>
            <p:cNvSpPr>
              <a:spLocks/>
            </p:cNvSpPr>
            <p:nvPr/>
          </p:nvSpPr>
          <p:spPr bwMode="auto">
            <a:xfrm>
              <a:off x="0" y="1174409"/>
              <a:ext cx="2986268" cy="689114"/>
            </a:xfrm>
            <a:custGeom>
              <a:avLst/>
              <a:gdLst>
                <a:gd name="T0" fmla="*/ 0 w 2963119"/>
                <a:gd name="T1" fmla="*/ 0 h 689114"/>
                <a:gd name="T2" fmla="*/ 2963119 w 2963119"/>
                <a:gd name="T3" fmla="*/ 52507 h 689114"/>
                <a:gd name="T4" fmla="*/ 2905245 w 2963119"/>
                <a:gd name="T5" fmla="*/ 689114 h 689114"/>
                <a:gd name="T6" fmla="*/ 69448 w 2963119"/>
                <a:gd name="T7" fmla="*/ 665965 h 689114"/>
                <a:gd name="T8" fmla="*/ 0 w 2963119"/>
                <a:gd name="T9" fmla="*/ 0 h 689114"/>
                <a:gd name="T10" fmla="*/ 0 60000 65536"/>
                <a:gd name="T11" fmla="*/ 0 60000 65536"/>
                <a:gd name="T12" fmla="*/ 0 60000 65536"/>
                <a:gd name="T13" fmla="*/ 0 60000 65536"/>
                <a:gd name="T14" fmla="*/ 0 60000 65536"/>
                <a:gd name="T15" fmla="*/ 0 w 2963119"/>
                <a:gd name="T16" fmla="*/ 0 h 689114"/>
                <a:gd name="T17" fmla="*/ 2963119 w 2963119"/>
                <a:gd name="T18" fmla="*/ 689114 h 689114"/>
              </a:gdLst>
              <a:ahLst/>
              <a:cxnLst>
                <a:cxn ang="T10">
                  <a:pos x="T0" y="T1"/>
                </a:cxn>
                <a:cxn ang="T11">
                  <a:pos x="T2" y="T3"/>
                </a:cxn>
                <a:cxn ang="T12">
                  <a:pos x="T4" y="T5"/>
                </a:cxn>
                <a:cxn ang="T13">
                  <a:pos x="T6" y="T7"/>
                </a:cxn>
                <a:cxn ang="T14">
                  <a:pos x="T8" y="T9"/>
                </a:cxn>
              </a:cxnLst>
              <a:rect l="T15" t="T16" r="T17" b="T18"/>
              <a:pathLst>
                <a:path w="2963119" h="689114">
                  <a:moveTo>
                    <a:pt x="0" y="0"/>
                  </a:moveTo>
                  <a:lnTo>
                    <a:pt x="2963119" y="52507"/>
                  </a:lnTo>
                  <a:lnTo>
                    <a:pt x="2905245" y="689114"/>
                  </a:lnTo>
                  <a:lnTo>
                    <a:pt x="69448" y="665965"/>
                  </a:lnTo>
                  <a:lnTo>
                    <a:pt x="0" y="0"/>
                  </a:lnTo>
                  <a:close/>
                </a:path>
              </a:pathLst>
            </a:custGeom>
            <a:gradFill rotWithShape="1">
              <a:gsLst>
                <a:gs pos="0">
                  <a:srgbClr val="119707"/>
                </a:gs>
                <a:gs pos="17999">
                  <a:srgbClr val="119707"/>
                </a:gs>
                <a:gs pos="67000">
                  <a:srgbClr val="8AD53F"/>
                </a:gs>
                <a:gs pos="100000">
                  <a:srgbClr val="BCEB6F"/>
                </a:gs>
              </a:gsLst>
              <a:lin ang="0" scaled="1"/>
            </a:gradFill>
            <a:ln w="3175">
              <a:solidFill>
                <a:schemeClr val="bg1"/>
              </a:solidFill>
              <a:round/>
              <a:headEnd/>
              <a:tailEnd/>
            </a:ln>
          </p:spPr>
          <p:txBody>
            <a:bodyPr anchor="ctr"/>
            <a:lstStyle/>
            <a:p>
              <a:endParaRPr lang="zh-CN" altLang="en-US"/>
            </a:p>
          </p:txBody>
        </p:sp>
        <p:sp>
          <p:nvSpPr>
            <p:cNvPr id="10" name="任意多边形 9"/>
            <p:cNvSpPr>
              <a:spLocks/>
            </p:cNvSpPr>
            <p:nvPr/>
          </p:nvSpPr>
          <p:spPr bwMode="auto">
            <a:xfrm>
              <a:off x="0" y="0"/>
              <a:ext cx="2986268" cy="1226917"/>
            </a:xfrm>
            <a:custGeom>
              <a:avLst/>
              <a:gdLst>
                <a:gd name="T0" fmla="*/ 2986268 w 2986268"/>
                <a:gd name="T1" fmla="*/ 1226917 h 1226917"/>
                <a:gd name="T2" fmla="*/ 2777924 w 2986268"/>
                <a:gd name="T3" fmla="*/ 34724 h 1226917"/>
                <a:gd name="T4" fmla="*/ 266217 w 2986268"/>
                <a:gd name="T5" fmla="*/ 0 h 1226917"/>
                <a:gd name="T6" fmla="*/ 0 w 2986268"/>
                <a:gd name="T7" fmla="*/ 1169043 h 1226917"/>
                <a:gd name="T8" fmla="*/ 2986268 w 2986268"/>
                <a:gd name="T9" fmla="*/ 1226917 h 1226917"/>
                <a:gd name="T10" fmla="*/ 0 60000 65536"/>
                <a:gd name="T11" fmla="*/ 0 60000 65536"/>
                <a:gd name="T12" fmla="*/ 0 60000 65536"/>
                <a:gd name="T13" fmla="*/ 0 60000 65536"/>
                <a:gd name="T14" fmla="*/ 0 60000 65536"/>
                <a:gd name="T15" fmla="*/ 0 w 2986268"/>
                <a:gd name="T16" fmla="*/ 0 h 1226917"/>
                <a:gd name="T17" fmla="*/ 2986268 w 2986268"/>
                <a:gd name="T18" fmla="*/ 1226917 h 1226917"/>
              </a:gdLst>
              <a:ahLst/>
              <a:cxnLst>
                <a:cxn ang="T10">
                  <a:pos x="T0" y="T1"/>
                </a:cxn>
                <a:cxn ang="T11">
                  <a:pos x="T2" y="T3"/>
                </a:cxn>
                <a:cxn ang="T12">
                  <a:pos x="T4" y="T5"/>
                </a:cxn>
                <a:cxn ang="T13">
                  <a:pos x="T6" y="T7"/>
                </a:cxn>
                <a:cxn ang="T14">
                  <a:pos x="T8" y="T9"/>
                </a:cxn>
              </a:cxnLst>
              <a:rect l="T15" t="T16" r="T17" b="T18"/>
              <a:pathLst>
                <a:path w="2986268" h="1226917">
                  <a:moveTo>
                    <a:pt x="2986268" y="1226917"/>
                  </a:moveTo>
                  <a:lnTo>
                    <a:pt x="2777924" y="34724"/>
                  </a:lnTo>
                  <a:lnTo>
                    <a:pt x="266217" y="0"/>
                  </a:lnTo>
                  <a:lnTo>
                    <a:pt x="0" y="1169043"/>
                  </a:lnTo>
                  <a:lnTo>
                    <a:pt x="2986268" y="1226917"/>
                  </a:lnTo>
                  <a:close/>
                </a:path>
              </a:pathLst>
            </a:custGeom>
            <a:gradFill rotWithShape="1">
              <a:gsLst>
                <a:gs pos="0">
                  <a:srgbClr val="119707"/>
                </a:gs>
                <a:gs pos="17999">
                  <a:srgbClr val="119707"/>
                </a:gs>
                <a:gs pos="67000">
                  <a:srgbClr val="8AD53F"/>
                </a:gs>
                <a:gs pos="100000">
                  <a:srgbClr val="BCEB6F"/>
                </a:gs>
              </a:gsLst>
              <a:lin ang="5400000" scaled="1"/>
            </a:gradFill>
            <a:ln w="3175">
              <a:solidFill>
                <a:schemeClr val="bg1"/>
              </a:solidFill>
              <a:round/>
              <a:headEnd/>
              <a:tailEnd/>
            </a:ln>
          </p:spPr>
          <p:txBody>
            <a:bodyPr anchor="ctr"/>
            <a:lstStyle/>
            <a:p>
              <a:endParaRPr lang="zh-CN" altLang="en-US"/>
            </a:p>
          </p:txBody>
        </p:sp>
      </p:grpSp>
      <p:grpSp>
        <p:nvGrpSpPr>
          <p:cNvPr id="11" name="Group 11"/>
          <p:cNvGrpSpPr>
            <a:grpSpLocks/>
          </p:cNvGrpSpPr>
          <p:nvPr/>
        </p:nvGrpSpPr>
        <p:grpSpPr bwMode="auto">
          <a:xfrm>
            <a:off x="3272598" y="3016135"/>
            <a:ext cx="2460625" cy="1631950"/>
            <a:chOff x="0" y="0"/>
            <a:chExt cx="3206187" cy="2126517"/>
          </a:xfrm>
        </p:grpSpPr>
        <p:sp>
          <p:nvSpPr>
            <p:cNvPr id="12" name="任意多边形 11"/>
            <p:cNvSpPr>
              <a:spLocks/>
            </p:cNvSpPr>
            <p:nvPr/>
          </p:nvSpPr>
          <p:spPr bwMode="auto">
            <a:xfrm>
              <a:off x="0" y="842566"/>
              <a:ext cx="2835797" cy="1273215"/>
            </a:xfrm>
            <a:custGeom>
              <a:avLst/>
              <a:gdLst>
                <a:gd name="T0" fmla="*/ 0 w 2835797"/>
                <a:gd name="T1" fmla="*/ 0 h 1273215"/>
                <a:gd name="T2" fmla="*/ 2835797 w 2835797"/>
                <a:gd name="T3" fmla="*/ 544010 h 1273215"/>
                <a:gd name="T4" fmla="*/ 2766349 w 2835797"/>
                <a:gd name="T5" fmla="*/ 1273215 h 1273215"/>
                <a:gd name="T6" fmla="*/ 11575 w 2835797"/>
                <a:gd name="T7" fmla="*/ 706056 h 1273215"/>
                <a:gd name="T8" fmla="*/ 0 w 2835797"/>
                <a:gd name="T9" fmla="*/ 0 h 1273215"/>
                <a:gd name="T10" fmla="*/ 0 60000 65536"/>
                <a:gd name="T11" fmla="*/ 0 60000 65536"/>
                <a:gd name="T12" fmla="*/ 0 60000 65536"/>
                <a:gd name="T13" fmla="*/ 0 60000 65536"/>
                <a:gd name="T14" fmla="*/ 0 60000 65536"/>
                <a:gd name="T15" fmla="*/ 0 w 2835797"/>
                <a:gd name="T16" fmla="*/ 0 h 1273215"/>
                <a:gd name="T17" fmla="*/ 2835797 w 2835797"/>
                <a:gd name="T18" fmla="*/ 1273215 h 1273215"/>
              </a:gdLst>
              <a:ahLst/>
              <a:cxnLst>
                <a:cxn ang="T10">
                  <a:pos x="T0" y="T1"/>
                </a:cxn>
                <a:cxn ang="T11">
                  <a:pos x="T2" y="T3"/>
                </a:cxn>
                <a:cxn ang="T12">
                  <a:pos x="T4" y="T5"/>
                </a:cxn>
                <a:cxn ang="T13">
                  <a:pos x="T6" y="T7"/>
                </a:cxn>
                <a:cxn ang="T14">
                  <a:pos x="T8" y="T9"/>
                </a:cxn>
              </a:cxnLst>
              <a:rect l="T15" t="T16" r="T17" b="T18"/>
              <a:pathLst>
                <a:path w="2835797" h="1273215">
                  <a:moveTo>
                    <a:pt x="0" y="0"/>
                  </a:moveTo>
                  <a:lnTo>
                    <a:pt x="2835797" y="544010"/>
                  </a:lnTo>
                  <a:lnTo>
                    <a:pt x="2766349" y="1273215"/>
                  </a:lnTo>
                  <a:lnTo>
                    <a:pt x="11575" y="706056"/>
                  </a:lnTo>
                  <a:lnTo>
                    <a:pt x="0" y="0"/>
                  </a:lnTo>
                  <a:close/>
                </a:path>
              </a:pathLst>
            </a:custGeom>
            <a:gradFill rotWithShape="1">
              <a:gsLst>
                <a:gs pos="0">
                  <a:srgbClr val="C73E01"/>
                </a:gs>
                <a:gs pos="27000">
                  <a:srgbClr val="FF7711"/>
                </a:gs>
                <a:gs pos="59000">
                  <a:srgbClr val="FFAA01"/>
                </a:gs>
                <a:gs pos="80000">
                  <a:srgbClr val="FFC000"/>
                </a:gs>
                <a:gs pos="100000">
                  <a:srgbClr val="FECE02"/>
                </a:gs>
              </a:gsLst>
              <a:lin ang="0" scaled="1"/>
            </a:gradFill>
            <a:ln w="3175">
              <a:solidFill>
                <a:schemeClr val="bg1"/>
              </a:solidFill>
              <a:round/>
              <a:headEnd/>
              <a:tailEnd/>
            </a:ln>
          </p:spPr>
          <p:txBody>
            <a:bodyPr anchor="ctr"/>
            <a:lstStyle/>
            <a:p>
              <a:endParaRPr lang="zh-CN" altLang="en-US"/>
            </a:p>
          </p:txBody>
        </p:sp>
        <p:sp>
          <p:nvSpPr>
            <p:cNvPr id="13" name="任意多边形 12"/>
            <p:cNvSpPr>
              <a:spLocks/>
            </p:cNvSpPr>
            <p:nvPr/>
          </p:nvSpPr>
          <p:spPr bwMode="auto">
            <a:xfrm>
              <a:off x="2771718" y="356429"/>
              <a:ext cx="434469" cy="1770088"/>
            </a:xfrm>
            <a:custGeom>
              <a:avLst/>
              <a:gdLst>
                <a:gd name="T0" fmla="*/ 64080 w 434470"/>
                <a:gd name="T1" fmla="*/ 1018573 h 1770087"/>
                <a:gd name="T2" fmla="*/ 0 w 434470"/>
                <a:gd name="T3" fmla="*/ 1770087 h 1770087"/>
                <a:gd name="T4" fmla="*/ 399746 w 434470"/>
                <a:gd name="T5" fmla="*/ 451413 h 1770087"/>
                <a:gd name="T6" fmla="*/ 434470 w 434470"/>
                <a:gd name="T7" fmla="*/ 0 h 1770087"/>
                <a:gd name="T8" fmla="*/ 64080 w 434470"/>
                <a:gd name="T9" fmla="*/ 1018573 h 1770087"/>
                <a:gd name="T10" fmla="*/ 0 60000 65536"/>
                <a:gd name="T11" fmla="*/ 0 60000 65536"/>
                <a:gd name="T12" fmla="*/ 0 60000 65536"/>
                <a:gd name="T13" fmla="*/ 0 60000 65536"/>
                <a:gd name="T14" fmla="*/ 0 60000 65536"/>
                <a:gd name="T15" fmla="*/ 0 w 434470"/>
                <a:gd name="T16" fmla="*/ 0 h 1770087"/>
                <a:gd name="T17" fmla="*/ 434470 w 434470"/>
                <a:gd name="T18" fmla="*/ 1770087 h 1770087"/>
              </a:gdLst>
              <a:ahLst/>
              <a:cxnLst>
                <a:cxn ang="T10">
                  <a:pos x="T0" y="T1"/>
                </a:cxn>
                <a:cxn ang="T11">
                  <a:pos x="T2" y="T3"/>
                </a:cxn>
                <a:cxn ang="T12">
                  <a:pos x="T4" y="T5"/>
                </a:cxn>
                <a:cxn ang="T13">
                  <a:pos x="T6" y="T7"/>
                </a:cxn>
                <a:cxn ang="T14">
                  <a:pos x="T8" y="T9"/>
                </a:cxn>
              </a:cxnLst>
              <a:rect l="T15" t="T16" r="T17" b="T18"/>
              <a:pathLst>
                <a:path w="434470" h="1770087">
                  <a:moveTo>
                    <a:pt x="64080" y="1018573"/>
                  </a:moveTo>
                  <a:lnTo>
                    <a:pt x="0" y="1770087"/>
                  </a:lnTo>
                  <a:lnTo>
                    <a:pt x="399746" y="451413"/>
                  </a:lnTo>
                  <a:lnTo>
                    <a:pt x="434470" y="0"/>
                  </a:lnTo>
                  <a:lnTo>
                    <a:pt x="64080" y="1018573"/>
                  </a:lnTo>
                  <a:close/>
                </a:path>
              </a:pathLst>
            </a:custGeom>
            <a:gradFill rotWithShape="1">
              <a:gsLst>
                <a:gs pos="0">
                  <a:srgbClr val="C73E01"/>
                </a:gs>
                <a:gs pos="27000">
                  <a:srgbClr val="FF7711"/>
                </a:gs>
                <a:gs pos="59000">
                  <a:srgbClr val="FFAA01"/>
                </a:gs>
                <a:gs pos="80000">
                  <a:srgbClr val="FFC000"/>
                </a:gs>
                <a:gs pos="100000">
                  <a:srgbClr val="FECE02"/>
                </a:gs>
              </a:gsLst>
              <a:lin ang="0" scaled="1"/>
            </a:gradFill>
            <a:ln w="3175">
              <a:solidFill>
                <a:schemeClr val="bg1"/>
              </a:solidFill>
              <a:round/>
              <a:headEnd/>
              <a:tailEnd/>
            </a:ln>
          </p:spPr>
          <p:txBody>
            <a:bodyPr anchor="ctr"/>
            <a:lstStyle/>
            <a:p>
              <a:endParaRPr lang="zh-CN" altLang="en-US"/>
            </a:p>
          </p:txBody>
        </p:sp>
        <p:sp>
          <p:nvSpPr>
            <p:cNvPr id="14" name="任意多边形 13"/>
            <p:cNvSpPr>
              <a:spLocks/>
            </p:cNvSpPr>
            <p:nvPr/>
          </p:nvSpPr>
          <p:spPr bwMode="auto">
            <a:xfrm>
              <a:off x="0" y="0"/>
              <a:ext cx="3206187" cy="1409726"/>
            </a:xfrm>
            <a:custGeom>
              <a:avLst/>
              <a:gdLst>
                <a:gd name="T0" fmla="*/ 3206187 w 3206187"/>
                <a:gd name="T1" fmla="*/ 368004 h 1409726"/>
                <a:gd name="T2" fmla="*/ 2835797 w 3206187"/>
                <a:gd name="T3" fmla="*/ 1409726 h 1409726"/>
                <a:gd name="T4" fmla="*/ 0 w 3206187"/>
                <a:gd name="T5" fmla="*/ 854141 h 1409726"/>
                <a:gd name="T6" fmla="*/ 671685 w 3206187"/>
                <a:gd name="T7" fmla="*/ 0 h 1409726"/>
                <a:gd name="T8" fmla="*/ 3206187 w 3206187"/>
                <a:gd name="T9" fmla="*/ 368004 h 1409726"/>
                <a:gd name="T10" fmla="*/ 0 60000 65536"/>
                <a:gd name="T11" fmla="*/ 0 60000 65536"/>
                <a:gd name="T12" fmla="*/ 0 60000 65536"/>
                <a:gd name="T13" fmla="*/ 0 60000 65536"/>
                <a:gd name="T14" fmla="*/ 0 60000 65536"/>
                <a:gd name="T15" fmla="*/ 0 w 3206187"/>
                <a:gd name="T16" fmla="*/ 0 h 1409726"/>
                <a:gd name="T17" fmla="*/ 3206187 w 3206187"/>
                <a:gd name="T18" fmla="*/ 1409726 h 1409726"/>
              </a:gdLst>
              <a:ahLst/>
              <a:cxnLst>
                <a:cxn ang="T10">
                  <a:pos x="T0" y="T1"/>
                </a:cxn>
                <a:cxn ang="T11">
                  <a:pos x="T2" y="T3"/>
                </a:cxn>
                <a:cxn ang="T12">
                  <a:pos x="T4" y="T5"/>
                </a:cxn>
                <a:cxn ang="T13">
                  <a:pos x="T6" y="T7"/>
                </a:cxn>
                <a:cxn ang="T14">
                  <a:pos x="T8" y="T9"/>
                </a:cxn>
              </a:cxnLst>
              <a:rect l="T15" t="T16" r="T17" b="T18"/>
              <a:pathLst>
                <a:path w="3206187" h="1409726">
                  <a:moveTo>
                    <a:pt x="3206187" y="368004"/>
                  </a:moveTo>
                  <a:lnTo>
                    <a:pt x="2835797" y="1409726"/>
                  </a:lnTo>
                  <a:lnTo>
                    <a:pt x="0" y="854141"/>
                  </a:lnTo>
                  <a:lnTo>
                    <a:pt x="671685" y="0"/>
                  </a:lnTo>
                  <a:lnTo>
                    <a:pt x="3206187" y="368004"/>
                  </a:lnTo>
                  <a:close/>
                </a:path>
              </a:pathLst>
            </a:custGeom>
            <a:gradFill rotWithShape="1">
              <a:gsLst>
                <a:gs pos="0">
                  <a:srgbClr val="C73E01"/>
                </a:gs>
                <a:gs pos="27000">
                  <a:srgbClr val="FF7711"/>
                </a:gs>
                <a:gs pos="59000">
                  <a:srgbClr val="FFAA01"/>
                </a:gs>
                <a:gs pos="80000">
                  <a:srgbClr val="FFC000"/>
                </a:gs>
                <a:gs pos="100000">
                  <a:srgbClr val="FECE02"/>
                </a:gs>
              </a:gsLst>
              <a:lin ang="0" scaled="1"/>
            </a:gradFill>
            <a:ln w="3175">
              <a:solidFill>
                <a:schemeClr val="bg1"/>
              </a:solidFill>
              <a:round/>
              <a:headEnd/>
              <a:tailEnd/>
            </a:ln>
          </p:spPr>
          <p:txBody>
            <a:bodyPr anchor="ctr"/>
            <a:lstStyle/>
            <a:p>
              <a:endParaRPr lang="zh-CN" altLang="en-US"/>
            </a:p>
          </p:txBody>
        </p:sp>
      </p:grpSp>
      <p:grpSp>
        <p:nvGrpSpPr>
          <p:cNvPr id="15" name="Group 15"/>
          <p:cNvGrpSpPr>
            <a:grpSpLocks/>
          </p:cNvGrpSpPr>
          <p:nvPr/>
        </p:nvGrpSpPr>
        <p:grpSpPr bwMode="auto">
          <a:xfrm>
            <a:off x="3237673" y="2363673"/>
            <a:ext cx="2814637" cy="1712912"/>
            <a:chOff x="0" y="0"/>
            <a:chExt cx="3667494" cy="2233915"/>
          </a:xfrm>
        </p:grpSpPr>
        <p:sp>
          <p:nvSpPr>
            <p:cNvPr id="16" name="任意多边形 15"/>
            <p:cNvSpPr>
              <a:spLocks/>
            </p:cNvSpPr>
            <p:nvPr/>
          </p:nvSpPr>
          <p:spPr bwMode="auto">
            <a:xfrm>
              <a:off x="1514605" y="696164"/>
              <a:ext cx="2146684" cy="1537751"/>
            </a:xfrm>
            <a:custGeom>
              <a:avLst/>
              <a:gdLst>
                <a:gd name="T0" fmla="*/ 23150 w 2158226"/>
                <a:gd name="T1" fmla="*/ 692800 h 1537752"/>
                <a:gd name="T2" fmla="*/ 0 w 2158226"/>
                <a:gd name="T3" fmla="*/ 1537752 h 1537752"/>
                <a:gd name="T4" fmla="*/ 2118167 w 2158226"/>
                <a:gd name="T5" fmla="*/ 681226 h 1537752"/>
                <a:gd name="T6" fmla="*/ 2158226 w 2158226"/>
                <a:gd name="T7" fmla="*/ 0 h 1537752"/>
                <a:gd name="T8" fmla="*/ 23150 w 2158226"/>
                <a:gd name="T9" fmla="*/ 692800 h 1537752"/>
                <a:gd name="T10" fmla="*/ 0 60000 65536"/>
                <a:gd name="T11" fmla="*/ 0 60000 65536"/>
                <a:gd name="T12" fmla="*/ 0 60000 65536"/>
                <a:gd name="T13" fmla="*/ 0 60000 65536"/>
                <a:gd name="T14" fmla="*/ 0 60000 65536"/>
                <a:gd name="T15" fmla="*/ 0 w 2158226"/>
                <a:gd name="T16" fmla="*/ 0 h 1537752"/>
                <a:gd name="T17" fmla="*/ 2158226 w 2158226"/>
                <a:gd name="T18" fmla="*/ 1537752 h 1537752"/>
              </a:gdLst>
              <a:ahLst/>
              <a:cxnLst>
                <a:cxn ang="T10">
                  <a:pos x="T0" y="T1"/>
                </a:cxn>
                <a:cxn ang="T11">
                  <a:pos x="T2" y="T3"/>
                </a:cxn>
                <a:cxn ang="T12">
                  <a:pos x="T4" y="T5"/>
                </a:cxn>
                <a:cxn ang="T13">
                  <a:pos x="T6" y="T7"/>
                </a:cxn>
                <a:cxn ang="T14">
                  <a:pos x="T8" y="T9"/>
                </a:cxn>
              </a:cxnLst>
              <a:rect l="T15" t="T16" r="T17" b="T18"/>
              <a:pathLst>
                <a:path w="2158226" h="1537752">
                  <a:moveTo>
                    <a:pt x="23150" y="692800"/>
                  </a:moveTo>
                  <a:lnTo>
                    <a:pt x="0" y="1537752"/>
                  </a:lnTo>
                  <a:lnTo>
                    <a:pt x="2118167" y="681226"/>
                  </a:lnTo>
                  <a:lnTo>
                    <a:pt x="2158226" y="0"/>
                  </a:lnTo>
                  <a:lnTo>
                    <a:pt x="23150" y="692800"/>
                  </a:lnTo>
                  <a:close/>
                </a:path>
              </a:pathLst>
            </a:custGeom>
            <a:gradFill rotWithShape="1">
              <a:gsLst>
                <a:gs pos="0">
                  <a:srgbClr val="BE1247"/>
                </a:gs>
                <a:gs pos="27000">
                  <a:srgbClr val="D2144F"/>
                </a:gs>
                <a:gs pos="66000">
                  <a:srgbClr val="F87477"/>
                </a:gs>
                <a:gs pos="100000">
                  <a:srgbClr val="FA9496"/>
                </a:gs>
              </a:gsLst>
              <a:lin ang="0" scaled="1"/>
            </a:gradFill>
            <a:ln w="3175">
              <a:solidFill>
                <a:schemeClr val="bg1"/>
              </a:solidFill>
              <a:round/>
              <a:headEnd/>
              <a:tailEnd/>
            </a:ln>
          </p:spPr>
          <p:txBody>
            <a:bodyPr anchor="ctr"/>
            <a:lstStyle/>
            <a:p>
              <a:endParaRPr lang="zh-CN" altLang="en-US"/>
            </a:p>
          </p:txBody>
        </p:sp>
        <p:sp>
          <p:nvSpPr>
            <p:cNvPr id="17" name="任意多边形 16"/>
            <p:cNvSpPr>
              <a:spLocks/>
            </p:cNvSpPr>
            <p:nvPr/>
          </p:nvSpPr>
          <p:spPr bwMode="auto">
            <a:xfrm>
              <a:off x="6206" y="0"/>
              <a:ext cx="3661288" cy="1400537"/>
            </a:xfrm>
            <a:custGeom>
              <a:avLst/>
              <a:gdLst>
                <a:gd name="T0" fmla="*/ 1519972 w 3661288"/>
                <a:gd name="T1" fmla="*/ 1400537 h 1400537"/>
                <a:gd name="T2" fmla="*/ 3661288 w 3661288"/>
                <a:gd name="T3" fmla="*/ 694481 h 1400537"/>
                <a:gd name="T4" fmla="*/ 1948235 w 3661288"/>
                <a:gd name="T5" fmla="*/ 0 h 1400537"/>
                <a:gd name="T6" fmla="*/ 0 w 3661288"/>
                <a:gd name="T7" fmla="*/ 520862 h 1400537"/>
                <a:gd name="T8" fmla="*/ 1519972 w 3661288"/>
                <a:gd name="T9" fmla="*/ 1400537 h 1400537"/>
                <a:gd name="T10" fmla="*/ 0 60000 65536"/>
                <a:gd name="T11" fmla="*/ 0 60000 65536"/>
                <a:gd name="T12" fmla="*/ 0 60000 65536"/>
                <a:gd name="T13" fmla="*/ 0 60000 65536"/>
                <a:gd name="T14" fmla="*/ 0 60000 65536"/>
                <a:gd name="T15" fmla="*/ 0 w 3661288"/>
                <a:gd name="T16" fmla="*/ 0 h 1400537"/>
                <a:gd name="T17" fmla="*/ 3661288 w 3661288"/>
                <a:gd name="T18" fmla="*/ 1400537 h 1400537"/>
              </a:gdLst>
              <a:ahLst/>
              <a:cxnLst>
                <a:cxn ang="T10">
                  <a:pos x="T0" y="T1"/>
                </a:cxn>
                <a:cxn ang="T11">
                  <a:pos x="T2" y="T3"/>
                </a:cxn>
                <a:cxn ang="T12">
                  <a:pos x="T4" y="T5"/>
                </a:cxn>
                <a:cxn ang="T13">
                  <a:pos x="T6" y="T7"/>
                </a:cxn>
                <a:cxn ang="T14">
                  <a:pos x="T8" y="T9"/>
                </a:cxn>
              </a:cxnLst>
              <a:rect l="T15" t="T16" r="T17" b="T18"/>
              <a:pathLst>
                <a:path w="3661288" h="1400537">
                  <a:moveTo>
                    <a:pt x="1519972" y="1400537"/>
                  </a:moveTo>
                  <a:lnTo>
                    <a:pt x="3661288" y="694481"/>
                  </a:lnTo>
                  <a:lnTo>
                    <a:pt x="1948235" y="0"/>
                  </a:lnTo>
                  <a:lnTo>
                    <a:pt x="0" y="520862"/>
                  </a:lnTo>
                  <a:lnTo>
                    <a:pt x="1519972" y="1400537"/>
                  </a:lnTo>
                  <a:close/>
                </a:path>
              </a:pathLst>
            </a:custGeom>
            <a:gradFill rotWithShape="1">
              <a:gsLst>
                <a:gs pos="0">
                  <a:srgbClr val="BE1247"/>
                </a:gs>
                <a:gs pos="27000">
                  <a:srgbClr val="D2144F"/>
                </a:gs>
                <a:gs pos="66000">
                  <a:srgbClr val="F87477"/>
                </a:gs>
                <a:gs pos="100000">
                  <a:srgbClr val="FA9496"/>
                </a:gs>
              </a:gsLst>
              <a:lin ang="0" scaled="1"/>
            </a:gradFill>
            <a:ln w="3175">
              <a:solidFill>
                <a:schemeClr val="bg1"/>
              </a:solidFill>
              <a:round/>
              <a:headEnd/>
              <a:tailEnd/>
            </a:ln>
          </p:spPr>
          <p:txBody>
            <a:bodyPr anchor="ctr"/>
            <a:lstStyle/>
            <a:p>
              <a:endParaRPr lang="zh-CN" altLang="en-US"/>
            </a:p>
          </p:txBody>
        </p:sp>
        <p:sp>
          <p:nvSpPr>
            <p:cNvPr id="18" name="任意多边形 17"/>
            <p:cNvSpPr>
              <a:spLocks/>
            </p:cNvSpPr>
            <p:nvPr/>
          </p:nvSpPr>
          <p:spPr bwMode="auto">
            <a:xfrm>
              <a:off x="0" y="516334"/>
              <a:ext cx="1532388" cy="1717580"/>
            </a:xfrm>
            <a:custGeom>
              <a:avLst/>
              <a:gdLst>
                <a:gd name="T0" fmla="*/ 0 w 1532387"/>
                <a:gd name="T1" fmla="*/ 0 h 1717580"/>
                <a:gd name="T2" fmla="*/ 21470 w 1532387"/>
                <a:gd name="T3" fmla="*/ 652709 h 1717580"/>
                <a:gd name="T4" fmla="*/ 1526179 w 1532387"/>
                <a:gd name="T5" fmla="*/ 1717580 h 1717580"/>
                <a:gd name="T6" fmla="*/ 1532387 w 1532387"/>
                <a:gd name="T7" fmla="*/ 891250 h 1717580"/>
                <a:gd name="T8" fmla="*/ 0 w 1532387"/>
                <a:gd name="T9" fmla="*/ 0 h 1717580"/>
                <a:gd name="T10" fmla="*/ 0 60000 65536"/>
                <a:gd name="T11" fmla="*/ 0 60000 65536"/>
                <a:gd name="T12" fmla="*/ 0 60000 65536"/>
                <a:gd name="T13" fmla="*/ 0 60000 65536"/>
                <a:gd name="T14" fmla="*/ 0 60000 65536"/>
                <a:gd name="T15" fmla="*/ 0 w 1532387"/>
                <a:gd name="T16" fmla="*/ 0 h 1717580"/>
                <a:gd name="T17" fmla="*/ 1532387 w 1532387"/>
                <a:gd name="T18" fmla="*/ 1717580 h 1717580"/>
              </a:gdLst>
              <a:ahLst/>
              <a:cxnLst>
                <a:cxn ang="T10">
                  <a:pos x="T0" y="T1"/>
                </a:cxn>
                <a:cxn ang="T11">
                  <a:pos x="T2" y="T3"/>
                </a:cxn>
                <a:cxn ang="T12">
                  <a:pos x="T4" y="T5"/>
                </a:cxn>
                <a:cxn ang="T13">
                  <a:pos x="T6" y="T7"/>
                </a:cxn>
                <a:cxn ang="T14">
                  <a:pos x="T8" y="T9"/>
                </a:cxn>
              </a:cxnLst>
              <a:rect l="T15" t="T16" r="T17" b="T18"/>
              <a:pathLst>
                <a:path w="1532387" h="1717580">
                  <a:moveTo>
                    <a:pt x="0" y="0"/>
                  </a:moveTo>
                  <a:lnTo>
                    <a:pt x="21470" y="652709"/>
                  </a:lnTo>
                  <a:lnTo>
                    <a:pt x="1526179" y="1717580"/>
                  </a:lnTo>
                  <a:cubicBezTo>
                    <a:pt x="1528248" y="1442137"/>
                    <a:pt x="1530318" y="1166693"/>
                    <a:pt x="1532387" y="891250"/>
                  </a:cubicBezTo>
                  <a:lnTo>
                    <a:pt x="0" y="0"/>
                  </a:lnTo>
                  <a:close/>
                </a:path>
              </a:pathLst>
            </a:custGeom>
            <a:gradFill rotWithShape="1">
              <a:gsLst>
                <a:gs pos="0">
                  <a:srgbClr val="BE1247"/>
                </a:gs>
                <a:gs pos="27000">
                  <a:srgbClr val="D2144F"/>
                </a:gs>
                <a:gs pos="66000">
                  <a:srgbClr val="F87477"/>
                </a:gs>
                <a:gs pos="100000">
                  <a:srgbClr val="FA9496"/>
                </a:gs>
              </a:gsLst>
              <a:lin ang="0" scaled="1"/>
            </a:gradFill>
            <a:ln w="3175">
              <a:solidFill>
                <a:schemeClr val="bg1"/>
              </a:solidFill>
              <a:round/>
              <a:headEnd/>
              <a:tailEnd/>
            </a:ln>
          </p:spPr>
          <p:txBody>
            <a:bodyPr anchor="ctr"/>
            <a:lstStyle/>
            <a:p>
              <a:endParaRPr lang="zh-CN" altLang="en-US"/>
            </a:p>
          </p:txBody>
        </p:sp>
      </p:grpSp>
      <p:sp>
        <p:nvSpPr>
          <p:cNvPr id="20" name="TextBox 11"/>
          <p:cNvSpPr txBox="1">
            <a:spLocks noChangeArrowheads="1"/>
          </p:cNvSpPr>
          <p:nvPr/>
        </p:nvSpPr>
        <p:spPr bwMode="auto">
          <a:xfrm flipH="1">
            <a:off x="340485" y="2820873"/>
            <a:ext cx="24971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800" dirty="0">
                <a:solidFill>
                  <a:srgbClr val="000000"/>
                </a:solidFill>
                <a:latin typeface="Times New Roman" pitchFamily="18" charset="0"/>
                <a:cs typeface="Times New Roman" pitchFamily="18" charset="0"/>
              </a:rPr>
              <a:t>浴室冷、热水供应不正常，烫伤客人。</a:t>
            </a:r>
            <a:endParaRPr lang="en-US" sz="1600" b="1" dirty="0">
              <a:solidFill>
                <a:srgbClr val="404040"/>
              </a:solidFill>
              <a:latin typeface="微软雅黑" pitchFamily="34" charset="-122"/>
              <a:ea typeface="微软雅黑" pitchFamily="34" charset="-122"/>
            </a:endParaRPr>
          </a:p>
        </p:txBody>
      </p:sp>
      <p:sp>
        <p:nvSpPr>
          <p:cNvPr id="22" name="TextBox 11"/>
          <p:cNvSpPr txBox="1">
            <a:spLocks noChangeArrowheads="1"/>
          </p:cNvSpPr>
          <p:nvPr/>
        </p:nvSpPr>
        <p:spPr bwMode="auto">
          <a:xfrm flipH="1">
            <a:off x="6060845" y="2321507"/>
            <a:ext cx="289099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800" dirty="0">
                <a:solidFill>
                  <a:srgbClr val="000000"/>
                </a:solidFill>
                <a:latin typeface="Times New Roman" pitchFamily="18" charset="0"/>
                <a:cs typeface="Times New Roman" pitchFamily="18" charset="0"/>
              </a:rPr>
              <a:t>设施设备年久失修或发生故障而引起的各种伤害事故</a:t>
            </a:r>
            <a:endParaRPr lang="en-US" sz="1600" b="1" dirty="0">
              <a:solidFill>
                <a:srgbClr val="404040"/>
              </a:solidFill>
              <a:latin typeface="微软雅黑" pitchFamily="34" charset="-122"/>
              <a:ea typeface="微软雅黑" pitchFamily="34" charset="-122"/>
            </a:endParaRPr>
          </a:p>
        </p:txBody>
      </p:sp>
      <p:sp>
        <p:nvSpPr>
          <p:cNvPr id="24" name="TextBox 11"/>
          <p:cNvSpPr txBox="1">
            <a:spLocks noChangeArrowheads="1"/>
          </p:cNvSpPr>
          <p:nvPr/>
        </p:nvSpPr>
        <p:spPr bwMode="auto">
          <a:xfrm flipH="1">
            <a:off x="4153660" y="5301130"/>
            <a:ext cx="479818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800" dirty="0">
                <a:solidFill>
                  <a:srgbClr val="000000"/>
                </a:solidFill>
                <a:latin typeface="Times New Roman" pitchFamily="18" charset="0"/>
                <a:cs typeface="Times New Roman" pitchFamily="18" charset="0"/>
              </a:rPr>
              <a:t>地板太滑，楼梯地毯安置不当以及由于走廊、通道照明不良而使客人摔伤。</a:t>
            </a:r>
            <a:endParaRPr lang="en-US" sz="1600" b="1" dirty="0">
              <a:solidFill>
                <a:srgbClr val="404040"/>
              </a:solidFill>
              <a:latin typeface="微软雅黑" pitchFamily="34" charset="-122"/>
              <a:ea typeface="微软雅黑" pitchFamily="34" charset="-122"/>
            </a:endParaRPr>
          </a:p>
        </p:txBody>
      </p:sp>
      <p:sp>
        <p:nvSpPr>
          <p:cNvPr id="28" name="Text Box 3"/>
          <p:cNvSpPr txBox="1">
            <a:spLocks noChangeArrowheads="1"/>
          </p:cNvSpPr>
          <p:nvPr/>
        </p:nvSpPr>
        <p:spPr bwMode="auto">
          <a:xfrm>
            <a:off x="513515" y="620805"/>
            <a:ext cx="767389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一、各类事故</a:t>
            </a:r>
            <a:endParaRPr lang="zh-CN" altLang="zh-CN" sz="3000" b="1" dirty="0">
              <a:solidFill>
                <a:srgbClr val="CC3300"/>
              </a:solidFill>
              <a:latin typeface="黑体" pitchFamily="49" charset="-122"/>
              <a:ea typeface="黑体" pitchFamily="49" charset="-122"/>
            </a:endParaRPr>
          </a:p>
        </p:txBody>
      </p:sp>
      <p:sp>
        <p:nvSpPr>
          <p:cNvPr id="23" name="TextBox 22"/>
          <p:cNvSpPr txBox="1"/>
          <p:nvPr/>
        </p:nvSpPr>
        <p:spPr>
          <a:xfrm>
            <a:off x="3272598" y="63922"/>
            <a:ext cx="5232084" cy="1754326"/>
          </a:xfrm>
          <a:prstGeom prst="rect">
            <a:avLst/>
          </a:prstGeom>
          <a:noFill/>
        </p:spPr>
        <p:txBody>
          <a:bodyPr wrap="square" rtlCol="0">
            <a:spAutoFit/>
          </a:bodyPr>
          <a:lstStyle/>
          <a:p>
            <a:pPr>
              <a:lnSpc>
                <a:spcPct val="150000"/>
              </a:lnSpc>
            </a:pPr>
            <a:r>
              <a:rPr lang="zh-CN" altLang="en-US" sz="2400" dirty="0">
                <a:latin typeface="+mj-ea"/>
                <a:ea typeface="+mj-ea"/>
              </a:rPr>
              <a:t>客房部所发生的各类事故通常因客房设施设备安装或使用不当而引起，经常发生的这类事故有：</a:t>
            </a:r>
          </a:p>
        </p:txBody>
      </p:sp>
    </p:spTree>
    <p:extLst>
      <p:ext uri="{BB962C8B-B14F-4D97-AF65-F5344CB8AC3E}">
        <p14:creationId xmlns:p14="http://schemas.microsoft.com/office/powerpoint/2010/main" val="11567652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8"/>
          <p:cNvGrpSpPr/>
          <p:nvPr/>
        </p:nvGrpSpPr>
        <p:grpSpPr>
          <a:xfrm>
            <a:off x="368645" y="1512926"/>
            <a:ext cx="352123" cy="453931"/>
            <a:chOff x="1101969" y="1465385"/>
            <a:chExt cx="679206" cy="567843"/>
          </a:xfrm>
          <a:solidFill>
            <a:schemeClr val="accent1"/>
          </a:solidFill>
        </p:grpSpPr>
        <p:sp>
          <p:nvSpPr>
            <p:cNvPr id="2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1"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2"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23" name="Text Box 3"/>
          <p:cNvSpPr txBox="1">
            <a:spLocks noChangeArrowheads="1"/>
          </p:cNvSpPr>
          <p:nvPr/>
        </p:nvSpPr>
        <p:spPr bwMode="auto">
          <a:xfrm>
            <a:off x="733353" y="1412860"/>
            <a:ext cx="41042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二、传染病</a:t>
            </a:r>
            <a:endParaRPr lang="en-US" altLang="zh-CN" sz="3000" b="1" dirty="0">
              <a:solidFill>
                <a:srgbClr val="CC3300"/>
              </a:solidFill>
              <a:latin typeface="黑体" pitchFamily="49" charset="-122"/>
              <a:ea typeface="黑体" pitchFamily="49" charset="-122"/>
            </a:endParaRPr>
          </a:p>
        </p:txBody>
      </p:sp>
      <p:sp>
        <p:nvSpPr>
          <p:cNvPr id="10" name="TextBox 9"/>
          <p:cNvSpPr txBox="1"/>
          <p:nvPr/>
        </p:nvSpPr>
        <p:spPr>
          <a:xfrm>
            <a:off x="590728" y="1966858"/>
            <a:ext cx="8115055" cy="4524315"/>
          </a:xfrm>
          <a:prstGeom prst="rect">
            <a:avLst/>
          </a:prstGeom>
          <a:noFill/>
        </p:spPr>
        <p:txBody>
          <a:bodyPr wrap="square" rtlCol="0">
            <a:spAutoFit/>
          </a:bodyPr>
          <a:lstStyle/>
          <a:p>
            <a:pPr>
              <a:lnSpc>
                <a:spcPct val="150000"/>
              </a:lnSpc>
            </a:pPr>
            <a:r>
              <a:rPr lang="zh-CN" altLang="en-US" sz="2400" dirty="0">
                <a:latin typeface="+mj-ea"/>
                <a:ea typeface="+mj-ea"/>
              </a:rPr>
              <a:t>传染病会危害客人和员工的健康，它的产生和传播大都与饭店的卫生工作有关，主要是食品卫生和环境卫生，有些饭店食品卫生工作搞得很差，经常发生顾客食物中毒的现象，轻则拉痢、传染，重则因此而丧生，给饭店的财产和声誉都带来不可估量的损失。有些饭店只重视客人餐厅卫生，而不重视员工食堂的卫生，岂不知员工因此而患病后，不但会影响日常的接待服务工作，而且还会将病菌通过客房服务而传染给客人，显然，这种态度是不可取的。</a:t>
            </a:r>
          </a:p>
        </p:txBody>
      </p:sp>
    </p:spTree>
    <p:extLst>
      <p:ext uri="{BB962C8B-B14F-4D97-AF65-F5344CB8AC3E}">
        <p14:creationId xmlns:p14="http://schemas.microsoft.com/office/powerpoint/2010/main" val="9742741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5879193" y="4584070"/>
            <a:ext cx="952500" cy="1208088"/>
          </a:xfrm>
          <a:custGeom>
            <a:avLst/>
            <a:gdLst>
              <a:gd name="connsiteX0" fmla="*/ 0 w 935420"/>
              <a:gd name="connsiteY0" fmla="*/ 630621 h 1208690"/>
              <a:gd name="connsiteX1" fmla="*/ 0 w 935420"/>
              <a:gd name="connsiteY1" fmla="*/ 1208690 h 1208690"/>
              <a:gd name="connsiteX2" fmla="*/ 935420 w 935420"/>
              <a:gd name="connsiteY2" fmla="*/ 336331 h 1208690"/>
              <a:gd name="connsiteX3" fmla="*/ 935420 w 935420"/>
              <a:gd name="connsiteY3" fmla="*/ 0 h 1208690"/>
              <a:gd name="connsiteX4" fmla="*/ 0 w 935420"/>
              <a:gd name="connsiteY4" fmla="*/ 630621 h 1208690"/>
              <a:gd name="connsiteX0" fmla="*/ 0 w 944945"/>
              <a:gd name="connsiteY0" fmla="*/ 637765 h 1208690"/>
              <a:gd name="connsiteX1" fmla="*/ 9525 w 944945"/>
              <a:gd name="connsiteY1" fmla="*/ 1208690 h 1208690"/>
              <a:gd name="connsiteX2" fmla="*/ 944945 w 944945"/>
              <a:gd name="connsiteY2" fmla="*/ 336331 h 1208690"/>
              <a:gd name="connsiteX3" fmla="*/ 944945 w 944945"/>
              <a:gd name="connsiteY3" fmla="*/ 0 h 1208690"/>
              <a:gd name="connsiteX4" fmla="*/ 0 w 944945"/>
              <a:gd name="connsiteY4" fmla="*/ 637765 h 1208690"/>
              <a:gd name="connsiteX0" fmla="*/ 0 w 952089"/>
              <a:gd name="connsiteY0" fmla="*/ 633002 h 1208690"/>
              <a:gd name="connsiteX1" fmla="*/ 16669 w 952089"/>
              <a:gd name="connsiteY1" fmla="*/ 1208690 h 1208690"/>
              <a:gd name="connsiteX2" fmla="*/ 952089 w 952089"/>
              <a:gd name="connsiteY2" fmla="*/ 336331 h 1208690"/>
              <a:gd name="connsiteX3" fmla="*/ 952089 w 952089"/>
              <a:gd name="connsiteY3" fmla="*/ 0 h 1208690"/>
              <a:gd name="connsiteX4" fmla="*/ 0 w 952089"/>
              <a:gd name="connsiteY4" fmla="*/ 633002 h 120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089" h="1208690">
                <a:moveTo>
                  <a:pt x="0" y="633002"/>
                </a:moveTo>
                <a:lnTo>
                  <a:pt x="16669" y="1208690"/>
                </a:lnTo>
                <a:lnTo>
                  <a:pt x="952089" y="336331"/>
                </a:lnTo>
                <a:lnTo>
                  <a:pt x="952089" y="0"/>
                </a:lnTo>
                <a:lnTo>
                  <a:pt x="0" y="633002"/>
                </a:lnTo>
                <a:close/>
              </a:path>
            </a:pathLst>
          </a:custGeom>
          <a:gradFill flip="none" rotWithShape="1">
            <a:gsLst>
              <a:gs pos="27000">
                <a:srgbClr val="FF7711"/>
              </a:gs>
              <a:gs pos="59000">
                <a:srgbClr val="FFAA01"/>
              </a:gs>
              <a:gs pos="100000">
                <a:srgbClr val="FECE02"/>
              </a:gs>
              <a:gs pos="0">
                <a:srgbClr val="C73E01"/>
              </a:gs>
              <a:gs pos="80000">
                <a:srgbClr val="FFC000"/>
              </a:gs>
            </a:gsLst>
            <a:lin ang="108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任意多边形 2"/>
          <p:cNvSpPr/>
          <p:nvPr/>
        </p:nvSpPr>
        <p:spPr>
          <a:xfrm>
            <a:off x="3612243" y="4638045"/>
            <a:ext cx="2252663" cy="1339850"/>
          </a:xfrm>
          <a:custGeom>
            <a:avLst/>
            <a:gdLst>
              <a:gd name="connsiteX0" fmla="*/ 1397876 w 2753711"/>
              <a:gd name="connsiteY0" fmla="*/ 1639613 h 1639613"/>
              <a:gd name="connsiteX1" fmla="*/ 0 w 2753711"/>
              <a:gd name="connsiteY1" fmla="*/ 777765 h 1639613"/>
              <a:gd name="connsiteX2" fmla="*/ 1366345 w 2753711"/>
              <a:gd name="connsiteY2" fmla="*/ 0 h 1639613"/>
              <a:gd name="connsiteX3" fmla="*/ 2753711 w 2753711"/>
              <a:gd name="connsiteY3" fmla="*/ 735724 h 1639613"/>
              <a:gd name="connsiteX4" fmla="*/ 1397876 w 2753711"/>
              <a:gd name="connsiteY4" fmla="*/ 1639613 h 1639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3711" h="1639613">
                <a:moveTo>
                  <a:pt x="1397876" y="1639613"/>
                </a:moveTo>
                <a:lnTo>
                  <a:pt x="0" y="777765"/>
                </a:lnTo>
                <a:lnTo>
                  <a:pt x="1366345" y="0"/>
                </a:lnTo>
                <a:lnTo>
                  <a:pt x="2753711" y="735724"/>
                </a:lnTo>
                <a:lnTo>
                  <a:pt x="1397876" y="1639613"/>
                </a:lnTo>
                <a:close/>
              </a:path>
            </a:pathLst>
          </a:custGeom>
          <a:gradFill flip="none" rotWithShape="1">
            <a:gsLst>
              <a:gs pos="0">
                <a:srgbClr val="BE1247"/>
              </a:gs>
              <a:gs pos="27000">
                <a:srgbClr val="D2144F"/>
              </a:gs>
              <a:gs pos="66000">
                <a:srgbClr val="F87477"/>
              </a:gs>
              <a:gs pos="100000">
                <a:srgbClr val="FA9496"/>
              </a:gs>
            </a:gsLst>
            <a:lin ang="16200000" scaled="1"/>
            <a:tileRect/>
          </a:gradFill>
          <a:ln w="3175">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任意多边形 3"/>
          <p:cNvSpPr/>
          <p:nvPr/>
        </p:nvSpPr>
        <p:spPr>
          <a:xfrm>
            <a:off x="4760006" y="4101470"/>
            <a:ext cx="2079625" cy="1117600"/>
          </a:xfrm>
          <a:custGeom>
            <a:avLst/>
            <a:gdLst>
              <a:gd name="connsiteX0" fmla="*/ 1366345 w 2543503"/>
              <a:gd name="connsiteY0" fmla="*/ 1366345 h 1366345"/>
              <a:gd name="connsiteX1" fmla="*/ 0 w 2543503"/>
              <a:gd name="connsiteY1" fmla="*/ 630621 h 1366345"/>
              <a:gd name="connsiteX2" fmla="*/ 1187669 w 2543503"/>
              <a:gd name="connsiteY2" fmla="*/ 0 h 1366345"/>
              <a:gd name="connsiteX3" fmla="*/ 2543503 w 2543503"/>
              <a:gd name="connsiteY3" fmla="*/ 609600 h 1366345"/>
              <a:gd name="connsiteX4" fmla="*/ 1366345 w 2543503"/>
              <a:gd name="connsiteY4" fmla="*/ 1366345 h 136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503" h="1366345">
                <a:moveTo>
                  <a:pt x="1366345" y="1366345"/>
                </a:moveTo>
                <a:lnTo>
                  <a:pt x="0" y="630621"/>
                </a:lnTo>
                <a:lnTo>
                  <a:pt x="1187669" y="0"/>
                </a:lnTo>
                <a:lnTo>
                  <a:pt x="2543503" y="609600"/>
                </a:lnTo>
                <a:lnTo>
                  <a:pt x="1366345" y="1366345"/>
                </a:lnTo>
                <a:close/>
              </a:path>
            </a:pathLst>
          </a:custGeom>
          <a:gradFill flip="none" rotWithShape="1">
            <a:gsLst>
              <a:gs pos="27000">
                <a:srgbClr val="FF7711"/>
              </a:gs>
              <a:gs pos="59000">
                <a:srgbClr val="FFAA01"/>
              </a:gs>
              <a:gs pos="100000">
                <a:srgbClr val="FECE02"/>
              </a:gs>
              <a:gs pos="0">
                <a:srgbClr val="C73E01"/>
              </a:gs>
              <a:gs pos="80000">
                <a:srgbClr val="FFC000"/>
              </a:gs>
            </a:gsLst>
            <a:lin ang="162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5" name="任意多边形 4"/>
          <p:cNvSpPr/>
          <p:nvPr/>
        </p:nvSpPr>
        <p:spPr>
          <a:xfrm>
            <a:off x="2599418" y="4118933"/>
            <a:ext cx="2105025" cy="1133475"/>
          </a:xfrm>
          <a:custGeom>
            <a:avLst/>
            <a:gdLst>
              <a:gd name="connsiteX0" fmla="*/ 1198179 w 2575034"/>
              <a:gd name="connsiteY0" fmla="*/ 1387365 h 1387365"/>
              <a:gd name="connsiteX1" fmla="*/ 2575034 w 2575034"/>
              <a:gd name="connsiteY1" fmla="*/ 609600 h 1387365"/>
              <a:gd name="connsiteX2" fmla="*/ 1387365 w 2575034"/>
              <a:gd name="connsiteY2" fmla="*/ 0 h 1387365"/>
              <a:gd name="connsiteX3" fmla="*/ 0 w 2575034"/>
              <a:gd name="connsiteY3" fmla="*/ 651641 h 1387365"/>
              <a:gd name="connsiteX4" fmla="*/ 1198179 w 2575034"/>
              <a:gd name="connsiteY4" fmla="*/ 1387365 h 1387365"/>
              <a:gd name="connsiteX0" fmla="*/ 1215654 w 2575034"/>
              <a:gd name="connsiteY0" fmla="*/ 1387365 h 1387365"/>
              <a:gd name="connsiteX1" fmla="*/ 2575034 w 2575034"/>
              <a:gd name="connsiteY1" fmla="*/ 609600 h 1387365"/>
              <a:gd name="connsiteX2" fmla="*/ 1387365 w 2575034"/>
              <a:gd name="connsiteY2" fmla="*/ 0 h 1387365"/>
              <a:gd name="connsiteX3" fmla="*/ 0 w 2575034"/>
              <a:gd name="connsiteY3" fmla="*/ 651641 h 1387365"/>
              <a:gd name="connsiteX4" fmla="*/ 1215654 w 2575034"/>
              <a:gd name="connsiteY4" fmla="*/ 1387365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5034" h="1387365">
                <a:moveTo>
                  <a:pt x="1215654" y="1387365"/>
                </a:moveTo>
                <a:lnTo>
                  <a:pt x="2575034" y="609600"/>
                </a:lnTo>
                <a:lnTo>
                  <a:pt x="1387365" y="0"/>
                </a:lnTo>
                <a:lnTo>
                  <a:pt x="0" y="651641"/>
                </a:lnTo>
                <a:lnTo>
                  <a:pt x="1215654" y="1387365"/>
                </a:lnTo>
                <a:close/>
              </a:path>
            </a:pathLst>
          </a:custGeom>
          <a:gradFill flip="none" rotWithShape="1">
            <a:gsLst>
              <a:gs pos="18000">
                <a:srgbClr val="119707"/>
              </a:gs>
              <a:gs pos="67000">
                <a:srgbClr val="8AD53F"/>
              </a:gs>
              <a:gs pos="100000">
                <a:srgbClr val="BCEB6F"/>
              </a:gs>
            </a:gsLst>
            <a:lin ang="162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任意多边形 5"/>
          <p:cNvSpPr/>
          <p:nvPr/>
        </p:nvSpPr>
        <p:spPr>
          <a:xfrm>
            <a:off x="3766231" y="3652208"/>
            <a:ext cx="1931987" cy="962025"/>
          </a:xfrm>
          <a:custGeom>
            <a:avLst/>
            <a:gdLst>
              <a:gd name="connsiteX0" fmla="*/ 1187669 w 2364828"/>
              <a:gd name="connsiteY0" fmla="*/ 1177159 h 1177159"/>
              <a:gd name="connsiteX1" fmla="*/ 2364828 w 2364828"/>
              <a:gd name="connsiteY1" fmla="*/ 536028 h 1177159"/>
              <a:gd name="connsiteX2" fmla="*/ 1177159 w 2364828"/>
              <a:gd name="connsiteY2" fmla="*/ 0 h 1177159"/>
              <a:gd name="connsiteX3" fmla="*/ 0 w 2364828"/>
              <a:gd name="connsiteY3" fmla="*/ 557049 h 1177159"/>
              <a:gd name="connsiteX4" fmla="*/ 1187669 w 2364828"/>
              <a:gd name="connsiteY4" fmla="*/ 1177159 h 117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828" h="1177159">
                <a:moveTo>
                  <a:pt x="1187669" y="1177159"/>
                </a:moveTo>
                <a:lnTo>
                  <a:pt x="2364828" y="536028"/>
                </a:lnTo>
                <a:lnTo>
                  <a:pt x="1177159" y="0"/>
                </a:lnTo>
                <a:lnTo>
                  <a:pt x="0" y="557049"/>
                </a:lnTo>
                <a:lnTo>
                  <a:pt x="1187669" y="1177159"/>
                </a:lnTo>
                <a:close/>
              </a:path>
            </a:pathLst>
          </a:custGeom>
          <a:gradFill flip="none" rotWithShape="1">
            <a:gsLst>
              <a:gs pos="17000">
                <a:srgbClr val="00B0F0">
                  <a:shade val="30000"/>
                  <a:satMod val="115000"/>
                </a:srgbClr>
              </a:gs>
              <a:gs pos="56000">
                <a:srgbClr val="00B0F0">
                  <a:shade val="67500"/>
                  <a:satMod val="115000"/>
                </a:srgbClr>
              </a:gs>
              <a:gs pos="100000">
                <a:srgbClr val="00B0F0">
                  <a:shade val="100000"/>
                  <a:satMod val="115000"/>
                </a:srgbClr>
              </a:gs>
            </a:gsLst>
            <a:lin ang="162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7" name="任意多边形 6"/>
          <p:cNvSpPr/>
          <p:nvPr/>
        </p:nvSpPr>
        <p:spPr>
          <a:xfrm>
            <a:off x="2599418" y="4657095"/>
            <a:ext cx="995363" cy="1189038"/>
          </a:xfrm>
          <a:custGeom>
            <a:avLst/>
            <a:gdLst>
              <a:gd name="connsiteX0" fmla="*/ 966952 w 966952"/>
              <a:gd name="connsiteY0" fmla="*/ 609600 h 1187669"/>
              <a:gd name="connsiteX1" fmla="*/ 966952 w 966952"/>
              <a:gd name="connsiteY1" fmla="*/ 1187669 h 1187669"/>
              <a:gd name="connsiteX2" fmla="*/ 0 w 966952"/>
              <a:gd name="connsiteY2" fmla="*/ 304800 h 1187669"/>
              <a:gd name="connsiteX3" fmla="*/ 0 w 966952"/>
              <a:gd name="connsiteY3" fmla="*/ 0 h 1187669"/>
              <a:gd name="connsiteX4" fmla="*/ 966952 w 966952"/>
              <a:gd name="connsiteY4" fmla="*/ 609600 h 1187669"/>
              <a:gd name="connsiteX0" fmla="*/ 962324 w 966952"/>
              <a:gd name="connsiteY0" fmla="*/ 590550 h 1187669"/>
              <a:gd name="connsiteX1" fmla="*/ 966952 w 966952"/>
              <a:gd name="connsiteY1" fmla="*/ 1187669 h 1187669"/>
              <a:gd name="connsiteX2" fmla="*/ 0 w 966952"/>
              <a:gd name="connsiteY2" fmla="*/ 304800 h 1187669"/>
              <a:gd name="connsiteX3" fmla="*/ 0 w 966952"/>
              <a:gd name="connsiteY3" fmla="*/ 0 h 1187669"/>
              <a:gd name="connsiteX4" fmla="*/ 962324 w 966952"/>
              <a:gd name="connsiteY4" fmla="*/ 590550 h 118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952" h="1187669">
                <a:moveTo>
                  <a:pt x="962324" y="590550"/>
                </a:moveTo>
                <a:cubicBezTo>
                  <a:pt x="963867" y="789590"/>
                  <a:pt x="965409" y="988629"/>
                  <a:pt x="966952" y="1187669"/>
                </a:cubicBezTo>
                <a:lnTo>
                  <a:pt x="0" y="304800"/>
                </a:lnTo>
                <a:lnTo>
                  <a:pt x="0" y="0"/>
                </a:lnTo>
                <a:lnTo>
                  <a:pt x="962324" y="590550"/>
                </a:lnTo>
                <a:close/>
              </a:path>
            </a:pathLst>
          </a:custGeom>
          <a:gradFill flip="none" rotWithShape="1">
            <a:gsLst>
              <a:gs pos="18000">
                <a:srgbClr val="119707"/>
              </a:gs>
              <a:gs pos="67000">
                <a:srgbClr val="8AD53F"/>
              </a:gs>
              <a:gs pos="100000">
                <a:srgbClr val="BCEB6F"/>
              </a:gs>
            </a:gsLst>
            <a:lin ang="108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9" name="任意多边形 28"/>
          <p:cNvSpPr/>
          <p:nvPr/>
        </p:nvSpPr>
        <p:spPr>
          <a:xfrm>
            <a:off x="4266293" y="2664783"/>
            <a:ext cx="368300" cy="1200150"/>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6350">
            <a:solidFill>
              <a:srgbClr val="006A96"/>
            </a:solidFill>
            <a:prstDash val="sysDot"/>
            <a:headEnd type="oval"/>
            <a:tailEnd type="oval"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solidFill>
                <a:prstClr val="black"/>
              </a:solidFill>
            </a:endParaRPr>
          </a:p>
        </p:txBody>
      </p:sp>
      <p:sp>
        <p:nvSpPr>
          <p:cNvPr id="30" name="任意多边形 29"/>
          <p:cNvSpPr/>
          <p:nvPr/>
        </p:nvSpPr>
        <p:spPr>
          <a:xfrm>
            <a:off x="3226481" y="3671258"/>
            <a:ext cx="368300" cy="798512"/>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6350">
            <a:solidFill>
              <a:srgbClr val="119707"/>
            </a:solidFill>
            <a:prstDash val="sysDot"/>
            <a:headEnd type="oval"/>
            <a:tailEnd type="oval"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solidFill>
                <a:prstClr val="black"/>
              </a:solidFill>
            </a:endParaRPr>
          </a:p>
        </p:txBody>
      </p:sp>
      <p:sp>
        <p:nvSpPr>
          <p:cNvPr id="31" name="任意多边形 30"/>
          <p:cNvSpPr/>
          <p:nvPr/>
        </p:nvSpPr>
        <p:spPr>
          <a:xfrm flipH="1">
            <a:off x="5983968" y="2728283"/>
            <a:ext cx="242888" cy="1636712"/>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6350">
            <a:solidFill>
              <a:srgbClr val="C73E01"/>
            </a:solidFill>
            <a:prstDash val="sysDot"/>
            <a:headEnd type="oval"/>
            <a:tailEnd type="oval"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solidFill>
                <a:prstClr val="black"/>
              </a:solidFill>
            </a:endParaRPr>
          </a:p>
        </p:txBody>
      </p:sp>
      <p:sp>
        <p:nvSpPr>
          <p:cNvPr id="32" name="任意多边形 31"/>
          <p:cNvSpPr/>
          <p:nvPr/>
        </p:nvSpPr>
        <p:spPr>
          <a:xfrm flipH="1">
            <a:off x="4677852" y="4865454"/>
            <a:ext cx="121444" cy="645319"/>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6350">
            <a:solidFill>
              <a:srgbClr val="BE1247"/>
            </a:solidFill>
            <a:prstDash val="sysDot"/>
            <a:headEnd type="oval"/>
            <a:tailEnd type="oval"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solidFill>
                <a:prstClr val="black"/>
              </a:solidFill>
            </a:endParaRPr>
          </a:p>
        </p:txBody>
      </p:sp>
      <p:sp>
        <p:nvSpPr>
          <p:cNvPr id="34" name="矩形 33"/>
          <p:cNvSpPr/>
          <p:nvPr/>
        </p:nvSpPr>
        <p:spPr>
          <a:xfrm>
            <a:off x="1548527" y="2236143"/>
            <a:ext cx="2565935" cy="574581"/>
          </a:xfrm>
          <a:prstGeom prst="rect">
            <a:avLst/>
          </a:prstGeom>
        </p:spPr>
        <p:txBody>
          <a:bodyPr wrap="square">
            <a:spAutoFit/>
          </a:bodyPr>
          <a:lstStyle/>
          <a:p>
            <a:pPr lvl="0">
              <a:lnSpc>
                <a:spcPct val="150000"/>
              </a:lnSpc>
            </a:pPr>
            <a:r>
              <a:rPr lang="zh-CN" altLang="en-US" sz="2400" dirty="0">
                <a:solidFill>
                  <a:srgbClr val="000000"/>
                </a:solidFill>
              </a:rPr>
              <a:t>（</a:t>
            </a:r>
            <a:r>
              <a:rPr lang="en-US" altLang="zh-CN" sz="2400" dirty="0">
                <a:solidFill>
                  <a:srgbClr val="000000"/>
                </a:solidFill>
              </a:rPr>
              <a:t>2</a:t>
            </a:r>
            <a:r>
              <a:rPr lang="zh-CN" altLang="en-US" sz="2400" dirty="0">
                <a:solidFill>
                  <a:srgbClr val="000000"/>
                </a:solidFill>
              </a:rPr>
              <a:t>）布草的清洁。</a:t>
            </a:r>
          </a:p>
        </p:txBody>
      </p:sp>
      <p:sp>
        <p:nvSpPr>
          <p:cNvPr id="36" name="矩形 35"/>
          <p:cNvSpPr/>
          <p:nvPr/>
        </p:nvSpPr>
        <p:spPr>
          <a:xfrm>
            <a:off x="154735" y="3506224"/>
            <a:ext cx="2787584" cy="1682577"/>
          </a:xfrm>
          <a:prstGeom prst="rect">
            <a:avLst/>
          </a:prstGeom>
        </p:spPr>
        <p:txBody>
          <a:bodyPr wrap="square">
            <a:spAutoFit/>
          </a:bodyPr>
          <a:lstStyle/>
          <a:p>
            <a:pPr lvl="0">
              <a:lnSpc>
                <a:spcPct val="150000"/>
              </a:lnSpc>
            </a:pPr>
            <a:r>
              <a:rPr lang="zh-CN" altLang="en-US" sz="2400" dirty="0">
                <a:solidFill>
                  <a:srgbClr val="000000"/>
                </a:solidFill>
              </a:rPr>
              <a:t>（</a:t>
            </a:r>
            <a:r>
              <a:rPr lang="en-US" altLang="zh-CN" sz="2400" dirty="0">
                <a:solidFill>
                  <a:srgbClr val="000000"/>
                </a:solidFill>
              </a:rPr>
              <a:t>1</a:t>
            </a:r>
            <a:r>
              <a:rPr lang="zh-CN" altLang="en-US" sz="2400" dirty="0">
                <a:solidFill>
                  <a:srgbClr val="000000"/>
                </a:solidFill>
              </a:rPr>
              <a:t>）按预定的清扫频率，组织正常的清扫工作。</a:t>
            </a:r>
            <a:endParaRPr lang="zh-CN" altLang="zh-CN" sz="2400" dirty="0">
              <a:solidFill>
                <a:srgbClr val="000000"/>
              </a:solidFill>
            </a:endParaRPr>
          </a:p>
        </p:txBody>
      </p:sp>
      <p:sp>
        <p:nvSpPr>
          <p:cNvPr id="38" name="矩形 37"/>
          <p:cNvSpPr/>
          <p:nvPr/>
        </p:nvSpPr>
        <p:spPr>
          <a:xfrm>
            <a:off x="6149577" y="2649767"/>
            <a:ext cx="2742894" cy="1128579"/>
          </a:xfrm>
          <a:prstGeom prst="rect">
            <a:avLst/>
          </a:prstGeom>
        </p:spPr>
        <p:txBody>
          <a:bodyPr wrap="square">
            <a:spAutoFit/>
          </a:bodyPr>
          <a:lstStyle/>
          <a:p>
            <a:pPr lvl="0">
              <a:lnSpc>
                <a:spcPct val="150000"/>
              </a:lnSpc>
            </a:pPr>
            <a:r>
              <a:rPr lang="zh-CN" altLang="en-US" sz="2400" dirty="0">
                <a:solidFill>
                  <a:srgbClr val="000000"/>
                </a:solidFill>
              </a:rPr>
              <a:t>（</a:t>
            </a:r>
            <a:r>
              <a:rPr lang="en-US" altLang="zh-CN" sz="2400" dirty="0">
                <a:solidFill>
                  <a:srgbClr val="000000"/>
                </a:solidFill>
              </a:rPr>
              <a:t>3</a:t>
            </a:r>
            <a:r>
              <a:rPr lang="zh-CN" altLang="en-US" sz="2400" dirty="0">
                <a:solidFill>
                  <a:srgbClr val="000000"/>
                </a:solidFill>
              </a:rPr>
              <a:t>）卫生间设施的特别清扫。</a:t>
            </a:r>
          </a:p>
        </p:txBody>
      </p:sp>
      <p:sp>
        <p:nvSpPr>
          <p:cNvPr id="40" name="矩形 39"/>
          <p:cNvSpPr/>
          <p:nvPr/>
        </p:nvSpPr>
        <p:spPr>
          <a:xfrm>
            <a:off x="3860014" y="5989335"/>
            <a:ext cx="5898044" cy="574581"/>
          </a:xfrm>
          <a:prstGeom prst="rect">
            <a:avLst/>
          </a:prstGeom>
        </p:spPr>
        <p:txBody>
          <a:bodyPr wrap="square">
            <a:spAutoFit/>
          </a:bodyPr>
          <a:lstStyle/>
          <a:p>
            <a:pPr lvl="0">
              <a:lnSpc>
                <a:spcPct val="150000"/>
              </a:lnSpc>
            </a:pPr>
            <a:r>
              <a:rPr lang="zh-CN" altLang="en-US" sz="2400" dirty="0">
                <a:solidFill>
                  <a:srgbClr val="000000"/>
                </a:solidFill>
              </a:rPr>
              <a:t> （</a:t>
            </a:r>
            <a:r>
              <a:rPr lang="en-US" altLang="zh-CN" sz="2400" dirty="0">
                <a:solidFill>
                  <a:srgbClr val="000000"/>
                </a:solidFill>
              </a:rPr>
              <a:t>4</a:t>
            </a:r>
            <a:r>
              <a:rPr lang="zh-CN" altLang="en-US" sz="2400" dirty="0">
                <a:solidFill>
                  <a:srgbClr val="000000"/>
                </a:solidFill>
              </a:rPr>
              <a:t>）消灭害虫。</a:t>
            </a:r>
          </a:p>
        </p:txBody>
      </p:sp>
      <p:sp>
        <p:nvSpPr>
          <p:cNvPr id="19" name="TextBox 18"/>
          <p:cNvSpPr txBox="1"/>
          <p:nvPr/>
        </p:nvSpPr>
        <p:spPr>
          <a:xfrm>
            <a:off x="392914" y="260780"/>
            <a:ext cx="8115055" cy="1667764"/>
          </a:xfrm>
          <a:prstGeom prst="rect">
            <a:avLst/>
          </a:prstGeom>
          <a:noFill/>
        </p:spPr>
        <p:txBody>
          <a:bodyPr wrap="square" rtlCol="0">
            <a:spAutoFit/>
          </a:bodyPr>
          <a:lstStyle/>
          <a:p>
            <a:pPr>
              <a:lnSpc>
                <a:spcPct val="150000"/>
              </a:lnSpc>
            </a:pPr>
            <a:r>
              <a:rPr lang="zh-CN" altLang="en-US" sz="2400" dirty="0">
                <a:latin typeface="+mj-ea"/>
                <a:ea typeface="+mj-ea"/>
              </a:rPr>
              <a:t>如果说食品卫生是餐饮部的责任的话，那么，环境卫生则主要是由客房部负责的。一般来说，客房部应该从以下几个方面着手搞好环境卫生，防止传染病的发生和传播。</a:t>
            </a:r>
          </a:p>
        </p:txBody>
      </p:sp>
    </p:spTree>
    <p:extLst>
      <p:ext uri="{BB962C8B-B14F-4D97-AF65-F5344CB8AC3E}">
        <p14:creationId xmlns:p14="http://schemas.microsoft.com/office/powerpoint/2010/main" val="16937989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68104" y="2249228"/>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3707940" y="2788551"/>
            <a:ext cx="5234005" cy="3416320"/>
          </a:xfrm>
          <a:prstGeom prst="rect">
            <a:avLst/>
          </a:prstGeom>
          <a:noFill/>
        </p:spPr>
        <p:txBody>
          <a:bodyPr wrap="square" rtlCol="0">
            <a:spAutoFit/>
          </a:bodyPr>
          <a:lstStyle/>
          <a:p>
            <a:pPr>
              <a:lnSpc>
                <a:spcPct val="150000"/>
              </a:lnSpc>
            </a:pPr>
            <a:r>
              <a:rPr lang="zh-CN" altLang="en-US" sz="2400" dirty="0">
                <a:latin typeface="+mn-ea"/>
                <a:ea typeface="+mn-ea"/>
              </a:rPr>
              <a:t>从窃贼的构成上来看，发生在酒店的偷盗现象一般有以下四种类型</a:t>
            </a:r>
            <a:r>
              <a:rPr lang="zh-CN" altLang="en-US" sz="2400" dirty="0" smtClean="0">
                <a:latin typeface="+mn-ea"/>
                <a:ea typeface="+mn-ea"/>
              </a:rPr>
              <a:t>：</a:t>
            </a:r>
            <a:endParaRPr lang="en-US" altLang="zh-CN" sz="2400" dirty="0" smtClean="0">
              <a:latin typeface="+mn-ea"/>
              <a:ea typeface="+mn-ea"/>
            </a:endParaRPr>
          </a:p>
          <a:p>
            <a:pPr>
              <a:lnSpc>
                <a:spcPct val="150000"/>
              </a:lnSpc>
            </a:pPr>
            <a:r>
              <a:rPr lang="zh-CN" altLang="en-US" sz="2400" dirty="0">
                <a:latin typeface="+mn-ea"/>
                <a:ea typeface="+mn-ea"/>
              </a:rPr>
              <a:t>１、外部</a:t>
            </a:r>
            <a:r>
              <a:rPr lang="zh-CN" altLang="en-US" sz="2400" dirty="0" smtClean="0">
                <a:latin typeface="+mn-ea"/>
                <a:ea typeface="+mn-ea"/>
              </a:rPr>
              <a:t>偷盗</a:t>
            </a:r>
            <a:endParaRPr lang="en-US" altLang="zh-CN" sz="2400" dirty="0" smtClean="0">
              <a:latin typeface="+mn-ea"/>
              <a:ea typeface="+mn-ea"/>
            </a:endParaRPr>
          </a:p>
          <a:p>
            <a:pPr>
              <a:lnSpc>
                <a:spcPct val="150000"/>
              </a:lnSpc>
            </a:pPr>
            <a:r>
              <a:rPr lang="zh-CN" altLang="en-US" sz="2400" dirty="0" smtClean="0">
                <a:latin typeface="+mn-ea"/>
                <a:ea typeface="+mn-ea"/>
              </a:rPr>
              <a:t>２</a:t>
            </a:r>
            <a:r>
              <a:rPr lang="zh-CN" altLang="en-US" sz="2400" dirty="0">
                <a:latin typeface="+mn-ea"/>
                <a:ea typeface="+mn-ea"/>
              </a:rPr>
              <a:t>、内部</a:t>
            </a:r>
            <a:r>
              <a:rPr lang="zh-CN" altLang="en-US" sz="2400" dirty="0" smtClean="0">
                <a:latin typeface="+mn-ea"/>
                <a:ea typeface="+mn-ea"/>
              </a:rPr>
              <a:t>偷盗</a:t>
            </a:r>
            <a:endParaRPr lang="en-US" altLang="zh-CN" sz="2400" dirty="0" smtClean="0">
              <a:latin typeface="+mn-ea"/>
              <a:ea typeface="+mn-ea"/>
            </a:endParaRPr>
          </a:p>
          <a:p>
            <a:pPr>
              <a:lnSpc>
                <a:spcPct val="150000"/>
              </a:lnSpc>
            </a:pPr>
            <a:r>
              <a:rPr lang="zh-CN" altLang="en-US" sz="2400" dirty="0" smtClean="0">
                <a:latin typeface="+mn-ea"/>
                <a:ea typeface="+mn-ea"/>
              </a:rPr>
              <a:t>３</a:t>
            </a:r>
            <a:r>
              <a:rPr lang="zh-CN" altLang="en-US" sz="2400" dirty="0">
                <a:latin typeface="+mn-ea"/>
                <a:ea typeface="+mn-ea"/>
              </a:rPr>
              <a:t>、内外</a:t>
            </a:r>
            <a:r>
              <a:rPr lang="zh-CN" altLang="en-US" sz="2400" dirty="0" smtClean="0">
                <a:latin typeface="+mn-ea"/>
                <a:ea typeface="+mn-ea"/>
              </a:rPr>
              <a:t>勾结</a:t>
            </a:r>
            <a:endParaRPr lang="en-US" altLang="zh-CN" sz="2400" dirty="0" smtClean="0">
              <a:latin typeface="+mn-ea"/>
              <a:ea typeface="+mn-ea"/>
            </a:endParaRPr>
          </a:p>
          <a:p>
            <a:pPr>
              <a:lnSpc>
                <a:spcPct val="150000"/>
              </a:lnSpc>
            </a:pPr>
            <a:r>
              <a:rPr lang="zh-CN" altLang="en-US" sz="2400" dirty="0" smtClean="0">
                <a:latin typeface="+mn-ea"/>
                <a:ea typeface="+mn-ea"/>
              </a:rPr>
              <a:t>４</a:t>
            </a:r>
            <a:r>
              <a:rPr lang="zh-CN" altLang="en-US" sz="2400" dirty="0">
                <a:latin typeface="+mn-ea"/>
                <a:ea typeface="+mn-ea"/>
              </a:rPr>
              <a:t>、旅客自盗</a:t>
            </a:r>
            <a:endParaRPr lang="zh-CN" altLang="zh-CN" sz="2400" dirty="0">
              <a:latin typeface="+mn-ea"/>
              <a:ea typeface="+mn-ea"/>
            </a:endParaRPr>
          </a:p>
        </p:txBody>
      </p:sp>
      <p:sp>
        <p:nvSpPr>
          <p:cNvPr id="11" name="Text Box 3"/>
          <p:cNvSpPr txBox="1">
            <a:spLocks noChangeArrowheads="1"/>
          </p:cNvSpPr>
          <p:nvPr/>
        </p:nvSpPr>
        <p:spPr bwMode="auto">
          <a:xfrm>
            <a:off x="1432812" y="2149162"/>
            <a:ext cx="41042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一、偷盗类型</a:t>
            </a:r>
            <a:endParaRPr lang="en-US" altLang="zh-CN" sz="3000" b="1" dirty="0">
              <a:solidFill>
                <a:srgbClr val="CC3300"/>
              </a:solidFill>
              <a:latin typeface="黑体" pitchFamily="49" charset="-122"/>
              <a:ea typeface="黑体" pitchFamily="49" charset="-122"/>
            </a:endParaRPr>
          </a:p>
        </p:txBody>
      </p:sp>
      <p:sp>
        <p:nvSpPr>
          <p:cNvPr id="15" name="Text Box 2"/>
          <p:cNvSpPr txBox="1">
            <a:spLocks noChangeArrowheads="1"/>
          </p:cNvSpPr>
          <p:nvPr/>
        </p:nvSpPr>
        <p:spPr bwMode="auto">
          <a:xfrm>
            <a:off x="251700" y="1418153"/>
            <a:ext cx="79205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a:solidFill>
                  <a:schemeClr val="accent1"/>
                </a:solidFill>
                <a:latin typeface="微软雅黑" pitchFamily="34" charset="-122"/>
                <a:ea typeface="微软雅黑" pitchFamily="34" charset="-122"/>
              </a:rPr>
              <a:t>第二</a:t>
            </a:r>
            <a:r>
              <a:rPr lang="zh-CN" altLang="en-US" sz="3500" b="1" dirty="0" smtClean="0">
                <a:solidFill>
                  <a:schemeClr val="accent1"/>
                </a:solidFill>
                <a:latin typeface="微软雅黑" pitchFamily="34" charset="-122"/>
                <a:ea typeface="微软雅黑" pitchFamily="34" charset="-122"/>
              </a:rPr>
              <a:t>节   偷盗</a:t>
            </a:r>
            <a:r>
              <a:rPr lang="zh-CN" altLang="en-US" sz="3500" b="1" dirty="0">
                <a:solidFill>
                  <a:schemeClr val="accent1"/>
                </a:solidFill>
                <a:latin typeface="微软雅黑" pitchFamily="34" charset="-122"/>
                <a:ea typeface="微软雅黑" pitchFamily="34" charset="-122"/>
              </a:rPr>
              <a:t>及其他刑事案件</a:t>
            </a: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5833"/>
          <a:stretch/>
        </p:blipFill>
        <p:spPr>
          <a:xfrm>
            <a:off x="578158" y="2799901"/>
            <a:ext cx="2906796" cy="3475851"/>
          </a:xfrm>
          <a:prstGeom prst="rect">
            <a:avLst/>
          </a:prstGeom>
        </p:spPr>
      </p:pic>
    </p:spTree>
    <p:extLst>
      <p:ext uri="{BB962C8B-B14F-4D97-AF65-F5344CB8AC3E}">
        <p14:creationId xmlns:p14="http://schemas.microsoft.com/office/powerpoint/2010/main" val="35243897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8"/>
          <p:cNvGrpSpPr/>
          <p:nvPr/>
        </p:nvGrpSpPr>
        <p:grpSpPr>
          <a:xfrm>
            <a:off x="368645" y="1813682"/>
            <a:ext cx="352123" cy="453931"/>
            <a:chOff x="1101969" y="1465385"/>
            <a:chExt cx="679206" cy="567843"/>
          </a:xfrm>
          <a:solidFill>
            <a:schemeClr val="accent1"/>
          </a:solidFill>
        </p:grpSpPr>
        <p:sp>
          <p:nvSpPr>
            <p:cNvPr id="2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1"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2"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23" name="Text Box 3"/>
          <p:cNvSpPr txBox="1">
            <a:spLocks noChangeArrowheads="1"/>
          </p:cNvSpPr>
          <p:nvPr/>
        </p:nvSpPr>
        <p:spPr bwMode="auto">
          <a:xfrm>
            <a:off x="733353" y="1713616"/>
            <a:ext cx="41042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二、客房常见盗窃案件</a:t>
            </a:r>
            <a:endParaRPr lang="en-US" altLang="zh-CN" sz="3000" b="1" dirty="0">
              <a:solidFill>
                <a:srgbClr val="CC3300"/>
              </a:solidFill>
              <a:latin typeface="黑体" pitchFamily="49" charset="-122"/>
              <a:ea typeface="黑体" pitchFamily="49" charset="-122"/>
            </a:endParaRPr>
          </a:p>
        </p:txBody>
      </p:sp>
      <p:sp>
        <p:nvSpPr>
          <p:cNvPr id="8" name="矩形 7"/>
          <p:cNvSpPr/>
          <p:nvPr/>
        </p:nvSpPr>
        <p:spPr>
          <a:xfrm>
            <a:off x="1094225" y="2636945"/>
            <a:ext cx="7366119" cy="3323987"/>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（一）采用撬门，扭锁，插片的方式进房</a:t>
            </a:r>
            <a:r>
              <a:rPr lang="zh-CN" altLang="en-US" sz="2800" dirty="0" smtClean="0">
                <a:solidFill>
                  <a:srgbClr val="000000"/>
                </a:solidFill>
                <a:latin typeface="微软雅黑" panose="020B0503020204020204" pitchFamily="34" charset="-122"/>
                <a:ea typeface="微软雅黑" panose="020B0503020204020204" pitchFamily="34" charset="-122"/>
              </a:rPr>
              <a:t>作案</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（二）偷配钥匙进房</a:t>
            </a:r>
            <a:r>
              <a:rPr lang="zh-CN" altLang="en-US" sz="2800" dirty="0" smtClean="0">
                <a:solidFill>
                  <a:srgbClr val="000000"/>
                </a:solidFill>
                <a:latin typeface="微软雅黑" panose="020B0503020204020204" pitchFamily="34" charset="-122"/>
                <a:ea typeface="微软雅黑" panose="020B0503020204020204" pitchFamily="34" charset="-122"/>
              </a:rPr>
              <a:t>作案</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（三）伺机进入房内</a:t>
            </a:r>
            <a:r>
              <a:rPr lang="zh-CN" altLang="en-US" sz="2800" dirty="0" smtClean="0">
                <a:solidFill>
                  <a:srgbClr val="000000"/>
                </a:solidFill>
                <a:latin typeface="微软雅黑" panose="020B0503020204020204" pitchFamily="34" charset="-122"/>
                <a:ea typeface="微软雅黑" panose="020B0503020204020204" pitchFamily="34" charset="-122"/>
              </a:rPr>
              <a:t>盗窃</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（四）翻窗入室</a:t>
            </a:r>
            <a:r>
              <a:rPr lang="zh-CN" altLang="en-US" sz="2800" dirty="0" smtClean="0">
                <a:solidFill>
                  <a:srgbClr val="000000"/>
                </a:solidFill>
                <a:latin typeface="微软雅黑" panose="020B0503020204020204" pitchFamily="34" charset="-122"/>
                <a:ea typeface="微软雅黑" panose="020B0503020204020204" pitchFamily="34" charset="-122"/>
              </a:rPr>
              <a:t>行窃</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（五）采用其他手段的客房盗窃案件</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758720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8"/>
          <p:cNvGrpSpPr/>
          <p:nvPr/>
        </p:nvGrpSpPr>
        <p:grpSpPr>
          <a:xfrm>
            <a:off x="368645" y="1813682"/>
            <a:ext cx="352123" cy="453931"/>
            <a:chOff x="1101969" y="1465385"/>
            <a:chExt cx="679206" cy="567843"/>
          </a:xfrm>
          <a:solidFill>
            <a:schemeClr val="accent1"/>
          </a:solidFill>
        </p:grpSpPr>
        <p:sp>
          <p:nvSpPr>
            <p:cNvPr id="2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1"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2"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23" name="Text Box 3"/>
          <p:cNvSpPr txBox="1">
            <a:spLocks noChangeArrowheads="1"/>
          </p:cNvSpPr>
          <p:nvPr/>
        </p:nvSpPr>
        <p:spPr bwMode="auto">
          <a:xfrm>
            <a:off x="733353" y="1713616"/>
            <a:ext cx="5638772"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三、偷盗及其他刑事案件的防范</a:t>
            </a:r>
            <a:endParaRPr lang="en-US" altLang="zh-CN" sz="3000" b="1" dirty="0">
              <a:solidFill>
                <a:srgbClr val="CC3300"/>
              </a:solidFill>
              <a:latin typeface="黑体" pitchFamily="49" charset="-122"/>
              <a:ea typeface="黑体" pitchFamily="49" charset="-122"/>
            </a:endParaRPr>
          </a:p>
        </p:txBody>
      </p:sp>
      <p:sp>
        <p:nvSpPr>
          <p:cNvPr id="8" name="矩形 7"/>
          <p:cNvSpPr/>
          <p:nvPr/>
        </p:nvSpPr>
        <p:spPr>
          <a:xfrm>
            <a:off x="1763805" y="2492935"/>
            <a:ext cx="5570756" cy="3970318"/>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（一）提高员工的安全意识</a:t>
            </a:r>
            <a:r>
              <a:rPr lang="zh-CN" altLang="en-US" sz="2800" dirty="0" smtClean="0">
                <a:solidFill>
                  <a:srgbClr val="000000"/>
                </a:solidFill>
                <a:latin typeface="微软雅黑" panose="020B0503020204020204" pitchFamily="34" charset="-122"/>
                <a:ea typeface="微软雅黑" panose="020B0503020204020204" pitchFamily="34" charset="-122"/>
              </a:rPr>
              <a:t>，</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smtClean="0">
                <a:solidFill>
                  <a:srgbClr val="000000"/>
                </a:solidFill>
                <a:latin typeface="微软雅黑" panose="020B0503020204020204" pitchFamily="34" charset="-122"/>
                <a:ea typeface="微软雅黑" panose="020B0503020204020204" pitchFamily="34" charset="-122"/>
              </a:rPr>
              <a:t>不能</a:t>
            </a:r>
            <a:r>
              <a:rPr lang="zh-CN" altLang="en-US" sz="2800" dirty="0">
                <a:solidFill>
                  <a:srgbClr val="000000"/>
                </a:solidFill>
                <a:latin typeface="微软雅黑" panose="020B0503020204020204" pitchFamily="34" charset="-122"/>
                <a:ea typeface="微软雅黑" panose="020B0503020204020204" pitchFamily="34" charset="-122"/>
              </a:rPr>
              <a:t>用“服务意识”代替安全</a:t>
            </a:r>
            <a:r>
              <a:rPr lang="zh-CN" altLang="en-US" sz="2800" dirty="0" smtClean="0">
                <a:solidFill>
                  <a:srgbClr val="000000"/>
                </a:solidFill>
                <a:latin typeface="微软雅黑" panose="020B0503020204020204" pitchFamily="34" charset="-122"/>
                <a:ea typeface="微软雅黑" panose="020B0503020204020204" pitchFamily="34" charset="-122"/>
              </a:rPr>
              <a:t>意识</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（二）严格核对客人</a:t>
            </a:r>
            <a:r>
              <a:rPr lang="zh-CN" altLang="en-US" sz="2800" dirty="0" smtClean="0">
                <a:solidFill>
                  <a:srgbClr val="000000"/>
                </a:solidFill>
                <a:latin typeface="微软雅黑" panose="020B0503020204020204" pitchFamily="34" charset="-122"/>
                <a:ea typeface="微软雅黑" panose="020B0503020204020204" pitchFamily="34" charset="-122"/>
              </a:rPr>
              <a:t>身份</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（三）加强对员工的职业道德</a:t>
            </a:r>
            <a:r>
              <a:rPr lang="zh-CN" altLang="en-US" sz="2800" dirty="0" smtClean="0">
                <a:solidFill>
                  <a:srgbClr val="000000"/>
                </a:solidFill>
                <a:latin typeface="微软雅黑" panose="020B0503020204020204" pitchFamily="34" charset="-122"/>
                <a:ea typeface="微软雅黑" panose="020B0503020204020204" pitchFamily="34" charset="-122"/>
              </a:rPr>
              <a:t>教育</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（四）做好客房钥匙</a:t>
            </a:r>
            <a:r>
              <a:rPr lang="zh-CN" altLang="en-US" sz="2800" dirty="0" smtClean="0">
                <a:solidFill>
                  <a:srgbClr val="000000"/>
                </a:solidFill>
                <a:latin typeface="微软雅黑" panose="020B0503020204020204" pitchFamily="34" charset="-122"/>
                <a:ea typeface="微软雅黑" panose="020B0503020204020204" pitchFamily="34" charset="-122"/>
              </a:rPr>
              <a:t>管理</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（五）做好对“双锁房”的管理 </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080183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133207" y="2298879"/>
            <a:ext cx="3851206" cy="2308324"/>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CN" altLang="en-US" sz="2400" dirty="0">
                <a:latin typeface="+mj-ea"/>
                <a:ea typeface="+mj-ea"/>
              </a:rPr>
              <a:t>从审查证件中</a:t>
            </a:r>
            <a:r>
              <a:rPr lang="zh-CN" altLang="en-US" sz="2400" dirty="0" smtClean="0">
                <a:latin typeface="+mj-ea"/>
                <a:ea typeface="+mj-ea"/>
              </a:rPr>
              <a:t>注意</a:t>
            </a:r>
            <a:endParaRPr lang="en-US" altLang="zh-CN" sz="2400" dirty="0" smtClean="0">
              <a:latin typeface="+mj-ea"/>
              <a:ea typeface="+mj-ea"/>
            </a:endParaRPr>
          </a:p>
          <a:p>
            <a:pPr marL="342900" indent="-342900">
              <a:lnSpc>
                <a:spcPct val="150000"/>
              </a:lnSpc>
              <a:buFont typeface="Wingdings" panose="05000000000000000000" pitchFamily="2" charset="2"/>
              <a:buChar char="Ø"/>
            </a:pPr>
            <a:r>
              <a:rPr lang="zh-CN" altLang="en-US" sz="2400" dirty="0">
                <a:latin typeface="+mj-ea"/>
                <a:ea typeface="+mj-ea"/>
              </a:rPr>
              <a:t>从言谈中</a:t>
            </a:r>
            <a:r>
              <a:rPr lang="zh-CN" altLang="en-US" sz="2400" dirty="0" smtClean="0">
                <a:latin typeface="+mj-ea"/>
                <a:ea typeface="+mj-ea"/>
              </a:rPr>
              <a:t>注意</a:t>
            </a:r>
            <a:endParaRPr lang="en-US" altLang="zh-CN" sz="2400" dirty="0" smtClean="0">
              <a:latin typeface="+mj-ea"/>
              <a:ea typeface="+mj-ea"/>
            </a:endParaRPr>
          </a:p>
          <a:p>
            <a:pPr marL="342900" indent="-342900">
              <a:lnSpc>
                <a:spcPct val="150000"/>
              </a:lnSpc>
              <a:buFont typeface="Wingdings" panose="05000000000000000000" pitchFamily="2" charset="2"/>
              <a:buChar char="Ø"/>
            </a:pPr>
            <a:r>
              <a:rPr lang="zh-CN" altLang="en-US" sz="2400" dirty="0">
                <a:latin typeface="+mj-ea"/>
                <a:ea typeface="+mj-ea"/>
              </a:rPr>
              <a:t>从举止打扮中</a:t>
            </a:r>
            <a:r>
              <a:rPr lang="zh-CN" altLang="en-US" sz="2400" dirty="0" smtClean="0">
                <a:latin typeface="+mj-ea"/>
                <a:ea typeface="+mj-ea"/>
              </a:rPr>
              <a:t>注意</a:t>
            </a:r>
            <a:endParaRPr lang="en-US" altLang="zh-CN" sz="2400" dirty="0" smtClean="0">
              <a:latin typeface="+mj-ea"/>
              <a:ea typeface="+mj-ea"/>
            </a:endParaRPr>
          </a:p>
          <a:p>
            <a:pPr marL="342900" indent="-342900">
              <a:lnSpc>
                <a:spcPct val="150000"/>
              </a:lnSpc>
              <a:buFont typeface="Wingdings" panose="05000000000000000000" pitchFamily="2" charset="2"/>
              <a:buChar char="Ø"/>
            </a:pPr>
            <a:r>
              <a:rPr lang="zh-CN" altLang="en-US" sz="2400" dirty="0">
                <a:latin typeface="+mj-ea"/>
                <a:ea typeface="+mj-ea"/>
              </a:rPr>
              <a:t>从日常生活中注意</a:t>
            </a:r>
          </a:p>
        </p:txBody>
      </p:sp>
      <p:sp>
        <p:nvSpPr>
          <p:cNvPr id="11" name="矩形 10"/>
          <p:cNvSpPr/>
          <p:nvPr/>
        </p:nvSpPr>
        <p:spPr>
          <a:xfrm>
            <a:off x="576785" y="1484865"/>
            <a:ext cx="7112845"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（六）从来访客人和住店客人身上发现疑点 </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755735" y="4605278"/>
            <a:ext cx="7416515" cy="1754326"/>
          </a:xfrm>
          <a:prstGeom prst="rect">
            <a:avLst/>
          </a:prstGeom>
          <a:noFill/>
        </p:spPr>
        <p:txBody>
          <a:bodyPr wrap="square" rtlCol="0">
            <a:spAutoFit/>
          </a:bodyPr>
          <a:lstStyle/>
          <a:p>
            <a:pPr>
              <a:lnSpc>
                <a:spcPct val="150000"/>
              </a:lnSpc>
            </a:pPr>
            <a:r>
              <a:rPr lang="zh-CN" altLang="en-US" sz="2400" dirty="0">
                <a:latin typeface="+mj-ea"/>
                <a:ea typeface="+mj-ea"/>
              </a:rPr>
              <a:t>遇有上述情况，服务员应向管理人员报告。但以上仅是可疑之点，客房服务及管理人员只能对有以上特征的人提高警惕，注意观察，而不能</a:t>
            </a:r>
            <a:r>
              <a:rPr lang="zh-CN" altLang="en-US" sz="2400" dirty="0" smtClean="0">
                <a:latin typeface="+mj-ea"/>
                <a:ea typeface="+mj-ea"/>
              </a:rPr>
              <a:t>主观臆断。</a:t>
            </a:r>
            <a:endParaRPr lang="zh-CN" altLang="en-US" sz="2400" dirty="0">
              <a:latin typeface="+mj-ea"/>
              <a:ea typeface="+mj-ea"/>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775" y="2222982"/>
            <a:ext cx="2460117" cy="2460117"/>
          </a:xfrm>
          <a:prstGeom prst="rect">
            <a:avLst/>
          </a:prstGeom>
        </p:spPr>
      </p:pic>
    </p:spTree>
    <p:extLst>
      <p:ext uri="{BB962C8B-B14F-4D97-AF65-F5344CB8AC3E}">
        <p14:creationId xmlns:p14="http://schemas.microsoft.com/office/powerpoint/2010/main" val="30011056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547790" y="2492935"/>
            <a:ext cx="6436623" cy="341632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CN" altLang="en-US" sz="2400" dirty="0">
                <a:latin typeface="+mj-ea"/>
                <a:ea typeface="+mj-ea"/>
              </a:rPr>
              <a:t>三个重点：重点部位、重点时间、重点对象。</a:t>
            </a:r>
          </a:p>
          <a:p>
            <a:pPr marL="342900" indent="-342900">
              <a:lnSpc>
                <a:spcPct val="150000"/>
              </a:lnSpc>
              <a:buFont typeface="Wingdings" panose="05000000000000000000" pitchFamily="2" charset="2"/>
              <a:buChar char="Ø"/>
            </a:pPr>
            <a:r>
              <a:rPr lang="zh-CN" altLang="en-US" sz="2400" dirty="0">
                <a:latin typeface="+mj-ea"/>
                <a:ea typeface="+mj-ea"/>
              </a:rPr>
              <a:t>三个控制：楼面的控制、电梯的控制、通道的控制。</a:t>
            </a:r>
          </a:p>
          <a:p>
            <a:pPr marL="342900" indent="-342900">
              <a:lnSpc>
                <a:spcPct val="150000"/>
              </a:lnSpc>
              <a:buFont typeface="Wingdings" panose="05000000000000000000" pitchFamily="2" charset="2"/>
              <a:buChar char="Ø"/>
            </a:pPr>
            <a:r>
              <a:rPr lang="zh-CN" altLang="en-US" sz="2400" dirty="0">
                <a:latin typeface="+mj-ea"/>
                <a:ea typeface="+mj-ea"/>
              </a:rPr>
              <a:t>六个落实：开房验证；住宿登记；来访登记；跟房──客人退房离去或来访者走后要入房安全检查；掌握客情；行李保管。</a:t>
            </a:r>
          </a:p>
        </p:txBody>
      </p:sp>
      <p:sp>
        <p:nvSpPr>
          <p:cNvPr id="11" name="矩形 10"/>
          <p:cNvSpPr/>
          <p:nvPr/>
        </p:nvSpPr>
        <p:spPr>
          <a:xfrm>
            <a:off x="576785" y="1484865"/>
            <a:ext cx="7725192"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（七）抓好“三个重点、三个控制、六个落实”</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583371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组合 3"/>
          <p:cNvGrpSpPr>
            <a:grpSpLocks/>
          </p:cNvGrpSpPr>
          <p:nvPr/>
        </p:nvGrpSpPr>
        <p:grpSpPr bwMode="auto">
          <a:xfrm>
            <a:off x="2158606" y="2"/>
            <a:ext cx="691753" cy="550863"/>
            <a:chOff x="0" y="0"/>
            <a:chExt cx="1165289" cy="968188"/>
          </a:xfrm>
        </p:grpSpPr>
        <p:sp>
          <p:nvSpPr>
            <p:cNvPr id="34873" name="平行四边形 18"/>
            <p:cNvSpPr>
              <a:spLocks noChangeArrowheads="1"/>
            </p:cNvSpPr>
            <p:nvPr/>
          </p:nvSpPr>
          <p:spPr bwMode="auto">
            <a:xfrm flipH="1" flipV="1">
              <a:off x="155649" y="0"/>
              <a:ext cx="1009640" cy="968188"/>
            </a:xfrm>
            <a:prstGeom prst="parallelogram">
              <a:avLst>
                <a:gd name="adj" fmla="val 56360"/>
              </a:avLst>
            </a:prstGeom>
            <a:solidFill>
              <a:srgbClr val="3F3E40"/>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74" name="平行四边形 16"/>
            <p:cNvSpPr>
              <a:spLocks noChangeArrowheads="1"/>
            </p:cNvSpPr>
            <p:nvPr/>
          </p:nvSpPr>
          <p:spPr bwMode="auto">
            <a:xfrm flipH="1" flipV="1">
              <a:off x="0" y="1"/>
              <a:ext cx="827231" cy="793268"/>
            </a:xfrm>
            <a:prstGeom prst="parallelogram">
              <a:avLst>
                <a:gd name="adj" fmla="val 56360"/>
              </a:avLst>
            </a:prstGeom>
            <a:solidFill>
              <a:srgbClr val="00A1D8"/>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75" name="平行四边形 15"/>
            <p:cNvSpPr>
              <a:spLocks noChangeArrowheads="1"/>
            </p:cNvSpPr>
            <p:nvPr/>
          </p:nvSpPr>
          <p:spPr bwMode="auto">
            <a:xfrm flipH="1" flipV="1">
              <a:off x="216160" y="1"/>
              <a:ext cx="676827" cy="649039"/>
            </a:xfrm>
            <a:prstGeom prst="parallelogram">
              <a:avLst>
                <a:gd name="adj" fmla="val 56360"/>
              </a:avLst>
            </a:prstGeom>
            <a:solidFill>
              <a:srgbClr val="D6DADD"/>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grpSp>
        <p:nvGrpSpPr>
          <p:cNvPr id="34820" name="组合 22"/>
          <p:cNvGrpSpPr>
            <a:grpSpLocks/>
          </p:cNvGrpSpPr>
          <p:nvPr/>
        </p:nvGrpSpPr>
        <p:grpSpPr bwMode="auto">
          <a:xfrm>
            <a:off x="6467475" y="2"/>
            <a:ext cx="692944" cy="550863"/>
            <a:chOff x="0" y="0"/>
            <a:chExt cx="1165289" cy="968188"/>
          </a:xfrm>
        </p:grpSpPr>
        <p:sp>
          <p:nvSpPr>
            <p:cNvPr id="34870" name="平行四边形 23"/>
            <p:cNvSpPr>
              <a:spLocks noChangeArrowheads="1"/>
            </p:cNvSpPr>
            <p:nvPr/>
          </p:nvSpPr>
          <p:spPr bwMode="auto">
            <a:xfrm flipH="1" flipV="1">
              <a:off x="155649" y="0"/>
              <a:ext cx="1009640" cy="968188"/>
            </a:xfrm>
            <a:prstGeom prst="parallelogram">
              <a:avLst>
                <a:gd name="adj" fmla="val 56360"/>
              </a:avLst>
            </a:prstGeom>
            <a:solidFill>
              <a:srgbClr val="3F3E40"/>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71" name="平行四边形 26"/>
            <p:cNvSpPr>
              <a:spLocks noChangeArrowheads="1"/>
            </p:cNvSpPr>
            <p:nvPr/>
          </p:nvSpPr>
          <p:spPr bwMode="auto">
            <a:xfrm flipH="1" flipV="1">
              <a:off x="0" y="1"/>
              <a:ext cx="827231" cy="793268"/>
            </a:xfrm>
            <a:prstGeom prst="parallelogram">
              <a:avLst>
                <a:gd name="adj" fmla="val 56360"/>
              </a:avLst>
            </a:prstGeom>
            <a:solidFill>
              <a:srgbClr val="00A1D8"/>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72" name="平行四边形 32"/>
            <p:cNvSpPr>
              <a:spLocks noChangeArrowheads="1"/>
            </p:cNvSpPr>
            <p:nvPr/>
          </p:nvSpPr>
          <p:spPr bwMode="auto">
            <a:xfrm flipH="1" flipV="1">
              <a:off x="216160" y="1"/>
              <a:ext cx="676827" cy="649039"/>
            </a:xfrm>
            <a:prstGeom prst="parallelogram">
              <a:avLst>
                <a:gd name="adj" fmla="val 56360"/>
              </a:avLst>
            </a:prstGeom>
            <a:solidFill>
              <a:srgbClr val="D6DADD"/>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34821" name="任意多边形 21"/>
          <p:cNvSpPr>
            <a:spLocks noChangeArrowheads="1"/>
          </p:cNvSpPr>
          <p:nvPr/>
        </p:nvSpPr>
        <p:spPr bwMode="auto">
          <a:xfrm>
            <a:off x="3" y="3332165"/>
            <a:ext cx="4040981" cy="1012825"/>
          </a:xfrm>
          <a:custGeom>
            <a:avLst/>
            <a:gdLst>
              <a:gd name="T0" fmla="*/ 5295010 w 5388429"/>
              <a:gd name="T1" fmla="*/ 0 h 1012510"/>
              <a:gd name="T2" fmla="*/ 5387521 w 5388429"/>
              <a:gd name="T3" fmla="*/ 0 h 1012510"/>
              <a:gd name="T4" fmla="*/ 5387521 w 5388429"/>
              <a:gd name="T5" fmla="*/ 664372 h 1012510"/>
              <a:gd name="T6" fmla="*/ 5039027 w 5388429"/>
              <a:gd name="T7" fmla="*/ 1013140 h 1012510"/>
              <a:gd name="T8" fmla="*/ 0 w 5388429"/>
              <a:gd name="T9" fmla="*/ 1013140 h 1012510"/>
              <a:gd name="T10" fmla="*/ 0 w 5388429"/>
              <a:gd name="T11" fmla="*/ 908696 h 1012510"/>
              <a:gd name="T12" fmla="*/ 4946516 w 5388429"/>
              <a:gd name="T13" fmla="*/ 908696 h 1012510"/>
              <a:gd name="T14" fmla="*/ 5295010 w 5388429"/>
              <a:gd name="T15" fmla="*/ 559926 h 1012510"/>
              <a:gd name="T16" fmla="*/ 0 60000 65536"/>
              <a:gd name="T17" fmla="*/ 0 60000 65536"/>
              <a:gd name="T18" fmla="*/ 0 60000 65536"/>
              <a:gd name="T19" fmla="*/ 0 60000 65536"/>
              <a:gd name="T20" fmla="*/ 0 60000 65536"/>
              <a:gd name="T21" fmla="*/ 0 60000 65536"/>
              <a:gd name="T22" fmla="*/ 0 60000 65536"/>
              <a:gd name="T23" fmla="*/ 0 60000 65536"/>
              <a:gd name="T24" fmla="*/ 0 w 5388429"/>
              <a:gd name="T25" fmla="*/ 0 h 1012510"/>
              <a:gd name="T26" fmla="*/ 5388429 w 5388429"/>
              <a:gd name="T27" fmla="*/ 1012510 h 10125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88429" h="1012510">
                <a:moveTo>
                  <a:pt x="5295902" y="0"/>
                </a:moveTo>
                <a:lnTo>
                  <a:pt x="5388429" y="0"/>
                </a:lnTo>
                <a:lnTo>
                  <a:pt x="5388429" y="663958"/>
                </a:lnTo>
                <a:cubicBezTo>
                  <a:pt x="5388429" y="856458"/>
                  <a:pt x="5232377" y="1012510"/>
                  <a:pt x="5039877" y="1012510"/>
                </a:cubicBezTo>
                <a:lnTo>
                  <a:pt x="0" y="1012510"/>
                </a:lnTo>
                <a:lnTo>
                  <a:pt x="0" y="908130"/>
                </a:lnTo>
                <a:lnTo>
                  <a:pt x="4947350" y="908130"/>
                </a:lnTo>
                <a:cubicBezTo>
                  <a:pt x="5139850" y="908130"/>
                  <a:pt x="5295902" y="752078"/>
                  <a:pt x="5295902" y="559578"/>
                </a:cubicBezTo>
                <a:lnTo>
                  <a:pt x="5295902" y="0"/>
                </a:lnTo>
                <a:close/>
              </a:path>
            </a:pathLst>
          </a:custGeom>
          <a:solidFill>
            <a:srgbClr val="20273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p>
        </p:txBody>
      </p:sp>
      <p:sp>
        <p:nvSpPr>
          <p:cNvPr id="34822" name="椭圆 25"/>
          <p:cNvSpPr>
            <a:spLocks noChangeAspect="1" noChangeArrowheads="1"/>
          </p:cNvSpPr>
          <p:nvPr/>
        </p:nvSpPr>
        <p:spPr bwMode="auto">
          <a:xfrm>
            <a:off x="3571875" y="2179639"/>
            <a:ext cx="864394" cy="1152525"/>
          </a:xfrm>
          <a:prstGeom prst="ellipse">
            <a:avLst/>
          </a:prstGeom>
          <a:solidFill>
            <a:srgbClr val="202731"/>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23" name="椭圆 27"/>
          <p:cNvSpPr>
            <a:spLocks noChangeAspect="1" noChangeArrowheads="1"/>
          </p:cNvSpPr>
          <p:nvPr/>
        </p:nvSpPr>
        <p:spPr bwMode="auto">
          <a:xfrm>
            <a:off x="2814637" y="2908302"/>
            <a:ext cx="863204" cy="1152525"/>
          </a:xfrm>
          <a:prstGeom prst="ellipse">
            <a:avLst/>
          </a:prstGeom>
          <a:solidFill>
            <a:srgbClr val="00A1D8"/>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24" name="椭圆 30"/>
          <p:cNvSpPr>
            <a:spLocks noChangeAspect="1" noChangeArrowheads="1"/>
          </p:cNvSpPr>
          <p:nvPr/>
        </p:nvSpPr>
        <p:spPr bwMode="auto">
          <a:xfrm>
            <a:off x="5478068" y="2908302"/>
            <a:ext cx="863203" cy="1152525"/>
          </a:xfrm>
          <a:prstGeom prst="ellipse">
            <a:avLst/>
          </a:prstGeom>
          <a:solidFill>
            <a:srgbClr val="00A1D8"/>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25" name="椭圆 31"/>
          <p:cNvSpPr>
            <a:spLocks noChangeAspect="1" noChangeArrowheads="1"/>
          </p:cNvSpPr>
          <p:nvPr/>
        </p:nvSpPr>
        <p:spPr bwMode="auto">
          <a:xfrm>
            <a:off x="4719638" y="2179639"/>
            <a:ext cx="864394" cy="1152525"/>
          </a:xfrm>
          <a:prstGeom prst="ellipse">
            <a:avLst/>
          </a:prstGeom>
          <a:solidFill>
            <a:srgbClr val="202731"/>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26" name="任意多边形 33"/>
          <p:cNvSpPr>
            <a:spLocks noChangeArrowheads="1"/>
          </p:cNvSpPr>
          <p:nvPr/>
        </p:nvSpPr>
        <p:spPr bwMode="auto">
          <a:xfrm>
            <a:off x="0" y="4060828"/>
            <a:ext cx="3309938" cy="1012825"/>
          </a:xfrm>
          <a:custGeom>
            <a:avLst/>
            <a:gdLst>
              <a:gd name="T0" fmla="*/ 4319854 w 4414157"/>
              <a:gd name="T1" fmla="*/ 0 h 1012510"/>
              <a:gd name="T2" fmla="*/ 4412343 w 4414157"/>
              <a:gd name="T3" fmla="*/ 0 h 1012510"/>
              <a:gd name="T4" fmla="*/ 4412343 w 4414157"/>
              <a:gd name="T5" fmla="*/ 664372 h 1012510"/>
              <a:gd name="T6" fmla="*/ 4063935 w 4414157"/>
              <a:gd name="T7" fmla="*/ 1013140 h 1012510"/>
              <a:gd name="T8" fmla="*/ 0 w 4414157"/>
              <a:gd name="T9" fmla="*/ 1013140 h 1012510"/>
              <a:gd name="T10" fmla="*/ 0 w 4414157"/>
              <a:gd name="T11" fmla="*/ 908696 h 1012510"/>
              <a:gd name="T12" fmla="*/ 3971446 w 4414157"/>
              <a:gd name="T13" fmla="*/ 908696 h 1012510"/>
              <a:gd name="T14" fmla="*/ 4319854 w 4414157"/>
              <a:gd name="T15" fmla="*/ 559926 h 1012510"/>
              <a:gd name="T16" fmla="*/ 0 60000 65536"/>
              <a:gd name="T17" fmla="*/ 0 60000 65536"/>
              <a:gd name="T18" fmla="*/ 0 60000 65536"/>
              <a:gd name="T19" fmla="*/ 0 60000 65536"/>
              <a:gd name="T20" fmla="*/ 0 60000 65536"/>
              <a:gd name="T21" fmla="*/ 0 60000 65536"/>
              <a:gd name="T22" fmla="*/ 0 60000 65536"/>
              <a:gd name="T23" fmla="*/ 0 60000 65536"/>
              <a:gd name="T24" fmla="*/ 0 w 4414157"/>
              <a:gd name="T25" fmla="*/ 0 h 1012510"/>
              <a:gd name="T26" fmla="*/ 4414157 w 4414157"/>
              <a:gd name="T27" fmla="*/ 1012510 h 10125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14157" h="1012510">
                <a:moveTo>
                  <a:pt x="4321630" y="0"/>
                </a:moveTo>
                <a:lnTo>
                  <a:pt x="4414157" y="0"/>
                </a:lnTo>
                <a:lnTo>
                  <a:pt x="4414157" y="663958"/>
                </a:lnTo>
                <a:cubicBezTo>
                  <a:pt x="4414157" y="856458"/>
                  <a:pt x="4258105" y="1012510"/>
                  <a:pt x="4065605" y="1012510"/>
                </a:cubicBezTo>
                <a:lnTo>
                  <a:pt x="0" y="1012510"/>
                </a:lnTo>
                <a:lnTo>
                  <a:pt x="0" y="908130"/>
                </a:lnTo>
                <a:lnTo>
                  <a:pt x="3973078" y="908130"/>
                </a:lnTo>
                <a:cubicBezTo>
                  <a:pt x="4165578" y="908130"/>
                  <a:pt x="4321630" y="752078"/>
                  <a:pt x="4321630" y="559578"/>
                </a:cubicBezTo>
                <a:lnTo>
                  <a:pt x="4321630" y="0"/>
                </a:lnTo>
                <a:close/>
              </a:path>
            </a:pathLst>
          </a:cu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p>
        </p:txBody>
      </p:sp>
      <p:sp>
        <p:nvSpPr>
          <p:cNvPr id="34827" name="任意多边形 35"/>
          <p:cNvSpPr>
            <a:spLocks noChangeArrowheads="1"/>
          </p:cNvSpPr>
          <p:nvPr/>
        </p:nvSpPr>
        <p:spPr bwMode="auto">
          <a:xfrm flipH="1">
            <a:off x="5114928" y="3316290"/>
            <a:ext cx="4040981" cy="1012825"/>
          </a:xfrm>
          <a:custGeom>
            <a:avLst/>
            <a:gdLst>
              <a:gd name="T0" fmla="*/ 5295010 w 5388429"/>
              <a:gd name="T1" fmla="*/ 0 h 1012510"/>
              <a:gd name="T2" fmla="*/ 5387521 w 5388429"/>
              <a:gd name="T3" fmla="*/ 0 h 1012510"/>
              <a:gd name="T4" fmla="*/ 5387521 w 5388429"/>
              <a:gd name="T5" fmla="*/ 664372 h 1012510"/>
              <a:gd name="T6" fmla="*/ 5039027 w 5388429"/>
              <a:gd name="T7" fmla="*/ 1013140 h 1012510"/>
              <a:gd name="T8" fmla="*/ 0 w 5388429"/>
              <a:gd name="T9" fmla="*/ 1013140 h 1012510"/>
              <a:gd name="T10" fmla="*/ 0 w 5388429"/>
              <a:gd name="T11" fmla="*/ 908696 h 1012510"/>
              <a:gd name="T12" fmla="*/ 4946516 w 5388429"/>
              <a:gd name="T13" fmla="*/ 908696 h 1012510"/>
              <a:gd name="T14" fmla="*/ 5295010 w 5388429"/>
              <a:gd name="T15" fmla="*/ 559926 h 1012510"/>
              <a:gd name="T16" fmla="*/ 0 60000 65536"/>
              <a:gd name="T17" fmla="*/ 0 60000 65536"/>
              <a:gd name="T18" fmla="*/ 0 60000 65536"/>
              <a:gd name="T19" fmla="*/ 0 60000 65536"/>
              <a:gd name="T20" fmla="*/ 0 60000 65536"/>
              <a:gd name="T21" fmla="*/ 0 60000 65536"/>
              <a:gd name="T22" fmla="*/ 0 60000 65536"/>
              <a:gd name="T23" fmla="*/ 0 60000 65536"/>
              <a:gd name="T24" fmla="*/ 0 w 5388429"/>
              <a:gd name="T25" fmla="*/ 0 h 1012510"/>
              <a:gd name="T26" fmla="*/ 5388429 w 5388429"/>
              <a:gd name="T27" fmla="*/ 1012510 h 10125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88429" h="1012510">
                <a:moveTo>
                  <a:pt x="5295902" y="0"/>
                </a:moveTo>
                <a:lnTo>
                  <a:pt x="5388429" y="0"/>
                </a:lnTo>
                <a:lnTo>
                  <a:pt x="5388429" y="663958"/>
                </a:lnTo>
                <a:cubicBezTo>
                  <a:pt x="5388429" y="856458"/>
                  <a:pt x="5232377" y="1012510"/>
                  <a:pt x="5039877" y="1012510"/>
                </a:cubicBezTo>
                <a:lnTo>
                  <a:pt x="0" y="1012510"/>
                </a:lnTo>
                <a:lnTo>
                  <a:pt x="0" y="908130"/>
                </a:lnTo>
                <a:lnTo>
                  <a:pt x="4947350" y="908130"/>
                </a:lnTo>
                <a:cubicBezTo>
                  <a:pt x="5139850" y="908130"/>
                  <a:pt x="5295902" y="752078"/>
                  <a:pt x="5295902" y="559578"/>
                </a:cubicBezTo>
                <a:lnTo>
                  <a:pt x="5295902" y="0"/>
                </a:lnTo>
                <a:close/>
              </a:path>
            </a:pathLst>
          </a:custGeom>
          <a:solidFill>
            <a:srgbClr val="20273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p>
        </p:txBody>
      </p:sp>
      <p:sp>
        <p:nvSpPr>
          <p:cNvPr id="34828" name="任意多边形 36"/>
          <p:cNvSpPr>
            <a:spLocks noChangeArrowheads="1"/>
          </p:cNvSpPr>
          <p:nvPr/>
        </p:nvSpPr>
        <p:spPr bwMode="auto">
          <a:xfrm flipH="1">
            <a:off x="5845971" y="4044953"/>
            <a:ext cx="3311129" cy="1012825"/>
          </a:xfrm>
          <a:custGeom>
            <a:avLst/>
            <a:gdLst>
              <a:gd name="T0" fmla="*/ 4414578 w 4415098"/>
              <a:gd name="T1" fmla="*/ 0 h 1012510"/>
              <a:gd name="T2" fmla="*/ 4322061 w 4415098"/>
              <a:gd name="T3" fmla="*/ 0 h 1012510"/>
              <a:gd name="T4" fmla="*/ 4322061 w 4415098"/>
              <a:gd name="T5" fmla="*/ 559926 h 1012510"/>
              <a:gd name="T6" fmla="*/ 3973551 w 4415098"/>
              <a:gd name="T7" fmla="*/ 908696 h 1012510"/>
              <a:gd name="T8" fmla="*/ 0 w 4415098"/>
              <a:gd name="T9" fmla="*/ 908696 h 1012510"/>
              <a:gd name="T10" fmla="*/ 0 w 4415098"/>
              <a:gd name="T11" fmla="*/ 1013140 h 1012510"/>
              <a:gd name="T12" fmla="*/ 4066068 w 4415098"/>
              <a:gd name="T13" fmla="*/ 1013140 h 1012510"/>
              <a:gd name="T14" fmla="*/ 4414578 w 4415098"/>
              <a:gd name="T15" fmla="*/ 664372 h 1012510"/>
              <a:gd name="T16" fmla="*/ 0 60000 65536"/>
              <a:gd name="T17" fmla="*/ 0 60000 65536"/>
              <a:gd name="T18" fmla="*/ 0 60000 65536"/>
              <a:gd name="T19" fmla="*/ 0 60000 65536"/>
              <a:gd name="T20" fmla="*/ 0 60000 65536"/>
              <a:gd name="T21" fmla="*/ 0 60000 65536"/>
              <a:gd name="T22" fmla="*/ 0 60000 65536"/>
              <a:gd name="T23" fmla="*/ 0 60000 65536"/>
              <a:gd name="T24" fmla="*/ 0 w 4415098"/>
              <a:gd name="T25" fmla="*/ 0 h 1012510"/>
              <a:gd name="T26" fmla="*/ 4415098 w 4415098"/>
              <a:gd name="T27" fmla="*/ 1012510 h 10125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15098" h="1012510">
                <a:moveTo>
                  <a:pt x="4415098" y="0"/>
                </a:moveTo>
                <a:lnTo>
                  <a:pt x="4322571" y="0"/>
                </a:lnTo>
                <a:lnTo>
                  <a:pt x="4322571" y="559578"/>
                </a:lnTo>
                <a:cubicBezTo>
                  <a:pt x="4322571" y="752078"/>
                  <a:pt x="4166519" y="908130"/>
                  <a:pt x="3974019" y="908130"/>
                </a:cubicBezTo>
                <a:lnTo>
                  <a:pt x="0" y="908130"/>
                </a:lnTo>
                <a:lnTo>
                  <a:pt x="0" y="1012510"/>
                </a:lnTo>
                <a:lnTo>
                  <a:pt x="4066546" y="1012510"/>
                </a:lnTo>
                <a:cubicBezTo>
                  <a:pt x="4259046" y="1012510"/>
                  <a:pt x="4415098" y="856458"/>
                  <a:pt x="4415098" y="663958"/>
                </a:cubicBezTo>
                <a:lnTo>
                  <a:pt x="4415098" y="0"/>
                </a:lnTo>
                <a:close/>
              </a:path>
            </a:pathLst>
          </a:cu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p>
        </p:txBody>
      </p:sp>
      <p:grpSp>
        <p:nvGrpSpPr>
          <p:cNvPr id="34829" name="组合 38"/>
          <p:cNvGrpSpPr>
            <a:grpSpLocks/>
          </p:cNvGrpSpPr>
          <p:nvPr/>
        </p:nvGrpSpPr>
        <p:grpSpPr bwMode="auto">
          <a:xfrm>
            <a:off x="3043238" y="3119440"/>
            <a:ext cx="429816" cy="600075"/>
            <a:chOff x="0" y="0"/>
            <a:chExt cx="444697" cy="466185"/>
          </a:xfrm>
        </p:grpSpPr>
        <p:sp>
          <p:nvSpPr>
            <p:cNvPr id="34862" name="Freeform 11"/>
            <p:cNvSpPr>
              <a:spLocks noChangeArrowheads="1"/>
            </p:cNvSpPr>
            <p:nvPr/>
          </p:nvSpPr>
          <p:spPr bwMode="auto">
            <a:xfrm>
              <a:off x="130793" y="245705"/>
              <a:ext cx="88753" cy="87818"/>
            </a:xfrm>
            <a:custGeom>
              <a:avLst/>
              <a:gdLst>
                <a:gd name="T0" fmla="*/ 118156869 w 40"/>
                <a:gd name="T1" fmla="*/ 4819013 h 40"/>
                <a:gd name="T2" fmla="*/ 98464797 w 40"/>
                <a:gd name="T3" fmla="*/ 0 h 40"/>
                <a:gd name="T4" fmla="*/ 0 w 40"/>
                <a:gd name="T5" fmla="*/ 96400014 h 40"/>
                <a:gd name="T6" fmla="*/ 98464797 w 40"/>
                <a:gd name="T7" fmla="*/ 192800028 h 40"/>
                <a:gd name="T8" fmla="*/ 196927375 w 40"/>
                <a:gd name="T9" fmla="*/ 96400014 h 40"/>
                <a:gd name="T10" fmla="*/ 192003803 w 40"/>
                <a:gd name="T11" fmla="*/ 72300559 h 40"/>
                <a:gd name="T12" fmla="*/ 73846934 w 40"/>
                <a:gd name="T13" fmla="*/ 125320677 h 40"/>
                <a:gd name="T14" fmla="*/ 118156869 w 40"/>
                <a:gd name="T15" fmla="*/ 4819013 h 40"/>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0"/>
                <a:gd name="T26" fmla="*/ 40 w 40"/>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0">
                  <a:moveTo>
                    <a:pt x="24" y="1"/>
                  </a:moveTo>
                  <a:cubicBezTo>
                    <a:pt x="23" y="1"/>
                    <a:pt x="21" y="0"/>
                    <a:pt x="20" y="0"/>
                  </a:cubicBezTo>
                  <a:cubicBezTo>
                    <a:pt x="9" y="0"/>
                    <a:pt x="0" y="9"/>
                    <a:pt x="0" y="20"/>
                  </a:cubicBezTo>
                  <a:cubicBezTo>
                    <a:pt x="0" y="31"/>
                    <a:pt x="9" y="40"/>
                    <a:pt x="20" y="40"/>
                  </a:cubicBezTo>
                  <a:cubicBezTo>
                    <a:pt x="31" y="40"/>
                    <a:pt x="40" y="31"/>
                    <a:pt x="40" y="20"/>
                  </a:cubicBezTo>
                  <a:cubicBezTo>
                    <a:pt x="40" y="18"/>
                    <a:pt x="40" y="17"/>
                    <a:pt x="39" y="15"/>
                  </a:cubicBezTo>
                  <a:cubicBezTo>
                    <a:pt x="15" y="26"/>
                    <a:pt x="15" y="26"/>
                    <a:pt x="15" y="26"/>
                  </a:cubicBezTo>
                  <a:lnTo>
                    <a:pt x="24" y="1"/>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63" name="Freeform 12"/>
            <p:cNvSpPr>
              <a:spLocks noChangeArrowheads="1"/>
            </p:cNvSpPr>
            <p:nvPr/>
          </p:nvSpPr>
          <p:spPr bwMode="auto">
            <a:xfrm>
              <a:off x="0" y="114912"/>
              <a:ext cx="351273" cy="351273"/>
            </a:xfrm>
            <a:custGeom>
              <a:avLst/>
              <a:gdLst>
                <a:gd name="T0" fmla="*/ 639391975 w 159"/>
                <a:gd name="T1" fmla="*/ 200115147 h 159"/>
                <a:gd name="T2" fmla="*/ 702842041 w 159"/>
                <a:gd name="T3" fmla="*/ 385587291 h 159"/>
                <a:gd name="T4" fmla="*/ 385587291 w 159"/>
                <a:gd name="T5" fmla="*/ 702842041 h 159"/>
                <a:gd name="T6" fmla="*/ 73212805 w 159"/>
                <a:gd name="T7" fmla="*/ 385587291 h 159"/>
                <a:gd name="T8" fmla="*/ 385587291 w 159"/>
                <a:gd name="T9" fmla="*/ 73212805 h 159"/>
                <a:gd name="T10" fmla="*/ 546655903 w 159"/>
                <a:gd name="T11" fmla="*/ 117139604 h 159"/>
                <a:gd name="T12" fmla="*/ 595462967 w 159"/>
                <a:gd name="T13" fmla="*/ 63450066 h 159"/>
                <a:gd name="T14" fmla="*/ 385587291 w 159"/>
                <a:gd name="T15" fmla="*/ 0 h 159"/>
                <a:gd name="T16" fmla="*/ 0 w 159"/>
                <a:gd name="T17" fmla="*/ 385587291 h 159"/>
                <a:gd name="T18" fmla="*/ 385587291 w 159"/>
                <a:gd name="T19" fmla="*/ 776054846 h 159"/>
                <a:gd name="T20" fmla="*/ 776054846 w 159"/>
                <a:gd name="T21" fmla="*/ 385587291 h 159"/>
                <a:gd name="T22" fmla="*/ 688199039 w 159"/>
                <a:gd name="T23" fmla="*/ 146425609 h 159"/>
                <a:gd name="T24" fmla="*/ 639391975 w 159"/>
                <a:gd name="T25" fmla="*/ 200115147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9"/>
                <a:gd name="T40" fmla="*/ 0 h 159"/>
                <a:gd name="T41" fmla="*/ 159 w 159"/>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9" h="159">
                  <a:moveTo>
                    <a:pt x="131" y="41"/>
                  </a:moveTo>
                  <a:cubicBezTo>
                    <a:pt x="139" y="52"/>
                    <a:pt x="144" y="65"/>
                    <a:pt x="144" y="79"/>
                  </a:cubicBezTo>
                  <a:cubicBezTo>
                    <a:pt x="144" y="115"/>
                    <a:pt x="115" y="144"/>
                    <a:pt x="79" y="144"/>
                  </a:cubicBezTo>
                  <a:cubicBezTo>
                    <a:pt x="44" y="144"/>
                    <a:pt x="15" y="115"/>
                    <a:pt x="15" y="79"/>
                  </a:cubicBezTo>
                  <a:cubicBezTo>
                    <a:pt x="15" y="44"/>
                    <a:pt x="44" y="15"/>
                    <a:pt x="79" y="15"/>
                  </a:cubicBezTo>
                  <a:cubicBezTo>
                    <a:pt x="91" y="15"/>
                    <a:pt x="103" y="18"/>
                    <a:pt x="112" y="24"/>
                  </a:cubicBezTo>
                  <a:cubicBezTo>
                    <a:pt x="122" y="13"/>
                    <a:pt x="122" y="13"/>
                    <a:pt x="122" y="13"/>
                  </a:cubicBezTo>
                  <a:cubicBezTo>
                    <a:pt x="110" y="5"/>
                    <a:pt x="95" y="0"/>
                    <a:pt x="79" y="0"/>
                  </a:cubicBezTo>
                  <a:cubicBezTo>
                    <a:pt x="35" y="0"/>
                    <a:pt x="0" y="35"/>
                    <a:pt x="0" y="79"/>
                  </a:cubicBezTo>
                  <a:cubicBezTo>
                    <a:pt x="0" y="123"/>
                    <a:pt x="35" y="159"/>
                    <a:pt x="79" y="159"/>
                  </a:cubicBezTo>
                  <a:cubicBezTo>
                    <a:pt x="123" y="159"/>
                    <a:pt x="159" y="123"/>
                    <a:pt x="159" y="79"/>
                  </a:cubicBezTo>
                  <a:cubicBezTo>
                    <a:pt x="159" y="61"/>
                    <a:pt x="152" y="43"/>
                    <a:pt x="141" y="30"/>
                  </a:cubicBezTo>
                  <a:lnTo>
                    <a:pt x="131" y="41"/>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64" name="Freeform 13"/>
            <p:cNvSpPr>
              <a:spLocks noChangeArrowheads="1"/>
            </p:cNvSpPr>
            <p:nvPr/>
          </p:nvSpPr>
          <p:spPr bwMode="auto">
            <a:xfrm>
              <a:off x="174702" y="221415"/>
              <a:ext cx="66331" cy="68199"/>
            </a:xfrm>
            <a:custGeom>
              <a:avLst/>
              <a:gdLst>
                <a:gd name="T0" fmla="*/ 61969036 w 71"/>
                <a:gd name="T1" fmla="*/ 26183745 h 73"/>
                <a:gd name="T2" fmla="*/ 33166434 w 71"/>
                <a:gd name="T3" fmla="*/ 0 h 73"/>
                <a:gd name="T4" fmla="*/ 16583684 w 71"/>
                <a:gd name="T5" fmla="*/ 16582634 h 73"/>
                <a:gd name="T6" fmla="*/ 0 w 71"/>
                <a:gd name="T7" fmla="*/ 63713748 h 73"/>
                <a:gd name="T8" fmla="*/ 48004025 w 71"/>
                <a:gd name="T9" fmla="*/ 42766378 h 73"/>
                <a:gd name="T10" fmla="*/ 61969036 w 71"/>
                <a:gd name="T11" fmla="*/ 26183745 h 73"/>
                <a:gd name="T12" fmla="*/ 0 60000 65536"/>
                <a:gd name="T13" fmla="*/ 0 60000 65536"/>
                <a:gd name="T14" fmla="*/ 0 60000 65536"/>
                <a:gd name="T15" fmla="*/ 0 60000 65536"/>
                <a:gd name="T16" fmla="*/ 0 60000 65536"/>
                <a:gd name="T17" fmla="*/ 0 60000 65536"/>
                <a:gd name="T18" fmla="*/ 0 w 71"/>
                <a:gd name="T19" fmla="*/ 0 h 73"/>
                <a:gd name="T20" fmla="*/ 71 w 71"/>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71" h="73">
                  <a:moveTo>
                    <a:pt x="71" y="30"/>
                  </a:moveTo>
                  <a:lnTo>
                    <a:pt x="38" y="0"/>
                  </a:lnTo>
                  <a:lnTo>
                    <a:pt x="19" y="19"/>
                  </a:lnTo>
                  <a:lnTo>
                    <a:pt x="0" y="73"/>
                  </a:lnTo>
                  <a:lnTo>
                    <a:pt x="55" y="49"/>
                  </a:lnTo>
                  <a:lnTo>
                    <a:pt x="71" y="30"/>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65" name="Freeform 14"/>
            <p:cNvSpPr>
              <a:spLocks noChangeArrowheads="1"/>
            </p:cNvSpPr>
            <p:nvPr/>
          </p:nvSpPr>
          <p:spPr bwMode="auto">
            <a:xfrm>
              <a:off x="216743" y="88753"/>
              <a:ext cx="143873" cy="152281"/>
            </a:xfrm>
            <a:custGeom>
              <a:avLst/>
              <a:gdLst>
                <a:gd name="T0" fmla="*/ 105609322 w 154"/>
                <a:gd name="T1" fmla="*/ 0 h 163"/>
                <a:gd name="T2" fmla="*/ 0 w 154"/>
                <a:gd name="T3" fmla="*/ 115210386 h 163"/>
                <a:gd name="T4" fmla="*/ 28802627 w 154"/>
                <a:gd name="T5" fmla="*/ 142266889 h 163"/>
                <a:gd name="T6" fmla="*/ 134411949 w 154"/>
                <a:gd name="T7" fmla="*/ 27056503 h 163"/>
                <a:gd name="T8" fmla="*/ 105609322 w 154"/>
                <a:gd name="T9" fmla="*/ 30547755 h 163"/>
                <a:gd name="T10" fmla="*/ 105609322 w 154"/>
                <a:gd name="T11" fmla="*/ 0 h 163"/>
                <a:gd name="T12" fmla="*/ 0 60000 65536"/>
                <a:gd name="T13" fmla="*/ 0 60000 65536"/>
                <a:gd name="T14" fmla="*/ 0 60000 65536"/>
                <a:gd name="T15" fmla="*/ 0 60000 65536"/>
                <a:gd name="T16" fmla="*/ 0 60000 65536"/>
                <a:gd name="T17" fmla="*/ 0 60000 65536"/>
                <a:gd name="T18" fmla="*/ 0 w 154"/>
                <a:gd name="T19" fmla="*/ 0 h 163"/>
                <a:gd name="T20" fmla="*/ 154 w 154"/>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154" h="163">
                  <a:moveTo>
                    <a:pt x="121" y="0"/>
                  </a:moveTo>
                  <a:lnTo>
                    <a:pt x="0" y="132"/>
                  </a:lnTo>
                  <a:lnTo>
                    <a:pt x="33" y="163"/>
                  </a:lnTo>
                  <a:lnTo>
                    <a:pt x="154" y="31"/>
                  </a:lnTo>
                  <a:lnTo>
                    <a:pt x="121" y="35"/>
                  </a:lnTo>
                  <a:lnTo>
                    <a:pt x="121" y="0"/>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66" name="Freeform 15"/>
            <p:cNvSpPr>
              <a:spLocks noChangeArrowheads="1"/>
            </p:cNvSpPr>
            <p:nvPr/>
          </p:nvSpPr>
          <p:spPr bwMode="auto">
            <a:xfrm>
              <a:off x="336325" y="55120"/>
              <a:ext cx="56988" cy="59791"/>
            </a:xfrm>
            <a:custGeom>
              <a:avLst/>
              <a:gdLst>
                <a:gd name="T0" fmla="*/ 12218788 w 61"/>
                <a:gd name="T1" fmla="*/ 41893872 h 64"/>
                <a:gd name="T2" fmla="*/ 12218788 w 61"/>
                <a:gd name="T3" fmla="*/ 10473702 h 64"/>
                <a:gd name="T4" fmla="*/ 0 w 61"/>
                <a:gd name="T5" fmla="*/ 0 h 64"/>
                <a:gd name="T6" fmla="*/ 0 w 61"/>
                <a:gd name="T7" fmla="*/ 0 h 64"/>
                <a:gd name="T8" fmla="*/ 0 w 61"/>
                <a:gd name="T9" fmla="*/ 55858808 h 64"/>
                <a:gd name="T10" fmla="*/ 53239871 w 61"/>
                <a:gd name="T11" fmla="*/ 48003765 h 64"/>
                <a:gd name="T12" fmla="*/ 53239871 w 61"/>
                <a:gd name="T13" fmla="*/ 48003765 h 64"/>
                <a:gd name="T14" fmla="*/ 43638795 w 61"/>
                <a:gd name="T15" fmla="*/ 37530063 h 64"/>
                <a:gd name="T16" fmla="*/ 12218788 w 61"/>
                <a:gd name="T17" fmla="*/ 41893872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64"/>
                <a:gd name="T29" fmla="*/ 61 w 61"/>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64">
                  <a:moveTo>
                    <a:pt x="14" y="48"/>
                  </a:moveTo>
                  <a:lnTo>
                    <a:pt x="14" y="12"/>
                  </a:lnTo>
                  <a:lnTo>
                    <a:pt x="0" y="0"/>
                  </a:lnTo>
                  <a:lnTo>
                    <a:pt x="0" y="64"/>
                  </a:lnTo>
                  <a:lnTo>
                    <a:pt x="61" y="55"/>
                  </a:lnTo>
                  <a:lnTo>
                    <a:pt x="50" y="43"/>
                  </a:lnTo>
                  <a:lnTo>
                    <a:pt x="14" y="48"/>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67" name="Freeform 16"/>
            <p:cNvSpPr>
              <a:spLocks noChangeArrowheads="1"/>
            </p:cNvSpPr>
            <p:nvPr/>
          </p:nvSpPr>
          <p:spPr bwMode="auto">
            <a:xfrm>
              <a:off x="360615" y="27093"/>
              <a:ext cx="59791" cy="61660"/>
            </a:xfrm>
            <a:custGeom>
              <a:avLst/>
              <a:gdLst>
                <a:gd name="T0" fmla="*/ 12218851 w 64"/>
                <a:gd name="T1" fmla="*/ 42767750 h 66"/>
                <a:gd name="T2" fmla="*/ 12218851 w 64"/>
                <a:gd name="T3" fmla="*/ 9601209 h 66"/>
                <a:gd name="T4" fmla="*/ 1745150 w 64"/>
                <a:gd name="T5" fmla="*/ 0 h 66"/>
                <a:gd name="T6" fmla="*/ 1745150 w 64"/>
                <a:gd name="T7" fmla="*/ 0 h 66"/>
                <a:gd name="T8" fmla="*/ 0 w 64"/>
                <a:gd name="T9" fmla="*/ 57605388 h 66"/>
                <a:gd name="T10" fmla="*/ 55858808 w 64"/>
                <a:gd name="T11" fmla="*/ 48877695 h 66"/>
                <a:gd name="T12" fmla="*/ 55858808 w 64"/>
                <a:gd name="T13" fmla="*/ 48877695 h 66"/>
                <a:gd name="T14" fmla="*/ 43639956 w 64"/>
                <a:gd name="T15" fmla="*/ 38403903 h 66"/>
                <a:gd name="T16" fmla="*/ 12218851 w 64"/>
                <a:gd name="T17" fmla="*/ 4276775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66"/>
                <a:gd name="T29" fmla="*/ 64 w 64"/>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66">
                  <a:moveTo>
                    <a:pt x="14" y="49"/>
                  </a:moveTo>
                  <a:lnTo>
                    <a:pt x="14" y="11"/>
                  </a:lnTo>
                  <a:lnTo>
                    <a:pt x="2" y="0"/>
                  </a:lnTo>
                  <a:lnTo>
                    <a:pt x="0" y="66"/>
                  </a:lnTo>
                  <a:lnTo>
                    <a:pt x="64" y="56"/>
                  </a:lnTo>
                  <a:lnTo>
                    <a:pt x="50" y="44"/>
                  </a:lnTo>
                  <a:lnTo>
                    <a:pt x="14" y="49"/>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68" name="Freeform 17"/>
            <p:cNvSpPr>
              <a:spLocks noChangeArrowheads="1"/>
            </p:cNvSpPr>
            <p:nvPr/>
          </p:nvSpPr>
          <p:spPr bwMode="auto">
            <a:xfrm>
              <a:off x="64462" y="181242"/>
              <a:ext cx="220480" cy="218612"/>
            </a:xfrm>
            <a:custGeom>
              <a:avLst/>
              <a:gdLst>
                <a:gd name="T0" fmla="*/ 243057152 w 100"/>
                <a:gd name="T1" fmla="*/ 0 h 99"/>
                <a:gd name="T2" fmla="*/ 0 w 100"/>
                <a:gd name="T3" fmla="*/ 238931875 h 99"/>
                <a:gd name="T4" fmla="*/ 243057152 w 100"/>
                <a:gd name="T5" fmla="*/ 482739460 h 99"/>
                <a:gd name="T6" fmla="*/ 486114304 w 100"/>
                <a:gd name="T7" fmla="*/ 238931875 h 99"/>
                <a:gd name="T8" fmla="*/ 447226042 w 100"/>
                <a:gd name="T9" fmla="*/ 107274454 h 99"/>
                <a:gd name="T10" fmla="*/ 403473990 w 100"/>
                <a:gd name="T11" fmla="*/ 156035971 h 99"/>
                <a:gd name="T12" fmla="*/ 393753027 w 100"/>
                <a:gd name="T13" fmla="*/ 165789599 h 99"/>
                <a:gd name="T14" fmla="*/ 413197158 w 100"/>
                <a:gd name="T15" fmla="*/ 238931875 h 99"/>
                <a:gd name="T16" fmla="*/ 243057152 w 100"/>
                <a:gd name="T17" fmla="*/ 409597185 h 99"/>
                <a:gd name="T18" fmla="*/ 72917146 w 100"/>
                <a:gd name="T19" fmla="*/ 238931875 h 99"/>
                <a:gd name="T20" fmla="*/ 243057152 w 100"/>
                <a:gd name="T21" fmla="*/ 73142276 h 99"/>
                <a:gd name="T22" fmla="*/ 301391750 w 100"/>
                <a:gd name="T23" fmla="*/ 82893696 h 99"/>
                <a:gd name="T24" fmla="*/ 311112714 w 100"/>
                <a:gd name="T25" fmla="*/ 68266565 h 99"/>
                <a:gd name="T26" fmla="*/ 354862560 w 100"/>
                <a:gd name="T27" fmla="*/ 24380759 h 99"/>
                <a:gd name="T28" fmla="*/ 243057152 w 100"/>
                <a:gd name="T29" fmla="*/ 0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99"/>
                <a:gd name="T47" fmla="*/ 100 w 100"/>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99">
                  <a:moveTo>
                    <a:pt x="50" y="0"/>
                  </a:moveTo>
                  <a:cubicBezTo>
                    <a:pt x="23" y="0"/>
                    <a:pt x="0" y="22"/>
                    <a:pt x="0" y="49"/>
                  </a:cubicBezTo>
                  <a:cubicBezTo>
                    <a:pt x="0" y="77"/>
                    <a:pt x="23" y="99"/>
                    <a:pt x="50" y="99"/>
                  </a:cubicBezTo>
                  <a:cubicBezTo>
                    <a:pt x="78" y="99"/>
                    <a:pt x="100" y="77"/>
                    <a:pt x="100" y="49"/>
                  </a:cubicBezTo>
                  <a:cubicBezTo>
                    <a:pt x="100" y="39"/>
                    <a:pt x="97" y="30"/>
                    <a:pt x="92" y="22"/>
                  </a:cubicBezTo>
                  <a:cubicBezTo>
                    <a:pt x="83" y="32"/>
                    <a:pt x="83" y="32"/>
                    <a:pt x="83" y="32"/>
                  </a:cubicBezTo>
                  <a:cubicBezTo>
                    <a:pt x="81" y="34"/>
                    <a:pt x="81" y="34"/>
                    <a:pt x="81" y="34"/>
                  </a:cubicBezTo>
                  <a:cubicBezTo>
                    <a:pt x="84" y="39"/>
                    <a:pt x="85" y="44"/>
                    <a:pt x="85" y="49"/>
                  </a:cubicBezTo>
                  <a:cubicBezTo>
                    <a:pt x="85" y="69"/>
                    <a:pt x="69" y="84"/>
                    <a:pt x="50" y="84"/>
                  </a:cubicBezTo>
                  <a:cubicBezTo>
                    <a:pt x="31" y="84"/>
                    <a:pt x="15" y="69"/>
                    <a:pt x="15" y="49"/>
                  </a:cubicBezTo>
                  <a:cubicBezTo>
                    <a:pt x="15" y="30"/>
                    <a:pt x="31" y="15"/>
                    <a:pt x="50" y="15"/>
                  </a:cubicBezTo>
                  <a:cubicBezTo>
                    <a:pt x="54" y="15"/>
                    <a:pt x="59" y="15"/>
                    <a:pt x="62" y="17"/>
                  </a:cubicBezTo>
                  <a:cubicBezTo>
                    <a:pt x="64" y="14"/>
                    <a:pt x="64" y="14"/>
                    <a:pt x="64" y="14"/>
                  </a:cubicBezTo>
                  <a:cubicBezTo>
                    <a:pt x="73" y="5"/>
                    <a:pt x="73" y="5"/>
                    <a:pt x="73" y="5"/>
                  </a:cubicBezTo>
                  <a:cubicBezTo>
                    <a:pt x="66" y="2"/>
                    <a:pt x="58" y="0"/>
                    <a:pt x="50" y="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69" name="Freeform 18"/>
            <p:cNvSpPr>
              <a:spLocks noChangeArrowheads="1"/>
            </p:cNvSpPr>
            <p:nvPr/>
          </p:nvSpPr>
          <p:spPr bwMode="auto">
            <a:xfrm>
              <a:off x="386774" y="0"/>
              <a:ext cx="57923" cy="59791"/>
            </a:xfrm>
            <a:custGeom>
              <a:avLst/>
              <a:gdLst>
                <a:gd name="T0" fmla="*/ 43640309 w 62"/>
                <a:gd name="T1" fmla="*/ 37530063 h 64"/>
                <a:gd name="T2" fmla="*/ 13092466 w 62"/>
                <a:gd name="T3" fmla="*/ 41021297 h 64"/>
                <a:gd name="T4" fmla="*/ 13092466 w 62"/>
                <a:gd name="T5" fmla="*/ 10473702 h 64"/>
                <a:gd name="T6" fmla="*/ 0 w 62"/>
                <a:gd name="T7" fmla="*/ 0 h 64"/>
                <a:gd name="T8" fmla="*/ 0 w 62"/>
                <a:gd name="T9" fmla="*/ 0 h 64"/>
                <a:gd name="T10" fmla="*/ 0 w 62"/>
                <a:gd name="T11" fmla="*/ 55858808 h 64"/>
                <a:gd name="T12" fmla="*/ 54114096 w 62"/>
                <a:gd name="T13" fmla="*/ 48003765 h 64"/>
                <a:gd name="T14" fmla="*/ 54114096 w 62"/>
                <a:gd name="T15" fmla="*/ 48003765 h 64"/>
                <a:gd name="T16" fmla="*/ 43640309 w 62"/>
                <a:gd name="T17" fmla="*/ 37530063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4"/>
                <a:gd name="T29" fmla="*/ 62 w 62"/>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4">
                  <a:moveTo>
                    <a:pt x="50" y="43"/>
                  </a:moveTo>
                  <a:lnTo>
                    <a:pt x="15" y="47"/>
                  </a:lnTo>
                  <a:lnTo>
                    <a:pt x="15" y="12"/>
                  </a:lnTo>
                  <a:lnTo>
                    <a:pt x="0" y="0"/>
                  </a:lnTo>
                  <a:lnTo>
                    <a:pt x="0" y="64"/>
                  </a:lnTo>
                  <a:lnTo>
                    <a:pt x="62" y="55"/>
                  </a:lnTo>
                  <a:lnTo>
                    <a:pt x="50" y="43"/>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34830" name="组合 47"/>
          <p:cNvGrpSpPr>
            <a:grpSpLocks/>
          </p:cNvGrpSpPr>
          <p:nvPr/>
        </p:nvGrpSpPr>
        <p:grpSpPr bwMode="auto">
          <a:xfrm>
            <a:off x="3860009" y="2482852"/>
            <a:ext cx="340519" cy="506413"/>
            <a:chOff x="0" y="0"/>
            <a:chExt cx="402656" cy="450303"/>
          </a:xfrm>
        </p:grpSpPr>
        <p:sp>
          <p:nvSpPr>
            <p:cNvPr id="34857" name="Freeform 108"/>
            <p:cNvSpPr>
              <a:spLocks noEditPoints="1" noChangeArrowheads="1"/>
            </p:cNvSpPr>
            <p:nvPr/>
          </p:nvSpPr>
          <p:spPr bwMode="auto">
            <a:xfrm>
              <a:off x="69134" y="167228"/>
              <a:ext cx="56988" cy="57923"/>
            </a:xfrm>
            <a:custGeom>
              <a:avLst/>
              <a:gdLst>
                <a:gd name="T0" fmla="*/ 62454464 w 26"/>
                <a:gd name="T1" fmla="*/ 0 h 26"/>
                <a:gd name="T2" fmla="*/ 0 w 26"/>
                <a:gd name="T3" fmla="*/ 64521766 h 26"/>
                <a:gd name="T4" fmla="*/ 62454464 w 26"/>
                <a:gd name="T5" fmla="*/ 129041305 h 26"/>
                <a:gd name="T6" fmla="*/ 124908929 w 26"/>
                <a:gd name="T7" fmla="*/ 64521766 h 26"/>
                <a:gd name="T8" fmla="*/ 62454464 w 26"/>
                <a:gd name="T9" fmla="*/ 0 h 26"/>
                <a:gd name="T10" fmla="*/ 62454464 w 26"/>
                <a:gd name="T11" fmla="*/ 114152866 h 26"/>
                <a:gd name="T12" fmla="*/ 14413580 w 26"/>
                <a:gd name="T13" fmla="*/ 64521766 h 26"/>
                <a:gd name="T14" fmla="*/ 62454464 w 26"/>
                <a:gd name="T15" fmla="*/ 14888439 h 26"/>
                <a:gd name="T16" fmla="*/ 110495348 w 26"/>
                <a:gd name="T17" fmla="*/ 64521766 h 26"/>
                <a:gd name="T18" fmla="*/ 62454464 w 26"/>
                <a:gd name="T19" fmla="*/ 114152866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58" name="Freeform 109"/>
            <p:cNvSpPr>
              <a:spLocks noEditPoints="1" noChangeArrowheads="1"/>
            </p:cNvSpPr>
            <p:nvPr/>
          </p:nvSpPr>
          <p:spPr bwMode="auto">
            <a:xfrm>
              <a:off x="197125" y="129859"/>
              <a:ext cx="48580" cy="48580"/>
            </a:xfrm>
            <a:custGeom>
              <a:avLst/>
              <a:gdLst>
                <a:gd name="T0" fmla="*/ 53636736 w 22"/>
                <a:gd name="T1" fmla="*/ 0 h 22"/>
                <a:gd name="T2" fmla="*/ 0 w 22"/>
                <a:gd name="T3" fmla="*/ 53636736 h 22"/>
                <a:gd name="T4" fmla="*/ 53636736 w 22"/>
                <a:gd name="T5" fmla="*/ 107273473 h 22"/>
                <a:gd name="T6" fmla="*/ 107273473 w 22"/>
                <a:gd name="T7" fmla="*/ 53636736 h 22"/>
                <a:gd name="T8" fmla="*/ 53636736 w 22"/>
                <a:gd name="T9" fmla="*/ 0 h 22"/>
                <a:gd name="T10" fmla="*/ 53636736 w 22"/>
                <a:gd name="T11" fmla="*/ 82892937 h 22"/>
                <a:gd name="T12" fmla="*/ 24380535 w 22"/>
                <a:gd name="T13" fmla="*/ 53636736 h 22"/>
                <a:gd name="T14" fmla="*/ 53636736 w 22"/>
                <a:gd name="T15" fmla="*/ 24380535 h 22"/>
                <a:gd name="T16" fmla="*/ 82892937 w 22"/>
                <a:gd name="T17" fmla="*/ 53636736 h 22"/>
                <a:gd name="T18" fmla="*/ 53636736 w 22"/>
                <a:gd name="T19" fmla="*/ 82892937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59" name="Freeform 110"/>
            <p:cNvSpPr>
              <a:spLocks noEditPoints="1" noChangeArrowheads="1"/>
            </p:cNvSpPr>
            <p:nvPr/>
          </p:nvSpPr>
          <p:spPr bwMode="auto">
            <a:xfrm>
              <a:off x="82213" y="181242"/>
              <a:ext cx="30830" cy="30830"/>
            </a:xfrm>
            <a:custGeom>
              <a:avLst/>
              <a:gdLst>
                <a:gd name="T0" fmla="*/ 33946032 w 14"/>
                <a:gd name="T1" fmla="*/ 0 h 14"/>
                <a:gd name="T2" fmla="*/ 0 w 14"/>
                <a:gd name="T3" fmla="*/ 33946032 h 14"/>
                <a:gd name="T4" fmla="*/ 33946032 w 14"/>
                <a:gd name="T5" fmla="*/ 67892064 h 14"/>
                <a:gd name="T6" fmla="*/ 67892064 w 14"/>
                <a:gd name="T7" fmla="*/ 33946032 h 14"/>
                <a:gd name="T8" fmla="*/ 33946032 w 14"/>
                <a:gd name="T9" fmla="*/ 0 h 14"/>
                <a:gd name="T10" fmla="*/ 33946032 w 14"/>
                <a:gd name="T11" fmla="*/ 48493388 h 14"/>
                <a:gd name="T12" fmla="*/ 19398676 w 14"/>
                <a:gd name="T13" fmla="*/ 33946032 h 14"/>
                <a:gd name="T14" fmla="*/ 33946032 w 14"/>
                <a:gd name="T15" fmla="*/ 14547356 h 14"/>
                <a:gd name="T16" fmla="*/ 53344709 w 14"/>
                <a:gd name="T17" fmla="*/ 33946032 h 14"/>
                <a:gd name="T18" fmla="*/ 33946032 w 14"/>
                <a:gd name="T19" fmla="*/ 48493388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60" name="Freeform 111"/>
            <p:cNvSpPr>
              <a:spLocks noEditPoints="1" noChangeArrowheads="1"/>
            </p:cNvSpPr>
            <p:nvPr/>
          </p:nvSpPr>
          <p:spPr bwMode="auto">
            <a:xfrm>
              <a:off x="172834" y="105568"/>
              <a:ext cx="97161" cy="97161"/>
            </a:xfrm>
            <a:custGeom>
              <a:avLst/>
              <a:gdLst>
                <a:gd name="T0" fmla="*/ 107276785 w 44"/>
                <a:gd name="T1" fmla="*/ 0 h 44"/>
                <a:gd name="T2" fmla="*/ 0 w 44"/>
                <a:gd name="T3" fmla="*/ 107276785 h 44"/>
                <a:gd name="T4" fmla="*/ 107276785 w 44"/>
                <a:gd name="T5" fmla="*/ 214551362 h 44"/>
                <a:gd name="T6" fmla="*/ 214551362 w 44"/>
                <a:gd name="T7" fmla="*/ 107276785 h 44"/>
                <a:gd name="T8" fmla="*/ 107276785 w 44"/>
                <a:gd name="T9" fmla="*/ 0 h 44"/>
                <a:gd name="T10" fmla="*/ 107276785 w 44"/>
                <a:gd name="T11" fmla="*/ 190170575 h 44"/>
                <a:gd name="T12" fmla="*/ 24380786 w 44"/>
                <a:gd name="T13" fmla="*/ 107276785 h 44"/>
                <a:gd name="T14" fmla="*/ 107276785 w 44"/>
                <a:gd name="T15" fmla="*/ 29256502 h 44"/>
                <a:gd name="T16" fmla="*/ 190170575 w 44"/>
                <a:gd name="T17" fmla="*/ 107276785 h 44"/>
                <a:gd name="T18" fmla="*/ 107276785 w 44"/>
                <a:gd name="T19" fmla="*/ 190170575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61" name="Freeform 112"/>
            <p:cNvSpPr>
              <a:spLocks noEditPoints="1" noChangeArrowheads="1"/>
            </p:cNvSpPr>
            <p:nvPr/>
          </p:nvSpPr>
          <p:spPr bwMode="auto">
            <a:xfrm>
              <a:off x="0" y="0"/>
              <a:ext cx="402656" cy="450303"/>
            </a:xfrm>
            <a:custGeom>
              <a:avLst/>
              <a:gdLst>
                <a:gd name="T0" fmla="*/ 768466764 w 182"/>
                <a:gd name="T1" fmla="*/ 467756656 h 204"/>
                <a:gd name="T2" fmla="*/ 748889275 w 182"/>
                <a:gd name="T3" fmla="*/ 233879432 h 204"/>
                <a:gd name="T4" fmla="*/ 381786472 w 182"/>
                <a:gd name="T5" fmla="*/ 0 h 204"/>
                <a:gd name="T6" fmla="*/ 4893819 w 182"/>
                <a:gd name="T7" fmla="*/ 384925185 h 204"/>
                <a:gd name="T8" fmla="*/ 0 w 182"/>
                <a:gd name="T9" fmla="*/ 993984274 h 204"/>
                <a:gd name="T10" fmla="*/ 553101113 w 182"/>
                <a:gd name="T11" fmla="*/ 857555709 h 204"/>
                <a:gd name="T12" fmla="*/ 719519723 w 182"/>
                <a:gd name="T13" fmla="*/ 857555709 h 204"/>
                <a:gd name="T14" fmla="*/ 719519723 w 182"/>
                <a:gd name="T15" fmla="*/ 857555709 h 204"/>
                <a:gd name="T16" fmla="*/ 763572945 w 182"/>
                <a:gd name="T17" fmla="*/ 735744333 h 204"/>
                <a:gd name="T18" fmla="*/ 714625904 w 182"/>
                <a:gd name="T19" fmla="*/ 706507748 h 204"/>
                <a:gd name="T20" fmla="*/ 763572945 w 182"/>
                <a:gd name="T21" fmla="*/ 682145031 h 204"/>
                <a:gd name="T22" fmla="*/ 758676913 w 182"/>
                <a:gd name="T23" fmla="*/ 672401711 h 204"/>
                <a:gd name="T24" fmla="*/ 832097474 w 182"/>
                <a:gd name="T25" fmla="*/ 540844806 h 204"/>
                <a:gd name="T26" fmla="*/ 303472093 w 182"/>
                <a:gd name="T27" fmla="*/ 453139467 h 204"/>
                <a:gd name="T28" fmla="*/ 303472093 w 182"/>
                <a:gd name="T29" fmla="*/ 496993240 h 204"/>
                <a:gd name="T30" fmla="*/ 264312690 w 182"/>
                <a:gd name="T31" fmla="*/ 511610429 h 204"/>
                <a:gd name="T32" fmla="*/ 234945351 w 182"/>
                <a:gd name="T33" fmla="*/ 535970938 h 204"/>
                <a:gd name="T34" fmla="*/ 195788161 w 182"/>
                <a:gd name="T35" fmla="*/ 521353750 h 204"/>
                <a:gd name="T36" fmla="*/ 156630972 w 182"/>
                <a:gd name="T37" fmla="*/ 521353750 h 204"/>
                <a:gd name="T38" fmla="*/ 137051271 w 182"/>
                <a:gd name="T39" fmla="*/ 482373845 h 204"/>
                <a:gd name="T40" fmla="*/ 107683931 w 182"/>
                <a:gd name="T41" fmla="*/ 453139467 h 204"/>
                <a:gd name="T42" fmla="*/ 127261420 w 182"/>
                <a:gd name="T43" fmla="*/ 414159562 h 204"/>
                <a:gd name="T44" fmla="*/ 127261420 w 182"/>
                <a:gd name="T45" fmla="*/ 370307996 h 204"/>
                <a:gd name="T46" fmla="*/ 166418610 w 182"/>
                <a:gd name="T47" fmla="*/ 355690808 h 204"/>
                <a:gd name="T48" fmla="*/ 195788161 w 182"/>
                <a:gd name="T49" fmla="*/ 331328091 h 204"/>
                <a:gd name="T50" fmla="*/ 234945351 w 182"/>
                <a:gd name="T51" fmla="*/ 345945280 h 204"/>
                <a:gd name="T52" fmla="*/ 278998572 w 182"/>
                <a:gd name="T53" fmla="*/ 345945280 h 204"/>
                <a:gd name="T54" fmla="*/ 293682242 w 182"/>
                <a:gd name="T55" fmla="*/ 384925185 h 204"/>
                <a:gd name="T56" fmla="*/ 323049581 w 182"/>
                <a:gd name="T57" fmla="*/ 414159562 h 204"/>
                <a:gd name="T58" fmla="*/ 665678864 w 182"/>
                <a:gd name="T59" fmla="*/ 375179657 h 204"/>
                <a:gd name="T60" fmla="*/ 616731823 w 182"/>
                <a:gd name="T61" fmla="*/ 423905090 h 204"/>
                <a:gd name="T62" fmla="*/ 592258303 w 182"/>
                <a:gd name="T63" fmla="*/ 487247712 h 204"/>
                <a:gd name="T64" fmla="*/ 523731562 w 182"/>
                <a:gd name="T65" fmla="*/ 487247712 h 204"/>
                <a:gd name="T66" fmla="*/ 460100852 w 182"/>
                <a:gd name="T67" fmla="*/ 511610429 h 204"/>
                <a:gd name="T68" fmla="*/ 406259992 w 182"/>
                <a:gd name="T69" fmla="*/ 467756656 h 204"/>
                <a:gd name="T70" fmla="*/ 342629282 w 182"/>
                <a:gd name="T71" fmla="*/ 443393939 h 204"/>
                <a:gd name="T72" fmla="*/ 342629282 w 182"/>
                <a:gd name="T73" fmla="*/ 375179657 h 204"/>
                <a:gd name="T74" fmla="*/ 313259731 w 182"/>
                <a:gd name="T75" fmla="*/ 311839242 h 204"/>
                <a:gd name="T76" fmla="*/ 362206771 w 182"/>
                <a:gd name="T77" fmla="*/ 258239941 h 204"/>
                <a:gd name="T78" fmla="*/ 386680291 w 182"/>
                <a:gd name="T79" fmla="*/ 194899526 h 204"/>
                <a:gd name="T80" fmla="*/ 460100852 w 182"/>
                <a:gd name="T81" fmla="*/ 194899526 h 204"/>
                <a:gd name="T82" fmla="*/ 523731562 w 182"/>
                <a:gd name="T83" fmla="*/ 170536810 h 204"/>
                <a:gd name="T84" fmla="*/ 572678602 w 182"/>
                <a:gd name="T85" fmla="*/ 214388375 h 204"/>
                <a:gd name="T86" fmla="*/ 636309312 w 182"/>
                <a:gd name="T87" fmla="*/ 238751092 h 204"/>
                <a:gd name="T88" fmla="*/ 636309312 w 182"/>
                <a:gd name="T89" fmla="*/ 311839242 h 204"/>
                <a:gd name="T90" fmla="*/ 665678864 w 182"/>
                <a:gd name="T91" fmla="*/ 37517965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34831" name="组合 53"/>
          <p:cNvGrpSpPr>
            <a:grpSpLocks/>
          </p:cNvGrpSpPr>
          <p:nvPr/>
        </p:nvGrpSpPr>
        <p:grpSpPr bwMode="auto">
          <a:xfrm>
            <a:off x="5734053" y="3200400"/>
            <a:ext cx="336947" cy="508000"/>
            <a:chOff x="0" y="0"/>
            <a:chExt cx="406393" cy="459645"/>
          </a:xfrm>
        </p:grpSpPr>
        <p:sp>
          <p:nvSpPr>
            <p:cNvPr id="34854" name="Freeform 148"/>
            <p:cNvSpPr>
              <a:spLocks noEditPoints="1" noChangeArrowheads="1"/>
            </p:cNvSpPr>
            <p:nvPr/>
          </p:nvSpPr>
          <p:spPr bwMode="auto">
            <a:xfrm>
              <a:off x="55120" y="0"/>
              <a:ext cx="351273" cy="456842"/>
            </a:xfrm>
            <a:custGeom>
              <a:avLst/>
              <a:gdLst>
                <a:gd name="T0" fmla="*/ 766292108 w 159"/>
                <a:gd name="T1" fmla="*/ 901080016 h 207"/>
                <a:gd name="T2" fmla="*/ 434396564 w 159"/>
                <a:gd name="T3" fmla="*/ 384784554 h 207"/>
                <a:gd name="T4" fmla="*/ 449037357 w 159"/>
                <a:gd name="T5" fmla="*/ 116896378 h 207"/>
                <a:gd name="T6" fmla="*/ 204995411 w 159"/>
                <a:gd name="T7" fmla="*/ 19483097 h 207"/>
                <a:gd name="T8" fmla="*/ 341658282 w 159"/>
                <a:gd name="T9" fmla="*/ 233792756 h 207"/>
                <a:gd name="T10" fmla="*/ 180591879 w 159"/>
                <a:gd name="T11" fmla="*/ 336079017 h 207"/>
                <a:gd name="T12" fmla="*/ 48809273 w 159"/>
                <a:gd name="T13" fmla="*/ 131508701 h 207"/>
                <a:gd name="T14" fmla="*/ 48809273 w 159"/>
                <a:gd name="T15" fmla="*/ 375043005 h 207"/>
                <a:gd name="T16" fmla="*/ 302611748 w 159"/>
                <a:gd name="T17" fmla="*/ 467587718 h 207"/>
                <a:gd name="T18" fmla="*/ 634509501 w 159"/>
                <a:gd name="T19" fmla="*/ 983880973 h 207"/>
                <a:gd name="T20" fmla="*/ 697961777 w 159"/>
                <a:gd name="T21" fmla="*/ 998493297 h 207"/>
                <a:gd name="T22" fmla="*/ 751651314 w 159"/>
                <a:gd name="T23" fmla="*/ 959527102 h 207"/>
                <a:gd name="T24" fmla="*/ 766292108 w 159"/>
                <a:gd name="T25" fmla="*/ 901080016 h 207"/>
                <a:gd name="T26" fmla="*/ 702842041 w 159"/>
                <a:gd name="T27" fmla="*/ 940044004 h 207"/>
                <a:gd name="T28" fmla="*/ 654032769 w 159"/>
                <a:gd name="T29" fmla="*/ 930304662 h 207"/>
                <a:gd name="T30" fmla="*/ 668675771 w 159"/>
                <a:gd name="T31" fmla="*/ 886467693 h 207"/>
                <a:gd name="T32" fmla="*/ 712604780 w 159"/>
                <a:gd name="T33" fmla="*/ 896209242 h 207"/>
                <a:gd name="T34" fmla="*/ 702842041 w 159"/>
                <a:gd name="T35" fmla="*/ 940044004 h 2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207"/>
                <a:gd name="T56" fmla="*/ 159 w 159"/>
                <a:gd name="T57" fmla="*/ 207 h 2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55" name="Freeform 149"/>
            <p:cNvSpPr>
              <a:spLocks noEditPoints="1" noChangeArrowheads="1"/>
            </p:cNvSpPr>
            <p:nvPr/>
          </p:nvSpPr>
          <p:spPr bwMode="auto">
            <a:xfrm>
              <a:off x="0" y="231691"/>
              <a:ext cx="231691" cy="227954"/>
            </a:xfrm>
            <a:custGeom>
              <a:avLst/>
              <a:gdLst>
                <a:gd name="T0" fmla="*/ 443079249 w 105"/>
                <a:gd name="T1" fmla="*/ 127348826 h 103"/>
                <a:gd name="T2" fmla="*/ 472292174 w 105"/>
                <a:gd name="T3" fmla="*/ 97960465 h 103"/>
                <a:gd name="T4" fmla="*/ 408996399 w 105"/>
                <a:gd name="T5" fmla="*/ 34286052 h 103"/>
                <a:gd name="T6" fmla="*/ 379781267 w 105"/>
                <a:gd name="T7" fmla="*/ 63674413 h 103"/>
                <a:gd name="T8" fmla="*/ 301877927 w 105"/>
                <a:gd name="T9" fmla="*/ 34286052 h 103"/>
                <a:gd name="T10" fmla="*/ 301877927 w 105"/>
                <a:gd name="T11" fmla="*/ 0 h 103"/>
                <a:gd name="T12" fmla="*/ 209367021 w 105"/>
                <a:gd name="T13" fmla="*/ 0 h 103"/>
                <a:gd name="T14" fmla="*/ 209367021 w 105"/>
                <a:gd name="T15" fmla="*/ 34286052 h 103"/>
                <a:gd name="T16" fmla="*/ 136331398 w 105"/>
                <a:gd name="T17" fmla="*/ 63674413 h 103"/>
                <a:gd name="T18" fmla="*/ 107118472 w 105"/>
                <a:gd name="T19" fmla="*/ 34286052 h 103"/>
                <a:gd name="T20" fmla="*/ 38952774 w 105"/>
                <a:gd name="T21" fmla="*/ 97960465 h 103"/>
                <a:gd name="T22" fmla="*/ 73035623 w 105"/>
                <a:gd name="T23" fmla="*/ 132246517 h 103"/>
                <a:gd name="T24" fmla="*/ 38952774 w 105"/>
                <a:gd name="T25" fmla="*/ 205716313 h 103"/>
                <a:gd name="T26" fmla="*/ 0 w 105"/>
                <a:gd name="T27" fmla="*/ 205716313 h 103"/>
                <a:gd name="T28" fmla="*/ 0 w 105"/>
                <a:gd name="T29" fmla="*/ 298779086 h 103"/>
                <a:gd name="T30" fmla="*/ 43820491 w 105"/>
                <a:gd name="T31" fmla="*/ 298779086 h 103"/>
                <a:gd name="T32" fmla="*/ 73035623 w 105"/>
                <a:gd name="T33" fmla="*/ 372248882 h 103"/>
                <a:gd name="T34" fmla="*/ 43820491 w 105"/>
                <a:gd name="T35" fmla="*/ 401637243 h 103"/>
                <a:gd name="T36" fmla="*/ 107118472 w 105"/>
                <a:gd name="T37" fmla="*/ 465311656 h 103"/>
                <a:gd name="T38" fmla="*/ 136331398 w 105"/>
                <a:gd name="T39" fmla="*/ 435923295 h 103"/>
                <a:gd name="T40" fmla="*/ 209367021 w 105"/>
                <a:gd name="T41" fmla="*/ 465311656 h 103"/>
                <a:gd name="T42" fmla="*/ 209367021 w 105"/>
                <a:gd name="T43" fmla="*/ 504495399 h 103"/>
                <a:gd name="T44" fmla="*/ 301877927 w 105"/>
                <a:gd name="T45" fmla="*/ 504495399 h 103"/>
                <a:gd name="T46" fmla="*/ 301877927 w 105"/>
                <a:gd name="T47" fmla="*/ 465311656 h 103"/>
                <a:gd name="T48" fmla="*/ 374913550 w 105"/>
                <a:gd name="T49" fmla="*/ 435923295 h 103"/>
                <a:gd name="T50" fmla="*/ 404126475 w 105"/>
                <a:gd name="T51" fmla="*/ 465311656 h 103"/>
                <a:gd name="T52" fmla="*/ 467424456 w 105"/>
                <a:gd name="T53" fmla="*/ 401637243 h 103"/>
                <a:gd name="T54" fmla="*/ 443079249 w 105"/>
                <a:gd name="T55" fmla="*/ 372248882 h 103"/>
                <a:gd name="T56" fmla="*/ 472292174 w 105"/>
                <a:gd name="T57" fmla="*/ 298779086 h 103"/>
                <a:gd name="T58" fmla="*/ 511244947 w 105"/>
                <a:gd name="T59" fmla="*/ 298779086 h 103"/>
                <a:gd name="T60" fmla="*/ 511244947 w 105"/>
                <a:gd name="T61" fmla="*/ 205716313 h 103"/>
                <a:gd name="T62" fmla="*/ 472292174 w 105"/>
                <a:gd name="T63" fmla="*/ 205716313 h 103"/>
                <a:gd name="T64" fmla="*/ 443079249 w 105"/>
                <a:gd name="T65" fmla="*/ 127348826 h 103"/>
                <a:gd name="T66" fmla="*/ 258057436 w 105"/>
                <a:gd name="T67" fmla="*/ 406534934 h 103"/>
                <a:gd name="T68" fmla="*/ 102248548 w 105"/>
                <a:gd name="T69" fmla="*/ 249797747 h 103"/>
                <a:gd name="T70" fmla="*/ 258057436 w 105"/>
                <a:gd name="T71" fmla="*/ 93062774 h 103"/>
                <a:gd name="T72" fmla="*/ 413864117 w 105"/>
                <a:gd name="T73" fmla="*/ 249797747 h 103"/>
                <a:gd name="T74" fmla="*/ 258057436 w 105"/>
                <a:gd name="T75" fmla="*/ 406534934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5"/>
                <a:gd name="T115" fmla="*/ 0 h 103"/>
                <a:gd name="T116" fmla="*/ 105 w 10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56" name="Oval 150"/>
            <p:cNvSpPr>
              <a:spLocks noChangeArrowheads="1"/>
            </p:cNvSpPr>
            <p:nvPr/>
          </p:nvSpPr>
          <p:spPr bwMode="auto">
            <a:xfrm>
              <a:off x="97160" y="326983"/>
              <a:ext cx="37370" cy="37370"/>
            </a:xfrm>
            <a:prstGeom prst="ellipse">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sym typeface="宋体" panose="02010600030101010101" pitchFamily="2" charset="-122"/>
              </a:endParaRPr>
            </a:p>
          </p:txBody>
        </p:sp>
      </p:grpSp>
      <p:grpSp>
        <p:nvGrpSpPr>
          <p:cNvPr id="34832" name="组合 57"/>
          <p:cNvGrpSpPr>
            <a:grpSpLocks/>
          </p:cNvGrpSpPr>
          <p:nvPr/>
        </p:nvGrpSpPr>
        <p:grpSpPr bwMode="auto">
          <a:xfrm>
            <a:off x="4972050" y="2533650"/>
            <a:ext cx="323850" cy="427039"/>
            <a:chOff x="0" y="0"/>
            <a:chExt cx="453105" cy="448433"/>
          </a:xfrm>
        </p:grpSpPr>
        <p:sp>
          <p:nvSpPr>
            <p:cNvPr id="34852" name="Freeform 136"/>
            <p:cNvSpPr>
              <a:spLocks noChangeArrowheads="1"/>
            </p:cNvSpPr>
            <p:nvPr/>
          </p:nvSpPr>
          <p:spPr bwMode="auto">
            <a:xfrm>
              <a:off x="0" y="251309"/>
              <a:ext cx="453105" cy="197124"/>
            </a:xfrm>
            <a:custGeom>
              <a:avLst/>
              <a:gdLst>
                <a:gd name="T0" fmla="*/ 503185259 w 205"/>
                <a:gd name="T1" fmla="*/ 93208644 h 89"/>
                <a:gd name="T2" fmla="*/ 229609301 w 205"/>
                <a:gd name="T3" fmla="*/ 0 h 89"/>
                <a:gd name="T4" fmla="*/ 0 w 205"/>
                <a:gd name="T5" fmla="*/ 0 h 89"/>
                <a:gd name="T6" fmla="*/ 0 w 205"/>
                <a:gd name="T7" fmla="*/ 328681014 h 89"/>
                <a:gd name="T8" fmla="*/ 107476506 w 205"/>
                <a:gd name="T9" fmla="*/ 436605296 h 89"/>
                <a:gd name="T10" fmla="*/ 894007109 w 205"/>
                <a:gd name="T11" fmla="*/ 436605296 h 89"/>
                <a:gd name="T12" fmla="*/ 1001483615 w 205"/>
                <a:gd name="T13" fmla="*/ 328681014 h 89"/>
                <a:gd name="T14" fmla="*/ 1001483615 w 205"/>
                <a:gd name="T15" fmla="*/ 0 h 89"/>
                <a:gd name="T16" fmla="*/ 771874314 w 205"/>
                <a:gd name="T17" fmla="*/ 0 h 89"/>
                <a:gd name="T18" fmla="*/ 503185259 w 205"/>
                <a:gd name="T19" fmla="*/ 93208644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5"/>
                <a:gd name="T31" fmla="*/ 0 h 89"/>
                <a:gd name="T32" fmla="*/ 205 w 20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53" name="Freeform 137"/>
            <p:cNvSpPr>
              <a:spLocks noEditPoints="1" noChangeArrowheads="1"/>
            </p:cNvSpPr>
            <p:nvPr/>
          </p:nvSpPr>
          <p:spPr bwMode="auto">
            <a:xfrm>
              <a:off x="0" y="0"/>
              <a:ext cx="453105" cy="260652"/>
            </a:xfrm>
            <a:custGeom>
              <a:avLst/>
              <a:gdLst>
                <a:gd name="T0" fmla="*/ 894007109 w 205"/>
                <a:gd name="T1" fmla="*/ 204929904 h 118"/>
                <a:gd name="T2" fmla="*/ 879350820 w 205"/>
                <a:gd name="T3" fmla="*/ 204929904 h 118"/>
                <a:gd name="T4" fmla="*/ 752333332 w 205"/>
                <a:gd name="T5" fmla="*/ 204929904 h 118"/>
                <a:gd name="T6" fmla="*/ 752333332 w 205"/>
                <a:gd name="T7" fmla="*/ 107344446 h 118"/>
                <a:gd name="T8" fmla="*/ 644856826 w 205"/>
                <a:gd name="T9" fmla="*/ 0 h 118"/>
                <a:gd name="T10" fmla="*/ 356626789 w 205"/>
                <a:gd name="T11" fmla="*/ 0 h 118"/>
                <a:gd name="T12" fmla="*/ 249150283 w 205"/>
                <a:gd name="T13" fmla="*/ 107344446 h 118"/>
                <a:gd name="T14" fmla="*/ 249150283 w 205"/>
                <a:gd name="T15" fmla="*/ 204929904 h 118"/>
                <a:gd name="T16" fmla="*/ 122132795 w 205"/>
                <a:gd name="T17" fmla="*/ 204929904 h 118"/>
                <a:gd name="T18" fmla="*/ 107476506 w 205"/>
                <a:gd name="T19" fmla="*/ 204929904 h 118"/>
                <a:gd name="T20" fmla="*/ 0 w 205"/>
                <a:gd name="T21" fmla="*/ 312276558 h 118"/>
                <a:gd name="T22" fmla="*/ 0 w 205"/>
                <a:gd name="T23" fmla="*/ 492808993 h 118"/>
                <a:gd name="T24" fmla="*/ 263804362 w 205"/>
                <a:gd name="T25" fmla="*/ 492808993 h 118"/>
                <a:gd name="T26" fmla="*/ 503185259 w 205"/>
                <a:gd name="T27" fmla="*/ 575758179 h 118"/>
                <a:gd name="T28" fmla="*/ 737679253 w 205"/>
                <a:gd name="T29" fmla="*/ 492808993 h 118"/>
                <a:gd name="T30" fmla="*/ 1001483615 w 205"/>
                <a:gd name="T31" fmla="*/ 492808993 h 118"/>
                <a:gd name="T32" fmla="*/ 1001483615 w 205"/>
                <a:gd name="T33" fmla="*/ 312276558 h 118"/>
                <a:gd name="T34" fmla="*/ 894007109 w 205"/>
                <a:gd name="T35" fmla="*/ 204929904 h 118"/>
                <a:gd name="T36" fmla="*/ 327314211 w 205"/>
                <a:gd name="T37" fmla="*/ 126862421 h 118"/>
                <a:gd name="T38" fmla="*/ 327314211 w 205"/>
                <a:gd name="T39" fmla="*/ 107344446 h 118"/>
                <a:gd name="T40" fmla="*/ 356626789 w 205"/>
                <a:gd name="T41" fmla="*/ 82949186 h 118"/>
                <a:gd name="T42" fmla="*/ 644856826 w 205"/>
                <a:gd name="T43" fmla="*/ 82949186 h 118"/>
                <a:gd name="T44" fmla="*/ 674169404 w 205"/>
                <a:gd name="T45" fmla="*/ 107344446 h 118"/>
                <a:gd name="T46" fmla="*/ 674169404 w 205"/>
                <a:gd name="T47" fmla="*/ 126862421 h 118"/>
                <a:gd name="T48" fmla="*/ 674169404 w 205"/>
                <a:gd name="T49" fmla="*/ 204929904 h 118"/>
                <a:gd name="T50" fmla="*/ 327314211 w 205"/>
                <a:gd name="T51" fmla="*/ 204929904 h 118"/>
                <a:gd name="T52" fmla="*/ 327314211 w 205"/>
                <a:gd name="T53" fmla="*/ 126862421 h 118"/>
                <a:gd name="T54" fmla="*/ 493413663 w 205"/>
                <a:gd name="T55" fmla="*/ 492808993 h 118"/>
                <a:gd name="T56" fmla="*/ 415249735 w 205"/>
                <a:gd name="T57" fmla="*/ 419621004 h 118"/>
                <a:gd name="T58" fmla="*/ 493413663 w 205"/>
                <a:gd name="T59" fmla="*/ 341551312 h 118"/>
                <a:gd name="T60" fmla="*/ 571577591 w 205"/>
                <a:gd name="T61" fmla="*/ 419621004 h 118"/>
                <a:gd name="T62" fmla="*/ 493413663 w 205"/>
                <a:gd name="T63" fmla="*/ 492808993 h 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118"/>
                <a:gd name="T98" fmla="*/ 205 w 205"/>
                <a:gd name="T99" fmla="*/ 118 h 1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sp>
        <p:nvSpPr>
          <p:cNvPr id="34839" name="椭圆 28"/>
          <p:cNvSpPr>
            <a:spLocks noChangeAspect="1" noChangeArrowheads="1"/>
          </p:cNvSpPr>
          <p:nvPr/>
        </p:nvSpPr>
        <p:spPr bwMode="auto">
          <a:xfrm>
            <a:off x="1949054" y="3648076"/>
            <a:ext cx="864394" cy="1152525"/>
          </a:xfrm>
          <a:prstGeom prst="ellipse">
            <a:avLst/>
          </a:prstGeom>
          <a:solidFill>
            <a:srgbClr val="A6AFB6"/>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40" name="椭圆 29"/>
          <p:cNvSpPr>
            <a:spLocks noChangeAspect="1" noChangeArrowheads="1"/>
          </p:cNvSpPr>
          <p:nvPr/>
        </p:nvSpPr>
        <p:spPr bwMode="auto">
          <a:xfrm>
            <a:off x="6341269" y="3665541"/>
            <a:ext cx="864394" cy="1150937"/>
          </a:xfrm>
          <a:prstGeom prst="ellipse">
            <a:avLst/>
          </a:prstGeom>
          <a:solidFill>
            <a:srgbClr val="A6AFB6"/>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41" name="任意多边形 34"/>
          <p:cNvSpPr>
            <a:spLocks noChangeArrowheads="1"/>
          </p:cNvSpPr>
          <p:nvPr/>
        </p:nvSpPr>
        <p:spPr bwMode="auto">
          <a:xfrm>
            <a:off x="1" y="4791077"/>
            <a:ext cx="2431256" cy="1012825"/>
          </a:xfrm>
          <a:custGeom>
            <a:avLst/>
            <a:gdLst>
              <a:gd name="T0" fmla="*/ 3149065 w 3241762"/>
              <a:gd name="T1" fmla="*/ 0 h 1012510"/>
              <a:gd name="T2" fmla="*/ 3241588 w 3241762"/>
              <a:gd name="T3" fmla="*/ 0 h 1012510"/>
              <a:gd name="T4" fmla="*/ 3241588 w 3241762"/>
              <a:gd name="T5" fmla="*/ 664372 h 1012510"/>
              <a:gd name="T6" fmla="*/ 2893054 w 3241762"/>
              <a:gd name="T7" fmla="*/ 1013140 h 1012510"/>
              <a:gd name="T8" fmla="*/ 0 w 3241762"/>
              <a:gd name="T9" fmla="*/ 1013140 h 1012510"/>
              <a:gd name="T10" fmla="*/ 0 w 3241762"/>
              <a:gd name="T11" fmla="*/ 908696 h 1012510"/>
              <a:gd name="T12" fmla="*/ 2800533 w 3241762"/>
              <a:gd name="T13" fmla="*/ 908696 h 1012510"/>
              <a:gd name="T14" fmla="*/ 3149065 w 3241762"/>
              <a:gd name="T15" fmla="*/ 559926 h 1012510"/>
              <a:gd name="T16" fmla="*/ 0 60000 65536"/>
              <a:gd name="T17" fmla="*/ 0 60000 65536"/>
              <a:gd name="T18" fmla="*/ 0 60000 65536"/>
              <a:gd name="T19" fmla="*/ 0 60000 65536"/>
              <a:gd name="T20" fmla="*/ 0 60000 65536"/>
              <a:gd name="T21" fmla="*/ 0 60000 65536"/>
              <a:gd name="T22" fmla="*/ 0 60000 65536"/>
              <a:gd name="T23" fmla="*/ 0 60000 65536"/>
              <a:gd name="T24" fmla="*/ 0 w 3241762"/>
              <a:gd name="T25" fmla="*/ 0 h 1012510"/>
              <a:gd name="T26" fmla="*/ 3241762 w 3241762"/>
              <a:gd name="T27" fmla="*/ 1012510 h 10125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1762" h="1012510">
                <a:moveTo>
                  <a:pt x="3149235" y="0"/>
                </a:moveTo>
                <a:lnTo>
                  <a:pt x="3241762" y="0"/>
                </a:lnTo>
                <a:lnTo>
                  <a:pt x="3241762" y="663958"/>
                </a:lnTo>
                <a:cubicBezTo>
                  <a:pt x="3241762" y="856458"/>
                  <a:pt x="3085710" y="1012510"/>
                  <a:pt x="2893210" y="1012510"/>
                </a:cubicBezTo>
                <a:lnTo>
                  <a:pt x="0" y="1012510"/>
                </a:lnTo>
                <a:lnTo>
                  <a:pt x="0" y="908130"/>
                </a:lnTo>
                <a:lnTo>
                  <a:pt x="2800683" y="908130"/>
                </a:lnTo>
                <a:cubicBezTo>
                  <a:pt x="2993183" y="908130"/>
                  <a:pt x="3149235" y="752078"/>
                  <a:pt x="3149235" y="559578"/>
                </a:cubicBezTo>
                <a:lnTo>
                  <a:pt x="3149235" y="0"/>
                </a:lnTo>
                <a:close/>
              </a:path>
            </a:pathLst>
          </a:custGeom>
          <a:solidFill>
            <a:srgbClr val="A6AFB6"/>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p>
        </p:txBody>
      </p:sp>
      <p:sp>
        <p:nvSpPr>
          <p:cNvPr id="34842" name="任意多边形 37"/>
          <p:cNvSpPr>
            <a:spLocks noChangeArrowheads="1"/>
          </p:cNvSpPr>
          <p:nvPr/>
        </p:nvSpPr>
        <p:spPr bwMode="auto">
          <a:xfrm flipH="1">
            <a:off x="6724653" y="4791077"/>
            <a:ext cx="2432447" cy="1012825"/>
          </a:xfrm>
          <a:custGeom>
            <a:avLst/>
            <a:gdLst>
              <a:gd name="T0" fmla="*/ 3243823 w 3242703"/>
              <a:gd name="T1" fmla="*/ 0 h 1012510"/>
              <a:gd name="T2" fmla="*/ 3151264 w 3242703"/>
              <a:gd name="T3" fmla="*/ 0 h 1012510"/>
              <a:gd name="T4" fmla="*/ 3151264 w 3242703"/>
              <a:gd name="T5" fmla="*/ 559926 h 1012510"/>
              <a:gd name="T6" fmla="*/ 2802592 w 3242703"/>
              <a:gd name="T7" fmla="*/ 908696 h 1012510"/>
              <a:gd name="T8" fmla="*/ 0 w 3242703"/>
              <a:gd name="T9" fmla="*/ 908696 h 1012510"/>
              <a:gd name="T10" fmla="*/ 0 w 3242703"/>
              <a:gd name="T11" fmla="*/ 1013140 h 1012510"/>
              <a:gd name="T12" fmla="*/ 2895151 w 3242703"/>
              <a:gd name="T13" fmla="*/ 1013140 h 1012510"/>
              <a:gd name="T14" fmla="*/ 3243823 w 3242703"/>
              <a:gd name="T15" fmla="*/ 664372 h 1012510"/>
              <a:gd name="T16" fmla="*/ 0 60000 65536"/>
              <a:gd name="T17" fmla="*/ 0 60000 65536"/>
              <a:gd name="T18" fmla="*/ 0 60000 65536"/>
              <a:gd name="T19" fmla="*/ 0 60000 65536"/>
              <a:gd name="T20" fmla="*/ 0 60000 65536"/>
              <a:gd name="T21" fmla="*/ 0 60000 65536"/>
              <a:gd name="T22" fmla="*/ 0 60000 65536"/>
              <a:gd name="T23" fmla="*/ 0 60000 65536"/>
              <a:gd name="T24" fmla="*/ 0 w 3242703"/>
              <a:gd name="T25" fmla="*/ 0 h 1012510"/>
              <a:gd name="T26" fmla="*/ 3242703 w 3242703"/>
              <a:gd name="T27" fmla="*/ 1012510 h 10125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2703" h="1012510">
                <a:moveTo>
                  <a:pt x="3242703" y="0"/>
                </a:moveTo>
                <a:lnTo>
                  <a:pt x="3150176" y="0"/>
                </a:lnTo>
                <a:lnTo>
                  <a:pt x="3150176" y="559578"/>
                </a:lnTo>
                <a:cubicBezTo>
                  <a:pt x="3150176" y="752078"/>
                  <a:pt x="2994124" y="908130"/>
                  <a:pt x="2801624" y="908130"/>
                </a:cubicBezTo>
                <a:lnTo>
                  <a:pt x="0" y="908130"/>
                </a:lnTo>
                <a:lnTo>
                  <a:pt x="0" y="1012510"/>
                </a:lnTo>
                <a:lnTo>
                  <a:pt x="2894151" y="1012510"/>
                </a:lnTo>
                <a:cubicBezTo>
                  <a:pt x="3086651" y="1012510"/>
                  <a:pt x="3242703" y="856458"/>
                  <a:pt x="3242703" y="663958"/>
                </a:cubicBezTo>
                <a:lnTo>
                  <a:pt x="3242703" y="0"/>
                </a:lnTo>
                <a:close/>
              </a:path>
            </a:pathLst>
          </a:custGeom>
          <a:solidFill>
            <a:srgbClr val="A6AFB6"/>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p>
        </p:txBody>
      </p:sp>
      <p:grpSp>
        <p:nvGrpSpPr>
          <p:cNvPr id="34843" name="组合 60"/>
          <p:cNvGrpSpPr>
            <a:grpSpLocks/>
          </p:cNvGrpSpPr>
          <p:nvPr/>
        </p:nvGrpSpPr>
        <p:grpSpPr bwMode="auto">
          <a:xfrm>
            <a:off x="6641306" y="3987802"/>
            <a:ext cx="338138" cy="485775"/>
            <a:chOff x="0" y="0"/>
            <a:chExt cx="466184" cy="501686"/>
          </a:xfrm>
        </p:grpSpPr>
        <p:sp>
          <p:nvSpPr>
            <p:cNvPr id="34847" name="Freeform 154"/>
            <p:cNvSpPr>
              <a:spLocks noChangeArrowheads="1"/>
            </p:cNvSpPr>
            <p:nvPr/>
          </p:nvSpPr>
          <p:spPr bwMode="auto">
            <a:xfrm>
              <a:off x="141070" y="426012"/>
              <a:ext cx="50449" cy="46712"/>
            </a:xfrm>
            <a:custGeom>
              <a:avLst/>
              <a:gdLst>
                <a:gd name="T0" fmla="*/ 76978594 w 23"/>
                <a:gd name="T1" fmla="*/ 0 h 21"/>
                <a:gd name="T2" fmla="*/ 76978594 w 23"/>
                <a:gd name="T3" fmla="*/ 19792542 h 21"/>
                <a:gd name="T4" fmla="*/ 91411395 w 23"/>
                <a:gd name="T5" fmla="*/ 54426153 h 21"/>
                <a:gd name="T6" fmla="*/ 48110799 w 23"/>
                <a:gd name="T7" fmla="*/ 84112741 h 21"/>
                <a:gd name="T8" fmla="*/ 19245197 w 23"/>
                <a:gd name="T9" fmla="*/ 44529882 h 21"/>
                <a:gd name="T10" fmla="*/ 28867795 w 23"/>
                <a:gd name="T11" fmla="*/ 24739565 h 21"/>
                <a:gd name="T12" fmla="*/ 28867795 w 23"/>
                <a:gd name="T13" fmla="*/ 0 h 21"/>
                <a:gd name="T14" fmla="*/ 0 w 23"/>
                <a:gd name="T15" fmla="*/ 49479130 h 21"/>
                <a:gd name="T16" fmla="*/ 52923194 w 23"/>
                <a:gd name="T17" fmla="*/ 103905283 h 21"/>
                <a:gd name="T18" fmla="*/ 110656591 w 23"/>
                <a:gd name="T19" fmla="*/ 49479130 h 21"/>
                <a:gd name="T20" fmla="*/ 76978594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48" name="Rectangle 155"/>
            <p:cNvSpPr>
              <a:spLocks noChangeArrowheads="1"/>
            </p:cNvSpPr>
            <p:nvPr/>
          </p:nvSpPr>
          <p:spPr bwMode="auto">
            <a:xfrm>
              <a:off x="160689" y="419472"/>
              <a:ext cx="9342" cy="32698"/>
            </a:xfrm>
            <a:prstGeom prst="rect">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sym typeface="宋体" panose="02010600030101010101" pitchFamily="2" charset="-122"/>
              </a:endParaRPr>
            </a:p>
          </p:txBody>
        </p:sp>
        <p:sp>
          <p:nvSpPr>
            <p:cNvPr id="34849" name="Freeform 156"/>
            <p:cNvSpPr>
              <a:spLocks noEditPoints="1" noChangeArrowheads="1"/>
            </p:cNvSpPr>
            <p:nvPr/>
          </p:nvSpPr>
          <p:spPr bwMode="auto">
            <a:xfrm>
              <a:off x="39238" y="81278"/>
              <a:ext cx="260652" cy="260652"/>
            </a:xfrm>
            <a:custGeom>
              <a:avLst/>
              <a:gdLst>
                <a:gd name="T0" fmla="*/ 117103433 w 118"/>
                <a:gd name="T1" fmla="*/ 92705964 h 118"/>
                <a:gd name="T2" fmla="*/ 92705964 w 118"/>
                <a:gd name="T3" fmla="*/ 458654746 h 118"/>
                <a:gd name="T4" fmla="*/ 458654746 w 118"/>
                <a:gd name="T5" fmla="*/ 483052215 h 118"/>
                <a:gd name="T6" fmla="*/ 483052215 w 118"/>
                <a:gd name="T7" fmla="*/ 117103433 h 118"/>
                <a:gd name="T8" fmla="*/ 117103433 w 118"/>
                <a:gd name="T9" fmla="*/ 92705964 h 118"/>
                <a:gd name="T10" fmla="*/ 312276558 w 118"/>
                <a:gd name="T11" fmla="*/ 409862017 h 118"/>
                <a:gd name="T12" fmla="*/ 312276558 w 118"/>
                <a:gd name="T13" fmla="*/ 453775252 h 118"/>
                <a:gd name="T14" fmla="*/ 273240608 w 118"/>
                <a:gd name="T15" fmla="*/ 453775252 h 118"/>
                <a:gd name="T16" fmla="*/ 273240608 w 118"/>
                <a:gd name="T17" fmla="*/ 414741510 h 118"/>
                <a:gd name="T18" fmla="*/ 200052619 w 118"/>
                <a:gd name="T19" fmla="*/ 395223535 h 118"/>
                <a:gd name="T20" fmla="*/ 209809398 w 118"/>
                <a:gd name="T21" fmla="*/ 346430806 h 118"/>
                <a:gd name="T22" fmla="*/ 282999596 w 118"/>
                <a:gd name="T23" fmla="*/ 365948781 h 118"/>
                <a:gd name="T24" fmla="*/ 322033337 w 118"/>
                <a:gd name="T25" fmla="*/ 341551312 h 118"/>
                <a:gd name="T26" fmla="*/ 278120102 w 118"/>
                <a:gd name="T27" fmla="*/ 302517571 h 118"/>
                <a:gd name="T28" fmla="*/ 200052619 w 118"/>
                <a:gd name="T29" fmla="*/ 224447879 h 118"/>
                <a:gd name="T30" fmla="*/ 273240608 w 118"/>
                <a:gd name="T31" fmla="*/ 151257681 h 118"/>
                <a:gd name="T32" fmla="*/ 273240608 w 118"/>
                <a:gd name="T33" fmla="*/ 112223939 h 118"/>
                <a:gd name="T34" fmla="*/ 312276558 w 118"/>
                <a:gd name="T35" fmla="*/ 112223939 h 118"/>
                <a:gd name="T36" fmla="*/ 312276558 w 118"/>
                <a:gd name="T37" fmla="*/ 146378187 h 118"/>
                <a:gd name="T38" fmla="*/ 375705560 w 118"/>
                <a:gd name="T39" fmla="*/ 161016669 h 118"/>
                <a:gd name="T40" fmla="*/ 361069287 w 118"/>
                <a:gd name="T41" fmla="*/ 209809398 h 118"/>
                <a:gd name="T42" fmla="*/ 302517571 w 118"/>
                <a:gd name="T43" fmla="*/ 195173125 h 118"/>
                <a:gd name="T44" fmla="*/ 268361114 w 118"/>
                <a:gd name="T45" fmla="*/ 219568385 h 118"/>
                <a:gd name="T46" fmla="*/ 317153843 w 118"/>
                <a:gd name="T47" fmla="*/ 253724842 h 118"/>
                <a:gd name="T48" fmla="*/ 385464548 w 118"/>
                <a:gd name="T49" fmla="*/ 336671818 h 118"/>
                <a:gd name="T50" fmla="*/ 312276558 w 118"/>
                <a:gd name="T51" fmla="*/ 409862017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18"/>
                <a:gd name="T80" fmla="*/ 118 w 118"/>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50" name="Freeform 157"/>
            <p:cNvSpPr>
              <a:spLocks noEditPoints="1" noChangeArrowheads="1"/>
            </p:cNvSpPr>
            <p:nvPr/>
          </p:nvSpPr>
          <p:spPr bwMode="auto">
            <a:xfrm>
              <a:off x="0" y="0"/>
              <a:ext cx="338194" cy="501686"/>
            </a:xfrm>
            <a:custGeom>
              <a:avLst/>
              <a:gdLst>
                <a:gd name="T0" fmla="*/ 674261578 w 153"/>
                <a:gd name="T1" fmla="*/ 864539792 h 227"/>
                <a:gd name="T2" fmla="*/ 78175864 w 153"/>
                <a:gd name="T3" fmla="*/ 864539792 h 227"/>
                <a:gd name="T4" fmla="*/ 78175864 w 153"/>
                <a:gd name="T5" fmla="*/ 78150302 h 227"/>
                <a:gd name="T6" fmla="*/ 674261578 w 153"/>
                <a:gd name="T7" fmla="*/ 78150302 h 227"/>
                <a:gd name="T8" fmla="*/ 674261578 w 153"/>
                <a:gd name="T9" fmla="*/ 503093815 h 227"/>
                <a:gd name="T10" fmla="*/ 679146602 w 153"/>
                <a:gd name="T11" fmla="*/ 498209559 h 227"/>
                <a:gd name="T12" fmla="*/ 747550207 w 153"/>
                <a:gd name="T13" fmla="*/ 459135513 h 227"/>
                <a:gd name="T14" fmla="*/ 747550207 w 153"/>
                <a:gd name="T15" fmla="*/ 63497535 h 227"/>
                <a:gd name="T16" fmla="*/ 688918861 w 153"/>
                <a:gd name="T17" fmla="*/ 0 h 227"/>
                <a:gd name="T18" fmla="*/ 58631345 w 153"/>
                <a:gd name="T19" fmla="*/ 0 h 227"/>
                <a:gd name="T20" fmla="*/ 0 w 153"/>
                <a:gd name="T21" fmla="*/ 63497535 h 227"/>
                <a:gd name="T22" fmla="*/ 0 w 153"/>
                <a:gd name="T23" fmla="*/ 1050148142 h 227"/>
                <a:gd name="T24" fmla="*/ 58631345 w 153"/>
                <a:gd name="T25" fmla="*/ 1108761421 h 227"/>
                <a:gd name="T26" fmla="*/ 688918861 w 153"/>
                <a:gd name="T27" fmla="*/ 1108761421 h 227"/>
                <a:gd name="T28" fmla="*/ 747550207 w 153"/>
                <a:gd name="T29" fmla="*/ 1050148142 h 227"/>
                <a:gd name="T30" fmla="*/ 747550207 w 153"/>
                <a:gd name="T31" fmla="*/ 859655537 h 227"/>
                <a:gd name="T32" fmla="*/ 674261578 w 153"/>
                <a:gd name="T33" fmla="*/ 810812979 h 227"/>
                <a:gd name="T34" fmla="*/ 674261578 w 153"/>
                <a:gd name="T35" fmla="*/ 864539792 h 227"/>
                <a:gd name="T36" fmla="*/ 366445356 w 153"/>
                <a:gd name="T37" fmla="*/ 1079455887 h 227"/>
                <a:gd name="T38" fmla="*/ 273612209 w 153"/>
                <a:gd name="T39" fmla="*/ 981766351 h 227"/>
                <a:gd name="T40" fmla="*/ 366445356 w 153"/>
                <a:gd name="T41" fmla="*/ 888963281 h 227"/>
                <a:gd name="T42" fmla="*/ 464165739 w 153"/>
                <a:gd name="T43" fmla="*/ 981766351 h 227"/>
                <a:gd name="T44" fmla="*/ 366445356 w 153"/>
                <a:gd name="T45" fmla="*/ 1079455887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227"/>
                <a:gd name="T71" fmla="*/ 153 w 1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51" name="Freeform 158"/>
            <p:cNvSpPr>
              <a:spLocks noEditPoints="1" noChangeArrowheads="1"/>
            </p:cNvSpPr>
            <p:nvPr/>
          </p:nvSpPr>
          <p:spPr bwMode="auto">
            <a:xfrm>
              <a:off x="275600" y="202729"/>
              <a:ext cx="190584" cy="190584"/>
            </a:xfrm>
            <a:custGeom>
              <a:avLst/>
              <a:gdLst>
                <a:gd name="T0" fmla="*/ 353597587 w 86"/>
                <a:gd name="T1" fmla="*/ 83489089 h 86"/>
                <a:gd name="T2" fmla="*/ 88399951 w 86"/>
                <a:gd name="T3" fmla="*/ 68754286 h 86"/>
                <a:gd name="T4" fmla="*/ 68754286 w 86"/>
                <a:gd name="T5" fmla="*/ 333951922 h 86"/>
                <a:gd name="T6" fmla="*/ 338862784 w 86"/>
                <a:gd name="T7" fmla="*/ 353597587 h 86"/>
                <a:gd name="T8" fmla="*/ 353597587 w 86"/>
                <a:gd name="T9" fmla="*/ 83489089 h 86"/>
                <a:gd name="T10" fmla="*/ 225908523 w 86"/>
                <a:gd name="T11" fmla="*/ 309397611 h 86"/>
                <a:gd name="T12" fmla="*/ 225908523 w 86"/>
                <a:gd name="T13" fmla="*/ 343775862 h 86"/>
                <a:gd name="T14" fmla="*/ 196443350 w 86"/>
                <a:gd name="T15" fmla="*/ 343775862 h 86"/>
                <a:gd name="T16" fmla="*/ 196443350 w 86"/>
                <a:gd name="T17" fmla="*/ 314308473 h 86"/>
                <a:gd name="T18" fmla="*/ 137510788 w 86"/>
                <a:gd name="T19" fmla="*/ 299575887 h 86"/>
                <a:gd name="T20" fmla="*/ 147332512 w 86"/>
                <a:gd name="T21" fmla="*/ 260286774 h 86"/>
                <a:gd name="T22" fmla="*/ 201354212 w 86"/>
                <a:gd name="T23" fmla="*/ 275019360 h 86"/>
                <a:gd name="T24" fmla="*/ 235730247 w 86"/>
                <a:gd name="T25" fmla="*/ 255375912 h 86"/>
                <a:gd name="T26" fmla="*/ 201354212 w 86"/>
                <a:gd name="T27" fmla="*/ 225908523 h 86"/>
                <a:gd name="T28" fmla="*/ 142421650 w 86"/>
                <a:gd name="T29" fmla="*/ 166975961 h 86"/>
                <a:gd name="T30" fmla="*/ 196443350 w 86"/>
                <a:gd name="T31" fmla="*/ 108043399 h 86"/>
                <a:gd name="T32" fmla="*/ 196443350 w 86"/>
                <a:gd name="T33" fmla="*/ 73665148 h 86"/>
                <a:gd name="T34" fmla="*/ 230819385 w 86"/>
                <a:gd name="T35" fmla="*/ 73665148 h 86"/>
                <a:gd name="T36" fmla="*/ 230819385 w 86"/>
                <a:gd name="T37" fmla="*/ 103132537 h 86"/>
                <a:gd name="T38" fmla="*/ 275019360 w 86"/>
                <a:gd name="T39" fmla="*/ 112954261 h 86"/>
                <a:gd name="T40" fmla="*/ 265197636 w 86"/>
                <a:gd name="T41" fmla="*/ 152243375 h 86"/>
                <a:gd name="T42" fmla="*/ 220997661 w 86"/>
                <a:gd name="T43" fmla="*/ 142421650 h 86"/>
                <a:gd name="T44" fmla="*/ 191532488 w 86"/>
                <a:gd name="T45" fmla="*/ 157154237 h 86"/>
                <a:gd name="T46" fmla="*/ 230819385 w 86"/>
                <a:gd name="T47" fmla="*/ 186621626 h 86"/>
                <a:gd name="T48" fmla="*/ 284841085 w 86"/>
                <a:gd name="T49" fmla="*/ 250465050 h 86"/>
                <a:gd name="T50" fmla="*/ 225908523 w 86"/>
                <a:gd name="T51" fmla="*/ 309397611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86"/>
                <a:gd name="T80" fmla="*/ 86 w 86"/>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34844" name="组合 66"/>
          <p:cNvGrpSpPr>
            <a:grpSpLocks/>
          </p:cNvGrpSpPr>
          <p:nvPr/>
        </p:nvGrpSpPr>
        <p:grpSpPr bwMode="auto">
          <a:xfrm>
            <a:off x="2189562" y="3948114"/>
            <a:ext cx="375047" cy="481012"/>
            <a:chOff x="0" y="0"/>
            <a:chExt cx="490600" cy="471805"/>
          </a:xfrm>
        </p:grpSpPr>
        <p:sp>
          <p:nvSpPr>
            <p:cNvPr id="34845" name="Oval 131"/>
            <p:cNvSpPr>
              <a:spLocks noChangeArrowheads="1"/>
            </p:cNvSpPr>
            <p:nvPr/>
          </p:nvSpPr>
          <p:spPr bwMode="auto">
            <a:xfrm>
              <a:off x="134915" y="0"/>
              <a:ext cx="220770" cy="223595"/>
            </a:xfrm>
            <a:prstGeom prst="ellipse">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sym typeface="宋体" panose="02010600030101010101" pitchFamily="2" charset="-122"/>
              </a:endParaRPr>
            </a:p>
          </p:txBody>
        </p:sp>
        <p:sp>
          <p:nvSpPr>
            <p:cNvPr id="34846" name="Freeform 134"/>
            <p:cNvSpPr>
              <a:spLocks noChangeArrowheads="1"/>
            </p:cNvSpPr>
            <p:nvPr/>
          </p:nvSpPr>
          <p:spPr bwMode="auto">
            <a:xfrm>
              <a:off x="0" y="258467"/>
              <a:ext cx="490600" cy="213338"/>
            </a:xfrm>
            <a:custGeom>
              <a:avLst/>
              <a:gdLst>
                <a:gd name="T0" fmla="*/ 210602315 w 200"/>
                <a:gd name="T1" fmla="*/ 523139106 h 87"/>
                <a:gd name="T2" fmla="*/ 210602315 w 200"/>
                <a:gd name="T3" fmla="*/ 432943723 h 87"/>
                <a:gd name="T4" fmla="*/ 276791614 w 200"/>
                <a:gd name="T5" fmla="*/ 432943723 h 87"/>
                <a:gd name="T6" fmla="*/ 276791614 w 200"/>
                <a:gd name="T7" fmla="*/ 523139106 h 87"/>
                <a:gd name="T8" fmla="*/ 932667395 w 200"/>
                <a:gd name="T9" fmla="*/ 523139106 h 87"/>
                <a:gd name="T10" fmla="*/ 932667395 w 200"/>
                <a:gd name="T11" fmla="*/ 432943723 h 87"/>
                <a:gd name="T12" fmla="*/ 998856694 w 200"/>
                <a:gd name="T13" fmla="*/ 432943723 h 87"/>
                <a:gd name="T14" fmla="*/ 998856694 w 200"/>
                <a:gd name="T15" fmla="*/ 523139106 h 87"/>
                <a:gd name="T16" fmla="*/ 1197424591 w 200"/>
                <a:gd name="T17" fmla="*/ 523139106 h 87"/>
                <a:gd name="T18" fmla="*/ 1203441800 w 200"/>
                <a:gd name="T19" fmla="*/ 258563204 h 87"/>
                <a:gd name="T20" fmla="*/ 938684604 w 200"/>
                <a:gd name="T21" fmla="*/ 0 h 87"/>
                <a:gd name="T22" fmla="*/ 938684604 w 200"/>
                <a:gd name="T23" fmla="*/ 0 h 87"/>
                <a:gd name="T24" fmla="*/ 938684604 w 200"/>
                <a:gd name="T25" fmla="*/ 0 h 87"/>
                <a:gd name="T26" fmla="*/ 842409260 w 200"/>
                <a:gd name="T27" fmla="*/ 0 h 87"/>
                <a:gd name="T28" fmla="*/ 601720900 w 200"/>
                <a:gd name="T29" fmla="*/ 481047764 h 87"/>
                <a:gd name="T30" fmla="*/ 361032540 w 200"/>
                <a:gd name="T31" fmla="*/ 0 h 87"/>
                <a:gd name="T32" fmla="*/ 270774405 w 200"/>
                <a:gd name="T33" fmla="*/ 0 h 87"/>
                <a:gd name="T34" fmla="*/ 270774405 w 200"/>
                <a:gd name="T35" fmla="*/ 0 h 87"/>
                <a:gd name="T36" fmla="*/ 264757196 w 200"/>
                <a:gd name="T37" fmla="*/ 0 h 87"/>
                <a:gd name="T38" fmla="*/ 6017209 w 200"/>
                <a:gd name="T39" fmla="*/ 258563204 h 87"/>
                <a:gd name="T40" fmla="*/ 0 w 200"/>
                <a:gd name="T41" fmla="*/ 523139106 h 87"/>
                <a:gd name="T42" fmla="*/ 210602315 w 200"/>
                <a:gd name="T43" fmla="*/ 523139106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0"/>
                <a:gd name="T67" fmla="*/ 0 h 87"/>
                <a:gd name="T68" fmla="*/ 200 w 200"/>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sp>
        <p:nvSpPr>
          <p:cNvPr id="3" name="矩形 2"/>
          <p:cNvSpPr/>
          <p:nvPr/>
        </p:nvSpPr>
        <p:spPr>
          <a:xfrm>
            <a:off x="733117" y="2202482"/>
            <a:ext cx="2544281" cy="461665"/>
          </a:xfrm>
          <a:prstGeom prst="rect">
            <a:avLst/>
          </a:prstGeom>
        </p:spPr>
        <p:txBody>
          <a:bodyPr wrap="square">
            <a:spAutoFit/>
          </a:bodyPr>
          <a:lstStyle/>
          <a:p>
            <a:pPr lvl="0"/>
            <a:r>
              <a:rPr lang="en-US" altLang="zh-CN" sz="2400" dirty="0"/>
              <a:t>1.</a:t>
            </a:r>
            <a:r>
              <a:rPr lang="zh-CN" altLang="en-US" sz="2400" dirty="0"/>
              <a:t>布局上的变化</a:t>
            </a:r>
          </a:p>
        </p:txBody>
      </p:sp>
      <p:sp>
        <p:nvSpPr>
          <p:cNvPr id="4" name="矩形 3"/>
          <p:cNvSpPr/>
          <p:nvPr/>
        </p:nvSpPr>
        <p:spPr>
          <a:xfrm>
            <a:off x="295693" y="3032137"/>
            <a:ext cx="2393019" cy="470434"/>
          </a:xfrm>
          <a:prstGeom prst="rect">
            <a:avLst/>
          </a:prstGeom>
        </p:spPr>
        <p:txBody>
          <a:bodyPr wrap="square">
            <a:spAutoFit/>
          </a:bodyPr>
          <a:lstStyle/>
          <a:p>
            <a:pPr lvl="0"/>
            <a:r>
              <a:rPr lang="en-US" altLang="zh-CN" sz="2400" dirty="0"/>
              <a:t>2</a:t>
            </a:r>
            <a:r>
              <a:rPr lang="zh-CN" altLang="en-US" sz="2400" dirty="0"/>
              <a:t>风格上的创新</a:t>
            </a:r>
          </a:p>
        </p:txBody>
      </p:sp>
      <p:sp>
        <p:nvSpPr>
          <p:cNvPr id="5" name="矩形 4"/>
          <p:cNvSpPr/>
          <p:nvPr/>
        </p:nvSpPr>
        <p:spPr>
          <a:xfrm>
            <a:off x="2536030" y="5127064"/>
            <a:ext cx="2942037" cy="461665"/>
          </a:xfrm>
          <a:prstGeom prst="rect">
            <a:avLst/>
          </a:prstGeom>
        </p:spPr>
        <p:txBody>
          <a:bodyPr wrap="square">
            <a:spAutoFit/>
          </a:bodyPr>
          <a:lstStyle/>
          <a:p>
            <a:pPr lvl="0"/>
            <a:r>
              <a:rPr lang="zh-CN" altLang="en-US" sz="2400" dirty="0"/>
              <a:t> </a:t>
            </a:r>
            <a:r>
              <a:rPr lang="en-US" altLang="zh-CN" sz="2400" dirty="0"/>
              <a:t>3.</a:t>
            </a:r>
            <a:r>
              <a:rPr lang="zh-CN" altLang="en-US" sz="2400" dirty="0"/>
              <a:t>功能上的多元化</a:t>
            </a:r>
          </a:p>
        </p:txBody>
      </p:sp>
      <p:sp>
        <p:nvSpPr>
          <p:cNvPr id="6" name="矩形 5"/>
          <p:cNvSpPr/>
          <p:nvPr/>
        </p:nvSpPr>
        <p:spPr>
          <a:xfrm>
            <a:off x="5296727" y="1793346"/>
            <a:ext cx="2510624" cy="461665"/>
          </a:xfrm>
          <a:prstGeom prst="rect">
            <a:avLst/>
          </a:prstGeom>
        </p:spPr>
        <p:txBody>
          <a:bodyPr wrap="none">
            <a:spAutoFit/>
          </a:bodyPr>
          <a:lstStyle/>
          <a:p>
            <a:pPr lvl="0"/>
            <a:r>
              <a:rPr lang="en-US" altLang="zh-CN" sz="2400" dirty="0"/>
              <a:t>4</a:t>
            </a:r>
            <a:r>
              <a:rPr lang="zh-CN" altLang="en-US" sz="2400" dirty="0"/>
              <a:t>、设施的现代化</a:t>
            </a:r>
          </a:p>
        </p:txBody>
      </p:sp>
      <p:sp>
        <p:nvSpPr>
          <p:cNvPr id="7" name="矩形 6"/>
          <p:cNvSpPr/>
          <p:nvPr/>
        </p:nvSpPr>
        <p:spPr>
          <a:xfrm>
            <a:off x="6341271" y="2504974"/>
            <a:ext cx="2580701" cy="1200329"/>
          </a:xfrm>
          <a:prstGeom prst="rect">
            <a:avLst/>
          </a:prstGeom>
        </p:spPr>
        <p:txBody>
          <a:bodyPr wrap="square">
            <a:spAutoFit/>
          </a:bodyPr>
          <a:lstStyle/>
          <a:p>
            <a:pPr lvl="0"/>
            <a:r>
              <a:rPr lang="en-US" altLang="zh-CN" sz="2400" dirty="0"/>
              <a:t>5.</a:t>
            </a:r>
            <a:r>
              <a:rPr lang="zh-CN" altLang="en-US" sz="2400" dirty="0"/>
              <a:t>独立的淋浴装置将在客房卫生间装修中大行其道</a:t>
            </a:r>
          </a:p>
        </p:txBody>
      </p:sp>
      <p:sp>
        <p:nvSpPr>
          <p:cNvPr id="8" name="矩形 7"/>
          <p:cNvSpPr/>
          <p:nvPr/>
        </p:nvSpPr>
        <p:spPr>
          <a:xfrm>
            <a:off x="5074445" y="5824541"/>
            <a:ext cx="3025800" cy="830997"/>
          </a:xfrm>
          <a:prstGeom prst="rect">
            <a:avLst/>
          </a:prstGeom>
        </p:spPr>
        <p:txBody>
          <a:bodyPr wrap="square">
            <a:spAutoFit/>
          </a:bodyPr>
          <a:lstStyle/>
          <a:p>
            <a:pPr lvl="0"/>
            <a:r>
              <a:rPr lang="en-US" altLang="zh-CN" sz="2400" dirty="0"/>
              <a:t>6. </a:t>
            </a:r>
            <a:r>
              <a:rPr lang="zh-CN" altLang="en-US" sz="2400" dirty="0"/>
              <a:t>浴缸朝大体量、</a:t>
            </a:r>
            <a:r>
              <a:rPr lang="en-US" altLang="zh-CN" sz="2400" dirty="0"/>
              <a:t>SPA</a:t>
            </a:r>
            <a:r>
              <a:rPr lang="zh-CN" altLang="en-US" sz="2400" dirty="0"/>
              <a:t>化方向发展</a:t>
            </a:r>
          </a:p>
        </p:txBody>
      </p:sp>
      <p:sp>
        <p:nvSpPr>
          <p:cNvPr id="60" name="Text Box 3"/>
          <p:cNvSpPr txBox="1">
            <a:spLocks noChangeArrowheads="1"/>
          </p:cNvSpPr>
          <p:nvPr/>
        </p:nvSpPr>
        <p:spPr bwMode="auto">
          <a:xfrm>
            <a:off x="554748" y="836820"/>
            <a:ext cx="644844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 卫生间设计与装修的发展趋势</a:t>
            </a:r>
            <a:endParaRPr lang="zh-CN"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15406292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55725" y="1340855"/>
            <a:ext cx="7632529" cy="5078313"/>
          </a:xfrm>
          <a:prstGeom prst="rect">
            <a:avLst/>
          </a:prstGeom>
          <a:noFill/>
        </p:spPr>
        <p:txBody>
          <a:bodyPr wrap="square" rtlCol="0">
            <a:spAutoFit/>
          </a:bodyPr>
          <a:lstStyle/>
          <a:p>
            <a:pPr>
              <a:lnSpc>
                <a:spcPct val="150000"/>
              </a:lnSpc>
            </a:pPr>
            <a:r>
              <a:rPr lang="zh-CN" altLang="en-US" sz="2400" dirty="0">
                <a:latin typeface="+mj-ea"/>
                <a:ea typeface="+mj-ea"/>
              </a:rPr>
              <a:t>客房还可能发生的一种不安全事件，是某些客人可能对应客人要求进入客人房间为客人提供服务的服务员进行非礼或性侵。对此，酒店管理者也要做好防范工作。最后，酒店一旦发生不安全事件，作为客房员工，要在报告领导及保卫部门的同时，注意保护好现场，不准无关人员无故进入现场，更不许触动任何物件，这对调查分析、追踪破案极为重要。此外，发案后，在真象未明的情况下，不能向不相干的宾客等外人传播，如有宾客打听，应有礼貌地说：“对不起，我不清楚”。</a:t>
            </a:r>
          </a:p>
        </p:txBody>
      </p:sp>
      <p:sp>
        <p:nvSpPr>
          <p:cNvPr id="11" name="矩形 10"/>
          <p:cNvSpPr/>
          <p:nvPr/>
        </p:nvSpPr>
        <p:spPr>
          <a:xfrm>
            <a:off x="576785" y="260780"/>
            <a:ext cx="4493538"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（八）其他安全事件的防范</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564076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8"/>
          <p:cNvGrpSpPr/>
          <p:nvPr/>
        </p:nvGrpSpPr>
        <p:grpSpPr>
          <a:xfrm>
            <a:off x="368645" y="1813682"/>
            <a:ext cx="352123" cy="453931"/>
            <a:chOff x="1101969" y="1465385"/>
            <a:chExt cx="679206" cy="567843"/>
          </a:xfrm>
          <a:solidFill>
            <a:schemeClr val="accent1"/>
          </a:solidFill>
        </p:grpSpPr>
        <p:sp>
          <p:nvSpPr>
            <p:cNvPr id="2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1"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2"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23" name="Text Box 3"/>
          <p:cNvSpPr txBox="1">
            <a:spLocks noChangeArrowheads="1"/>
          </p:cNvSpPr>
          <p:nvPr/>
        </p:nvSpPr>
        <p:spPr bwMode="auto">
          <a:xfrm>
            <a:off x="733353" y="1713616"/>
            <a:ext cx="5638772"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四、发生偷盗现象时的处理程序</a:t>
            </a:r>
            <a:endParaRPr lang="en-US" altLang="zh-CN" sz="3000" b="1" dirty="0">
              <a:solidFill>
                <a:srgbClr val="CC3300"/>
              </a:solidFill>
              <a:latin typeface="黑体" pitchFamily="49" charset="-122"/>
              <a:ea typeface="黑体" pitchFamily="49" charset="-122"/>
            </a:endParaRPr>
          </a:p>
        </p:txBody>
      </p:sp>
      <p:sp>
        <p:nvSpPr>
          <p:cNvPr id="9" name="TextBox 8"/>
          <p:cNvSpPr txBox="1"/>
          <p:nvPr/>
        </p:nvSpPr>
        <p:spPr>
          <a:xfrm>
            <a:off x="1043755" y="2420930"/>
            <a:ext cx="7632529" cy="3883755"/>
          </a:xfrm>
          <a:prstGeom prst="rect">
            <a:avLst/>
          </a:prstGeom>
          <a:noFill/>
        </p:spPr>
        <p:txBody>
          <a:bodyPr wrap="square" rtlCol="0">
            <a:spAutoFit/>
          </a:bodyPr>
          <a:lstStyle/>
          <a:p>
            <a:pPr>
              <a:lnSpc>
                <a:spcPct val="150000"/>
              </a:lnSpc>
            </a:pPr>
            <a:r>
              <a:rPr lang="zh-CN" altLang="en-US" sz="2400" dirty="0">
                <a:latin typeface="+mj-ea"/>
                <a:ea typeface="+mj-ea"/>
              </a:rPr>
              <a:t>发生任何偷盗现象均需首先报酒店保安部。接到通知后，同保安人员赶到现场，若发生在房间，则同时通知客房部的管理人员一同前往，请保安部通知监控室注意店内有关区域是否有可疑人员。查询被盗物品的客人是否有客人来访的有关资料，并作记录。询问专业问题最好由保安人员询问，大堂经理做好翻译。要视客人要求由客人决定是否向公安机关报案。</a:t>
            </a:r>
          </a:p>
        </p:txBody>
      </p:sp>
    </p:spTree>
    <p:extLst>
      <p:ext uri="{BB962C8B-B14F-4D97-AF65-F5344CB8AC3E}">
        <p14:creationId xmlns:p14="http://schemas.microsoft.com/office/powerpoint/2010/main" val="11888464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00054" y="1687121"/>
            <a:ext cx="3600974" cy="332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4283980" y="4725090"/>
            <a:ext cx="3001096" cy="1676946"/>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 name="文本框 106"/>
          <p:cNvSpPr txBox="1"/>
          <p:nvPr/>
        </p:nvSpPr>
        <p:spPr>
          <a:xfrm>
            <a:off x="4416433" y="4963398"/>
            <a:ext cx="2736190" cy="1200329"/>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“情人节”因电线老化而使义乌一家酒店付之一炬</a:t>
            </a:r>
          </a:p>
        </p:txBody>
      </p:sp>
      <p:sp>
        <p:nvSpPr>
          <p:cNvPr id="10" name="矩形 9"/>
          <p:cNvSpPr/>
          <p:nvPr/>
        </p:nvSpPr>
        <p:spPr>
          <a:xfrm>
            <a:off x="468313" y="1136513"/>
            <a:ext cx="447034" cy="550608"/>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矩形 10"/>
          <p:cNvSpPr/>
          <p:nvPr/>
        </p:nvSpPr>
        <p:spPr>
          <a:xfrm>
            <a:off x="663432" y="1203145"/>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9" name="Text Box 2"/>
          <p:cNvSpPr txBox="1">
            <a:spLocks noChangeArrowheads="1"/>
          </p:cNvSpPr>
          <p:nvPr/>
        </p:nvSpPr>
        <p:spPr bwMode="auto">
          <a:xfrm>
            <a:off x="714375" y="428625"/>
            <a:ext cx="81422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第三节    火灾</a:t>
            </a:r>
            <a:r>
              <a:rPr lang="zh-CN" altLang="en-US" sz="3500" b="1" dirty="0">
                <a:solidFill>
                  <a:schemeClr val="accent1"/>
                </a:solidFill>
                <a:latin typeface="微软雅黑" pitchFamily="34" charset="-122"/>
                <a:ea typeface="微软雅黑" pitchFamily="34" charset="-122"/>
              </a:rPr>
              <a:t>的预防、通报及扑救</a:t>
            </a:r>
          </a:p>
        </p:txBody>
      </p:sp>
      <p:sp>
        <p:nvSpPr>
          <p:cNvPr id="13" name="Text Box 3"/>
          <p:cNvSpPr txBox="1">
            <a:spLocks noChangeArrowheads="1"/>
          </p:cNvSpPr>
          <p:nvPr/>
        </p:nvSpPr>
        <p:spPr bwMode="auto">
          <a:xfrm>
            <a:off x="1079376" y="1199755"/>
            <a:ext cx="53582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一、火灾发生的原因</a:t>
            </a:r>
            <a:endParaRPr lang="en-US" altLang="zh-CN" sz="3000" b="1" dirty="0">
              <a:solidFill>
                <a:srgbClr val="CC3300"/>
              </a:solidFill>
              <a:latin typeface="黑体" pitchFamily="49" charset="-122"/>
              <a:ea typeface="黑体" pitchFamily="49" charset="-122"/>
            </a:endParaRPr>
          </a:p>
        </p:txBody>
      </p:sp>
      <p:sp>
        <p:nvSpPr>
          <p:cNvPr id="12" name="TextBox 11"/>
          <p:cNvSpPr txBox="1"/>
          <p:nvPr/>
        </p:nvSpPr>
        <p:spPr>
          <a:xfrm>
            <a:off x="386656" y="1996084"/>
            <a:ext cx="4713398" cy="4524315"/>
          </a:xfrm>
          <a:prstGeom prst="rect">
            <a:avLst/>
          </a:prstGeom>
          <a:noFill/>
        </p:spPr>
        <p:txBody>
          <a:bodyPr wrap="square" rtlCol="0">
            <a:spAutoFit/>
          </a:bodyPr>
          <a:lstStyle/>
          <a:p>
            <a:pPr marL="0" indent="0">
              <a:lnSpc>
                <a:spcPct val="150000"/>
              </a:lnSpc>
              <a:buNone/>
            </a:pPr>
            <a:r>
              <a:rPr lang="zh-CN" altLang="en-US" sz="2400" dirty="0">
                <a:latin typeface="+mn-ea"/>
                <a:ea typeface="+mn-ea"/>
              </a:rPr>
              <a:t>（</a:t>
            </a:r>
            <a:r>
              <a:rPr lang="en-US" altLang="zh-CN" sz="2400" dirty="0">
                <a:latin typeface="+mn-ea"/>
                <a:ea typeface="+mn-ea"/>
              </a:rPr>
              <a:t>1</a:t>
            </a:r>
            <a:r>
              <a:rPr lang="zh-CN" altLang="en-US" sz="2400" dirty="0">
                <a:latin typeface="+mn-ea"/>
                <a:ea typeface="+mn-ea"/>
              </a:rPr>
              <a:t>）	因吸烟点火不慎者占</a:t>
            </a:r>
            <a:r>
              <a:rPr lang="en-US" altLang="zh-CN" sz="2400" dirty="0">
                <a:latin typeface="+mn-ea"/>
                <a:ea typeface="+mn-ea"/>
              </a:rPr>
              <a:t>33%</a:t>
            </a:r>
            <a:r>
              <a:rPr lang="zh-CN" altLang="en-US" sz="2400" dirty="0" smtClean="0">
                <a:latin typeface="+mn-ea"/>
                <a:ea typeface="+mn-ea"/>
              </a:rPr>
              <a:t>。</a:t>
            </a:r>
            <a:endParaRPr lang="en-US" altLang="zh-CN" sz="2400" dirty="0" smtClean="0">
              <a:latin typeface="+mn-ea"/>
              <a:ea typeface="+mn-ea"/>
            </a:endParaRPr>
          </a:p>
          <a:p>
            <a:pPr marL="0" indent="0">
              <a:lnSpc>
                <a:spcPct val="150000"/>
              </a:lnSpc>
              <a:buNone/>
            </a:pPr>
            <a:r>
              <a:rPr lang="zh-CN" altLang="en-US" sz="2400" dirty="0">
                <a:latin typeface="+mn-ea"/>
                <a:ea typeface="+mn-ea"/>
              </a:rPr>
              <a:t>（</a:t>
            </a:r>
            <a:r>
              <a:rPr lang="en-US" altLang="zh-CN" sz="2400" dirty="0">
                <a:latin typeface="+mn-ea"/>
                <a:ea typeface="+mn-ea"/>
              </a:rPr>
              <a:t>2</a:t>
            </a:r>
            <a:r>
              <a:rPr lang="zh-CN" altLang="en-US" sz="2400" dirty="0">
                <a:latin typeface="+mn-ea"/>
                <a:ea typeface="+mn-ea"/>
              </a:rPr>
              <a:t>）	因电器事故占</a:t>
            </a:r>
            <a:r>
              <a:rPr lang="en-US" altLang="zh-CN" sz="2400" dirty="0">
                <a:latin typeface="+mn-ea"/>
                <a:ea typeface="+mn-ea"/>
              </a:rPr>
              <a:t>21%</a:t>
            </a:r>
            <a:r>
              <a:rPr lang="zh-CN" altLang="en-US" sz="2400" dirty="0" smtClean="0">
                <a:latin typeface="+mn-ea"/>
                <a:ea typeface="+mn-ea"/>
              </a:rPr>
              <a:t>。</a:t>
            </a:r>
            <a:endParaRPr lang="en-US" altLang="zh-CN" sz="2400" dirty="0" smtClean="0">
              <a:latin typeface="+mn-ea"/>
              <a:ea typeface="+mn-ea"/>
            </a:endParaRPr>
          </a:p>
          <a:p>
            <a:pPr marL="0" indent="0">
              <a:lnSpc>
                <a:spcPct val="150000"/>
              </a:lnSpc>
              <a:buNone/>
            </a:pPr>
            <a:r>
              <a:rPr lang="zh-CN" altLang="en-US" sz="2400" dirty="0">
                <a:latin typeface="+mn-ea"/>
                <a:ea typeface="+mn-ea"/>
              </a:rPr>
              <a:t>（</a:t>
            </a:r>
            <a:r>
              <a:rPr lang="en-US" altLang="zh-CN" sz="2400" dirty="0">
                <a:latin typeface="+mn-ea"/>
                <a:ea typeface="+mn-ea"/>
              </a:rPr>
              <a:t>3</a:t>
            </a:r>
            <a:r>
              <a:rPr lang="zh-CN" altLang="en-US" sz="2400" dirty="0">
                <a:latin typeface="+mn-ea"/>
                <a:ea typeface="+mn-ea"/>
              </a:rPr>
              <a:t>）	因取暖、炊事用具占</a:t>
            </a:r>
            <a:r>
              <a:rPr lang="en-US" altLang="zh-CN" sz="2400" dirty="0">
                <a:latin typeface="+mn-ea"/>
                <a:ea typeface="+mn-ea"/>
              </a:rPr>
              <a:t>10%</a:t>
            </a:r>
            <a:r>
              <a:rPr lang="zh-CN" altLang="en-US" sz="2400" dirty="0" smtClean="0">
                <a:latin typeface="+mn-ea"/>
                <a:ea typeface="+mn-ea"/>
              </a:rPr>
              <a:t>。</a:t>
            </a:r>
            <a:endParaRPr lang="en-US" altLang="zh-CN" sz="2400" dirty="0" smtClean="0">
              <a:latin typeface="+mn-ea"/>
              <a:ea typeface="+mn-ea"/>
            </a:endParaRPr>
          </a:p>
          <a:p>
            <a:pPr marL="0" indent="0">
              <a:lnSpc>
                <a:spcPct val="150000"/>
              </a:lnSpc>
              <a:buNone/>
            </a:pPr>
            <a:r>
              <a:rPr lang="zh-CN" altLang="en-US" sz="2400" dirty="0">
                <a:latin typeface="+mn-ea"/>
                <a:ea typeface="+mn-ea"/>
              </a:rPr>
              <a:t>（</a:t>
            </a:r>
            <a:r>
              <a:rPr lang="en-US" altLang="zh-CN" sz="2400" dirty="0">
                <a:latin typeface="+mn-ea"/>
                <a:ea typeface="+mn-ea"/>
              </a:rPr>
              <a:t>4</a:t>
            </a:r>
            <a:r>
              <a:rPr lang="zh-CN" altLang="en-US" sz="2400" dirty="0">
                <a:latin typeface="+mn-ea"/>
                <a:ea typeface="+mn-ea"/>
              </a:rPr>
              <a:t>）	因锅炉爆炸引起火灾</a:t>
            </a:r>
            <a:r>
              <a:rPr lang="zh-CN" altLang="en-US" sz="2400" dirty="0" smtClean="0">
                <a:latin typeface="+mn-ea"/>
                <a:ea typeface="+mn-ea"/>
              </a:rPr>
              <a:t>。</a:t>
            </a:r>
            <a:endParaRPr lang="en-US" altLang="zh-CN" sz="2400" dirty="0" smtClean="0">
              <a:latin typeface="+mn-ea"/>
              <a:ea typeface="+mn-ea"/>
            </a:endParaRPr>
          </a:p>
          <a:p>
            <a:pPr marL="0" indent="0">
              <a:lnSpc>
                <a:spcPct val="150000"/>
              </a:lnSpc>
              <a:buNone/>
            </a:pPr>
            <a:r>
              <a:rPr lang="zh-CN" altLang="en-US" sz="2400" dirty="0">
                <a:latin typeface="+mn-ea"/>
                <a:ea typeface="+mn-ea"/>
              </a:rPr>
              <a:t>（</a:t>
            </a:r>
            <a:r>
              <a:rPr lang="en-US" altLang="zh-CN" sz="2400" dirty="0">
                <a:latin typeface="+mn-ea"/>
                <a:ea typeface="+mn-ea"/>
              </a:rPr>
              <a:t>5</a:t>
            </a:r>
            <a:r>
              <a:rPr lang="zh-CN" altLang="en-US" sz="2400" dirty="0">
                <a:latin typeface="+mn-ea"/>
                <a:ea typeface="+mn-ea"/>
              </a:rPr>
              <a:t>）	因火炉上的食物和烟道的油占</a:t>
            </a:r>
            <a:r>
              <a:rPr lang="en-US" altLang="zh-CN" sz="2400" dirty="0">
                <a:latin typeface="+mn-ea"/>
                <a:ea typeface="+mn-ea"/>
              </a:rPr>
              <a:t>6%</a:t>
            </a:r>
            <a:r>
              <a:rPr lang="zh-CN" altLang="en-US" sz="2400" dirty="0" smtClean="0">
                <a:latin typeface="+mn-ea"/>
                <a:ea typeface="+mn-ea"/>
              </a:rPr>
              <a:t>。</a:t>
            </a:r>
            <a:endParaRPr lang="en-US" altLang="zh-CN" sz="2400" dirty="0" smtClean="0">
              <a:latin typeface="+mn-ea"/>
              <a:ea typeface="+mn-ea"/>
            </a:endParaRPr>
          </a:p>
          <a:p>
            <a:pPr marL="0" indent="0">
              <a:lnSpc>
                <a:spcPct val="150000"/>
              </a:lnSpc>
              <a:buNone/>
            </a:pPr>
            <a:r>
              <a:rPr lang="zh-CN" altLang="en-US" sz="2400" dirty="0">
                <a:latin typeface="+mn-ea"/>
                <a:ea typeface="+mn-ea"/>
              </a:rPr>
              <a:t>（</a:t>
            </a:r>
            <a:r>
              <a:rPr lang="en-US" altLang="zh-CN" sz="2400" dirty="0">
                <a:latin typeface="+mn-ea"/>
                <a:ea typeface="+mn-ea"/>
              </a:rPr>
              <a:t>6</a:t>
            </a:r>
            <a:r>
              <a:rPr lang="zh-CN" altLang="en-US" sz="2400" dirty="0">
                <a:latin typeface="+mn-ea"/>
                <a:ea typeface="+mn-ea"/>
              </a:rPr>
              <a:t>）	因碎屑类着火占</a:t>
            </a:r>
            <a:r>
              <a:rPr lang="en-US" altLang="zh-CN" sz="2400" dirty="0">
                <a:latin typeface="+mn-ea"/>
                <a:ea typeface="+mn-ea"/>
              </a:rPr>
              <a:t>3%</a:t>
            </a:r>
            <a:r>
              <a:rPr lang="zh-CN" altLang="en-US" sz="2400" dirty="0" smtClean="0">
                <a:latin typeface="+mn-ea"/>
                <a:ea typeface="+mn-ea"/>
              </a:rPr>
              <a:t>。</a:t>
            </a:r>
            <a:endParaRPr lang="en-US" altLang="zh-CN" sz="2400" dirty="0" smtClean="0">
              <a:latin typeface="+mn-ea"/>
              <a:ea typeface="+mn-ea"/>
            </a:endParaRPr>
          </a:p>
          <a:p>
            <a:pPr marL="0" indent="0">
              <a:lnSpc>
                <a:spcPct val="150000"/>
              </a:lnSpc>
              <a:buNone/>
            </a:pPr>
            <a:r>
              <a:rPr lang="zh-CN" altLang="en-US" sz="2400" dirty="0">
                <a:latin typeface="+mn-ea"/>
                <a:ea typeface="+mn-ea"/>
              </a:rPr>
              <a:t>（</a:t>
            </a:r>
            <a:r>
              <a:rPr lang="en-US" altLang="zh-CN" sz="2400" dirty="0">
                <a:latin typeface="+mn-ea"/>
                <a:ea typeface="+mn-ea"/>
              </a:rPr>
              <a:t>7</a:t>
            </a:r>
            <a:r>
              <a:rPr lang="zh-CN" altLang="en-US" sz="2400" dirty="0">
                <a:latin typeface="+mn-ea"/>
                <a:ea typeface="+mn-ea"/>
              </a:rPr>
              <a:t>）	自燃占</a:t>
            </a:r>
            <a:r>
              <a:rPr lang="en-US" altLang="zh-CN" sz="2400" dirty="0">
                <a:latin typeface="+mn-ea"/>
                <a:ea typeface="+mn-ea"/>
              </a:rPr>
              <a:t>2</a:t>
            </a:r>
            <a:r>
              <a:rPr lang="en-US" altLang="zh-CN" sz="2400" dirty="0" smtClean="0">
                <a:latin typeface="+mn-ea"/>
                <a:ea typeface="+mn-ea"/>
              </a:rPr>
              <a:t>%……</a:t>
            </a:r>
            <a:endParaRPr lang="zh-CN" altLang="zh-CN" sz="2400" dirty="0">
              <a:latin typeface="+mn-ea"/>
              <a:ea typeface="+mn-ea"/>
            </a:endParaRPr>
          </a:p>
        </p:txBody>
      </p:sp>
    </p:spTree>
    <p:extLst>
      <p:ext uri="{BB962C8B-B14F-4D97-AF65-F5344CB8AC3E}">
        <p14:creationId xmlns:p14="http://schemas.microsoft.com/office/powerpoint/2010/main" val="21335273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39721" y="1628875"/>
            <a:ext cx="8136564" cy="4524315"/>
          </a:xfrm>
          <a:prstGeom prst="rect">
            <a:avLst/>
          </a:prstGeom>
          <a:noFill/>
        </p:spPr>
        <p:txBody>
          <a:bodyPr wrap="square" rtlCol="0">
            <a:spAutoFit/>
          </a:bodyPr>
          <a:lstStyle/>
          <a:p>
            <a:pPr>
              <a:lnSpc>
                <a:spcPct val="150000"/>
              </a:lnSpc>
            </a:pPr>
            <a:r>
              <a:rPr lang="zh-CN" altLang="en-US" sz="2400" dirty="0">
                <a:latin typeface="+mj-ea"/>
                <a:ea typeface="+mj-ea"/>
              </a:rPr>
              <a:t>由此可见，饭店火灾主要发生在客房。其中，吸烟和电器事故不仅是引起客房部火灾的主要原因，而且也是整个饭店火灾事故的主要诱因。    </a:t>
            </a:r>
          </a:p>
          <a:p>
            <a:pPr>
              <a:lnSpc>
                <a:spcPct val="150000"/>
              </a:lnSpc>
            </a:pPr>
            <a:r>
              <a:rPr lang="zh-CN" altLang="en-US" sz="2400" dirty="0">
                <a:latin typeface="+mj-ea"/>
                <a:ea typeface="+mj-ea"/>
              </a:rPr>
              <a:t>发生火灾的直接原因虽然很多，但更重要的是酒店经营者对消防工作重视不够。消防意识不浓，思想麻痹，存在侥幸心理，总认为火灾只是偶尔发生的，一般不会出现，即使出现，“倒霉”的也不会是自己的饭店，因而在日常经营和管理中，措施不力，结果导致“引火烧身”。</a:t>
            </a:r>
          </a:p>
        </p:txBody>
      </p:sp>
    </p:spTree>
    <p:extLst>
      <p:ext uri="{BB962C8B-B14F-4D97-AF65-F5344CB8AC3E}">
        <p14:creationId xmlns:p14="http://schemas.microsoft.com/office/powerpoint/2010/main" val="38328754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8"/>
          <p:cNvGrpSpPr/>
          <p:nvPr/>
        </p:nvGrpSpPr>
        <p:grpSpPr>
          <a:xfrm>
            <a:off x="368645" y="1813682"/>
            <a:ext cx="352123" cy="453931"/>
            <a:chOff x="1101969" y="1465385"/>
            <a:chExt cx="679206" cy="567843"/>
          </a:xfrm>
          <a:solidFill>
            <a:schemeClr val="accent1"/>
          </a:solidFill>
        </p:grpSpPr>
        <p:sp>
          <p:nvSpPr>
            <p:cNvPr id="2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1"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2"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23" name="Text Box 3"/>
          <p:cNvSpPr txBox="1">
            <a:spLocks noChangeArrowheads="1"/>
          </p:cNvSpPr>
          <p:nvPr/>
        </p:nvSpPr>
        <p:spPr bwMode="auto">
          <a:xfrm>
            <a:off x="733353" y="1713616"/>
            <a:ext cx="5638772"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二、火灾的预防</a:t>
            </a:r>
            <a:endParaRPr lang="en-US" altLang="zh-CN" sz="3000" b="1" dirty="0">
              <a:solidFill>
                <a:srgbClr val="CC3300"/>
              </a:solidFill>
              <a:latin typeface="黑体" pitchFamily="49" charset="-122"/>
              <a:ea typeface="黑体" pitchFamily="49" charset="-122"/>
            </a:endParaRPr>
          </a:p>
        </p:txBody>
      </p:sp>
      <p:sp>
        <p:nvSpPr>
          <p:cNvPr id="8" name="矩形 7"/>
          <p:cNvSpPr/>
          <p:nvPr/>
        </p:nvSpPr>
        <p:spPr>
          <a:xfrm>
            <a:off x="1907815" y="2996970"/>
            <a:ext cx="6647974" cy="2677656"/>
          </a:xfrm>
          <a:prstGeom prst="rect">
            <a:avLst/>
          </a:prstGeom>
        </p:spPr>
        <p:txBody>
          <a:bodyPr wrap="none">
            <a:spAutoFit/>
          </a:bodyPr>
          <a:lstStyle/>
          <a:p>
            <a:pPr lvl="0">
              <a:lnSpc>
                <a:spcPct val="150000"/>
              </a:lnSpc>
            </a:pPr>
            <a:r>
              <a:rPr lang="zh-CN" altLang="en-US" sz="2800" dirty="0" smtClean="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一）在酒店的设计建设中</a:t>
            </a:r>
            <a:r>
              <a:rPr lang="zh-CN" altLang="en-US" sz="2800" dirty="0" smtClean="0">
                <a:solidFill>
                  <a:srgbClr val="000000"/>
                </a:solidFill>
                <a:latin typeface="微软雅黑" panose="020B0503020204020204" pitchFamily="34" charset="-122"/>
                <a:ea typeface="微软雅黑" panose="020B0503020204020204" pitchFamily="34" charset="-122"/>
              </a:rPr>
              <a:t>，</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smtClean="0">
                <a:solidFill>
                  <a:srgbClr val="000000"/>
                </a:solidFill>
                <a:latin typeface="微软雅黑" panose="020B0503020204020204" pitchFamily="34" charset="-122"/>
                <a:ea typeface="微软雅黑" panose="020B0503020204020204" pitchFamily="34" charset="-122"/>
              </a:rPr>
              <a:t>安装</a:t>
            </a:r>
            <a:r>
              <a:rPr lang="zh-CN" altLang="en-US" sz="2800" dirty="0">
                <a:solidFill>
                  <a:srgbClr val="000000"/>
                </a:solidFill>
                <a:latin typeface="微软雅黑" panose="020B0503020204020204" pitchFamily="34" charset="-122"/>
                <a:ea typeface="微软雅黑" panose="020B0503020204020204" pitchFamily="34" charset="-122"/>
              </a:rPr>
              <a:t>必要的防火设施与</a:t>
            </a:r>
            <a:r>
              <a:rPr lang="zh-CN" altLang="en-US" sz="2800" dirty="0" smtClean="0">
                <a:solidFill>
                  <a:srgbClr val="000000"/>
                </a:solidFill>
                <a:latin typeface="微软雅黑" panose="020B0503020204020204" pitchFamily="34" charset="-122"/>
                <a:ea typeface="微软雅黑" panose="020B0503020204020204" pitchFamily="34" charset="-122"/>
              </a:rPr>
              <a:t>设备</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smtClean="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二）搞好职工培训，增强防火</a:t>
            </a:r>
            <a:r>
              <a:rPr lang="zh-CN" altLang="en-US" sz="2800" dirty="0" smtClean="0">
                <a:solidFill>
                  <a:srgbClr val="000000"/>
                </a:solidFill>
                <a:latin typeface="微软雅黑" panose="020B0503020204020204" pitchFamily="34" charset="-122"/>
                <a:ea typeface="微软雅黑" panose="020B0503020204020204" pitchFamily="34" charset="-122"/>
              </a:rPr>
              <a:t>意识</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smtClean="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三）在日常经营中采取必要的管理</a:t>
            </a:r>
            <a:r>
              <a:rPr lang="zh-CN" altLang="en-US" sz="2800" dirty="0" smtClean="0">
                <a:solidFill>
                  <a:srgbClr val="000000"/>
                </a:solidFill>
                <a:latin typeface="微软雅黑" panose="020B0503020204020204" pitchFamily="34" charset="-122"/>
                <a:ea typeface="微软雅黑" panose="020B0503020204020204" pitchFamily="34" charset="-122"/>
              </a:rPr>
              <a:t>措施</a:t>
            </a:r>
            <a:endParaRPr lang="en-US" altLang="zh-CN" sz="2800" dirty="0" smtClean="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914885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993" y="1367912"/>
            <a:ext cx="6358172" cy="4941288"/>
          </a:xfrm>
          <a:prstGeom prst="rect">
            <a:avLst/>
          </a:prstGeom>
        </p:spPr>
      </p:pic>
      <p:sp>
        <p:nvSpPr>
          <p:cNvPr id="9" name="矩形 132100"/>
          <p:cNvSpPr>
            <a:spLocks noRot="1" noChangeArrowheads="1"/>
          </p:cNvSpPr>
          <p:nvPr/>
        </p:nvSpPr>
        <p:spPr bwMode="auto">
          <a:xfrm>
            <a:off x="7864980" y="1844890"/>
            <a:ext cx="467715" cy="234016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vert="eaVert"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buNone/>
            </a:pPr>
            <a:r>
              <a:rPr lang="zh-CN" altLang="en-US" b="1" dirty="0">
                <a:solidFill>
                  <a:srgbClr val="0000FF"/>
                </a:solidFill>
              </a:rPr>
              <a:t>紧急疏散图</a:t>
            </a:r>
            <a:endParaRPr lang="en-US" altLang="zh-CN" b="1" dirty="0" smtClean="0">
              <a:solidFill>
                <a:srgbClr val="0000FF"/>
              </a:solidFill>
            </a:endParaRPr>
          </a:p>
        </p:txBody>
      </p:sp>
    </p:spTree>
    <p:extLst>
      <p:ext uri="{BB962C8B-B14F-4D97-AF65-F5344CB8AC3E}">
        <p14:creationId xmlns:p14="http://schemas.microsoft.com/office/powerpoint/2010/main" val="8588009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8"/>
          <p:cNvGrpSpPr/>
          <p:nvPr/>
        </p:nvGrpSpPr>
        <p:grpSpPr>
          <a:xfrm>
            <a:off x="368645" y="1813682"/>
            <a:ext cx="352123" cy="453931"/>
            <a:chOff x="1101969" y="1465385"/>
            <a:chExt cx="679206" cy="567843"/>
          </a:xfrm>
          <a:solidFill>
            <a:schemeClr val="accent1"/>
          </a:solidFill>
        </p:grpSpPr>
        <p:sp>
          <p:nvSpPr>
            <p:cNvPr id="2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1"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2"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23" name="Text Box 3"/>
          <p:cNvSpPr txBox="1">
            <a:spLocks noChangeArrowheads="1"/>
          </p:cNvSpPr>
          <p:nvPr/>
        </p:nvSpPr>
        <p:spPr bwMode="auto">
          <a:xfrm>
            <a:off x="733353" y="1713616"/>
            <a:ext cx="5638772"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smtClean="0">
                <a:solidFill>
                  <a:srgbClr val="CC3300"/>
                </a:solidFill>
                <a:latin typeface="黑体" pitchFamily="49" charset="-122"/>
                <a:ea typeface="黑体" pitchFamily="49" charset="-122"/>
              </a:rPr>
              <a:t>三</a:t>
            </a:r>
            <a:r>
              <a:rPr lang="zh-CN" altLang="en-US" sz="3000" b="1" dirty="0">
                <a:solidFill>
                  <a:srgbClr val="CC3300"/>
                </a:solidFill>
                <a:latin typeface="黑体" pitchFamily="49" charset="-122"/>
                <a:ea typeface="黑体" pitchFamily="49" charset="-122"/>
              </a:rPr>
              <a:t>、火灾的通报</a:t>
            </a:r>
            <a:endParaRPr lang="en-US" altLang="zh-CN" sz="3000" b="1" dirty="0">
              <a:solidFill>
                <a:srgbClr val="CC3300"/>
              </a:solidFill>
              <a:latin typeface="黑体" pitchFamily="49" charset="-122"/>
              <a:ea typeface="黑体" pitchFamily="49" charset="-122"/>
            </a:endParaRPr>
          </a:p>
        </p:txBody>
      </p:sp>
      <p:sp>
        <p:nvSpPr>
          <p:cNvPr id="8" name="矩形 7"/>
          <p:cNvSpPr/>
          <p:nvPr/>
        </p:nvSpPr>
        <p:spPr>
          <a:xfrm>
            <a:off x="2958420" y="2780955"/>
            <a:ext cx="3416320" cy="2677656"/>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（一）酒店内部</a:t>
            </a:r>
            <a:r>
              <a:rPr lang="zh-CN" altLang="en-US" sz="2800" dirty="0" smtClean="0">
                <a:solidFill>
                  <a:srgbClr val="000000"/>
                </a:solidFill>
                <a:latin typeface="微软雅黑" panose="020B0503020204020204" pitchFamily="34" charset="-122"/>
                <a:ea typeface="微软雅黑" panose="020B0503020204020204" pitchFamily="34" charset="-122"/>
              </a:rPr>
              <a:t>通报</a:t>
            </a:r>
            <a:endParaRPr lang="en-US" altLang="zh-CN" sz="2800" dirty="0">
              <a:solidFill>
                <a:srgbClr val="000000"/>
              </a:solidFill>
              <a:latin typeface="微软雅黑" panose="020B0503020204020204" pitchFamily="34" charset="-122"/>
              <a:ea typeface="微软雅黑" panose="020B0503020204020204" pitchFamily="34" charset="-122"/>
            </a:endParaRPr>
          </a:p>
          <a:p>
            <a:pPr lvl="0">
              <a:lnSpc>
                <a:spcPct val="150000"/>
              </a:lnSpc>
            </a:pPr>
            <a:r>
              <a:rPr lang="en-US" altLang="zh-CN" sz="2800" dirty="0" smtClean="0"/>
              <a:t>        </a:t>
            </a:r>
            <a:r>
              <a:rPr lang="zh-CN" altLang="zh-CN" sz="2800" dirty="0" smtClean="0"/>
              <a:t>（</a:t>
            </a:r>
            <a:r>
              <a:rPr lang="en-US" altLang="zh-CN" sz="2800" dirty="0"/>
              <a:t>1</a:t>
            </a:r>
            <a:r>
              <a:rPr lang="zh-CN" altLang="zh-CN" sz="2800" dirty="0"/>
              <a:t>）一次</a:t>
            </a:r>
            <a:r>
              <a:rPr lang="zh-CN" altLang="zh-CN" sz="2800" dirty="0" smtClean="0"/>
              <a:t>通报</a:t>
            </a:r>
            <a:endParaRPr lang="en-US" altLang="zh-CN" sz="2800" dirty="0" smtClean="0"/>
          </a:p>
          <a:p>
            <a:pPr lvl="0">
              <a:lnSpc>
                <a:spcPct val="150000"/>
              </a:lnSpc>
            </a:pPr>
            <a:r>
              <a:rPr lang="en-US" altLang="zh-CN" sz="2800" dirty="0" smtClean="0"/>
              <a:t>        </a:t>
            </a:r>
            <a:r>
              <a:rPr lang="zh-CN" altLang="zh-CN" sz="2800" dirty="0" smtClean="0"/>
              <a:t>（</a:t>
            </a:r>
            <a:r>
              <a:rPr lang="en-US" altLang="zh-CN" sz="2800" dirty="0"/>
              <a:t>2</a:t>
            </a:r>
            <a:r>
              <a:rPr lang="zh-CN" altLang="zh-CN" sz="2800" dirty="0"/>
              <a:t>）二次通报</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a:t>
            </a:r>
            <a:r>
              <a:rPr lang="zh-CN" altLang="en-US" sz="2800" dirty="0" smtClean="0">
                <a:solidFill>
                  <a:srgbClr val="000000"/>
                </a:solidFill>
                <a:latin typeface="微软雅黑" panose="020B0503020204020204" pitchFamily="34" charset="-122"/>
                <a:ea typeface="微软雅黑" panose="020B0503020204020204" pitchFamily="34" charset="-122"/>
              </a:rPr>
              <a:t>报警</a:t>
            </a:r>
            <a:endParaRPr lang="en-US" altLang="zh-CN" sz="2800" dirty="0" smtClean="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492846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8"/>
          <p:cNvGrpSpPr/>
          <p:nvPr/>
        </p:nvGrpSpPr>
        <p:grpSpPr>
          <a:xfrm>
            <a:off x="368645" y="1813682"/>
            <a:ext cx="352123" cy="453931"/>
            <a:chOff x="1101969" y="1465385"/>
            <a:chExt cx="679206" cy="567843"/>
          </a:xfrm>
          <a:solidFill>
            <a:schemeClr val="accent1"/>
          </a:solidFill>
        </p:grpSpPr>
        <p:sp>
          <p:nvSpPr>
            <p:cNvPr id="2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1"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2"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23" name="Text Box 3"/>
          <p:cNvSpPr txBox="1">
            <a:spLocks noChangeArrowheads="1"/>
          </p:cNvSpPr>
          <p:nvPr/>
        </p:nvSpPr>
        <p:spPr bwMode="auto">
          <a:xfrm>
            <a:off x="733353" y="1713616"/>
            <a:ext cx="5638772"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四、火灾发生时客房员工的职责</a:t>
            </a:r>
            <a:endParaRPr lang="en-US" altLang="zh-CN" sz="3000" b="1" dirty="0">
              <a:solidFill>
                <a:srgbClr val="CC3300"/>
              </a:solidFill>
              <a:latin typeface="黑体" pitchFamily="49" charset="-122"/>
              <a:ea typeface="黑体" pitchFamily="49" charset="-122"/>
            </a:endParaRPr>
          </a:p>
        </p:txBody>
      </p:sp>
      <p:sp>
        <p:nvSpPr>
          <p:cNvPr id="9" name="TextBox 8"/>
          <p:cNvSpPr txBox="1"/>
          <p:nvPr/>
        </p:nvSpPr>
        <p:spPr>
          <a:xfrm>
            <a:off x="368645" y="2636945"/>
            <a:ext cx="8775354" cy="3416320"/>
          </a:xfrm>
          <a:prstGeom prst="rect">
            <a:avLst/>
          </a:prstGeom>
          <a:noFill/>
        </p:spPr>
        <p:txBody>
          <a:bodyPr wrap="square" rtlCol="0">
            <a:spAutoFit/>
          </a:bodyPr>
          <a:lstStyle/>
          <a:p>
            <a:pPr>
              <a:lnSpc>
                <a:spcPct val="150000"/>
              </a:lnSpc>
            </a:pPr>
            <a:r>
              <a:rPr lang="zh-CN" altLang="en-US" sz="2400" dirty="0">
                <a:latin typeface="+mj-ea"/>
                <a:ea typeface="+mj-ea"/>
              </a:rPr>
              <a:t>（</a:t>
            </a:r>
            <a:r>
              <a:rPr lang="en-US" altLang="zh-CN" sz="2400" dirty="0">
                <a:latin typeface="+mj-ea"/>
                <a:ea typeface="+mj-ea"/>
              </a:rPr>
              <a:t>1</a:t>
            </a:r>
            <a:r>
              <a:rPr lang="zh-CN" altLang="en-US" sz="2400" dirty="0">
                <a:latin typeface="+mj-ea"/>
                <a:ea typeface="+mj-ea"/>
              </a:rPr>
              <a:t>）向酒店防灾中心报警（如火势大，应同时向消防部门报警）</a:t>
            </a:r>
          </a:p>
          <a:p>
            <a:pPr>
              <a:lnSpc>
                <a:spcPct val="150000"/>
              </a:lnSpc>
            </a:pPr>
            <a:r>
              <a:rPr lang="zh-CN" altLang="en-US" sz="2400" dirty="0" smtClean="0">
                <a:latin typeface="+mj-ea"/>
                <a:ea typeface="+mj-ea"/>
              </a:rPr>
              <a:t>（</a:t>
            </a:r>
            <a:r>
              <a:rPr lang="en-US" altLang="zh-CN" sz="2400" dirty="0">
                <a:latin typeface="+mj-ea"/>
                <a:ea typeface="+mj-ea"/>
              </a:rPr>
              <a:t>2</a:t>
            </a:r>
            <a:r>
              <a:rPr lang="zh-CN" altLang="en-US" sz="2400" dirty="0">
                <a:latin typeface="+mj-ea"/>
                <a:ea typeface="+mj-ea"/>
              </a:rPr>
              <a:t>）按次序向客人发出通报；</a:t>
            </a:r>
          </a:p>
          <a:p>
            <a:pPr>
              <a:lnSpc>
                <a:spcPct val="150000"/>
              </a:lnSpc>
            </a:pPr>
            <a:r>
              <a:rPr lang="zh-CN" altLang="en-US" sz="2400" dirty="0" smtClean="0">
                <a:latin typeface="+mj-ea"/>
                <a:ea typeface="+mj-ea"/>
              </a:rPr>
              <a:t>（</a:t>
            </a:r>
            <a:r>
              <a:rPr lang="en-US" altLang="zh-CN" sz="2400" dirty="0">
                <a:latin typeface="+mj-ea"/>
                <a:ea typeface="+mj-ea"/>
              </a:rPr>
              <a:t>3</a:t>
            </a:r>
            <a:r>
              <a:rPr lang="zh-CN" altLang="en-US" sz="2400" dirty="0">
                <a:latin typeface="+mj-ea"/>
                <a:ea typeface="+mj-ea"/>
              </a:rPr>
              <a:t>）提醒客人有关注意事项； </a:t>
            </a:r>
            <a:endParaRPr lang="en-US" altLang="zh-CN" sz="2400" dirty="0" smtClean="0">
              <a:latin typeface="+mj-ea"/>
              <a:ea typeface="+mj-ea"/>
            </a:endParaRPr>
          </a:p>
          <a:p>
            <a:pPr>
              <a:lnSpc>
                <a:spcPct val="150000"/>
              </a:lnSpc>
            </a:pPr>
            <a:r>
              <a:rPr lang="zh-CN" altLang="en-US" sz="2400" dirty="0" smtClean="0">
                <a:latin typeface="+mj-ea"/>
                <a:ea typeface="+mj-ea"/>
              </a:rPr>
              <a:t>（</a:t>
            </a:r>
            <a:r>
              <a:rPr lang="en-US" altLang="zh-CN" sz="2400" dirty="0">
                <a:latin typeface="+mj-ea"/>
                <a:ea typeface="+mj-ea"/>
              </a:rPr>
              <a:t>4</a:t>
            </a:r>
            <a:r>
              <a:rPr lang="zh-CN" altLang="en-US" sz="2400" dirty="0">
                <a:latin typeface="+mj-ea"/>
                <a:ea typeface="+mj-ea"/>
              </a:rPr>
              <a:t>）向客人指示安全通道，疏散客人，引导客人迅速撤离现场。  </a:t>
            </a:r>
          </a:p>
          <a:p>
            <a:pPr>
              <a:lnSpc>
                <a:spcPct val="150000"/>
              </a:lnSpc>
            </a:pPr>
            <a:r>
              <a:rPr lang="zh-CN" altLang="en-US" sz="2400" dirty="0" smtClean="0">
                <a:latin typeface="+mj-ea"/>
                <a:ea typeface="+mj-ea"/>
              </a:rPr>
              <a:t>（</a:t>
            </a:r>
            <a:r>
              <a:rPr lang="en-US" altLang="zh-CN" sz="2400" dirty="0">
                <a:latin typeface="+mj-ea"/>
                <a:ea typeface="+mj-ea"/>
              </a:rPr>
              <a:t>5</a:t>
            </a:r>
            <a:r>
              <a:rPr lang="zh-CN" altLang="en-US" sz="2400" dirty="0">
                <a:latin typeface="+mj-ea"/>
                <a:ea typeface="+mj-ea"/>
              </a:rPr>
              <a:t>）协助消防人员进行灭火，力争将酒店财产损失减少到最低限度</a:t>
            </a:r>
            <a:r>
              <a:rPr lang="zh-CN" altLang="en-US" sz="2400" dirty="0" smtClean="0">
                <a:latin typeface="+mj-ea"/>
                <a:ea typeface="+mj-ea"/>
              </a:rPr>
              <a:t>。</a:t>
            </a:r>
            <a:endParaRPr lang="zh-CN" altLang="en-US" sz="2400" dirty="0">
              <a:latin typeface="+mj-ea"/>
              <a:ea typeface="+mj-ea"/>
            </a:endParaRPr>
          </a:p>
        </p:txBody>
      </p:sp>
    </p:spTree>
    <p:extLst>
      <p:ext uri="{BB962C8B-B14F-4D97-AF65-F5344CB8AC3E}">
        <p14:creationId xmlns:p14="http://schemas.microsoft.com/office/powerpoint/2010/main" val="12091336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8"/>
          <p:cNvGrpSpPr/>
          <p:nvPr/>
        </p:nvGrpSpPr>
        <p:grpSpPr>
          <a:xfrm>
            <a:off x="368645" y="1813682"/>
            <a:ext cx="352123" cy="453931"/>
            <a:chOff x="1101969" y="1465385"/>
            <a:chExt cx="679206" cy="567843"/>
          </a:xfrm>
          <a:solidFill>
            <a:schemeClr val="accent1"/>
          </a:solidFill>
        </p:grpSpPr>
        <p:sp>
          <p:nvSpPr>
            <p:cNvPr id="2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1"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2"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23" name="Text Box 3"/>
          <p:cNvSpPr txBox="1">
            <a:spLocks noChangeArrowheads="1"/>
          </p:cNvSpPr>
          <p:nvPr/>
        </p:nvSpPr>
        <p:spPr bwMode="auto">
          <a:xfrm>
            <a:off x="733353" y="1713616"/>
            <a:ext cx="5638772"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五、灭火的方法 </a:t>
            </a:r>
            <a:endParaRPr lang="en-US" altLang="zh-CN" sz="3000" b="1" dirty="0">
              <a:solidFill>
                <a:srgbClr val="CC3300"/>
              </a:solidFill>
              <a:latin typeface="黑体" pitchFamily="49" charset="-122"/>
              <a:ea typeface="黑体" pitchFamily="49" charset="-122"/>
            </a:endParaRPr>
          </a:p>
        </p:txBody>
      </p:sp>
      <p:sp>
        <p:nvSpPr>
          <p:cNvPr id="8" name="矩形 7"/>
          <p:cNvSpPr/>
          <p:nvPr/>
        </p:nvSpPr>
        <p:spPr>
          <a:xfrm>
            <a:off x="1449191" y="2513910"/>
            <a:ext cx="3057247"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（一）火灾的</a:t>
            </a:r>
            <a:r>
              <a:rPr lang="zh-CN" altLang="en-US" sz="2800" dirty="0" smtClean="0">
                <a:solidFill>
                  <a:srgbClr val="000000"/>
                </a:solidFill>
                <a:latin typeface="微软雅黑" panose="020B0503020204020204" pitchFamily="34" charset="-122"/>
                <a:ea typeface="微软雅黑" panose="020B0503020204020204" pitchFamily="34" charset="-122"/>
              </a:rPr>
              <a:t>种类</a:t>
            </a:r>
            <a:endParaRPr lang="en-US" altLang="zh-CN" sz="2800" dirty="0" smtClean="0">
              <a:solidFill>
                <a:srgbClr val="000000"/>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4117069" y="3659691"/>
            <a:ext cx="4608320" cy="2308324"/>
          </a:xfrm>
          <a:prstGeom prst="rect">
            <a:avLst/>
          </a:prstGeom>
          <a:noFill/>
        </p:spPr>
        <p:txBody>
          <a:bodyPr wrap="square" rtlCol="0">
            <a:spAutoFit/>
          </a:bodyPr>
          <a:lstStyle/>
          <a:p>
            <a:pPr>
              <a:lnSpc>
                <a:spcPct val="150000"/>
              </a:lnSpc>
            </a:pPr>
            <a:r>
              <a:rPr lang="zh-CN" altLang="en-US" sz="2400" dirty="0">
                <a:latin typeface="+mj-ea"/>
                <a:ea typeface="+mj-ea"/>
              </a:rPr>
              <a:t>（</a:t>
            </a:r>
            <a:r>
              <a:rPr lang="en-US" altLang="zh-CN" sz="2400" dirty="0">
                <a:latin typeface="+mj-ea"/>
                <a:ea typeface="+mj-ea"/>
              </a:rPr>
              <a:t>1</a:t>
            </a:r>
            <a:r>
              <a:rPr lang="zh-CN" altLang="en-US" sz="2400" dirty="0">
                <a:latin typeface="+mj-ea"/>
                <a:ea typeface="+mj-ea"/>
              </a:rPr>
              <a:t>）普通物品火灾（Ａ类）</a:t>
            </a:r>
            <a:r>
              <a:rPr lang="zh-CN" altLang="en-US" sz="2400" dirty="0" smtClean="0">
                <a:latin typeface="+mj-ea"/>
                <a:ea typeface="+mj-ea"/>
              </a:rPr>
              <a:t>。</a:t>
            </a:r>
            <a:endParaRPr lang="zh-CN" altLang="en-US" sz="2400" dirty="0">
              <a:latin typeface="+mj-ea"/>
              <a:ea typeface="+mj-ea"/>
            </a:endParaRPr>
          </a:p>
          <a:p>
            <a:pPr>
              <a:lnSpc>
                <a:spcPct val="150000"/>
              </a:lnSpc>
            </a:pPr>
            <a:r>
              <a:rPr lang="zh-CN" altLang="en-US" sz="2400" dirty="0">
                <a:latin typeface="+mj-ea"/>
                <a:ea typeface="+mj-ea"/>
              </a:rPr>
              <a:t>（</a:t>
            </a:r>
            <a:r>
              <a:rPr lang="en-US" altLang="zh-CN" sz="2400" dirty="0">
                <a:latin typeface="+mj-ea"/>
                <a:ea typeface="+mj-ea"/>
              </a:rPr>
              <a:t>2</a:t>
            </a:r>
            <a:r>
              <a:rPr lang="zh-CN" altLang="en-US" sz="2400" dirty="0">
                <a:latin typeface="+mj-ea"/>
                <a:ea typeface="+mj-ea"/>
              </a:rPr>
              <a:t>）易燃液体火灾（Ｂ类）</a:t>
            </a:r>
            <a:r>
              <a:rPr lang="zh-CN" altLang="en-US" sz="2400" dirty="0" smtClean="0">
                <a:latin typeface="+mj-ea"/>
                <a:ea typeface="+mj-ea"/>
              </a:rPr>
              <a:t>。</a:t>
            </a:r>
            <a:endParaRPr lang="en-US" altLang="zh-CN" sz="2400" dirty="0" smtClean="0">
              <a:latin typeface="+mj-ea"/>
              <a:ea typeface="+mj-ea"/>
            </a:endParaRPr>
          </a:p>
          <a:p>
            <a:pPr>
              <a:lnSpc>
                <a:spcPct val="150000"/>
              </a:lnSpc>
            </a:pPr>
            <a:r>
              <a:rPr lang="zh-CN" altLang="en-US" sz="2400" dirty="0" smtClean="0">
                <a:latin typeface="+mj-ea"/>
                <a:ea typeface="+mj-ea"/>
              </a:rPr>
              <a:t>（</a:t>
            </a:r>
            <a:r>
              <a:rPr lang="en-US" altLang="zh-CN" sz="2400" dirty="0">
                <a:latin typeface="+mj-ea"/>
                <a:ea typeface="+mj-ea"/>
              </a:rPr>
              <a:t>3</a:t>
            </a:r>
            <a:r>
              <a:rPr lang="zh-CN" altLang="en-US" sz="2400" dirty="0">
                <a:latin typeface="+mj-ea"/>
                <a:ea typeface="+mj-ea"/>
              </a:rPr>
              <a:t>）可燃气体火灾（Ｃ类）</a:t>
            </a:r>
            <a:r>
              <a:rPr lang="zh-CN" altLang="en-US" sz="2400" dirty="0" smtClean="0">
                <a:latin typeface="+mj-ea"/>
                <a:ea typeface="+mj-ea"/>
              </a:rPr>
              <a:t>。</a:t>
            </a:r>
            <a:endParaRPr lang="zh-CN" altLang="en-US" sz="2400" dirty="0">
              <a:latin typeface="+mj-ea"/>
              <a:ea typeface="+mj-ea"/>
            </a:endParaRPr>
          </a:p>
          <a:p>
            <a:pPr>
              <a:lnSpc>
                <a:spcPct val="150000"/>
              </a:lnSpc>
            </a:pPr>
            <a:r>
              <a:rPr lang="zh-CN" altLang="en-US" sz="2400" dirty="0">
                <a:latin typeface="+mj-ea"/>
                <a:ea typeface="+mj-ea"/>
              </a:rPr>
              <a:t>（</a:t>
            </a:r>
            <a:r>
              <a:rPr lang="en-US" altLang="zh-CN" sz="2400" dirty="0">
                <a:latin typeface="+mj-ea"/>
                <a:ea typeface="+mj-ea"/>
              </a:rPr>
              <a:t>4</a:t>
            </a:r>
            <a:r>
              <a:rPr lang="zh-CN" altLang="en-US" sz="2400" dirty="0">
                <a:latin typeface="+mj-ea"/>
                <a:ea typeface="+mj-ea"/>
              </a:rPr>
              <a:t>）金属火灾（Ｄ类）</a:t>
            </a:r>
            <a:r>
              <a:rPr lang="zh-CN" altLang="en-US" sz="2400" dirty="0" smtClean="0">
                <a:latin typeface="+mj-ea"/>
                <a:ea typeface="+mj-ea"/>
              </a:rPr>
              <a:t>。</a:t>
            </a:r>
            <a:endParaRPr lang="zh-CN" altLang="en-US" sz="2400" dirty="0">
              <a:latin typeface="+mj-ea"/>
              <a:ea typeface="+mj-ea"/>
            </a:endParaRPr>
          </a:p>
        </p:txBody>
      </p:sp>
      <p:sp>
        <p:nvSpPr>
          <p:cNvPr id="10" name="椭圆 68"/>
          <p:cNvSpPr>
            <a:spLocks noChangeArrowheads="1"/>
          </p:cNvSpPr>
          <p:nvPr/>
        </p:nvSpPr>
        <p:spPr bwMode="auto">
          <a:xfrm>
            <a:off x="2473318" y="4799616"/>
            <a:ext cx="1401763" cy="1385887"/>
          </a:xfrm>
          <a:custGeom>
            <a:avLst/>
            <a:gdLst>
              <a:gd name="T0" fmla="*/ 0 w 1401767"/>
              <a:gd name="T1" fmla="*/ 0 h 1386644"/>
              <a:gd name="T2" fmla="*/ 1401767 w 1401767"/>
              <a:gd name="T3" fmla="*/ 1386644 h 1386644"/>
            </a:gdLst>
            <a:ahLst/>
            <a:cxnLst/>
            <a:rect l="T0" t="T1" r="T2" b="T3"/>
            <a:pathLst>
              <a:path w="1401767" h="1386644">
                <a:moveTo>
                  <a:pt x="233035" y="0"/>
                </a:moveTo>
                <a:lnTo>
                  <a:pt x="640881" y="0"/>
                </a:lnTo>
                <a:cubicBezTo>
                  <a:pt x="633096" y="19935"/>
                  <a:pt x="629318" y="41634"/>
                  <a:pt x="629318" y="64216"/>
                </a:cubicBezTo>
                <a:cubicBezTo>
                  <a:pt x="629318" y="173647"/>
                  <a:pt x="718028" y="262357"/>
                  <a:pt x="827459" y="262357"/>
                </a:cubicBezTo>
                <a:cubicBezTo>
                  <a:pt x="936890" y="262357"/>
                  <a:pt x="1025600" y="173647"/>
                  <a:pt x="1025600" y="64216"/>
                </a:cubicBezTo>
                <a:cubicBezTo>
                  <a:pt x="1025600" y="41634"/>
                  <a:pt x="1021823" y="19935"/>
                  <a:pt x="1014038" y="0"/>
                </a:cubicBezTo>
                <a:lnTo>
                  <a:pt x="1401767" y="0"/>
                </a:lnTo>
                <a:lnTo>
                  <a:pt x="1401767" y="1168732"/>
                </a:lnTo>
                <a:lnTo>
                  <a:pt x="956993" y="1168732"/>
                </a:lnTo>
                <a:cubicBezTo>
                  <a:pt x="968847" y="1188427"/>
                  <a:pt x="974696" y="1211557"/>
                  <a:pt x="974696" y="1236054"/>
                </a:cubicBezTo>
                <a:cubicBezTo>
                  <a:pt x="974696" y="1319223"/>
                  <a:pt x="907275" y="1386644"/>
                  <a:pt x="824106" y="1386644"/>
                </a:cubicBezTo>
                <a:cubicBezTo>
                  <a:pt x="740937" y="1386644"/>
                  <a:pt x="673516" y="1319223"/>
                  <a:pt x="673516" y="1236054"/>
                </a:cubicBezTo>
                <a:cubicBezTo>
                  <a:pt x="673516" y="1211557"/>
                  <a:pt x="679365" y="1188427"/>
                  <a:pt x="691220" y="1168732"/>
                </a:cubicBezTo>
                <a:lnTo>
                  <a:pt x="233035" y="1168732"/>
                </a:lnTo>
                <a:lnTo>
                  <a:pt x="233035" y="733499"/>
                </a:lnTo>
                <a:cubicBezTo>
                  <a:pt x="212516" y="743855"/>
                  <a:pt x="189291" y="749187"/>
                  <a:pt x="164821" y="749187"/>
                </a:cubicBezTo>
                <a:cubicBezTo>
                  <a:pt x="73793" y="749187"/>
                  <a:pt x="0" y="675395"/>
                  <a:pt x="0" y="584366"/>
                </a:cubicBezTo>
                <a:cubicBezTo>
                  <a:pt x="0" y="493338"/>
                  <a:pt x="73793" y="419545"/>
                  <a:pt x="164821" y="419545"/>
                </a:cubicBezTo>
                <a:cubicBezTo>
                  <a:pt x="189291" y="419545"/>
                  <a:pt x="212516" y="424878"/>
                  <a:pt x="233035" y="435233"/>
                </a:cubicBezTo>
                <a:close/>
              </a:path>
            </a:pathLst>
          </a:custGeom>
          <a:solidFill>
            <a:srgbClr val="1A7BA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sp>
        <p:nvSpPr>
          <p:cNvPr id="11" name="矩形 65"/>
          <p:cNvSpPr>
            <a:spLocks noChangeArrowheads="1"/>
          </p:cNvSpPr>
          <p:nvPr/>
        </p:nvSpPr>
        <p:spPr bwMode="auto">
          <a:xfrm>
            <a:off x="1289043" y="4575776"/>
            <a:ext cx="1406525" cy="1392239"/>
          </a:xfrm>
          <a:custGeom>
            <a:avLst/>
            <a:gdLst>
              <a:gd name="T0" fmla="*/ 0 w 1406366"/>
              <a:gd name="T1" fmla="*/ 0 h 1392560"/>
              <a:gd name="T2" fmla="*/ 1406366 w 1406366"/>
              <a:gd name="T3" fmla="*/ 1392560 h 1392560"/>
            </a:gdLst>
            <a:ahLst/>
            <a:cxnLst/>
            <a:rect l="T0" t="T1" r="T2" b="T3"/>
            <a:pathLst>
              <a:path w="1406366" h="1392560">
                <a:moveTo>
                  <a:pt x="822000" y="0"/>
                </a:moveTo>
                <a:cubicBezTo>
                  <a:pt x="913029" y="0"/>
                  <a:pt x="986821" y="73793"/>
                  <a:pt x="986821" y="164821"/>
                </a:cubicBezTo>
                <a:cubicBezTo>
                  <a:pt x="986821" y="185675"/>
                  <a:pt x="982948" y="205623"/>
                  <a:pt x="975467" y="223828"/>
                </a:cubicBezTo>
                <a:lnTo>
                  <a:pt x="1406366" y="223828"/>
                </a:lnTo>
                <a:lnTo>
                  <a:pt x="1406366" y="633859"/>
                </a:lnTo>
                <a:cubicBezTo>
                  <a:pt x="1386081" y="625588"/>
                  <a:pt x="1363875" y="621361"/>
                  <a:pt x="1340681" y="621361"/>
                </a:cubicBezTo>
                <a:cubicBezTo>
                  <a:pt x="1237497" y="621361"/>
                  <a:pt x="1153848" y="705009"/>
                  <a:pt x="1153848" y="808194"/>
                </a:cubicBezTo>
                <a:cubicBezTo>
                  <a:pt x="1153848" y="911379"/>
                  <a:pt x="1237497" y="995027"/>
                  <a:pt x="1340681" y="995027"/>
                </a:cubicBezTo>
                <a:cubicBezTo>
                  <a:pt x="1363875" y="995027"/>
                  <a:pt x="1386081" y="990802"/>
                  <a:pt x="1406366" y="982530"/>
                </a:cubicBezTo>
                <a:lnTo>
                  <a:pt x="1406366" y="1392560"/>
                </a:lnTo>
                <a:lnTo>
                  <a:pt x="237634" y="1392560"/>
                </a:lnTo>
                <a:lnTo>
                  <a:pt x="237634" y="927784"/>
                </a:lnTo>
                <a:cubicBezTo>
                  <a:pt x="214351" y="948086"/>
                  <a:pt x="183720" y="958784"/>
                  <a:pt x="150590" y="958784"/>
                </a:cubicBezTo>
                <a:cubicBezTo>
                  <a:pt x="67421" y="958784"/>
                  <a:pt x="0" y="891363"/>
                  <a:pt x="0" y="808194"/>
                </a:cubicBezTo>
                <a:cubicBezTo>
                  <a:pt x="0" y="725025"/>
                  <a:pt x="67421" y="657604"/>
                  <a:pt x="150590" y="657604"/>
                </a:cubicBezTo>
                <a:cubicBezTo>
                  <a:pt x="183720" y="657604"/>
                  <a:pt x="214351" y="668302"/>
                  <a:pt x="237634" y="688604"/>
                </a:cubicBezTo>
                <a:lnTo>
                  <a:pt x="237634" y="223828"/>
                </a:lnTo>
                <a:lnTo>
                  <a:pt x="668533" y="223828"/>
                </a:lnTo>
                <a:cubicBezTo>
                  <a:pt x="661052" y="205623"/>
                  <a:pt x="657179" y="185675"/>
                  <a:pt x="657179" y="164821"/>
                </a:cubicBezTo>
                <a:cubicBezTo>
                  <a:pt x="657179" y="73793"/>
                  <a:pt x="730972" y="0"/>
                  <a:pt x="822000" y="0"/>
                </a:cubicBezTo>
                <a:close/>
              </a:path>
            </a:pathLst>
          </a:cu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sp>
        <p:nvSpPr>
          <p:cNvPr id="12" name="椭圆 75"/>
          <p:cNvSpPr>
            <a:spLocks noChangeArrowheads="1"/>
          </p:cNvSpPr>
          <p:nvPr/>
        </p:nvSpPr>
        <p:spPr bwMode="auto">
          <a:xfrm>
            <a:off x="1527168" y="3351814"/>
            <a:ext cx="1425575" cy="1433512"/>
          </a:xfrm>
          <a:custGeom>
            <a:avLst/>
            <a:gdLst>
              <a:gd name="T0" fmla="*/ 0 w 1425662"/>
              <a:gd name="T1" fmla="*/ 0 h 1433908"/>
              <a:gd name="T2" fmla="*/ 1425662 w 1425662"/>
              <a:gd name="T3" fmla="*/ 1433908 h 1433908"/>
            </a:gdLst>
            <a:ahLst/>
            <a:cxnLst/>
            <a:rect l="T0" t="T1" r="T2" b="T3"/>
            <a:pathLst>
              <a:path w="1425662" h="1433908">
                <a:moveTo>
                  <a:pt x="584366" y="0"/>
                </a:moveTo>
                <a:cubicBezTo>
                  <a:pt x="667535" y="0"/>
                  <a:pt x="734956" y="67421"/>
                  <a:pt x="734956" y="150590"/>
                </a:cubicBezTo>
                <a:cubicBezTo>
                  <a:pt x="734956" y="197370"/>
                  <a:pt x="713626" y="239167"/>
                  <a:pt x="678832" y="265176"/>
                </a:cubicBezTo>
                <a:lnTo>
                  <a:pt x="1168733" y="265176"/>
                </a:lnTo>
                <a:lnTo>
                  <a:pt x="1168733" y="716520"/>
                </a:lnTo>
                <a:cubicBezTo>
                  <a:pt x="1193634" y="695548"/>
                  <a:pt x="1225973" y="684721"/>
                  <a:pt x="1260841" y="684721"/>
                </a:cubicBezTo>
                <a:cubicBezTo>
                  <a:pt x="1351870" y="684721"/>
                  <a:pt x="1425662" y="758513"/>
                  <a:pt x="1425662" y="849542"/>
                </a:cubicBezTo>
                <a:cubicBezTo>
                  <a:pt x="1425662" y="940571"/>
                  <a:pt x="1351870" y="1014363"/>
                  <a:pt x="1260841" y="1014363"/>
                </a:cubicBezTo>
                <a:cubicBezTo>
                  <a:pt x="1225973" y="1014363"/>
                  <a:pt x="1193634" y="1003536"/>
                  <a:pt x="1168733" y="982566"/>
                </a:cubicBezTo>
                <a:lnTo>
                  <a:pt x="1168733" y="1433908"/>
                </a:lnTo>
                <a:lnTo>
                  <a:pt x="765724" y="1433908"/>
                </a:lnTo>
                <a:cubicBezTo>
                  <a:pt x="770905" y="1418114"/>
                  <a:pt x="773249" y="1401256"/>
                  <a:pt x="773249" y="1383851"/>
                </a:cubicBezTo>
                <a:cubicBezTo>
                  <a:pt x="773249" y="1279093"/>
                  <a:pt x="688325" y="1194168"/>
                  <a:pt x="583566" y="1194168"/>
                </a:cubicBezTo>
                <a:cubicBezTo>
                  <a:pt x="478807" y="1194168"/>
                  <a:pt x="393882" y="1279093"/>
                  <a:pt x="393882" y="1383851"/>
                </a:cubicBezTo>
                <a:cubicBezTo>
                  <a:pt x="393882" y="1401256"/>
                  <a:pt x="396227" y="1418114"/>
                  <a:pt x="401408" y="1433908"/>
                </a:cubicBezTo>
                <a:lnTo>
                  <a:pt x="0" y="1433908"/>
                </a:lnTo>
                <a:lnTo>
                  <a:pt x="0" y="265176"/>
                </a:lnTo>
                <a:lnTo>
                  <a:pt x="489901" y="265176"/>
                </a:lnTo>
                <a:cubicBezTo>
                  <a:pt x="455106" y="239167"/>
                  <a:pt x="433776" y="197370"/>
                  <a:pt x="433776" y="150590"/>
                </a:cubicBezTo>
                <a:cubicBezTo>
                  <a:pt x="433776" y="67421"/>
                  <a:pt x="501197" y="0"/>
                  <a:pt x="584366" y="0"/>
                </a:cubicBezTo>
                <a:close/>
              </a:path>
            </a:pathLst>
          </a:custGeom>
          <a:solidFill>
            <a:srgbClr val="1A7BA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sp>
        <p:nvSpPr>
          <p:cNvPr id="13" name="椭圆 76"/>
          <p:cNvSpPr>
            <a:spLocks noChangeArrowheads="1"/>
          </p:cNvSpPr>
          <p:nvPr/>
        </p:nvSpPr>
        <p:spPr bwMode="auto">
          <a:xfrm>
            <a:off x="2713029" y="3616927"/>
            <a:ext cx="1384300" cy="1408113"/>
          </a:xfrm>
          <a:custGeom>
            <a:avLst/>
            <a:gdLst>
              <a:gd name="T0" fmla="*/ 0 w 1384756"/>
              <a:gd name="T1" fmla="*/ 0 h 1408472"/>
              <a:gd name="T2" fmla="*/ 1384756 w 1384756"/>
              <a:gd name="T3" fmla="*/ 1408472 h 1408472"/>
            </a:gdLst>
            <a:ahLst/>
            <a:cxnLst/>
            <a:rect l="T0" t="T1" r="T2" b="T3"/>
            <a:pathLst>
              <a:path w="1384756" h="1408472">
                <a:moveTo>
                  <a:pt x="0" y="0"/>
                </a:moveTo>
                <a:lnTo>
                  <a:pt x="1168732" y="0"/>
                </a:lnTo>
                <a:lnTo>
                  <a:pt x="1168732" y="450207"/>
                </a:lnTo>
                <a:cubicBezTo>
                  <a:pt x="1188073" y="439244"/>
                  <a:pt x="1210481" y="433776"/>
                  <a:pt x="1234166" y="433776"/>
                </a:cubicBezTo>
                <a:cubicBezTo>
                  <a:pt x="1317335" y="433776"/>
                  <a:pt x="1384756" y="501197"/>
                  <a:pt x="1384756" y="584366"/>
                </a:cubicBezTo>
                <a:cubicBezTo>
                  <a:pt x="1384756" y="667535"/>
                  <a:pt x="1317335" y="734956"/>
                  <a:pt x="1234166" y="734956"/>
                </a:cubicBezTo>
                <a:cubicBezTo>
                  <a:pt x="1210481" y="734956"/>
                  <a:pt x="1188073" y="729488"/>
                  <a:pt x="1168732" y="718526"/>
                </a:cubicBezTo>
                <a:lnTo>
                  <a:pt x="1168732" y="1168732"/>
                </a:lnTo>
                <a:lnTo>
                  <a:pt x="728979" y="1168732"/>
                </a:lnTo>
                <a:cubicBezTo>
                  <a:pt x="742528" y="1190517"/>
                  <a:pt x="749187" y="1216306"/>
                  <a:pt x="749187" y="1243651"/>
                </a:cubicBezTo>
                <a:cubicBezTo>
                  <a:pt x="749187" y="1334680"/>
                  <a:pt x="675394" y="1408472"/>
                  <a:pt x="584366" y="1408472"/>
                </a:cubicBezTo>
                <a:cubicBezTo>
                  <a:pt x="493337" y="1408472"/>
                  <a:pt x="419545" y="1334680"/>
                  <a:pt x="419545" y="1243651"/>
                </a:cubicBezTo>
                <a:cubicBezTo>
                  <a:pt x="419545" y="1216306"/>
                  <a:pt x="426204" y="1190517"/>
                  <a:pt x="439754" y="1168732"/>
                </a:cubicBezTo>
                <a:lnTo>
                  <a:pt x="0" y="1168732"/>
                </a:lnTo>
                <a:lnTo>
                  <a:pt x="0" y="761099"/>
                </a:lnTo>
                <a:cubicBezTo>
                  <a:pt x="24839" y="773303"/>
                  <a:pt x="52809" y="779836"/>
                  <a:pt x="82305" y="779836"/>
                </a:cubicBezTo>
                <a:cubicBezTo>
                  <a:pt x="190260" y="779836"/>
                  <a:pt x="277774" y="692321"/>
                  <a:pt x="277774" y="584366"/>
                </a:cubicBezTo>
                <a:cubicBezTo>
                  <a:pt x="277774" y="476411"/>
                  <a:pt x="190260" y="388896"/>
                  <a:pt x="82305" y="388896"/>
                </a:cubicBezTo>
                <a:cubicBezTo>
                  <a:pt x="52809" y="388896"/>
                  <a:pt x="24839" y="395429"/>
                  <a:pt x="0" y="407633"/>
                </a:cubicBezTo>
                <a:close/>
              </a:path>
            </a:pathLst>
          </a:cu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spTree>
    <p:extLst>
      <p:ext uri="{BB962C8B-B14F-4D97-AF65-F5344CB8AC3E}">
        <p14:creationId xmlns:p14="http://schemas.microsoft.com/office/powerpoint/2010/main" val="40002742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37068" y="1577504"/>
            <a:ext cx="3775393"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（二）常用的灭火方法</a:t>
            </a:r>
            <a:endParaRPr lang="en-US" altLang="zh-CN" sz="2800" dirty="0" smtClean="0">
              <a:solidFill>
                <a:srgbClr val="000000"/>
              </a:solidFill>
              <a:latin typeface="微软雅黑" panose="020B0503020204020204" pitchFamily="34" charset="-122"/>
              <a:ea typeface="微软雅黑" panose="020B0503020204020204" pitchFamily="34" charset="-122"/>
            </a:endParaRPr>
          </a:p>
        </p:txBody>
      </p:sp>
      <p:sp>
        <p:nvSpPr>
          <p:cNvPr id="10" name="椭圆 9"/>
          <p:cNvSpPr/>
          <p:nvPr/>
        </p:nvSpPr>
        <p:spPr>
          <a:xfrm flipH="1">
            <a:off x="2876236" y="5860429"/>
            <a:ext cx="802448" cy="316371"/>
          </a:xfrm>
          <a:prstGeom prst="ellipse">
            <a:avLst/>
          </a:prstGeom>
          <a:solidFill>
            <a:schemeClr val="tx1">
              <a:lumMod val="50000"/>
              <a:lumOff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a:ea typeface="微软雅黑"/>
            </a:endParaRPr>
          </a:p>
        </p:txBody>
      </p:sp>
      <p:sp>
        <p:nvSpPr>
          <p:cNvPr id="11" name="圆角矩形 6"/>
          <p:cNvSpPr/>
          <p:nvPr/>
        </p:nvSpPr>
        <p:spPr>
          <a:xfrm>
            <a:off x="4073851" y="3022478"/>
            <a:ext cx="3738374" cy="2210442"/>
          </a:xfrm>
          <a:custGeom>
            <a:avLst/>
            <a:gdLst>
              <a:gd name="connsiteX0" fmla="*/ 0 w 2448272"/>
              <a:gd name="connsiteY0" fmla="*/ 115074 h 2082419"/>
              <a:gd name="connsiteX1" fmla="*/ 115074 w 2448272"/>
              <a:gd name="connsiteY1" fmla="*/ 0 h 2082419"/>
              <a:gd name="connsiteX2" fmla="*/ 2333198 w 2448272"/>
              <a:gd name="connsiteY2" fmla="*/ 0 h 2082419"/>
              <a:gd name="connsiteX3" fmla="*/ 2448272 w 2448272"/>
              <a:gd name="connsiteY3" fmla="*/ 115074 h 2082419"/>
              <a:gd name="connsiteX4" fmla="*/ 2448272 w 2448272"/>
              <a:gd name="connsiteY4" fmla="*/ 1967345 h 2082419"/>
              <a:gd name="connsiteX5" fmla="*/ 2333198 w 2448272"/>
              <a:gd name="connsiteY5" fmla="*/ 2082419 h 2082419"/>
              <a:gd name="connsiteX6" fmla="*/ 115074 w 2448272"/>
              <a:gd name="connsiteY6" fmla="*/ 2082419 h 2082419"/>
              <a:gd name="connsiteX7" fmla="*/ 0 w 2448272"/>
              <a:gd name="connsiteY7" fmla="*/ 1967345 h 2082419"/>
              <a:gd name="connsiteX8" fmla="*/ 0 w 2448272"/>
              <a:gd name="connsiteY8" fmla="*/ 115074 h 2082419"/>
              <a:gd name="connsiteX0" fmla="*/ 0 w 2448272"/>
              <a:gd name="connsiteY0" fmla="*/ 115074 h 2082419"/>
              <a:gd name="connsiteX1" fmla="*/ 115074 w 2448272"/>
              <a:gd name="connsiteY1" fmla="*/ 0 h 2082419"/>
              <a:gd name="connsiteX2" fmla="*/ 2333198 w 2448272"/>
              <a:gd name="connsiteY2" fmla="*/ 0 h 2082419"/>
              <a:gd name="connsiteX3" fmla="*/ 2448272 w 2448272"/>
              <a:gd name="connsiteY3" fmla="*/ 115074 h 2082419"/>
              <a:gd name="connsiteX4" fmla="*/ 2448272 w 2448272"/>
              <a:gd name="connsiteY4" fmla="*/ 1967345 h 2082419"/>
              <a:gd name="connsiteX5" fmla="*/ 2333198 w 2448272"/>
              <a:gd name="connsiteY5" fmla="*/ 2082419 h 2082419"/>
              <a:gd name="connsiteX6" fmla="*/ 115074 w 2448272"/>
              <a:gd name="connsiteY6" fmla="*/ 2082419 h 2082419"/>
              <a:gd name="connsiteX7" fmla="*/ 0 w 2448272"/>
              <a:gd name="connsiteY7" fmla="*/ 1967345 h 2082419"/>
              <a:gd name="connsiteX8" fmla="*/ 91440 w 2448272"/>
              <a:gd name="connsiteY8" fmla="*/ 206514 h 2082419"/>
              <a:gd name="connsiteX0" fmla="*/ 0 w 2448272"/>
              <a:gd name="connsiteY0" fmla="*/ 115074 h 2082419"/>
              <a:gd name="connsiteX1" fmla="*/ 115074 w 2448272"/>
              <a:gd name="connsiteY1" fmla="*/ 0 h 2082419"/>
              <a:gd name="connsiteX2" fmla="*/ 2333198 w 2448272"/>
              <a:gd name="connsiteY2" fmla="*/ 0 h 2082419"/>
              <a:gd name="connsiteX3" fmla="*/ 2448272 w 2448272"/>
              <a:gd name="connsiteY3" fmla="*/ 115074 h 2082419"/>
              <a:gd name="connsiteX4" fmla="*/ 2448272 w 2448272"/>
              <a:gd name="connsiteY4" fmla="*/ 1967345 h 2082419"/>
              <a:gd name="connsiteX5" fmla="*/ 2333198 w 2448272"/>
              <a:gd name="connsiteY5" fmla="*/ 2082419 h 2082419"/>
              <a:gd name="connsiteX6" fmla="*/ 115074 w 2448272"/>
              <a:gd name="connsiteY6" fmla="*/ 2082419 h 2082419"/>
              <a:gd name="connsiteX7" fmla="*/ 0 w 2448272"/>
              <a:gd name="connsiteY7" fmla="*/ 1967345 h 2082419"/>
              <a:gd name="connsiteX0" fmla="*/ 115074 w 2448272"/>
              <a:gd name="connsiteY0" fmla="*/ 0 h 2082419"/>
              <a:gd name="connsiteX1" fmla="*/ 2333198 w 2448272"/>
              <a:gd name="connsiteY1" fmla="*/ 0 h 2082419"/>
              <a:gd name="connsiteX2" fmla="*/ 2448272 w 2448272"/>
              <a:gd name="connsiteY2" fmla="*/ 115074 h 2082419"/>
              <a:gd name="connsiteX3" fmla="*/ 2448272 w 2448272"/>
              <a:gd name="connsiteY3" fmla="*/ 1967345 h 2082419"/>
              <a:gd name="connsiteX4" fmla="*/ 2333198 w 2448272"/>
              <a:gd name="connsiteY4" fmla="*/ 2082419 h 2082419"/>
              <a:gd name="connsiteX5" fmla="*/ 115074 w 2448272"/>
              <a:gd name="connsiteY5" fmla="*/ 2082419 h 2082419"/>
              <a:gd name="connsiteX6" fmla="*/ 0 w 2448272"/>
              <a:gd name="connsiteY6" fmla="*/ 1967345 h 2082419"/>
              <a:gd name="connsiteX0" fmla="*/ 0 w 2333198"/>
              <a:gd name="connsiteY0" fmla="*/ 0 h 2082419"/>
              <a:gd name="connsiteX1" fmla="*/ 2218124 w 2333198"/>
              <a:gd name="connsiteY1" fmla="*/ 0 h 2082419"/>
              <a:gd name="connsiteX2" fmla="*/ 2333198 w 2333198"/>
              <a:gd name="connsiteY2" fmla="*/ 115074 h 2082419"/>
              <a:gd name="connsiteX3" fmla="*/ 2333198 w 2333198"/>
              <a:gd name="connsiteY3" fmla="*/ 1967345 h 2082419"/>
              <a:gd name="connsiteX4" fmla="*/ 2218124 w 2333198"/>
              <a:gd name="connsiteY4" fmla="*/ 2082419 h 2082419"/>
              <a:gd name="connsiteX5" fmla="*/ 0 w 2333198"/>
              <a:gd name="connsiteY5" fmla="*/ 2082419 h 208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198" h="2082419">
                <a:moveTo>
                  <a:pt x="0" y="0"/>
                </a:moveTo>
                <a:lnTo>
                  <a:pt x="2218124" y="0"/>
                </a:lnTo>
                <a:cubicBezTo>
                  <a:pt x="2281678" y="0"/>
                  <a:pt x="2333198" y="51520"/>
                  <a:pt x="2333198" y="115074"/>
                </a:cubicBezTo>
                <a:lnTo>
                  <a:pt x="2333198" y="1967345"/>
                </a:lnTo>
                <a:cubicBezTo>
                  <a:pt x="2333198" y="2030899"/>
                  <a:pt x="2281678" y="2082419"/>
                  <a:pt x="2218124" y="2082419"/>
                </a:cubicBezTo>
                <a:lnTo>
                  <a:pt x="0" y="2082419"/>
                </a:lnTo>
              </a:path>
            </a:pathLst>
          </a:custGeom>
          <a:gradFill rotWithShape="1">
            <a:gsLst>
              <a:gs pos="0">
                <a:srgbClr val="F8F8F8"/>
              </a:gs>
              <a:gs pos="100000">
                <a:schemeClr val="bg1">
                  <a:lumMod val="85000"/>
                </a:schemeClr>
              </a:gs>
            </a:gsLst>
            <a:lin ang="2700000" scaled="1"/>
          </a:gradFill>
          <a:ln w="9525">
            <a:solidFill>
              <a:schemeClr val="bg1">
                <a:lumMod val="75000"/>
              </a:schemeClr>
            </a:solidFill>
            <a:round/>
            <a:headEnd/>
            <a:tailEnd/>
          </a:ln>
          <a:effectLst>
            <a:outerShdw blurRad="101600" dist="38100" dir="2700000" algn="tl" rotWithShape="0">
              <a:schemeClr val="bg1">
                <a:lumMod val="50000"/>
                <a:alpha val="40000"/>
              </a:schemeClr>
            </a:outerShdw>
          </a:effectLst>
        </p:spPr>
        <p:txBody>
          <a:bodyPr wrap="none" anchor="ctr"/>
          <a:lstStyle/>
          <a:p>
            <a:endParaRPr lang="zh-CN" altLang="en-US" kern="0" dirty="0">
              <a:solidFill>
                <a:sysClr val="windowText" lastClr="000000"/>
              </a:solidFill>
              <a:latin typeface="Impact"/>
              <a:ea typeface="微软雅黑"/>
            </a:endParaRPr>
          </a:p>
        </p:txBody>
      </p:sp>
      <p:sp>
        <p:nvSpPr>
          <p:cNvPr id="12" name="椭圆 11"/>
          <p:cNvSpPr/>
          <p:nvPr/>
        </p:nvSpPr>
        <p:spPr>
          <a:xfrm flipH="1">
            <a:off x="1437252" y="5763086"/>
            <a:ext cx="928838" cy="366200"/>
          </a:xfrm>
          <a:prstGeom prst="ellipse">
            <a:avLst/>
          </a:prstGeom>
          <a:solidFill>
            <a:schemeClr val="tx1">
              <a:lumMod val="50000"/>
              <a:lumOff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a:ea typeface="微软雅黑"/>
            </a:endParaRPr>
          </a:p>
        </p:txBody>
      </p:sp>
      <p:grpSp>
        <p:nvGrpSpPr>
          <p:cNvPr id="13" name="组合 12"/>
          <p:cNvGrpSpPr/>
          <p:nvPr/>
        </p:nvGrpSpPr>
        <p:grpSpPr>
          <a:xfrm flipH="1">
            <a:off x="2123906" y="2684842"/>
            <a:ext cx="2176948" cy="3189932"/>
            <a:chOff x="4002347" y="2299476"/>
            <a:chExt cx="1600757" cy="2332073"/>
          </a:xfrm>
          <a:effectLst>
            <a:outerShdw blurRad="101600" dist="38100" dir="2700000" algn="tl" rotWithShape="0">
              <a:prstClr val="black">
                <a:alpha val="40000"/>
              </a:prstClr>
            </a:outerShdw>
          </a:effectLst>
        </p:grpSpPr>
        <p:sp>
          <p:nvSpPr>
            <p:cNvPr id="14" name="Freeform 54"/>
            <p:cNvSpPr>
              <a:spLocks/>
            </p:cNvSpPr>
            <p:nvPr/>
          </p:nvSpPr>
          <p:spPr bwMode="auto">
            <a:xfrm>
              <a:off x="4634084" y="4105816"/>
              <a:ext cx="415447" cy="523592"/>
            </a:xfrm>
            <a:custGeom>
              <a:avLst/>
              <a:gdLst>
                <a:gd name="T0" fmla="*/ 164 w 164"/>
                <a:gd name="T1" fmla="*/ 71 h 207"/>
                <a:gd name="T2" fmla="*/ 68 w 164"/>
                <a:gd name="T3" fmla="*/ 8 h 207"/>
                <a:gd name="T4" fmla="*/ 65 w 164"/>
                <a:gd name="T5" fmla="*/ 18 h 207"/>
                <a:gd name="T6" fmla="*/ 61 w 164"/>
                <a:gd name="T7" fmla="*/ 30 h 207"/>
                <a:gd name="T8" fmla="*/ 57 w 164"/>
                <a:gd name="T9" fmla="*/ 38 h 207"/>
                <a:gd name="T10" fmla="*/ 52 w 164"/>
                <a:gd name="T11" fmla="*/ 49 h 207"/>
                <a:gd name="T12" fmla="*/ 47 w 164"/>
                <a:gd name="T13" fmla="*/ 58 h 207"/>
                <a:gd name="T14" fmla="*/ 38 w 164"/>
                <a:gd name="T15" fmla="*/ 70 h 207"/>
                <a:gd name="T16" fmla="*/ 32 w 164"/>
                <a:gd name="T17" fmla="*/ 78 h 207"/>
                <a:gd name="T18" fmla="*/ 20 w 164"/>
                <a:gd name="T19" fmla="*/ 91 h 207"/>
                <a:gd name="T20" fmla="*/ 11 w 164"/>
                <a:gd name="T21" fmla="*/ 101 h 207"/>
                <a:gd name="T22" fmla="*/ 4 w 164"/>
                <a:gd name="T23" fmla="*/ 107 h 207"/>
                <a:gd name="T24" fmla="*/ 4 w 164"/>
                <a:gd name="T25" fmla="*/ 107 h 207"/>
                <a:gd name="T26" fmla="*/ 3 w 164"/>
                <a:gd name="T27" fmla="*/ 108 h 207"/>
                <a:gd name="T28" fmla="*/ 2 w 164"/>
                <a:gd name="T29" fmla="*/ 109 h 207"/>
                <a:gd name="T30" fmla="*/ 2 w 164"/>
                <a:gd name="T31" fmla="*/ 109 h 207"/>
                <a:gd name="T32" fmla="*/ 2 w 164"/>
                <a:gd name="T33" fmla="*/ 110 h 207"/>
                <a:gd name="T34" fmla="*/ 1 w 164"/>
                <a:gd name="T35" fmla="*/ 110 h 207"/>
                <a:gd name="T36" fmla="*/ 1 w 164"/>
                <a:gd name="T37" fmla="*/ 111 h 207"/>
                <a:gd name="T38" fmla="*/ 1 w 164"/>
                <a:gd name="T39" fmla="*/ 112 h 207"/>
                <a:gd name="T40" fmla="*/ 0 w 164"/>
                <a:gd name="T41" fmla="*/ 115 h 207"/>
                <a:gd name="T42" fmla="*/ 1 w 164"/>
                <a:gd name="T43" fmla="*/ 116 h 207"/>
                <a:gd name="T44" fmla="*/ 2 w 164"/>
                <a:gd name="T45" fmla="*/ 119 h 207"/>
                <a:gd name="T46" fmla="*/ 87 w 164"/>
                <a:gd name="T47" fmla="*/ 207 h 207"/>
                <a:gd name="T48" fmla="*/ 86 w 164"/>
                <a:gd name="T49" fmla="*/ 206 h 207"/>
                <a:gd name="T50" fmla="*/ 86 w 164"/>
                <a:gd name="T51" fmla="*/ 202 h 207"/>
                <a:gd name="T52" fmla="*/ 87 w 164"/>
                <a:gd name="T53" fmla="*/ 196 h 207"/>
                <a:gd name="T54" fmla="*/ 91 w 164"/>
                <a:gd name="T55" fmla="*/ 192 h 207"/>
                <a:gd name="T56" fmla="*/ 95 w 164"/>
                <a:gd name="T57" fmla="*/ 188 h 207"/>
                <a:gd name="T58" fmla="*/ 101 w 164"/>
                <a:gd name="T59" fmla="*/ 183 h 207"/>
                <a:gd name="T60" fmla="*/ 107 w 164"/>
                <a:gd name="T61" fmla="*/ 175 h 207"/>
                <a:gd name="T62" fmla="*/ 115 w 164"/>
                <a:gd name="T63" fmla="*/ 167 h 207"/>
                <a:gd name="T64" fmla="*/ 121 w 164"/>
                <a:gd name="T65" fmla="*/ 160 h 207"/>
                <a:gd name="T66" fmla="*/ 125 w 164"/>
                <a:gd name="T67" fmla="*/ 155 h 207"/>
                <a:gd name="T68" fmla="*/ 128 w 164"/>
                <a:gd name="T69" fmla="*/ 150 h 207"/>
                <a:gd name="T70" fmla="*/ 133 w 164"/>
                <a:gd name="T71" fmla="*/ 142 h 207"/>
                <a:gd name="T72" fmla="*/ 138 w 164"/>
                <a:gd name="T73" fmla="*/ 135 h 207"/>
                <a:gd name="T74" fmla="*/ 142 w 164"/>
                <a:gd name="T75" fmla="*/ 128 h 207"/>
                <a:gd name="T76" fmla="*/ 145 w 164"/>
                <a:gd name="T77" fmla="*/ 124 h 207"/>
                <a:gd name="T78" fmla="*/ 148 w 164"/>
                <a:gd name="T79" fmla="*/ 117 h 207"/>
                <a:gd name="T80" fmla="*/ 151 w 164"/>
                <a:gd name="T81" fmla="*/ 111 h 207"/>
                <a:gd name="T82" fmla="*/ 154 w 164"/>
                <a:gd name="T83" fmla="*/ 105 h 207"/>
                <a:gd name="T84" fmla="*/ 156 w 164"/>
                <a:gd name="T85" fmla="*/ 98 h 207"/>
                <a:gd name="T86" fmla="*/ 159 w 164"/>
                <a:gd name="T87" fmla="*/ 92 h 207"/>
                <a:gd name="T88" fmla="*/ 161 w 164"/>
                <a:gd name="T89" fmla="*/ 8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207">
                  <a:moveTo>
                    <a:pt x="163" y="78"/>
                  </a:moveTo>
                  <a:cubicBezTo>
                    <a:pt x="163" y="78"/>
                    <a:pt x="163" y="78"/>
                    <a:pt x="163" y="78"/>
                  </a:cubicBezTo>
                  <a:cubicBezTo>
                    <a:pt x="163" y="76"/>
                    <a:pt x="164" y="73"/>
                    <a:pt x="164" y="71"/>
                  </a:cubicBezTo>
                  <a:cubicBezTo>
                    <a:pt x="70" y="0"/>
                    <a:pt x="70" y="0"/>
                    <a:pt x="70" y="0"/>
                  </a:cubicBezTo>
                  <a:cubicBezTo>
                    <a:pt x="70" y="2"/>
                    <a:pt x="69" y="4"/>
                    <a:pt x="69" y="6"/>
                  </a:cubicBezTo>
                  <a:cubicBezTo>
                    <a:pt x="69" y="6"/>
                    <a:pt x="68" y="7"/>
                    <a:pt x="68" y="8"/>
                  </a:cubicBezTo>
                  <a:cubicBezTo>
                    <a:pt x="68" y="9"/>
                    <a:pt x="68" y="10"/>
                    <a:pt x="67" y="12"/>
                  </a:cubicBezTo>
                  <a:cubicBezTo>
                    <a:pt x="67" y="13"/>
                    <a:pt x="67" y="13"/>
                    <a:pt x="66" y="14"/>
                  </a:cubicBezTo>
                  <a:cubicBezTo>
                    <a:pt x="66" y="16"/>
                    <a:pt x="66" y="17"/>
                    <a:pt x="65" y="18"/>
                  </a:cubicBezTo>
                  <a:cubicBezTo>
                    <a:pt x="65" y="19"/>
                    <a:pt x="65" y="20"/>
                    <a:pt x="64" y="21"/>
                  </a:cubicBezTo>
                  <a:cubicBezTo>
                    <a:pt x="64" y="22"/>
                    <a:pt x="64" y="23"/>
                    <a:pt x="63" y="24"/>
                  </a:cubicBezTo>
                  <a:cubicBezTo>
                    <a:pt x="62" y="26"/>
                    <a:pt x="62" y="28"/>
                    <a:pt x="61" y="30"/>
                  </a:cubicBezTo>
                  <a:cubicBezTo>
                    <a:pt x="61" y="30"/>
                    <a:pt x="61" y="30"/>
                    <a:pt x="61" y="30"/>
                  </a:cubicBezTo>
                  <a:cubicBezTo>
                    <a:pt x="60" y="32"/>
                    <a:pt x="59" y="34"/>
                    <a:pt x="58" y="36"/>
                  </a:cubicBezTo>
                  <a:cubicBezTo>
                    <a:pt x="58" y="37"/>
                    <a:pt x="58" y="37"/>
                    <a:pt x="57" y="38"/>
                  </a:cubicBezTo>
                  <a:cubicBezTo>
                    <a:pt x="57" y="39"/>
                    <a:pt x="56" y="41"/>
                    <a:pt x="55" y="42"/>
                  </a:cubicBezTo>
                  <a:cubicBezTo>
                    <a:pt x="55" y="43"/>
                    <a:pt x="55" y="44"/>
                    <a:pt x="54" y="44"/>
                  </a:cubicBezTo>
                  <a:cubicBezTo>
                    <a:pt x="53" y="46"/>
                    <a:pt x="53" y="47"/>
                    <a:pt x="52" y="49"/>
                  </a:cubicBezTo>
                  <a:cubicBezTo>
                    <a:pt x="52" y="49"/>
                    <a:pt x="51" y="50"/>
                    <a:pt x="51" y="50"/>
                  </a:cubicBezTo>
                  <a:cubicBezTo>
                    <a:pt x="50" y="52"/>
                    <a:pt x="49" y="54"/>
                    <a:pt x="47" y="56"/>
                  </a:cubicBezTo>
                  <a:cubicBezTo>
                    <a:pt x="47" y="57"/>
                    <a:pt x="47" y="57"/>
                    <a:pt x="47" y="58"/>
                  </a:cubicBezTo>
                  <a:cubicBezTo>
                    <a:pt x="46" y="59"/>
                    <a:pt x="44" y="61"/>
                    <a:pt x="43" y="63"/>
                  </a:cubicBezTo>
                  <a:cubicBezTo>
                    <a:pt x="43" y="63"/>
                    <a:pt x="43" y="64"/>
                    <a:pt x="42" y="64"/>
                  </a:cubicBezTo>
                  <a:cubicBezTo>
                    <a:pt x="41" y="66"/>
                    <a:pt x="40" y="68"/>
                    <a:pt x="38" y="70"/>
                  </a:cubicBezTo>
                  <a:cubicBezTo>
                    <a:pt x="38" y="71"/>
                    <a:pt x="37" y="71"/>
                    <a:pt x="37" y="71"/>
                  </a:cubicBezTo>
                  <a:cubicBezTo>
                    <a:pt x="36" y="73"/>
                    <a:pt x="34" y="75"/>
                    <a:pt x="33" y="77"/>
                  </a:cubicBezTo>
                  <a:cubicBezTo>
                    <a:pt x="32" y="77"/>
                    <a:pt x="32" y="78"/>
                    <a:pt x="32" y="78"/>
                  </a:cubicBezTo>
                  <a:cubicBezTo>
                    <a:pt x="30" y="80"/>
                    <a:pt x="28" y="82"/>
                    <a:pt x="27" y="84"/>
                  </a:cubicBezTo>
                  <a:cubicBezTo>
                    <a:pt x="26" y="85"/>
                    <a:pt x="26" y="85"/>
                    <a:pt x="25" y="86"/>
                  </a:cubicBezTo>
                  <a:cubicBezTo>
                    <a:pt x="23" y="88"/>
                    <a:pt x="22" y="90"/>
                    <a:pt x="20" y="91"/>
                  </a:cubicBezTo>
                  <a:cubicBezTo>
                    <a:pt x="20" y="92"/>
                    <a:pt x="19" y="92"/>
                    <a:pt x="19" y="92"/>
                  </a:cubicBezTo>
                  <a:cubicBezTo>
                    <a:pt x="17" y="95"/>
                    <a:pt x="15" y="97"/>
                    <a:pt x="13" y="99"/>
                  </a:cubicBezTo>
                  <a:cubicBezTo>
                    <a:pt x="12" y="99"/>
                    <a:pt x="12" y="100"/>
                    <a:pt x="11" y="101"/>
                  </a:cubicBezTo>
                  <a:cubicBezTo>
                    <a:pt x="9" y="103"/>
                    <a:pt x="6" y="105"/>
                    <a:pt x="4" y="107"/>
                  </a:cubicBezTo>
                  <a:cubicBezTo>
                    <a:pt x="4" y="107"/>
                    <a:pt x="4" y="107"/>
                    <a:pt x="4" y="107"/>
                  </a:cubicBezTo>
                  <a:cubicBezTo>
                    <a:pt x="4" y="107"/>
                    <a:pt x="4" y="107"/>
                    <a:pt x="4" y="107"/>
                  </a:cubicBezTo>
                  <a:cubicBezTo>
                    <a:pt x="4" y="107"/>
                    <a:pt x="4" y="107"/>
                    <a:pt x="4" y="107"/>
                  </a:cubicBezTo>
                  <a:cubicBezTo>
                    <a:pt x="4" y="107"/>
                    <a:pt x="4" y="107"/>
                    <a:pt x="4" y="107"/>
                  </a:cubicBezTo>
                  <a:cubicBezTo>
                    <a:pt x="4" y="107"/>
                    <a:pt x="4" y="107"/>
                    <a:pt x="4" y="107"/>
                  </a:cubicBezTo>
                  <a:cubicBezTo>
                    <a:pt x="4" y="107"/>
                    <a:pt x="4" y="108"/>
                    <a:pt x="3" y="108"/>
                  </a:cubicBezTo>
                  <a:cubicBezTo>
                    <a:pt x="3" y="108"/>
                    <a:pt x="3" y="108"/>
                    <a:pt x="3" y="108"/>
                  </a:cubicBezTo>
                  <a:cubicBezTo>
                    <a:pt x="3" y="108"/>
                    <a:pt x="3" y="108"/>
                    <a:pt x="3" y="108"/>
                  </a:cubicBezTo>
                  <a:cubicBezTo>
                    <a:pt x="3" y="108"/>
                    <a:pt x="3" y="108"/>
                    <a:pt x="3" y="108"/>
                  </a:cubicBezTo>
                  <a:cubicBezTo>
                    <a:pt x="3" y="108"/>
                    <a:pt x="3" y="108"/>
                    <a:pt x="3" y="109"/>
                  </a:cubicBezTo>
                  <a:cubicBezTo>
                    <a:pt x="3" y="109"/>
                    <a:pt x="3" y="109"/>
                    <a:pt x="2" y="109"/>
                  </a:cubicBezTo>
                  <a:cubicBezTo>
                    <a:pt x="2" y="109"/>
                    <a:pt x="2" y="109"/>
                    <a:pt x="2" y="109"/>
                  </a:cubicBezTo>
                  <a:cubicBezTo>
                    <a:pt x="2" y="109"/>
                    <a:pt x="2" y="109"/>
                    <a:pt x="2" y="109"/>
                  </a:cubicBezTo>
                  <a:cubicBezTo>
                    <a:pt x="2" y="109"/>
                    <a:pt x="2" y="109"/>
                    <a:pt x="2" y="109"/>
                  </a:cubicBezTo>
                  <a:cubicBezTo>
                    <a:pt x="2" y="109"/>
                    <a:pt x="2" y="109"/>
                    <a:pt x="2" y="109"/>
                  </a:cubicBezTo>
                  <a:cubicBezTo>
                    <a:pt x="2" y="109"/>
                    <a:pt x="2" y="109"/>
                    <a:pt x="2" y="109"/>
                  </a:cubicBezTo>
                  <a:cubicBezTo>
                    <a:pt x="2" y="109"/>
                    <a:pt x="2" y="109"/>
                    <a:pt x="2" y="110"/>
                  </a:cubicBezTo>
                  <a:cubicBezTo>
                    <a:pt x="2" y="110"/>
                    <a:pt x="2" y="110"/>
                    <a:pt x="2" y="110"/>
                  </a:cubicBezTo>
                  <a:cubicBezTo>
                    <a:pt x="2" y="110"/>
                    <a:pt x="2" y="110"/>
                    <a:pt x="2" y="110"/>
                  </a:cubicBezTo>
                  <a:cubicBezTo>
                    <a:pt x="2" y="110"/>
                    <a:pt x="2" y="110"/>
                    <a:pt x="1" y="110"/>
                  </a:cubicBezTo>
                  <a:cubicBezTo>
                    <a:pt x="1" y="110"/>
                    <a:pt x="1" y="111"/>
                    <a:pt x="1" y="111"/>
                  </a:cubicBezTo>
                  <a:cubicBezTo>
                    <a:pt x="1" y="111"/>
                    <a:pt x="1" y="111"/>
                    <a:pt x="1" y="111"/>
                  </a:cubicBezTo>
                  <a:cubicBezTo>
                    <a:pt x="1" y="111"/>
                    <a:pt x="1" y="111"/>
                    <a:pt x="1" y="111"/>
                  </a:cubicBezTo>
                  <a:cubicBezTo>
                    <a:pt x="1" y="112"/>
                    <a:pt x="1" y="112"/>
                    <a:pt x="1" y="112"/>
                  </a:cubicBezTo>
                  <a:cubicBezTo>
                    <a:pt x="1" y="112"/>
                    <a:pt x="1" y="112"/>
                    <a:pt x="1" y="112"/>
                  </a:cubicBezTo>
                  <a:cubicBezTo>
                    <a:pt x="1" y="112"/>
                    <a:pt x="1" y="112"/>
                    <a:pt x="1" y="112"/>
                  </a:cubicBezTo>
                  <a:cubicBezTo>
                    <a:pt x="1" y="113"/>
                    <a:pt x="1" y="113"/>
                    <a:pt x="1" y="113"/>
                  </a:cubicBezTo>
                  <a:cubicBezTo>
                    <a:pt x="1" y="114"/>
                    <a:pt x="0" y="114"/>
                    <a:pt x="0" y="115"/>
                  </a:cubicBezTo>
                  <a:cubicBezTo>
                    <a:pt x="0" y="115"/>
                    <a:pt x="0" y="115"/>
                    <a:pt x="0" y="115"/>
                  </a:cubicBezTo>
                  <a:cubicBezTo>
                    <a:pt x="0" y="115"/>
                    <a:pt x="0" y="115"/>
                    <a:pt x="0" y="115"/>
                  </a:cubicBezTo>
                  <a:cubicBezTo>
                    <a:pt x="0" y="115"/>
                    <a:pt x="1" y="115"/>
                    <a:pt x="1" y="115"/>
                  </a:cubicBezTo>
                  <a:cubicBezTo>
                    <a:pt x="1" y="116"/>
                    <a:pt x="1" y="116"/>
                    <a:pt x="1" y="116"/>
                  </a:cubicBezTo>
                  <a:cubicBezTo>
                    <a:pt x="1" y="117"/>
                    <a:pt x="1" y="117"/>
                    <a:pt x="1" y="118"/>
                  </a:cubicBezTo>
                  <a:cubicBezTo>
                    <a:pt x="1" y="118"/>
                    <a:pt x="1" y="118"/>
                    <a:pt x="1" y="118"/>
                  </a:cubicBezTo>
                  <a:cubicBezTo>
                    <a:pt x="1" y="118"/>
                    <a:pt x="2" y="118"/>
                    <a:pt x="2" y="119"/>
                  </a:cubicBezTo>
                  <a:cubicBezTo>
                    <a:pt x="2" y="119"/>
                    <a:pt x="2" y="119"/>
                    <a:pt x="2" y="119"/>
                  </a:cubicBezTo>
                  <a:cubicBezTo>
                    <a:pt x="2" y="119"/>
                    <a:pt x="2" y="119"/>
                    <a:pt x="2" y="119"/>
                  </a:cubicBezTo>
                  <a:cubicBezTo>
                    <a:pt x="31" y="149"/>
                    <a:pt x="59" y="178"/>
                    <a:pt x="87" y="207"/>
                  </a:cubicBezTo>
                  <a:cubicBezTo>
                    <a:pt x="87" y="207"/>
                    <a:pt x="87" y="207"/>
                    <a:pt x="87" y="207"/>
                  </a:cubicBezTo>
                  <a:cubicBezTo>
                    <a:pt x="87" y="206"/>
                    <a:pt x="87" y="206"/>
                    <a:pt x="87" y="206"/>
                  </a:cubicBezTo>
                  <a:cubicBezTo>
                    <a:pt x="87" y="206"/>
                    <a:pt x="87" y="206"/>
                    <a:pt x="86" y="206"/>
                  </a:cubicBezTo>
                  <a:cubicBezTo>
                    <a:pt x="86" y="206"/>
                    <a:pt x="86" y="205"/>
                    <a:pt x="86" y="205"/>
                  </a:cubicBezTo>
                  <a:cubicBezTo>
                    <a:pt x="86" y="204"/>
                    <a:pt x="86" y="203"/>
                    <a:pt x="86" y="203"/>
                  </a:cubicBezTo>
                  <a:cubicBezTo>
                    <a:pt x="86" y="202"/>
                    <a:pt x="86" y="202"/>
                    <a:pt x="86" y="202"/>
                  </a:cubicBezTo>
                  <a:cubicBezTo>
                    <a:pt x="86" y="201"/>
                    <a:pt x="86" y="200"/>
                    <a:pt x="86" y="199"/>
                  </a:cubicBezTo>
                  <a:cubicBezTo>
                    <a:pt x="86" y="199"/>
                    <a:pt x="86" y="199"/>
                    <a:pt x="86" y="199"/>
                  </a:cubicBezTo>
                  <a:cubicBezTo>
                    <a:pt x="86" y="198"/>
                    <a:pt x="87" y="197"/>
                    <a:pt x="87" y="196"/>
                  </a:cubicBezTo>
                  <a:cubicBezTo>
                    <a:pt x="87" y="196"/>
                    <a:pt x="87" y="196"/>
                    <a:pt x="87" y="196"/>
                  </a:cubicBezTo>
                  <a:cubicBezTo>
                    <a:pt x="88" y="195"/>
                    <a:pt x="89" y="194"/>
                    <a:pt x="90" y="193"/>
                  </a:cubicBezTo>
                  <a:cubicBezTo>
                    <a:pt x="90" y="193"/>
                    <a:pt x="91" y="192"/>
                    <a:pt x="91" y="192"/>
                  </a:cubicBezTo>
                  <a:cubicBezTo>
                    <a:pt x="91" y="192"/>
                    <a:pt x="92" y="191"/>
                    <a:pt x="92" y="191"/>
                  </a:cubicBezTo>
                  <a:cubicBezTo>
                    <a:pt x="93" y="190"/>
                    <a:pt x="93" y="190"/>
                    <a:pt x="93" y="190"/>
                  </a:cubicBezTo>
                  <a:cubicBezTo>
                    <a:pt x="94" y="189"/>
                    <a:pt x="94" y="189"/>
                    <a:pt x="95" y="188"/>
                  </a:cubicBezTo>
                  <a:cubicBezTo>
                    <a:pt x="96" y="187"/>
                    <a:pt x="96" y="187"/>
                    <a:pt x="97" y="186"/>
                  </a:cubicBezTo>
                  <a:cubicBezTo>
                    <a:pt x="98" y="185"/>
                    <a:pt x="99" y="184"/>
                    <a:pt x="99" y="184"/>
                  </a:cubicBezTo>
                  <a:cubicBezTo>
                    <a:pt x="100" y="183"/>
                    <a:pt x="100" y="183"/>
                    <a:pt x="101" y="183"/>
                  </a:cubicBezTo>
                  <a:cubicBezTo>
                    <a:pt x="102" y="181"/>
                    <a:pt x="104" y="179"/>
                    <a:pt x="106" y="177"/>
                  </a:cubicBezTo>
                  <a:cubicBezTo>
                    <a:pt x="106" y="177"/>
                    <a:pt x="106" y="177"/>
                    <a:pt x="106" y="176"/>
                  </a:cubicBezTo>
                  <a:cubicBezTo>
                    <a:pt x="107" y="176"/>
                    <a:pt x="107" y="176"/>
                    <a:pt x="107" y="175"/>
                  </a:cubicBezTo>
                  <a:cubicBezTo>
                    <a:pt x="109" y="174"/>
                    <a:pt x="110" y="172"/>
                    <a:pt x="111" y="171"/>
                  </a:cubicBezTo>
                  <a:cubicBezTo>
                    <a:pt x="112" y="170"/>
                    <a:pt x="113" y="170"/>
                    <a:pt x="113" y="169"/>
                  </a:cubicBezTo>
                  <a:cubicBezTo>
                    <a:pt x="114" y="168"/>
                    <a:pt x="114" y="168"/>
                    <a:pt x="115" y="167"/>
                  </a:cubicBezTo>
                  <a:cubicBezTo>
                    <a:pt x="115" y="166"/>
                    <a:pt x="116" y="166"/>
                    <a:pt x="116" y="165"/>
                  </a:cubicBezTo>
                  <a:cubicBezTo>
                    <a:pt x="118" y="164"/>
                    <a:pt x="119" y="162"/>
                    <a:pt x="120" y="160"/>
                  </a:cubicBezTo>
                  <a:cubicBezTo>
                    <a:pt x="121" y="160"/>
                    <a:pt x="121" y="160"/>
                    <a:pt x="121" y="160"/>
                  </a:cubicBezTo>
                  <a:cubicBezTo>
                    <a:pt x="121" y="160"/>
                    <a:pt x="121" y="160"/>
                    <a:pt x="121" y="159"/>
                  </a:cubicBezTo>
                  <a:cubicBezTo>
                    <a:pt x="121" y="159"/>
                    <a:pt x="121" y="159"/>
                    <a:pt x="122" y="159"/>
                  </a:cubicBezTo>
                  <a:cubicBezTo>
                    <a:pt x="123" y="157"/>
                    <a:pt x="124" y="156"/>
                    <a:pt x="125" y="155"/>
                  </a:cubicBezTo>
                  <a:cubicBezTo>
                    <a:pt x="125" y="154"/>
                    <a:pt x="126" y="153"/>
                    <a:pt x="126" y="152"/>
                  </a:cubicBezTo>
                  <a:cubicBezTo>
                    <a:pt x="127" y="152"/>
                    <a:pt x="127" y="151"/>
                    <a:pt x="128" y="151"/>
                  </a:cubicBezTo>
                  <a:cubicBezTo>
                    <a:pt x="128" y="150"/>
                    <a:pt x="128" y="150"/>
                    <a:pt x="128" y="150"/>
                  </a:cubicBezTo>
                  <a:cubicBezTo>
                    <a:pt x="130" y="148"/>
                    <a:pt x="131" y="146"/>
                    <a:pt x="132" y="144"/>
                  </a:cubicBezTo>
                  <a:cubicBezTo>
                    <a:pt x="132" y="144"/>
                    <a:pt x="132" y="144"/>
                    <a:pt x="133" y="144"/>
                  </a:cubicBezTo>
                  <a:cubicBezTo>
                    <a:pt x="133" y="143"/>
                    <a:pt x="133" y="143"/>
                    <a:pt x="133" y="142"/>
                  </a:cubicBezTo>
                  <a:cubicBezTo>
                    <a:pt x="134" y="141"/>
                    <a:pt x="135" y="140"/>
                    <a:pt x="136" y="139"/>
                  </a:cubicBezTo>
                  <a:cubicBezTo>
                    <a:pt x="136" y="138"/>
                    <a:pt x="137" y="137"/>
                    <a:pt x="137" y="137"/>
                  </a:cubicBezTo>
                  <a:cubicBezTo>
                    <a:pt x="138" y="136"/>
                    <a:pt x="138" y="135"/>
                    <a:pt x="138" y="135"/>
                  </a:cubicBezTo>
                  <a:cubicBezTo>
                    <a:pt x="138" y="135"/>
                    <a:pt x="139" y="134"/>
                    <a:pt x="139" y="134"/>
                  </a:cubicBezTo>
                  <a:cubicBezTo>
                    <a:pt x="140" y="132"/>
                    <a:pt x="141" y="130"/>
                    <a:pt x="142" y="129"/>
                  </a:cubicBezTo>
                  <a:cubicBezTo>
                    <a:pt x="142" y="129"/>
                    <a:pt x="142" y="128"/>
                    <a:pt x="142" y="128"/>
                  </a:cubicBezTo>
                  <a:cubicBezTo>
                    <a:pt x="142" y="128"/>
                    <a:pt x="142" y="128"/>
                    <a:pt x="143" y="128"/>
                  </a:cubicBezTo>
                  <a:cubicBezTo>
                    <a:pt x="143" y="127"/>
                    <a:pt x="143" y="127"/>
                    <a:pt x="143" y="127"/>
                  </a:cubicBezTo>
                  <a:cubicBezTo>
                    <a:pt x="144" y="126"/>
                    <a:pt x="144" y="125"/>
                    <a:pt x="145" y="124"/>
                  </a:cubicBezTo>
                  <a:cubicBezTo>
                    <a:pt x="145" y="123"/>
                    <a:pt x="146" y="122"/>
                    <a:pt x="146" y="121"/>
                  </a:cubicBezTo>
                  <a:cubicBezTo>
                    <a:pt x="146" y="121"/>
                    <a:pt x="147" y="120"/>
                    <a:pt x="147" y="119"/>
                  </a:cubicBezTo>
                  <a:cubicBezTo>
                    <a:pt x="147" y="119"/>
                    <a:pt x="148" y="118"/>
                    <a:pt x="148" y="117"/>
                  </a:cubicBezTo>
                  <a:cubicBezTo>
                    <a:pt x="149" y="116"/>
                    <a:pt x="149" y="115"/>
                    <a:pt x="150" y="114"/>
                  </a:cubicBezTo>
                  <a:cubicBezTo>
                    <a:pt x="150" y="113"/>
                    <a:pt x="150" y="113"/>
                    <a:pt x="151" y="112"/>
                  </a:cubicBezTo>
                  <a:cubicBezTo>
                    <a:pt x="151" y="112"/>
                    <a:pt x="151" y="112"/>
                    <a:pt x="151" y="111"/>
                  </a:cubicBezTo>
                  <a:cubicBezTo>
                    <a:pt x="152" y="109"/>
                    <a:pt x="153" y="107"/>
                    <a:pt x="153" y="105"/>
                  </a:cubicBezTo>
                  <a:cubicBezTo>
                    <a:pt x="153" y="105"/>
                    <a:pt x="153" y="105"/>
                    <a:pt x="153" y="105"/>
                  </a:cubicBezTo>
                  <a:cubicBezTo>
                    <a:pt x="154" y="105"/>
                    <a:pt x="154" y="105"/>
                    <a:pt x="154" y="105"/>
                  </a:cubicBezTo>
                  <a:cubicBezTo>
                    <a:pt x="154" y="103"/>
                    <a:pt x="155" y="101"/>
                    <a:pt x="156" y="100"/>
                  </a:cubicBezTo>
                  <a:cubicBezTo>
                    <a:pt x="156" y="99"/>
                    <a:pt x="156" y="99"/>
                    <a:pt x="156" y="99"/>
                  </a:cubicBezTo>
                  <a:cubicBezTo>
                    <a:pt x="156" y="99"/>
                    <a:pt x="156" y="98"/>
                    <a:pt x="156" y="98"/>
                  </a:cubicBezTo>
                  <a:cubicBezTo>
                    <a:pt x="157" y="97"/>
                    <a:pt x="157" y="96"/>
                    <a:pt x="158" y="95"/>
                  </a:cubicBezTo>
                  <a:cubicBezTo>
                    <a:pt x="158" y="94"/>
                    <a:pt x="158" y="93"/>
                    <a:pt x="158" y="92"/>
                  </a:cubicBezTo>
                  <a:cubicBezTo>
                    <a:pt x="158" y="92"/>
                    <a:pt x="159" y="92"/>
                    <a:pt x="159" y="92"/>
                  </a:cubicBezTo>
                  <a:cubicBezTo>
                    <a:pt x="159" y="90"/>
                    <a:pt x="159" y="89"/>
                    <a:pt x="160" y="87"/>
                  </a:cubicBezTo>
                  <a:cubicBezTo>
                    <a:pt x="160" y="87"/>
                    <a:pt x="160" y="86"/>
                    <a:pt x="161" y="85"/>
                  </a:cubicBezTo>
                  <a:cubicBezTo>
                    <a:pt x="161" y="85"/>
                    <a:pt x="161" y="85"/>
                    <a:pt x="161" y="85"/>
                  </a:cubicBezTo>
                  <a:cubicBezTo>
                    <a:pt x="161" y="83"/>
                    <a:pt x="162" y="82"/>
                    <a:pt x="162" y="80"/>
                  </a:cubicBezTo>
                  <a:cubicBezTo>
                    <a:pt x="162" y="79"/>
                    <a:pt x="162" y="79"/>
                    <a:pt x="163" y="78"/>
                  </a:cubicBezTo>
                  <a:close/>
                </a:path>
              </a:pathLst>
            </a:custGeom>
            <a:solidFill>
              <a:srgbClr val="2187AB"/>
            </a:solidFill>
            <a:ln>
              <a:noFill/>
            </a:ln>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5" name="任意多边形 14"/>
            <p:cNvSpPr>
              <a:spLocks/>
            </p:cNvSpPr>
            <p:nvPr/>
          </p:nvSpPr>
          <p:spPr bwMode="auto">
            <a:xfrm>
              <a:off x="4002347" y="2312324"/>
              <a:ext cx="295524" cy="2061176"/>
            </a:xfrm>
            <a:custGeom>
              <a:avLst/>
              <a:gdLst>
                <a:gd name="connsiteX0" fmla="*/ 273207 w 295524"/>
                <a:gd name="connsiteY0" fmla="*/ 2047611 h 2061176"/>
                <a:gd name="connsiteX1" fmla="*/ 283747 w 295524"/>
                <a:gd name="connsiteY1" fmla="*/ 2061176 h 2061176"/>
                <a:gd name="connsiteX2" fmla="*/ 273619 w 295524"/>
                <a:gd name="connsiteY2" fmla="*/ 2048568 h 2061176"/>
                <a:gd name="connsiteX3" fmla="*/ 295524 w 295524"/>
                <a:gd name="connsiteY3" fmla="*/ 0 h 2061176"/>
                <a:gd name="connsiteX4" fmla="*/ 282895 w 295524"/>
                <a:gd name="connsiteY4" fmla="*/ 7589 h 2061176"/>
                <a:gd name="connsiteX5" fmla="*/ 280369 w 295524"/>
                <a:gd name="connsiteY5" fmla="*/ 7589 h 2061176"/>
                <a:gd name="connsiteX6" fmla="*/ 270266 w 295524"/>
                <a:gd name="connsiteY6" fmla="*/ 12649 h 2061176"/>
                <a:gd name="connsiteX7" fmla="*/ 267740 w 295524"/>
                <a:gd name="connsiteY7" fmla="*/ 12649 h 2061176"/>
                <a:gd name="connsiteX8" fmla="*/ 257637 w 295524"/>
                <a:gd name="connsiteY8" fmla="*/ 20238 h 2061176"/>
                <a:gd name="connsiteX9" fmla="*/ 255111 w 295524"/>
                <a:gd name="connsiteY9" fmla="*/ 20238 h 2061176"/>
                <a:gd name="connsiteX10" fmla="*/ 245007 w 295524"/>
                <a:gd name="connsiteY10" fmla="*/ 27827 h 2061176"/>
                <a:gd name="connsiteX11" fmla="*/ 242481 w 295524"/>
                <a:gd name="connsiteY11" fmla="*/ 30357 h 2061176"/>
                <a:gd name="connsiteX12" fmla="*/ 232378 w 295524"/>
                <a:gd name="connsiteY12" fmla="*/ 37947 h 2061176"/>
                <a:gd name="connsiteX13" fmla="*/ 222275 w 295524"/>
                <a:gd name="connsiteY13" fmla="*/ 48066 h 2061176"/>
                <a:gd name="connsiteX14" fmla="*/ 212171 w 295524"/>
                <a:gd name="connsiteY14" fmla="*/ 58185 h 2061176"/>
                <a:gd name="connsiteX15" fmla="*/ 212171 w 295524"/>
                <a:gd name="connsiteY15" fmla="*/ 60715 h 2061176"/>
                <a:gd name="connsiteX16" fmla="*/ 202068 w 295524"/>
                <a:gd name="connsiteY16" fmla="*/ 70834 h 2061176"/>
                <a:gd name="connsiteX17" fmla="*/ 194490 w 295524"/>
                <a:gd name="connsiteY17" fmla="*/ 83483 h 2061176"/>
                <a:gd name="connsiteX18" fmla="*/ 194490 w 295524"/>
                <a:gd name="connsiteY18" fmla="*/ 86012 h 2061176"/>
                <a:gd name="connsiteX19" fmla="*/ 189439 w 295524"/>
                <a:gd name="connsiteY19" fmla="*/ 96132 h 2061176"/>
                <a:gd name="connsiteX20" fmla="*/ 186913 w 295524"/>
                <a:gd name="connsiteY20" fmla="*/ 98661 h 2061176"/>
                <a:gd name="connsiteX21" fmla="*/ 181861 w 295524"/>
                <a:gd name="connsiteY21" fmla="*/ 111310 h 2061176"/>
                <a:gd name="connsiteX22" fmla="*/ 181861 w 295524"/>
                <a:gd name="connsiteY22" fmla="*/ 113840 h 2061176"/>
                <a:gd name="connsiteX23" fmla="*/ 179335 w 295524"/>
                <a:gd name="connsiteY23" fmla="*/ 121429 h 2061176"/>
                <a:gd name="connsiteX24" fmla="*/ 176809 w 295524"/>
                <a:gd name="connsiteY24" fmla="*/ 131548 h 2061176"/>
                <a:gd name="connsiteX25" fmla="*/ 174284 w 295524"/>
                <a:gd name="connsiteY25" fmla="*/ 139138 h 2061176"/>
                <a:gd name="connsiteX26" fmla="*/ 171758 w 295524"/>
                <a:gd name="connsiteY26" fmla="*/ 149257 h 2061176"/>
                <a:gd name="connsiteX27" fmla="*/ 171758 w 295524"/>
                <a:gd name="connsiteY27" fmla="*/ 154316 h 2061176"/>
                <a:gd name="connsiteX28" fmla="*/ 171758 w 295524"/>
                <a:gd name="connsiteY28" fmla="*/ 166965 h 2061176"/>
                <a:gd name="connsiteX29" fmla="*/ 169232 w 295524"/>
                <a:gd name="connsiteY29" fmla="*/ 172025 h 2061176"/>
                <a:gd name="connsiteX30" fmla="*/ 169232 w 295524"/>
                <a:gd name="connsiteY30" fmla="*/ 192263 h 2061176"/>
                <a:gd name="connsiteX31" fmla="*/ 169207 w 295524"/>
                <a:gd name="connsiteY31" fmla="*/ 192269 h 2061176"/>
                <a:gd name="connsiteX32" fmla="*/ 258011 w 295524"/>
                <a:gd name="connsiteY32" fmla="*/ 1995088 h 2061176"/>
                <a:gd name="connsiteX33" fmla="*/ 258426 w 295524"/>
                <a:gd name="connsiteY33" fmla="*/ 1995611 h 2061176"/>
                <a:gd name="connsiteX34" fmla="*/ 260958 w 295524"/>
                <a:gd name="connsiteY34" fmla="*/ 2013263 h 2061176"/>
                <a:gd name="connsiteX35" fmla="*/ 266022 w 295524"/>
                <a:gd name="connsiteY35" fmla="*/ 2030915 h 2061176"/>
                <a:gd name="connsiteX36" fmla="*/ 273207 w 295524"/>
                <a:gd name="connsiteY36" fmla="*/ 2047611 h 2061176"/>
                <a:gd name="connsiteX37" fmla="*/ 119157 w 295524"/>
                <a:gd name="connsiteY37" fmla="*/ 1849349 h 2061176"/>
                <a:gd name="connsiteX38" fmla="*/ 111560 w 295524"/>
                <a:gd name="connsiteY38" fmla="*/ 1836741 h 2061176"/>
                <a:gd name="connsiteX39" fmla="*/ 103964 w 295524"/>
                <a:gd name="connsiteY39" fmla="*/ 1824132 h 2061176"/>
                <a:gd name="connsiteX40" fmla="*/ 98899 w 295524"/>
                <a:gd name="connsiteY40" fmla="*/ 1806480 h 2061176"/>
                <a:gd name="connsiteX41" fmla="*/ 96367 w 295524"/>
                <a:gd name="connsiteY41" fmla="*/ 1791350 h 2061176"/>
                <a:gd name="connsiteX42" fmla="*/ 96367 w 295524"/>
                <a:gd name="connsiteY42" fmla="*/ 1791350 h 2061176"/>
                <a:gd name="connsiteX43" fmla="*/ 0 w 295524"/>
                <a:gd name="connsiteY43" fmla="*/ 230210 h 2061176"/>
                <a:gd name="connsiteX44" fmla="*/ 0 w 295524"/>
                <a:gd name="connsiteY44" fmla="*/ 230210 h 2061176"/>
                <a:gd name="connsiteX45" fmla="*/ 0 w 295524"/>
                <a:gd name="connsiteY45" fmla="*/ 230210 h 2061176"/>
                <a:gd name="connsiteX46" fmla="*/ 0 w 295524"/>
                <a:gd name="connsiteY46" fmla="*/ 215031 h 2061176"/>
                <a:gd name="connsiteX47" fmla="*/ 0 w 295524"/>
                <a:gd name="connsiteY47" fmla="*/ 212501 h 2061176"/>
                <a:gd name="connsiteX48" fmla="*/ 0 w 295524"/>
                <a:gd name="connsiteY48" fmla="*/ 209972 h 2061176"/>
                <a:gd name="connsiteX49" fmla="*/ 0 w 295524"/>
                <a:gd name="connsiteY49" fmla="*/ 199853 h 2061176"/>
                <a:gd name="connsiteX50" fmla="*/ 0 w 295524"/>
                <a:gd name="connsiteY50" fmla="*/ 197323 h 2061176"/>
                <a:gd name="connsiteX51" fmla="*/ 0 w 295524"/>
                <a:gd name="connsiteY51" fmla="*/ 194793 h 2061176"/>
                <a:gd name="connsiteX52" fmla="*/ 2526 w 295524"/>
                <a:gd name="connsiteY52" fmla="*/ 184674 h 2061176"/>
                <a:gd name="connsiteX53" fmla="*/ 2526 w 295524"/>
                <a:gd name="connsiteY53" fmla="*/ 182144 h 2061176"/>
                <a:gd name="connsiteX54" fmla="*/ 5052 w 295524"/>
                <a:gd name="connsiteY54" fmla="*/ 179614 h 2061176"/>
                <a:gd name="connsiteX55" fmla="*/ 5052 w 295524"/>
                <a:gd name="connsiteY55" fmla="*/ 174555 h 2061176"/>
                <a:gd name="connsiteX56" fmla="*/ 5052 w 295524"/>
                <a:gd name="connsiteY56" fmla="*/ 172025 h 2061176"/>
                <a:gd name="connsiteX57" fmla="*/ 7577 w 295524"/>
                <a:gd name="connsiteY57" fmla="*/ 166965 h 2061176"/>
                <a:gd name="connsiteX58" fmla="*/ 7577 w 295524"/>
                <a:gd name="connsiteY58" fmla="*/ 164436 h 2061176"/>
                <a:gd name="connsiteX59" fmla="*/ 10103 w 295524"/>
                <a:gd name="connsiteY59" fmla="*/ 161906 h 2061176"/>
                <a:gd name="connsiteX60" fmla="*/ 12629 w 295524"/>
                <a:gd name="connsiteY60" fmla="*/ 154316 h 2061176"/>
                <a:gd name="connsiteX61" fmla="*/ 12629 w 295524"/>
                <a:gd name="connsiteY61" fmla="*/ 151787 h 2061176"/>
                <a:gd name="connsiteX62" fmla="*/ 15155 w 295524"/>
                <a:gd name="connsiteY62" fmla="*/ 149257 h 2061176"/>
                <a:gd name="connsiteX63" fmla="*/ 17681 w 295524"/>
                <a:gd name="connsiteY63" fmla="*/ 144197 h 2061176"/>
                <a:gd name="connsiteX64" fmla="*/ 20207 w 295524"/>
                <a:gd name="connsiteY64" fmla="*/ 139138 h 2061176"/>
                <a:gd name="connsiteX65" fmla="*/ 22732 w 295524"/>
                <a:gd name="connsiteY65" fmla="*/ 134078 h 2061176"/>
                <a:gd name="connsiteX66" fmla="*/ 27784 w 295524"/>
                <a:gd name="connsiteY66" fmla="*/ 129019 h 2061176"/>
                <a:gd name="connsiteX67" fmla="*/ 30310 w 295524"/>
                <a:gd name="connsiteY67" fmla="*/ 123959 h 2061176"/>
                <a:gd name="connsiteX68" fmla="*/ 32836 w 295524"/>
                <a:gd name="connsiteY68" fmla="*/ 118900 h 2061176"/>
                <a:gd name="connsiteX69" fmla="*/ 35362 w 295524"/>
                <a:gd name="connsiteY69" fmla="*/ 118900 h 2061176"/>
                <a:gd name="connsiteX70" fmla="*/ 37888 w 295524"/>
                <a:gd name="connsiteY70" fmla="*/ 116370 h 2061176"/>
                <a:gd name="connsiteX71" fmla="*/ 40413 w 295524"/>
                <a:gd name="connsiteY71" fmla="*/ 111310 h 2061176"/>
                <a:gd name="connsiteX72" fmla="*/ 42939 w 295524"/>
                <a:gd name="connsiteY72" fmla="*/ 108780 h 2061176"/>
                <a:gd name="connsiteX73" fmla="*/ 45465 w 295524"/>
                <a:gd name="connsiteY73" fmla="*/ 106251 h 2061176"/>
                <a:gd name="connsiteX74" fmla="*/ 47991 w 295524"/>
                <a:gd name="connsiteY74" fmla="*/ 103721 h 2061176"/>
                <a:gd name="connsiteX75" fmla="*/ 50517 w 295524"/>
                <a:gd name="connsiteY75" fmla="*/ 101191 h 2061176"/>
                <a:gd name="connsiteX76" fmla="*/ 53043 w 295524"/>
                <a:gd name="connsiteY76" fmla="*/ 101191 h 2061176"/>
                <a:gd name="connsiteX77" fmla="*/ 53043 w 295524"/>
                <a:gd name="connsiteY77" fmla="*/ 98661 h 2061176"/>
                <a:gd name="connsiteX78" fmla="*/ 58094 w 295524"/>
                <a:gd name="connsiteY78" fmla="*/ 96132 h 2061176"/>
                <a:gd name="connsiteX79" fmla="*/ 60620 w 295524"/>
                <a:gd name="connsiteY79" fmla="*/ 93602 h 2061176"/>
                <a:gd name="connsiteX80" fmla="*/ 60620 w 295524"/>
                <a:gd name="connsiteY80" fmla="*/ 91072 h 2061176"/>
                <a:gd name="connsiteX81" fmla="*/ 63146 w 295524"/>
                <a:gd name="connsiteY81" fmla="*/ 91072 h 2061176"/>
                <a:gd name="connsiteX82" fmla="*/ 68198 w 295524"/>
                <a:gd name="connsiteY82" fmla="*/ 88542 h 2061176"/>
                <a:gd name="connsiteX83" fmla="*/ 70724 w 295524"/>
                <a:gd name="connsiteY83" fmla="*/ 86012 h 2061176"/>
                <a:gd name="connsiteX84" fmla="*/ 73249 w 295524"/>
                <a:gd name="connsiteY84" fmla="*/ 86012 h 2061176"/>
                <a:gd name="connsiteX85" fmla="*/ 73249 w 295524"/>
                <a:gd name="connsiteY85" fmla="*/ 83483 h 2061176"/>
                <a:gd name="connsiteX86" fmla="*/ 78301 w 295524"/>
                <a:gd name="connsiteY86" fmla="*/ 80953 h 2061176"/>
                <a:gd name="connsiteX87" fmla="*/ 80827 w 295524"/>
                <a:gd name="connsiteY87" fmla="*/ 78423 h 2061176"/>
                <a:gd name="connsiteX88" fmla="*/ 83353 w 295524"/>
                <a:gd name="connsiteY88" fmla="*/ 78423 h 2061176"/>
                <a:gd name="connsiteX89" fmla="*/ 85879 w 295524"/>
                <a:gd name="connsiteY89" fmla="*/ 78423 h 2061176"/>
                <a:gd name="connsiteX90" fmla="*/ 90930 w 295524"/>
                <a:gd name="connsiteY90" fmla="*/ 75893 h 2061176"/>
                <a:gd name="connsiteX91" fmla="*/ 93456 w 295524"/>
                <a:gd name="connsiteY91" fmla="*/ 73363 h 2061176"/>
                <a:gd name="connsiteX92" fmla="*/ 95982 w 295524"/>
                <a:gd name="connsiteY92" fmla="*/ 73363 h 2061176"/>
                <a:gd name="connsiteX93" fmla="*/ 101034 w 295524"/>
                <a:gd name="connsiteY93" fmla="*/ 70834 h 2061176"/>
                <a:gd name="connsiteX94" fmla="*/ 106086 w 295524"/>
                <a:gd name="connsiteY94" fmla="*/ 68304 h 2061176"/>
                <a:gd name="connsiteX95" fmla="*/ 295524 w 295524"/>
                <a:gd name="connsiteY95" fmla="*/ 0 h 206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95524" h="2061176">
                  <a:moveTo>
                    <a:pt x="273207" y="2047611"/>
                  </a:moveTo>
                  <a:lnTo>
                    <a:pt x="283747" y="2061176"/>
                  </a:lnTo>
                  <a:cubicBezTo>
                    <a:pt x="278683" y="2056133"/>
                    <a:pt x="276151" y="2053611"/>
                    <a:pt x="273619" y="2048568"/>
                  </a:cubicBezTo>
                  <a:close/>
                  <a:moveTo>
                    <a:pt x="295524" y="0"/>
                  </a:moveTo>
                  <a:cubicBezTo>
                    <a:pt x="290473" y="2530"/>
                    <a:pt x="287947" y="5059"/>
                    <a:pt x="282895" y="7589"/>
                  </a:cubicBezTo>
                  <a:cubicBezTo>
                    <a:pt x="282895" y="7589"/>
                    <a:pt x="282895" y="7589"/>
                    <a:pt x="280369" y="7589"/>
                  </a:cubicBezTo>
                  <a:cubicBezTo>
                    <a:pt x="277843" y="7589"/>
                    <a:pt x="272792" y="10119"/>
                    <a:pt x="270266" y="12649"/>
                  </a:cubicBezTo>
                  <a:cubicBezTo>
                    <a:pt x="267740" y="12649"/>
                    <a:pt x="267740" y="12649"/>
                    <a:pt x="267740" y="12649"/>
                  </a:cubicBezTo>
                  <a:cubicBezTo>
                    <a:pt x="262688" y="15179"/>
                    <a:pt x="260162" y="17708"/>
                    <a:pt x="257637" y="20238"/>
                  </a:cubicBezTo>
                  <a:cubicBezTo>
                    <a:pt x="255111" y="20238"/>
                    <a:pt x="255111" y="20238"/>
                    <a:pt x="255111" y="20238"/>
                  </a:cubicBezTo>
                  <a:cubicBezTo>
                    <a:pt x="252585" y="22768"/>
                    <a:pt x="247533" y="25298"/>
                    <a:pt x="245007" y="27827"/>
                  </a:cubicBezTo>
                  <a:cubicBezTo>
                    <a:pt x="245007" y="30357"/>
                    <a:pt x="242481" y="30357"/>
                    <a:pt x="242481" y="30357"/>
                  </a:cubicBezTo>
                  <a:cubicBezTo>
                    <a:pt x="239956" y="32887"/>
                    <a:pt x="237430" y="35417"/>
                    <a:pt x="232378" y="37947"/>
                  </a:cubicBezTo>
                  <a:cubicBezTo>
                    <a:pt x="229852" y="43006"/>
                    <a:pt x="224801" y="45536"/>
                    <a:pt x="222275" y="48066"/>
                  </a:cubicBezTo>
                  <a:cubicBezTo>
                    <a:pt x="217223" y="53125"/>
                    <a:pt x="214697" y="55655"/>
                    <a:pt x="212171" y="58185"/>
                  </a:cubicBezTo>
                  <a:cubicBezTo>
                    <a:pt x="212171" y="60715"/>
                    <a:pt x="212171" y="60715"/>
                    <a:pt x="212171" y="60715"/>
                  </a:cubicBezTo>
                  <a:cubicBezTo>
                    <a:pt x="209645" y="63244"/>
                    <a:pt x="207120" y="68304"/>
                    <a:pt x="202068" y="70834"/>
                  </a:cubicBezTo>
                  <a:cubicBezTo>
                    <a:pt x="199542" y="75893"/>
                    <a:pt x="197016" y="80953"/>
                    <a:pt x="194490" y="83483"/>
                  </a:cubicBezTo>
                  <a:cubicBezTo>
                    <a:pt x="194490" y="83483"/>
                    <a:pt x="194490" y="86012"/>
                    <a:pt x="194490" y="86012"/>
                  </a:cubicBezTo>
                  <a:cubicBezTo>
                    <a:pt x="191965" y="88542"/>
                    <a:pt x="189439" y="93602"/>
                    <a:pt x="189439" y="96132"/>
                  </a:cubicBezTo>
                  <a:cubicBezTo>
                    <a:pt x="189439" y="98661"/>
                    <a:pt x="186913" y="98661"/>
                    <a:pt x="186913" y="98661"/>
                  </a:cubicBezTo>
                  <a:cubicBezTo>
                    <a:pt x="186913" y="103721"/>
                    <a:pt x="184387" y="106251"/>
                    <a:pt x="181861" y="111310"/>
                  </a:cubicBezTo>
                  <a:cubicBezTo>
                    <a:pt x="181861" y="111310"/>
                    <a:pt x="181861" y="111310"/>
                    <a:pt x="181861" y="113840"/>
                  </a:cubicBezTo>
                  <a:cubicBezTo>
                    <a:pt x="181861" y="116370"/>
                    <a:pt x="179335" y="118900"/>
                    <a:pt x="179335" y="121429"/>
                  </a:cubicBezTo>
                  <a:cubicBezTo>
                    <a:pt x="179335" y="123959"/>
                    <a:pt x="176809" y="129019"/>
                    <a:pt x="176809" y="131548"/>
                  </a:cubicBezTo>
                  <a:cubicBezTo>
                    <a:pt x="176809" y="134078"/>
                    <a:pt x="174284" y="136608"/>
                    <a:pt x="174284" y="139138"/>
                  </a:cubicBezTo>
                  <a:cubicBezTo>
                    <a:pt x="174284" y="141668"/>
                    <a:pt x="174284" y="144197"/>
                    <a:pt x="171758" y="149257"/>
                  </a:cubicBezTo>
                  <a:cubicBezTo>
                    <a:pt x="171758" y="151787"/>
                    <a:pt x="171758" y="154316"/>
                    <a:pt x="171758" y="154316"/>
                  </a:cubicBezTo>
                  <a:cubicBezTo>
                    <a:pt x="171758" y="159376"/>
                    <a:pt x="171758" y="164436"/>
                    <a:pt x="171758" y="166965"/>
                  </a:cubicBezTo>
                  <a:cubicBezTo>
                    <a:pt x="169232" y="169495"/>
                    <a:pt x="169232" y="172025"/>
                    <a:pt x="169232" y="172025"/>
                  </a:cubicBezTo>
                  <a:cubicBezTo>
                    <a:pt x="169232" y="179614"/>
                    <a:pt x="169232" y="184674"/>
                    <a:pt x="169232" y="192263"/>
                  </a:cubicBezTo>
                  <a:lnTo>
                    <a:pt x="169207" y="192269"/>
                  </a:lnTo>
                  <a:lnTo>
                    <a:pt x="258011" y="1995088"/>
                  </a:lnTo>
                  <a:lnTo>
                    <a:pt x="258426" y="1995611"/>
                  </a:lnTo>
                  <a:cubicBezTo>
                    <a:pt x="258426" y="2000654"/>
                    <a:pt x="260958" y="2008220"/>
                    <a:pt x="260958" y="2013263"/>
                  </a:cubicBezTo>
                  <a:cubicBezTo>
                    <a:pt x="263490" y="2020828"/>
                    <a:pt x="263490" y="2025872"/>
                    <a:pt x="266022" y="2030915"/>
                  </a:cubicBezTo>
                  <a:lnTo>
                    <a:pt x="273207" y="2047611"/>
                  </a:lnTo>
                  <a:lnTo>
                    <a:pt x="119157" y="1849349"/>
                  </a:lnTo>
                  <a:cubicBezTo>
                    <a:pt x="116624" y="1846828"/>
                    <a:pt x="114092" y="1841784"/>
                    <a:pt x="111560" y="1836741"/>
                  </a:cubicBezTo>
                  <a:cubicBezTo>
                    <a:pt x="109028" y="1831697"/>
                    <a:pt x="106496" y="1829175"/>
                    <a:pt x="103964" y="1824132"/>
                  </a:cubicBezTo>
                  <a:cubicBezTo>
                    <a:pt x="101431" y="1819088"/>
                    <a:pt x="101431" y="1814045"/>
                    <a:pt x="98899" y="1806480"/>
                  </a:cubicBezTo>
                  <a:lnTo>
                    <a:pt x="96367" y="1791350"/>
                  </a:lnTo>
                  <a:lnTo>
                    <a:pt x="96367" y="1791350"/>
                  </a:lnTo>
                  <a:lnTo>
                    <a:pt x="0" y="230210"/>
                  </a:lnTo>
                  <a:lnTo>
                    <a:pt x="0" y="230210"/>
                  </a:lnTo>
                  <a:lnTo>
                    <a:pt x="0" y="230210"/>
                  </a:lnTo>
                  <a:lnTo>
                    <a:pt x="0" y="215031"/>
                  </a:lnTo>
                  <a:cubicBezTo>
                    <a:pt x="0" y="215031"/>
                    <a:pt x="0" y="215031"/>
                    <a:pt x="0" y="212501"/>
                  </a:cubicBezTo>
                  <a:cubicBezTo>
                    <a:pt x="0" y="212501"/>
                    <a:pt x="0" y="209972"/>
                    <a:pt x="0" y="209972"/>
                  </a:cubicBezTo>
                  <a:cubicBezTo>
                    <a:pt x="0" y="207442"/>
                    <a:pt x="0" y="202382"/>
                    <a:pt x="0" y="199853"/>
                  </a:cubicBezTo>
                  <a:cubicBezTo>
                    <a:pt x="0" y="199853"/>
                    <a:pt x="0" y="197323"/>
                    <a:pt x="0" y="197323"/>
                  </a:cubicBezTo>
                  <a:cubicBezTo>
                    <a:pt x="0" y="197323"/>
                    <a:pt x="0" y="194793"/>
                    <a:pt x="0" y="194793"/>
                  </a:cubicBezTo>
                  <a:cubicBezTo>
                    <a:pt x="2526" y="192263"/>
                    <a:pt x="2526" y="187204"/>
                    <a:pt x="2526" y="184674"/>
                  </a:cubicBezTo>
                  <a:cubicBezTo>
                    <a:pt x="2526" y="184674"/>
                    <a:pt x="2526" y="184674"/>
                    <a:pt x="2526" y="182144"/>
                  </a:cubicBezTo>
                  <a:cubicBezTo>
                    <a:pt x="2526" y="182144"/>
                    <a:pt x="2526" y="179614"/>
                    <a:pt x="5052" y="179614"/>
                  </a:cubicBezTo>
                  <a:cubicBezTo>
                    <a:pt x="5052" y="177084"/>
                    <a:pt x="5052" y="177084"/>
                    <a:pt x="5052" y="174555"/>
                  </a:cubicBezTo>
                  <a:cubicBezTo>
                    <a:pt x="5052" y="174555"/>
                    <a:pt x="5052" y="172025"/>
                    <a:pt x="5052" y="172025"/>
                  </a:cubicBezTo>
                  <a:cubicBezTo>
                    <a:pt x="7577" y="169495"/>
                    <a:pt x="7577" y="169495"/>
                    <a:pt x="7577" y="166965"/>
                  </a:cubicBezTo>
                  <a:cubicBezTo>
                    <a:pt x="7577" y="166965"/>
                    <a:pt x="7577" y="164436"/>
                    <a:pt x="7577" y="164436"/>
                  </a:cubicBezTo>
                  <a:cubicBezTo>
                    <a:pt x="10103" y="164436"/>
                    <a:pt x="10103" y="161906"/>
                    <a:pt x="10103" y="161906"/>
                  </a:cubicBezTo>
                  <a:cubicBezTo>
                    <a:pt x="10103" y="159376"/>
                    <a:pt x="10103" y="156846"/>
                    <a:pt x="12629" y="154316"/>
                  </a:cubicBezTo>
                  <a:cubicBezTo>
                    <a:pt x="12629" y="154316"/>
                    <a:pt x="12629" y="151787"/>
                    <a:pt x="12629" y="151787"/>
                  </a:cubicBezTo>
                  <a:cubicBezTo>
                    <a:pt x="12629" y="151787"/>
                    <a:pt x="15155" y="151787"/>
                    <a:pt x="15155" y="149257"/>
                  </a:cubicBezTo>
                  <a:cubicBezTo>
                    <a:pt x="15155" y="146727"/>
                    <a:pt x="17681" y="146727"/>
                    <a:pt x="17681" y="144197"/>
                  </a:cubicBezTo>
                  <a:cubicBezTo>
                    <a:pt x="17681" y="141668"/>
                    <a:pt x="20207" y="141668"/>
                    <a:pt x="20207" y="139138"/>
                  </a:cubicBezTo>
                  <a:cubicBezTo>
                    <a:pt x="22732" y="136608"/>
                    <a:pt x="22732" y="134078"/>
                    <a:pt x="22732" y="134078"/>
                  </a:cubicBezTo>
                  <a:cubicBezTo>
                    <a:pt x="25258" y="131548"/>
                    <a:pt x="25258" y="131548"/>
                    <a:pt x="27784" y="129019"/>
                  </a:cubicBezTo>
                  <a:cubicBezTo>
                    <a:pt x="27784" y="126489"/>
                    <a:pt x="27784" y="126489"/>
                    <a:pt x="30310" y="123959"/>
                  </a:cubicBezTo>
                  <a:cubicBezTo>
                    <a:pt x="30310" y="121429"/>
                    <a:pt x="32836" y="121429"/>
                    <a:pt x="32836" y="118900"/>
                  </a:cubicBezTo>
                  <a:cubicBezTo>
                    <a:pt x="35362" y="118900"/>
                    <a:pt x="35362" y="118900"/>
                    <a:pt x="35362" y="118900"/>
                  </a:cubicBezTo>
                  <a:cubicBezTo>
                    <a:pt x="35362" y="116370"/>
                    <a:pt x="35362" y="116370"/>
                    <a:pt x="37888" y="116370"/>
                  </a:cubicBezTo>
                  <a:cubicBezTo>
                    <a:pt x="37888" y="113840"/>
                    <a:pt x="40413" y="113840"/>
                    <a:pt x="40413" y="111310"/>
                  </a:cubicBezTo>
                  <a:cubicBezTo>
                    <a:pt x="40413" y="111310"/>
                    <a:pt x="42939" y="111310"/>
                    <a:pt x="42939" y="108780"/>
                  </a:cubicBezTo>
                  <a:cubicBezTo>
                    <a:pt x="42939" y="108780"/>
                    <a:pt x="42939" y="108780"/>
                    <a:pt x="45465" y="106251"/>
                  </a:cubicBezTo>
                  <a:cubicBezTo>
                    <a:pt x="45465" y="106251"/>
                    <a:pt x="47991" y="103721"/>
                    <a:pt x="47991" y="103721"/>
                  </a:cubicBezTo>
                  <a:cubicBezTo>
                    <a:pt x="50517" y="101191"/>
                    <a:pt x="50517" y="101191"/>
                    <a:pt x="50517" y="101191"/>
                  </a:cubicBezTo>
                  <a:cubicBezTo>
                    <a:pt x="50517" y="101191"/>
                    <a:pt x="53043" y="101191"/>
                    <a:pt x="53043" y="101191"/>
                  </a:cubicBezTo>
                  <a:cubicBezTo>
                    <a:pt x="53043" y="98661"/>
                    <a:pt x="53043" y="98661"/>
                    <a:pt x="53043" y="98661"/>
                  </a:cubicBezTo>
                  <a:cubicBezTo>
                    <a:pt x="55568" y="98661"/>
                    <a:pt x="55568" y="96132"/>
                    <a:pt x="58094" y="96132"/>
                  </a:cubicBezTo>
                  <a:cubicBezTo>
                    <a:pt x="58094" y="93602"/>
                    <a:pt x="60620" y="93602"/>
                    <a:pt x="60620" y="93602"/>
                  </a:cubicBezTo>
                  <a:cubicBezTo>
                    <a:pt x="60620" y="93602"/>
                    <a:pt x="60620" y="91072"/>
                    <a:pt x="60620" y="91072"/>
                  </a:cubicBezTo>
                  <a:cubicBezTo>
                    <a:pt x="63146" y="91072"/>
                    <a:pt x="63146" y="91072"/>
                    <a:pt x="63146" y="91072"/>
                  </a:cubicBezTo>
                  <a:cubicBezTo>
                    <a:pt x="63146" y="91072"/>
                    <a:pt x="65672" y="88542"/>
                    <a:pt x="68198" y="88542"/>
                  </a:cubicBezTo>
                  <a:cubicBezTo>
                    <a:pt x="68198" y="86012"/>
                    <a:pt x="70724" y="86012"/>
                    <a:pt x="70724" y="86012"/>
                  </a:cubicBezTo>
                  <a:cubicBezTo>
                    <a:pt x="70724" y="86012"/>
                    <a:pt x="70724" y="86012"/>
                    <a:pt x="73249" y="86012"/>
                  </a:cubicBezTo>
                  <a:cubicBezTo>
                    <a:pt x="73249" y="83483"/>
                    <a:pt x="73249" y="83483"/>
                    <a:pt x="73249" y="83483"/>
                  </a:cubicBezTo>
                  <a:cubicBezTo>
                    <a:pt x="75775" y="83483"/>
                    <a:pt x="78301" y="80953"/>
                    <a:pt x="78301" y="80953"/>
                  </a:cubicBezTo>
                  <a:cubicBezTo>
                    <a:pt x="80827" y="80953"/>
                    <a:pt x="80827" y="80953"/>
                    <a:pt x="80827" y="78423"/>
                  </a:cubicBezTo>
                  <a:cubicBezTo>
                    <a:pt x="83353" y="78423"/>
                    <a:pt x="83353" y="78423"/>
                    <a:pt x="83353" y="78423"/>
                  </a:cubicBezTo>
                  <a:cubicBezTo>
                    <a:pt x="83353" y="78423"/>
                    <a:pt x="83353" y="78423"/>
                    <a:pt x="85879" y="78423"/>
                  </a:cubicBezTo>
                  <a:cubicBezTo>
                    <a:pt x="85879" y="75893"/>
                    <a:pt x="88404" y="75893"/>
                    <a:pt x="90930" y="75893"/>
                  </a:cubicBezTo>
                  <a:cubicBezTo>
                    <a:pt x="90930" y="73363"/>
                    <a:pt x="93456" y="73363"/>
                    <a:pt x="93456" y="73363"/>
                  </a:cubicBezTo>
                  <a:cubicBezTo>
                    <a:pt x="93456" y="73363"/>
                    <a:pt x="93456" y="73363"/>
                    <a:pt x="95982" y="73363"/>
                  </a:cubicBezTo>
                  <a:cubicBezTo>
                    <a:pt x="98508" y="70834"/>
                    <a:pt x="98508" y="70834"/>
                    <a:pt x="101034" y="70834"/>
                  </a:cubicBezTo>
                  <a:cubicBezTo>
                    <a:pt x="103560" y="70834"/>
                    <a:pt x="103560" y="68304"/>
                    <a:pt x="106086" y="68304"/>
                  </a:cubicBezTo>
                  <a:cubicBezTo>
                    <a:pt x="169232" y="45536"/>
                    <a:pt x="232378" y="22768"/>
                    <a:pt x="295524" y="0"/>
                  </a:cubicBezTo>
                  <a:close/>
                </a:path>
              </a:pathLst>
            </a:custGeom>
            <a:solidFill>
              <a:srgbClr val="2187AB"/>
            </a:solidFill>
            <a:ln>
              <a:noFill/>
            </a:ln>
          </p:spPr>
          <p:txBody>
            <a:bodyPr vert="horz" wrap="square" lIns="91440" tIns="45720" rIns="91440" bIns="45720" numCol="1" anchor="t" anchorCtr="0" compatLnSpc="1">
              <a:prstTxWarp prst="textNoShape">
                <a:avLst/>
              </a:prstTxWarp>
              <a:noAutofit/>
            </a:bodyPr>
            <a:lstStyle/>
            <a:p>
              <a:endParaRPr lang="zh-CN" altLang="en-US">
                <a:latin typeface="Impact"/>
                <a:ea typeface="微软雅黑"/>
              </a:endParaRPr>
            </a:p>
          </p:txBody>
        </p:sp>
        <p:sp>
          <p:nvSpPr>
            <p:cNvPr id="16" name="Freeform 58"/>
            <p:cNvSpPr>
              <a:spLocks/>
            </p:cNvSpPr>
            <p:nvPr/>
          </p:nvSpPr>
          <p:spPr bwMode="auto">
            <a:xfrm>
              <a:off x="4171524" y="2299476"/>
              <a:ext cx="1431580" cy="2332073"/>
            </a:xfrm>
            <a:custGeom>
              <a:avLst/>
              <a:gdLst>
                <a:gd name="T0" fmla="*/ 533 w 566"/>
                <a:gd name="T1" fmla="*/ 36 h 922"/>
                <a:gd name="T2" fmla="*/ 562 w 566"/>
                <a:gd name="T3" fmla="*/ 74 h 922"/>
                <a:gd name="T4" fmla="*/ 528 w 566"/>
                <a:gd name="T5" fmla="*/ 691 h 922"/>
                <a:gd name="T6" fmla="*/ 510 w 566"/>
                <a:gd name="T7" fmla="*/ 732 h 922"/>
                <a:gd name="T8" fmla="*/ 473 w 566"/>
                <a:gd name="T9" fmla="*/ 755 h 922"/>
                <a:gd name="T10" fmla="*/ 446 w 566"/>
                <a:gd name="T11" fmla="*/ 792 h 922"/>
                <a:gd name="T12" fmla="*/ 388 w 566"/>
                <a:gd name="T13" fmla="*/ 852 h 922"/>
                <a:gd name="T14" fmla="*/ 327 w 566"/>
                <a:gd name="T15" fmla="*/ 894 h 922"/>
                <a:gd name="T16" fmla="*/ 285 w 566"/>
                <a:gd name="T17" fmla="*/ 918 h 922"/>
                <a:gd name="T18" fmla="*/ 275 w 566"/>
                <a:gd name="T19" fmla="*/ 922 h 922"/>
                <a:gd name="T20" fmla="*/ 270 w 566"/>
                <a:gd name="T21" fmla="*/ 920 h 922"/>
                <a:gd name="T22" fmla="*/ 267 w 566"/>
                <a:gd name="T23" fmla="*/ 915 h 922"/>
                <a:gd name="T24" fmla="*/ 269 w 566"/>
                <a:gd name="T25" fmla="*/ 909 h 922"/>
                <a:gd name="T26" fmla="*/ 303 w 566"/>
                <a:gd name="T27" fmla="*/ 872 h 922"/>
                <a:gd name="T28" fmla="*/ 338 w 566"/>
                <a:gd name="T29" fmla="*/ 811 h 922"/>
                <a:gd name="T30" fmla="*/ 109 w 566"/>
                <a:gd name="T31" fmla="*/ 838 h 922"/>
                <a:gd name="T32" fmla="*/ 59 w 566"/>
                <a:gd name="T33" fmla="*/ 833 h 922"/>
                <a:gd name="T34" fmla="*/ 35 w 566"/>
                <a:gd name="T35" fmla="*/ 794 h 922"/>
                <a:gd name="T36" fmla="*/ 6 w 566"/>
                <a:gd name="T37" fmla="*/ 47 h 922"/>
                <a:gd name="T38" fmla="*/ 50 w 566"/>
                <a:gd name="T39" fmla="*/ 5 h 922"/>
                <a:gd name="T40" fmla="*/ 511 w 566"/>
                <a:gd name="T41" fmla="*/ 29 h 922"/>
                <a:gd name="T42" fmla="*/ 509 w 566"/>
                <a:gd name="T43" fmla="*/ 54 h 922"/>
                <a:gd name="T44" fmla="*/ 71 w 566"/>
                <a:gd name="T45" fmla="*/ 31 h 922"/>
                <a:gd name="T46" fmla="*/ 50 w 566"/>
                <a:gd name="T47" fmla="*/ 38 h 922"/>
                <a:gd name="T48" fmla="*/ 35 w 566"/>
                <a:gd name="T49" fmla="*/ 52 h 922"/>
                <a:gd name="T50" fmla="*/ 28 w 566"/>
                <a:gd name="T51" fmla="*/ 71 h 922"/>
                <a:gd name="T52" fmla="*/ 58 w 566"/>
                <a:gd name="T53" fmla="*/ 789 h 922"/>
                <a:gd name="T54" fmla="*/ 62 w 566"/>
                <a:gd name="T55" fmla="*/ 803 h 922"/>
                <a:gd name="T56" fmla="*/ 73 w 566"/>
                <a:gd name="T57" fmla="*/ 814 h 922"/>
                <a:gd name="T58" fmla="*/ 89 w 566"/>
                <a:gd name="T59" fmla="*/ 819 h 922"/>
                <a:gd name="T60" fmla="*/ 109 w 566"/>
                <a:gd name="T61" fmla="*/ 818 h 922"/>
                <a:gd name="T62" fmla="*/ 359 w 566"/>
                <a:gd name="T63" fmla="*/ 762 h 922"/>
                <a:gd name="T64" fmla="*/ 362 w 566"/>
                <a:gd name="T65" fmla="*/ 763 h 922"/>
                <a:gd name="T66" fmla="*/ 365 w 566"/>
                <a:gd name="T67" fmla="*/ 766 h 922"/>
                <a:gd name="T68" fmla="*/ 366 w 566"/>
                <a:gd name="T69" fmla="*/ 769 h 922"/>
                <a:gd name="T70" fmla="*/ 360 w 566"/>
                <a:gd name="T71" fmla="*/ 796 h 922"/>
                <a:gd name="T72" fmla="*/ 336 w 566"/>
                <a:gd name="T73" fmla="*/ 852 h 922"/>
                <a:gd name="T74" fmla="*/ 323 w 566"/>
                <a:gd name="T75" fmla="*/ 878 h 922"/>
                <a:gd name="T76" fmla="*/ 341 w 566"/>
                <a:gd name="T77" fmla="*/ 866 h 922"/>
                <a:gd name="T78" fmla="*/ 381 w 566"/>
                <a:gd name="T79" fmla="*/ 837 h 922"/>
                <a:gd name="T80" fmla="*/ 437 w 566"/>
                <a:gd name="T81" fmla="*/ 779 h 922"/>
                <a:gd name="T82" fmla="*/ 460 w 566"/>
                <a:gd name="T83" fmla="*/ 742 h 922"/>
                <a:gd name="T84" fmla="*/ 463 w 566"/>
                <a:gd name="T85" fmla="*/ 739 h 922"/>
                <a:gd name="T86" fmla="*/ 474 w 566"/>
                <a:gd name="T87" fmla="*/ 736 h 922"/>
                <a:gd name="T88" fmla="*/ 489 w 566"/>
                <a:gd name="T89" fmla="*/ 730 h 922"/>
                <a:gd name="T90" fmla="*/ 501 w 566"/>
                <a:gd name="T91" fmla="*/ 720 h 922"/>
                <a:gd name="T92" fmla="*/ 509 w 566"/>
                <a:gd name="T93" fmla="*/ 708 h 922"/>
                <a:gd name="T94" fmla="*/ 512 w 566"/>
                <a:gd name="T95" fmla="*/ 694 h 922"/>
                <a:gd name="T96" fmla="*/ 547 w 566"/>
                <a:gd name="T97" fmla="*/ 92 h 922"/>
                <a:gd name="T98" fmla="*/ 543 w 566"/>
                <a:gd name="T99" fmla="*/ 76 h 922"/>
                <a:gd name="T100" fmla="*/ 533 w 566"/>
                <a:gd name="T101" fmla="*/ 63 h 922"/>
                <a:gd name="T102" fmla="*/ 518 w 566"/>
                <a:gd name="T103" fmla="*/ 55 h 922"/>
                <a:gd name="T104" fmla="*/ 510 w 566"/>
                <a:gd name="T105" fmla="*/ 41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6" h="922">
                  <a:moveTo>
                    <a:pt x="511" y="29"/>
                  </a:moveTo>
                  <a:cubicBezTo>
                    <a:pt x="519" y="30"/>
                    <a:pt x="526" y="32"/>
                    <a:pt x="533" y="36"/>
                  </a:cubicBezTo>
                  <a:cubicBezTo>
                    <a:pt x="540" y="40"/>
                    <a:pt x="546" y="45"/>
                    <a:pt x="551" y="52"/>
                  </a:cubicBezTo>
                  <a:cubicBezTo>
                    <a:pt x="556" y="58"/>
                    <a:pt x="560" y="66"/>
                    <a:pt x="562" y="74"/>
                  </a:cubicBezTo>
                  <a:cubicBezTo>
                    <a:pt x="565" y="82"/>
                    <a:pt x="566" y="92"/>
                    <a:pt x="565" y="101"/>
                  </a:cubicBezTo>
                  <a:cubicBezTo>
                    <a:pt x="528" y="691"/>
                    <a:pt x="528" y="691"/>
                    <a:pt x="528" y="691"/>
                  </a:cubicBezTo>
                  <a:cubicBezTo>
                    <a:pt x="527" y="698"/>
                    <a:pt x="526" y="706"/>
                    <a:pt x="522" y="713"/>
                  </a:cubicBezTo>
                  <a:cubicBezTo>
                    <a:pt x="519" y="719"/>
                    <a:pt x="515" y="726"/>
                    <a:pt x="510" y="732"/>
                  </a:cubicBezTo>
                  <a:cubicBezTo>
                    <a:pt x="505" y="737"/>
                    <a:pt x="500" y="742"/>
                    <a:pt x="493" y="746"/>
                  </a:cubicBezTo>
                  <a:cubicBezTo>
                    <a:pt x="487" y="750"/>
                    <a:pt x="480" y="753"/>
                    <a:pt x="473" y="755"/>
                  </a:cubicBezTo>
                  <a:cubicBezTo>
                    <a:pt x="469" y="756"/>
                    <a:pt x="469" y="756"/>
                    <a:pt x="469" y="756"/>
                  </a:cubicBezTo>
                  <a:cubicBezTo>
                    <a:pt x="463" y="769"/>
                    <a:pt x="455" y="781"/>
                    <a:pt x="446" y="792"/>
                  </a:cubicBezTo>
                  <a:cubicBezTo>
                    <a:pt x="437" y="804"/>
                    <a:pt x="428" y="814"/>
                    <a:pt x="418" y="824"/>
                  </a:cubicBezTo>
                  <a:cubicBezTo>
                    <a:pt x="408" y="834"/>
                    <a:pt x="398" y="843"/>
                    <a:pt x="388" y="852"/>
                  </a:cubicBezTo>
                  <a:cubicBezTo>
                    <a:pt x="377" y="860"/>
                    <a:pt x="367" y="868"/>
                    <a:pt x="357" y="875"/>
                  </a:cubicBezTo>
                  <a:cubicBezTo>
                    <a:pt x="346" y="882"/>
                    <a:pt x="336" y="889"/>
                    <a:pt x="327" y="894"/>
                  </a:cubicBezTo>
                  <a:cubicBezTo>
                    <a:pt x="318" y="900"/>
                    <a:pt x="309" y="905"/>
                    <a:pt x="302" y="909"/>
                  </a:cubicBezTo>
                  <a:cubicBezTo>
                    <a:pt x="295" y="913"/>
                    <a:pt x="289" y="916"/>
                    <a:pt x="285" y="918"/>
                  </a:cubicBezTo>
                  <a:cubicBezTo>
                    <a:pt x="281" y="920"/>
                    <a:pt x="278" y="921"/>
                    <a:pt x="278" y="921"/>
                  </a:cubicBezTo>
                  <a:cubicBezTo>
                    <a:pt x="277" y="921"/>
                    <a:pt x="276" y="922"/>
                    <a:pt x="275" y="922"/>
                  </a:cubicBezTo>
                  <a:cubicBezTo>
                    <a:pt x="273" y="922"/>
                    <a:pt x="273" y="922"/>
                    <a:pt x="272" y="921"/>
                  </a:cubicBezTo>
                  <a:cubicBezTo>
                    <a:pt x="271" y="921"/>
                    <a:pt x="270" y="921"/>
                    <a:pt x="270" y="920"/>
                  </a:cubicBezTo>
                  <a:cubicBezTo>
                    <a:pt x="269" y="920"/>
                    <a:pt x="268" y="919"/>
                    <a:pt x="268" y="918"/>
                  </a:cubicBezTo>
                  <a:cubicBezTo>
                    <a:pt x="268" y="917"/>
                    <a:pt x="267" y="916"/>
                    <a:pt x="267" y="915"/>
                  </a:cubicBezTo>
                  <a:cubicBezTo>
                    <a:pt x="267" y="914"/>
                    <a:pt x="268" y="913"/>
                    <a:pt x="268" y="912"/>
                  </a:cubicBezTo>
                  <a:cubicBezTo>
                    <a:pt x="268" y="911"/>
                    <a:pt x="269" y="910"/>
                    <a:pt x="269" y="909"/>
                  </a:cubicBezTo>
                  <a:cubicBezTo>
                    <a:pt x="270" y="908"/>
                    <a:pt x="271" y="907"/>
                    <a:pt x="272" y="906"/>
                  </a:cubicBezTo>
                  <a:cubicBezTo>
                    <a:pt x="284" y="895"/>
                    <a:pt x="294" y="883"/>
                    <a:pt x="303" y="872"/>
                  </a:cubicBezTo>
                  <a:cubicBezTo>
                    <a:pt x="312" y="861"/>
                    <a:pt x="319" y="851"/>
                    <a:pt x="324" y="841"/>
                  </a:cubicBezTo>
                  <a:cubicBezTo>
                    <a:pt x="330" y="830"/>
                    <a:pt x="335" y="820"/>
                    <a:pt x="338" y="811"/>
                  </a:cubicBezTo>
                  <a:cubicBezTo>
                    <a:pt x="342" y="802"/>
                    <a:pt x="344" y="792"/>
                    <a:pt x="346" y="784"/>
                  </a:cubicBezTo>
                  <a:cubicBezTo>
                    <a:pt x="109" y="838"/>
                    <a:pt x="109" y="838"/>
                    <a:pt x="109" y="838"/>
                  </a:cubicBezTo>
                  <a:cubicBezTo>
                    <a:pt x="100" y="841"/>
                    <a:pt x="91" y="841"/>
                    <a:pt x="82" y="840"/>
                  </a:cubicBezTo>
                  <a:cubicBezTo>
                    <a:pt x="74" y="839"/>
                    <a:pt x="66" y="837"/>
                    <a:pt x="59" y="833"/>
                  </a:cubicBezTo>
                  <a:cubicBezTo>
                    <a:pt x="52" y="829"/>
                    <a:pt x="47" y="823"/>
                    <a:pt x="43" y="817"/>
                  </a:cubicBezTo>
                  <a:cubicBezTo>
                    <a:pt x="38" y="810"/>
                    <a:pt x="36" y="803"/>
                    <a:pt x="35" y="794"/>
                  </a:cubicBezTo>
                  <a:cubicBezTo>
                    <a:pt x="0" y="81"/>
                    <a:pt x="0" y="81"/>
                    <a:pt x="0" y="81"/>
                  </a:cubicBezTo>
                  <a:cubicBezTo>
                    <a:pt x="0" y="69"/>
                    <a:pt x="2" y="57"/>
                    <a:pt x="6" y="47"/>
                  </a:cubicBezTo>
                  <a:cubicBezTo>
                    <a:pt x="10" y="37"/>
                    <a:pt x="16" y="29"/>
                    <a:pt x="24" y="21"/>
                  </a:cubicBezTo>
                  <a:cubicBezTo>
                    <a:pt x="31" y="14"/>
                    <a:pt x="40" y="9"/>
                    <a:pt x="50" y="5"/>
                  </a:cubicBezTo>
                  <a:cubicBezTo>
                    <a:pt x="60" y="2"/>
                    <a:pt x="71" y="0"/>
                    <a:pt x="82" y="1"/>
                  </a:cubicBezTo>
                  <a:cubicBezTo>
                    <a:pt x="511" y="29"/>
                    <a:pt x="511" y="29"/>
                    <a:pt x="511" y="29"/>
                  </a:cubicBezTo>
                  <a:cubicBezTo>
                    <a:pt x="510" y="41"/>
                    <a:pt x="510" y="41"/>
                    <a:pt x="510" y="41"/>
                  </a:cubicBezTo>
                  <a:cubicBezTo>
                    <a:pt x="509" y="54"/>
                    <a:pt x="509" y="54"/>
                    <a:pt x="509" y="54"/>
                  </a:cubicBezTo>
                  <a:cubicBezTo>
                    <a:pt x="83" y="30"/>
                    <a:pt x="83" y="30"/>
                    <a:pt x="83" y="30"/>
                  </a:cubicBezTo>
                  <a:cubicBezTo>
                    <a:pt x="79" y="30"/>
                    <a:pt x="75" y="30"/>
                    <a:pt x="71" y="31"/>
                  </a:cubicBezTo>
                  <a:cubicBezTo>
                    <a:pt x="67" y="31"/>
                    <a:pt x="64" y="32"/>
                    <a:pt x="60" y="33"/>
                  </a:cubicBezTo>
                  <a:cubicBezTo>
                    <a:pt x="57" y="35"/>
                    <a:pt x="53" y="36"/>
                    <a:pt x="50" y="38"/>
                  </a:cubicBezTo>
                  <a:cubicBezTo>
                    <a:pt x="47" y="40"/>
                    <a:pt x="44" y="42"/>
                    <a:pt x="42" y="45"/>
                  </a:cubicBezTo>
                  <a:cubicBezTo>
                    <a:pt x="39" y="47"/>
                    <a:pt x="37" y="50"/>
                    <a:pt x="35" y="52"/>
                  </a:cubicBezTo>
                  <a:cubicBezTo>
                    <a:pt x="33" y="55"/>
                    <a:pt x="32" y="58"/>
                    <a:pt x="30" y="61"/>
                  </a:cubicBezTo>
                  <a:cubicBezTo>
                    <a:pt x="29" y="64"/>
                    <a:pt x="28" y="68"/>
                    <a:pt x="28" y="71"/>
                  </a:cubicBezTo>
                  <a:cubicBezTo>
                    <a:pt x="27" y="74"/>
                    <a:pt x="27" y="78"/>
                    <a:pt x="27" y="82"/>
                  </a:cubicBezTo>
                  <a:cubicBezTo>
                    <a:pt x="58" y="789"/>
                    <a:pt x="58" y="789"/>
                    <a:pt x="58" y="789"/>
                  </a:cubicBezTo>
                  <a:cubicBezTo>
                    <a:pt x="58" y="792"/>
                    <a:pt x="58" y="794"/>
                    <a:pt x="59" y="797"/>
                  </a:cubicBezTo>
                  <a:cubicBezTo>
                    <a:pt x="60" y="799"/>
                    <a:pt x="61" y="801"/>
                    <a:pt x="62" y="803"/>
                  </a:cubicBezTo>
                  <a:cubicBezTo>
                    <a:pt x="63" y="805"/>
                    <a:pt x="65" y="807"/>
                    <a:pt x="67" y="809"/>
                  </a:cubicBezTo>
                  <a:cubicBezTo>
                    <a:pt x="69" y="811"/>
                    <a:pt x="71" y="812"/>
                    <a:pt x="73" y="814"/>
                  </a:cubicBezTo>
                  <a:cubicBezTo>
                    <a:pt x="75" y="815"/>
                    <a:pt x="78" y="816"/>
                    <a:pt x="81" y="817"/>
                  </a:cubicBezTo>
                  <a:cubicBezTo>
                    <a:pt x="83" y="818"/>
                    <a:pt x="86" y="819"/>
                    <a:pt x="89" y="819"/>
                  </a:cubicBezTo>
                  <a:cubicBezTo>
                    <a:pt x="92" y="819"/>
                    <a:pt x="95" y="819"/>
                    <a:pt x="99" y="819"/>
                  </a:cubicBezTo>
                  <a:cubicBezTo>
                    <a:pt x="102" y="819"/>
                    <a:pt x="105" y="819"/>
                    <a:pt x="109" y="818"/>
                  </a:cubicBezTo>
                  <a:cubicBezTo>
                    <a:pt x="357" y="763"/>
                    <a:pt x="357" y="763"/>
                    <a:pt x="357" y="763"/>
                  </a:cubicBezTo>
                  <a:cubicBezTo>
                    <a:pt x="358" y="762"/>
                    <a:pt x="358" y="762"/>
                    <a:pt x="359" y="762"/>
                  </a:cubicBezTo>
                  <a:cubicBezTo>
                    <a:pt x="359" y="762"/>
                    <a:pt x="360" y="762"/>
                    <a:pt x="361" y="763"/>
                  </a:cubicBezTo>
                  <a:cubicBezTo>
                    <a:pt x="361" y="763"/>
                    <a:pt x="362" y="763"/>
                    <a:pt x="362" y="763"/>
                  </a:cubicBezTo>
                  <a:cubicBezTo>
                    <a:pt x="363" y="763"/>
                    <a:pt x="363" y="764"/>
                    <a:pt x="364" y="764"/>
                  </a:cubicBezTo>
                  <a:cubicBezTo>
                    <a:pt x="364" y="765"/>
                    <a:pt x="364" y="765"/>
                    <a:pt x="365" y="766"/>
                  </a:cubicBezTo>
                  <a:cubicBezTo>
                    <a:pt x="365" y="766"/>
                    <a:pt x="365" y="767"/>
                    <a:pt x="365" y="767"/>
                  </a:cubicBezTo>
                  <a:cubicBezTo>
                    <a:pt x="365" y="768"/>
                    <a:pt x="366" y="769"/>
                    <a:pt x="366" y="769"/>
                  </a:cubicBezTo>
                  <a:cubicBezTo>
                    <a:pt x="366" y="770"/>
                    <a:pt x="366" y="771"/>
                    <a:pt x="365" y="771"/>
                  </a:cubicBezTo>
                  <a:cubicBezTo>
                    <a:pt x="364" y="779"/>
                    <a:pt x="363" y="787"/>
                    <a:pt x="360" y="796"/>
                  </a:cubicBezTo>
                  <a:cubicBezTo>
                    <a:pt x="358" y="805"/>
                    <a:pt x="355" y="814"/>
                    <a:pt x="351" y="823"/>
                  </a:cubicBezTo>
                  <a:cubicBezTo>
                    <a:pt x="347" y="833"/>
                    <a:pt x="342" y="842"/>
                    <a:pt x="336" y="852"/>
                  </a:cubicBezTo>
                  <a:cubicBezTo>
                    <a:pt x="330" y="862"/>
                    <a:pt x="323" y="872"/>
                    <a:pt x="315" y="883"/>
                  </a:cubicBezTo>
                  <a:cubicBezTo>
                    <a:pt x="318" y="881"/>
                    <a:pt x="320" y="879"/>
                    <a:pt x="323" y="878"/>
                  </a:cubicBezTo>
                  <a:cubicBezTo>
                    <a:pt x="326" y="876"/>
                    <a:pt x="329" y="874"/>
                    <a:pt x="332" y="872"/>
                  </a:cubicBezTo>
                  <a:cubicBezTo>
                    <a:pt x="335" y="870"/>
                    <a:pt x="338" y="868"/>
                    <a:pt x="341" y="866"/>
                  </a:cubicBezTo>
                  <a:cubicBezTo>
                    <a:pt x="344" y="864"/>
                    <a:pt x="347" y="862"/>
                    <a:pt x="350" y="860"/>
                  </a:cubicBezTo>
                  <a:cubicBezTo>
                    <a:pt x="360" y="853"/>
                    <a:pt x="371" y="845"/>
                    <a:pt x="381" y="837"/>
                  </a:cubicBezTo>
                  <a:cubicBezTo>
                    <a:pt x="391" y="829"/>
                    <a:pt x="401" y="820"/>
                    <a:pt x="411" y="810"/>
                  </a:cubicBezTo>
                  <a:cubicBezTo>
                    <a:pt x="420" y="800"/>
                    <a:pt x="429" y="790"/>
                    <a:pt x="437" y="779"/>
                  </a:cubicBezTo>
                  <a:cubicBezTo>
                    <a:pt x="445" y="768"/>
                    <a:pt x="452" y="757"/>
                    <a:pt x="458" y="745"/>
                  </a:cubicBezTo>
                  <a:cubicBezTo>
                    <a:pt x="459" y="744"/>
                    <a:pt x="459" y="743"/>
                    <a:pt x="460" y="742"/>
                  </a:cubicBezTo>
                  <a:cubicBezTo>
                    <a:pt x="460" y="742"/>
                    <a:pt x="461" y="741"/>
                    <a:pt x="461" y="741"/>
                  </a:cubicBezTo>
                  <a:cubicBezTo>
                    <a:pt x="462" y="740"/>
                    <a:pt x="463" y="740"/>
                    <a:pt x="463" y="739"/>
                  </a:cubicBezTo>
                  <a:cubicBezTo>
                    <a:pt x="464" y="739"/>
                    <a:pt x="465" y="738"/>
                    <a:pt x="466" y="738"/>
                  </a:cubicBezTo>
                  <a:cubicBezTo>
                    <a:pt x="474" y="736"/>
                    <a:pt x="474" y="736"/>
                    <a:pt x="474" y="736"/>
                  </a:cubicBezTo>
                  <a:cubicBezTo>
                    <a:pt x="477" y="736"/>
                    <a:pt x="479" y="735"/>
                    <a:pt x="482" y="734"/>
                  </a:cubicBezTo>
                  <a:cubicBezTo>
                    <a:pt x="484" y="733"/>
                    <a:pt x="487" y="732"/>
                    <a:pt x="489" y="730"/>
                  </a:cubicBezTo>
                  <a:cubicBezTo>
                    <a:pt x="491" y="729"/>
                    <a:pt x="493" y="727"/>
                    <a:pt x="495" y="726"/>
                  </a:cubicBezTo>
                  <a:cubicBezTo>
                    <a:pt x="497" y="724"/>
                    <a:pt x="499" y="722"/>
                    <a:pt x="501" y="720"/>
                  </a:cubicBezTo>
                  <a:cubicBezTo>
                    <a:pt x="502" y="718"/>
                    <a:pt x="504" y="716"/>
                    <a:pt x="505" y="714"/>
                  </a:cubicBezTo>
                  <a:cubicBezTo>
                    <a:pt x="507" y="712"/>
                    <a:pt x="508" y="710"/>
                    <a:pt x="509" y="708"/>
                  </a:cubicBezTo>
                  <a:cubicBezTo>
                    <a:pt x="510" y="705"/>
                    <a:pt x="511" y="703"/>
                    <a:pt x="511" y="701"/>
                  </a:cubicBezTo>
                  <a:cubicBezTo>
                    <a:pt x="512" y="699"/>
                    <a:pt x="512" y="696"/>
                    <a:pt x="512" y="694"/>
                  </a:cubicBezTo>
                  <a:cubicBezTo>
                    <a:pt x="548" y="101"/>
                    <a:pt x="548" y="101"/>
                    <a:pt x="548" y="101"/>
                  </a:cubicBezTo>
                  <a:cubicBezTo>
                    <a:pt x="548" y="98"/>
                    <a:pt x="548" y="95"/>
                    <a:pt x="547" y="92"/>
                  </a:cubicBezTo>
                  <a:cubicBezTo>
                    <a:pt x="547" y="89"/>
                    <a:pt x="547" y="86"/>
                    <a:pt x="546" y="84"/>
                  </a:cubicBezTo>
                  <a:cubicBezTo>
                    <a:pt x="545" y="81"/>
                    <a:pt x="544" y="79"/>
                    <a:pt x="543" y="76"/>
                  </a:cubicBezTo>
                  <a:cubicBezTo>
                    <a:pt x="541" y="74"/>
                    <a:pt x="540" y="71"/>
                    <a:pt x="538" y="69"/>
                  </a:cubicBezTo>
                  <a:cubicBezTo>
                    <a:pt x="536" y="67"/>
                    <a:pt x="535" y="65"/>
                    <a:pt x="533" y="63"/>
                  </a:cubicBezTo>
                  <a:cubicBezTo>
                    <a:pt x="530" y="61"/>
                    <a:pt x="528" y="60"/>
                    <a:pt x="526" y="58"/>
                  </a:cubicBezTo>
                  <a:cubicBezTo>
                    <a:pt x="523" y="57"/>
                    <a:pt x="521" y="56"/>
                    <a:pt x="518" y="55"/>
                  </a:cubicBezTo>
                  <a:cubicBezTo>
                    <a:pt x="515" y="54"/>
                    <a:pt x="512" y="54"/>
                    <a:pt x="509" y="54"/>
                  </a:cubicBezTo>
                  <a:cubicBezTo>
                    <a:pt x="510" y="41"/>
                    <a:pt x="510" y="41"/>
                    <a:pt x="510" y="41"/>
                  </a:cubicBezTo>
                  <a:lnTo>
                    <a:pt x="511" y="29"/>
                  </a:lnTo>
                  <a:close/>
                </a:path>
              </a:pathLst>
            </a:custGeom>
            <a:solidFill>
              <a:srgbClr val="28A3CE"/>
            </a:solidFill>
            <a:ln>
              <a:noFill/>
            </a:ln>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17" name="Freeform 59"/>
            <p:cNvSpPr>
              <a:spLocks/>
            </p:cNvSpPr>
            <p:nvPr/>
          </p:nvSpPr>
          <p:spPr bwMode="auto">
            <a:xfrm>
              <a:off x="4240051" y="2375499"/>
              <a:ext cx="1317010" cy="2157543"/>
            </a:xfrm>
            <a:custGeom>
              <a:avLst/>
              <a:gdLst>
                <a:gd name="T0" fmla="*/ 511 w 521"/>
                <a:gd name="T1" fmla="*/ 39 h 853"/>
                <a:gd name="T2" fmla="*/ 516 w 521"/>
                <a:gd name="T3" fmla="*/ 46 h 853"/>
                <a:gd name="T4" fmla="*/ 519 w 521"/>
                <a:gd name="T5" fmla="*/ 54 h 853"/>
                <a:gd name="T6" fmla="*/ 520 w 521"/>
                <a:gd name="T7" fmla="*/ 62 h 853"/>
                <a:gd name="T8" fmla="*/ 521 w 521"/>
                <a:gd name="T9" fmla="*/ 71 h 853"/>
                <a:gd name="T10" fmla="*/ 485 w 521"/>
                <a:gd name="T11" fmla="*/ 664 h 853"/>
                <a:gd name="T12" fmla="*/ 484 w 521"/>
                <a:gd name="T13" fmla="*/ 671 h 853"/>
                <a:gd name="T14" fmla="*/ 482 w 521"/>
                <a:gd name="T15" fmla="*/ 678 h 853"/>
                <a:gd name="T16" fmla="*/ 478 w 521"/>
                <a:gd name="T17" fmla="*/ 684 h 853"/>
                <a:gd name="T18" fmla="*/ 474 w 521"/>
                <a:gd name="T19" fmla="*/ 690 h 853"/>
                <a:gd name="T20" fmla="*/ 468 w 521"/>
                <a:gd name="T21" fmla="*/ 696 h 853"/>
                <a:gd name="T22" fmla="*/ 462 w 521"/>
                <a:gd name="T23" fmla="*/ 700 h 853"/>
                <a:gd name="T24" fmla="*/ 455 w 521"/>
                <a:gd name="T25" fmla="*/ 704 h 853"/>
                <a:gd name="T26" fmla="*/ 447 w 521"/>
                <a:gd name="T27" fmla="*/ 706 h 853"/>
                <a:gd name="T28" fmla="*/ 439 w 521"/>
                <a:gd name="T29" fmla="*/ 708 h 853"/>
                <a:gd name="T30" fmla="*/ 436 w 521"/>
                <a:gd name="T31" fmla="*/ 709 h 853"/>
                <a:gd name="T32" fmla="*/ 434 w 521"/>
                <a:gd name="T33" fmla="*/ 711 h 853"/>
                <a:gd name="T34" fmla="*/ 433 w 521"/>
                <a:gd name="T35" fmla="*/ 712 h 853"/>
                <a:gd name="T36" fmla="*/ 431 w 521"/>
                <a:gd name="T37" fmla="*/ 715 h 853"/>
                <a:gd name="T38" fmla="*/ 410 w 521"/>
                <a:gd name="T39" fmla="*/ 749 h 853"/>
                <a:gd name="T40" fmla="*/ 384 w 521"/>
                <a:gd name="T41" fmla="*/ 780 h 853"/>
                <a:gd name="T42" fmla="*/ 354 w 521"/>
                <a:gd name="T43" fmla="*/ 807 h 853"/>
                <a:gd name="T44" fmla="*/ 323 w 521"/>
                <a:gd name="T45" fmla="*/ 830 h 853"/>
                <a:gd name="T46" fmla="*/ 314 w 521"/>
                <a:gd name="T47" fmla="*/ 836 h 853"/>
                <a:gd name="T48" fmla="*/ 305 w 521"/>
                <a:gd name="T49" fmla="*/ 842 h 853"/>
                <a:gd name="T50" fmla="*/ 296 w 521"/>
                <a:gd name="T51" fmla="*/ 848 h 853"/>
                <a:gd name="T52" fmla="*/ 288 w 521"/>
                <a:gd name="T53" fmla="*/ 853 h 853"/>
                <a:gd name="T54" fmla="*/ 309 w 521"/>
                <a:gd name="T55" fmla="*/ 822 h 853"/>
                <a:gd name="T56" fmla="*/ 324 w 521"/>
                <a:gd name="T57" fmla="*/ 793 h 853"/>
                <a:gd name="T58" fmla="*/ 333 w 521"/>
                <a:gd name="T59" fmla="*/ 766 h 853"/>
                <a:gd name="T60" fmla="*/ 338 w 521"/>
                <a:gd name="T61" fmla="*/ 741 h 853"/>
                <a:gd name="T62" fmla="*/ 339 w 521"/>
                <a:gd name="T63" fmla="*/ 739 h 853"/>
                <a:gd name="T64" fmla="*/ 338 w 521"/>
                <a:gd name="T65" fmla="*/ 737 h 853"/>
                <a:gd name="T66" fmla="*/ 338 w 521"/>
                <a:gd name="T67" fmla="*/ 736 h 853"/>
                <a:gd name="T68" fmla="*/ 337 w 521"/>
                <a:gd name="T69" fmla="*/ 734 h 853"/>
                <a:gd name="T70" fmla="*/ 335 w 521"/>
                <a:gd name="T71" fmla="*/ 733 h 853"/>
                <a:gd name="T72" fmla="*/ 334 w 521"/>
                <a:gd name="T73" fmla="*/ 733 h 853"/>
                <a:gd name="T74" fmla="*/ 332 w 521"/>
                <a:gd name="T75" fmla="*/ 732 h 853"/>
                <a:gd name="T76" fmla="*/ 330 w 521"/>
                <a:gd name="T77" fmla="*/ 733 h 853"/>
                <a:gd name="T78" fmla="*/ 82 w 521"/>
                <a:gd name="T79" fmla="*/ 788 h 853"/>
                <a:gd name="T80" fmla="*/ 72 w 521"/>
                <a:gd name="T81" fmla="*/ 789 h 853"/>
                <a:gd name="T82" fmla="*/ 62 w 521"/>
                <a:gd name="T83" fmla="*/ 789 h 853"/>
                <a:gd name="T84" fmla="*/ 54 w 521"/>
                <a:gd name="T85" fmla="*/ 787 h 853"/>
                <a:gd name="T86" fmla="*/ 46 w 521"/>
                <a:gd name="T87" fmla="*/ 784 h 853"/>
                <a:gd name="T88" fmla="*/ 40 w 521"/>
                <a:gd name="T89" fmla="*/ 779 h 853"/>
                <a:gd name="T90" fmla="*/ 35 w 521"/>
                <a:gd name="T91" fmla="*/ 773 h 853"/>
                <a:gd name="T92" fmla="*/ 32 w 521"/>
                <a:gd name="T93" fmla="*/ 767 h 853"/>
                <a:gd name="T94" fmla="*/ 31 w 521"/>
                <a:gd name="T95" fmla="*/ 759 h 853"/>
                <a:gd name="T96" fmla="*/ 0 w 521"/>
                <a:gd name="T97" fmla="*/ 52 h 853"/>
                <a:gd name="T98" fmla="*/ 1 w 521"/>
                <a:gd name="T99" fmla="*/ 41 h 853"/>
                <a:gd name="T100" fmla="*/ 3 w 521"/>
                <a:gd name="T101" fmla="*/ 31 h 853"/>
                <a:gd name="T102" fmla="*/ 8 w 521"/>
                <a:gd name="T103" fmla="*/ 22 h 853"/>
                <a:gd name="T104" fmla="*/ 15 w 521"/>
                <a:gd name="T105" fmla="*/ 15 h 853"/>
                <a:gd name="T106" fmla="*/ 23 w 521"/>
                <a:gd name="T107" fmla="*/ 8 h 853"/>
                <a:gd name="T108" fmla="*/ 33 w 521"/>
                <a:gd name="T109" fmla="*/ 3 h 853"/>
                <a:gd name="T110" fmla="*/ 44 w 521"/>
                <a:gd name="T111" fmla="*/ 1 h 853"/>
                <a:gd name="T112" fmla="*/ 56 w 521"/>
                <a:gd name="T113" fmla="*/ 0 h 853"/>
                <a:gd name="T114" fmla="*/ 482 w 521"/>
                <a:gd name="T115" fmla="*/ 24 h 853"/>
                <a:gd name="T116" fmla="*/ 491 w 521"/>
                <a:gd name="T117" fmla="*/ 25 h 853"/>
                <a:gd name="T118" fmla="*/ 499 w 521"/>
                <a:gd name="T119" fmla="*/ 28 h 853"/>
                <a:gd name="T120" fmla="*/ 506 w 521"/>
                <a:gd name="T121" fmla="*/ 33 h 853"/>
                <a:gd name="T122" fmla="*/ 511 w 521"/>
                <a:gd name="T123" fmla="*/ 39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1" h="853">
                  <a:moveTo>
                    <a:pt x="511" y="39"/>
                  </a:moveTo>
                  <a:cubicBezTo>
                    <a:pt x="513" y="41"/>
                    <a:pt x="514" y="44"/>
                    <a:pt x="516" y="46"/>
                  </a:cubicBezTo>
                  <a:cubicBezTo>
                    <a:pt x="517" y="49"/>
                    <a:pt x="518" y="51"/>
                    <a:pt x="519" y="54"/>
                  </a:cubicBezTo>
                  <a:cubicBezTo>
                    <a:pt x="520" y="56"/>
                    <a:pt x="520" y="59"/>
                    <a:pt x="520" y="62"/>
                  </a:cubicBezTo>
                  <a:cubicBezTo>
                    <a:pt x="521" y="65"/>
                    <a:pt x="521" y="68"/>
                    <a:pt x="521" y="71"/>
                  </a:cubicBezTo>
                  <a:cubicBezTo>
                    <a:pt x="485" y="664"/>
                    <a:pt x="485" y="664"/>
                    <a:pt x="485" y="664"/>
                  </a:cubicBezTo>
                  <a:cubicBezTo>
                    <a:pt x="485" y="666"/>
                    <a:pt x="485" y="669"/>
                    <a:pt x="484" y="671"/>
                  </a:cubicBezTo>
                  <a:cubicBezTo>
                    <a:pt x="484" y="673"/>
                    <a:pt x="483" y="675"/>
                    <a:pt x="482" y="678"/>
                  </a:cubicBezTo>
                  <a:cubicBezTo>
                    <a:pt x="481" y="680"/>
                    <a:pt x="480" y="682"/>
                    <a:pt x="478" y="684"/>
                  </a:cubicBezTo>
                  <a:cubicBezTo>
                    <a:pt x="477" y="686"/>
                    <a:pt x="475" y="688"/>
                    <a:pt x="474" y="690"/>
                  </a:cubicBezTo>
                  <a:cubicBezTo>
                    <a:pt x="472" y="692"/>
                    <a:pt x="470" y="694"/>
                    <a:pt x="468" y="696"/>
                  </a:cubicBezTo>
                  <a:cubicBezTo>
                    <a:pt x="466" y="697"/>
                    <a:pt x="464" y="699"/>
                    <a:pt x="462" y="700"/>
                  </a:cubicBezTo>
                  <a:cubicBezTo>
                    <a:pt x="460" y="702"/>
                    <a:pt x="457" y="703"/>
                    <a:pt x="455" y="704"/>
                  </a:cubicBezTo>
                  <a:cubicBezTo>
                    <a:pt x="452" y="705"/>
                    <a:pt x="450" y="706"/>
                    <a:pt x="447" y="706"/>
                  </a:cubicBezTo>
                  <a:cubicBezTo>
                    <a:pt x="439" y="708"/>
                    <a:pt x="439" y="708"/>
                    <a:pt x="439" y="708"/>
                  </a:cubicBezTo>
                  <a:cubicBezTo>
                    <a:pt x="438" y="708"/>
                    <a:pt x="437" y="709"/>
                    <a:pt x="436" y="709"/>
                  </a:cubicBezTo>
                  <a:cubicBezTo>
                    <a:pt x="436" y="710"/>
                    <a:pt x="435" y="710"/>
                    <a:pt x="434" y="711"/>
                  </a:cubicBezTo>
                  <a:cubicBezTo>
                    <a:pt x="434" y="711"/>
                    <a:pt x="433" y="712"/>
                    <a:pt x="433" y="712"/>
                  </a:cubicBezTo>
                  <a:cubicBezTo>
                    <a:pt x="432" y="713"/>
                    <a:pt x="432" y="714"/>
                    <a:pt x="431" y="715"/>
                  </a:cubicBezTo>
                  <a:cubicBezTo>
                    <a:pt x="425" y="727"/>
                    <a:pt x="418" y="738"/>
                    <a:pt x="410" y="749"/>
                  </a:cubicBezTo>
                  <a:cubicBezTo>
                    <a:pt x="402" y="760"/>
                    <a:pt x="393" y="770"/>
                    <a:pt x="384" y="780"/>
                  </a:cubicBezTo>
                  <a:cubicBezTo>
                    <a:pt x="374" y="790"/>
                    <a:pt x="364" y="799"/>
                    <a:pt x="354" y="807"/>
                  </a:cubicBezTo>
                  <a:cubicBezTo>
                    <a:pt x="344" y="815"/>
                    <a:pt x="333" y="823"/>
                    <a:pt x="323" y="830"/>
                  </a:cubicBezTo>
                  <a:cubicBezTo>
                    <a:pt x="320" y="832"/>
                    <a:pt x="317" y="834"/>
                    <a:pt x="314" y="836"/>
                  </a:cubicBezTo>
                  <a:cubicBezTo>
                    <a:pt x="311" y="838"/>
                    <a:pt x="308" y="840"/>
                    <a:pt x="305" y="842"/>
                  </a:cubicBezTo>
                  <a:cubicBezTo>
                    <a:pt x="302" y="844"/>
                    <a:pt x="299" y="846"/>
                    <a:pt x="296" y="848"/>
                  </a:cubicBezTo>
                  <a:cubicBezTo>
                    <a:pt x="293" y="849"/>
                    <a:pt x="291" y="851"/>
                    <a:pt x="288" y="853"/>
                  </a:cubicBezTo>
                  <a:cubicBezTo>
                    <a:pt x="296" y="842"/>
                    <a:pt x="303" y="832"/>
                    <a:pt x="309" y="822"/>
                  </a:cubicBezTo>
                  <a:cubicBezTo>
                    <a:pt x="315" y="812"/>
                    <a:pt x="320" y="803"/>
                    <a:pt x="324" y="793"/>
                  </a:cubicBezTo>
                  <a:cubicBezTo>
                    <a:pt x="328" y="784"/>
                    <a:pt x="331" y="775"/>
                    <a:pt x="333" y="766"/>
                  </a:cubicBezTo>
                  <a:cubicBezTo>
                    <a:pt x="336" y="757"/>
                    <a:pt x="337" y="749"/>
                    <a:pt x="338" y="741"/>
                  </a:cubicBezTo>
                  <a:cubicBezTo>
                    <a:pt x="339" y="741"/>
                    <a:pt x="339" y="740"/>
                    <a:pt x="339" y="739"/>
                  </a:cubicBezTo>
                  <a:cubicBezTo>
                    <a:pt x="339" y="739"/>
                    <a:pt x="338" y="738"/>
                    <a:pt x="338" y="737"/>
                  </a:cubicBezTo>
                  <a:cubicBezTo>
                    <a:pt x="338" y="737"/>
                    <a:pt x="338" y="736"/>
                    <a:pt x="338" y="736"/>
                  </a:cubicBezTo>
                  <a:cubicBezTo>
                    <a:pt x="337" y="735"/>
                    <a:pt x="337" y="735"/>
                    <a:pt x="337" y="734"/>
                  </a:cubicBezTo>
                  <a:cubicBezTo>
                    <a:pt x="336" y="734"/>
                    <a:pt x="336" y="733"/>
                    <a:pt x="335" y="733"/>
                  </a:cubicBezTo>
                  <a:cubicBezTo>
                    <a:pt x="335" y="733"/>
                    <a:pt x="334" y="733"/>
                    <a:pt x="334" y="733"/>
                  </a:cubicBezTo>
                  <a:cubicBezTo>
                    <a:pt x="333" y="732"/>
                    <a:pt x="332" y="732"/>
                    <a:pt x="332" y="732"/>
                  </a:cubicBezTo>
                  <a:cubicBezTo>
                    <a:pt x="331" y="732"/>
                    <a:pt x="331" y="732"/>
                    <a:pt x="330" y="733"/>
                  </a:cubicBezTo>
                  <a:cubicBezTo>
                    <a:pt x="82" y="788"/>
                    <a:pt x="82" y="788"/>
                    <a:pt x="82" y="788"/>
                  </a:cubicBezTo>
                  <a:cubicBezTo>
                    <a:pt x="78" y="789"/>
                    <a:pt x="75" y="789"/>
                    <a:pt x="72" y="789"/>
                  </a:cubicBezTo>
                  <a:cubicBezTo>
                    <a:pt x="68" y="789"/>
                    <a:pt x="65" y="789"/>
                    <a:pt x="62" y="789"/>
                  </a:cubicBezTo>
                  <a:cubicBezTo>
                    <a:pt x="59" y="789"/>
                    <a:pt x="56" y="788"/>
                    <a:pt x="54" y="787"/>
                  </a:cubicBezTo>
                  <a:cubicBezTo>
                    <a:pt x="51" y="786"/>
                    <a:pt x="48" y="785"/>
                    <a:pt x="46" y="784"/>
                  </a:cubicBezTo>
                  <a:cubicBezTo>
                    <a:pt x="44" y="782"/>
                    <a:pt x="42" y="781"/>
                    <a:pt x="40" y="779"/>
                  </a:cubicBezTo>
                  <a:cubicBezTo>
                    <a:pt x="38" y="777"/>
                    <a:pt x="36" y="775"/>
                    <a:pt x="35" y="773"/>
                  </a:cubicBezTo>
                  <a:cubicBezTo>
                    <a:pt x="34" y="771"/>
                    <a:pt x="33" y="769"/>
                    <a:pt x="32" y="767"/>
                  </a:cubicBezTo>
                  <a:cubicBezTo>
                    <a:pt x="31" y="764"/>
                    <a:pt x="31" y="762"/>
                    <a:pt x="31" y="759"/>
                  </a:cubicBezTo>
                  <a:cubicBezTo>
                    <a:pt x="0" y="52"/>
                    <a:pt x="0" y="52"/>
                    <a:pt x="0" y="52"/>
                  </a:cubicBezTo>
                  <a:cubicBezTo>
                    <a:pt x="0" y="48"/>
                    <a:pt x="0" y="44"/>
                    <a:pt x="1" y="41"/>
                  </a:cubicBezTo>
                  <a:cubicBezTo>
                    <a:pt x="1" y="38"/>
                    <a:pt x="2" y="34"/>
                    <a:pt x="3" y="31"/>
                  </a:cubicBezTo>
                  <a:cubicBezTo>
                    <a:pt x="5" y="28"/>
                    <a:pt x="6" y="25"/>
                    <a:pt x="8" y="22"/>
                  </a:cubicBezTo>
                  <a:cubicBezTo>
                    <a:pt x="10" y="20"/>
                    <a:pt x="12" y="17"/>
                    <a:pt x="15" y="15"/>
                  </a:cubicBezTo>
                  <a:cubicBezTo>
                    <a:pt x="17" y="12"/>
                    <a:pt x="20" y="10"/>
                    <a:pt x="23" y="8"/>
                  </a:cubicBezTo>
                  <a:cubicBezTo>
                    <a:pt x="26" y="6"/>
                    <a:pt x="30" y="5"/>
                    <a:pt x="33" y="3"/>
                  </a:cubicBezTo>
                  <a:cubicBezTo>
                    <a:pt x="37" y="2"/>
                    <a:pt x="40" y="1"/>
                    <a:pt x="44" y="1"/>
                  </a:cubicBezTo>
                  <a:cubicBezTo>
                    <a:pt x="48" y="0"/>
                    <a:pt x="52" y="0"/>
                    <a:pt x="56" y="0"/>
                  </a:cubicBezTo>
                  <a:cubicBezTo>
                    <a:pt x="482" y="24"/>
                    <a:pt x="482" y="24"/>
                    <a:pt x="482" y="24"/>
                  </a:cubicBezTo>
                  <a:cubicBezTo>
                    <a:pt x="485" y="24"/>
                    <a:pt x="488" y="24"/>
                    <a:pt x="491" y="25"/>
                  </a:cubicBezTo>
                  <a:cubicBezTo>
                    <a:pt x="494" y="26"/>
                    <a:pt x="496" y="27"/>
                    <a:pt x="499" y="28"/>
                  </a:cubicBezTo>
                  <a:cubicBezTo>
                    <a:pt x="501" y="30"/>
                    <a:pt x="503" y="31"/>
                    <a:pt x="506" y="33"/>
                  </a:cubicBezTo>
                  <a:cubicBezTo>
                    <a:pt x="508" y="35"/>
                    <a:pt x="509" y="37"/>
                    <a:pt x="511" y="39"/>
                  </a:cubicBezTo>
                  <a:close/>
                </a:path>
              </a:pathLst>
            </a:custGeom>
            <a:blipFill dpi="0" rotWithShape="1">
              <a:blip r:embed="rId3"/>
              <a:srcRect/>
              <a:tile tx="-120650" ty="-25400" sx="40000" sy="40000" flip="none" algn="ctr"/>
            </a:blipFill>
            <a:ln>
              <a:solidFill>
                <a:schemeClr val="bg1"/>
              </a:solidFill>
            </a:ln>
            <a:extLst/>
          </p:spPr>
          <p:txBody>
            <a:bodyPr vert="horz" wrap="square" lIns="91440" tIns="45720" rIns="91440" bIns="45720" numCol="1" anchor="t" anchorCtr="0" compatLnSpc="1">
              <a:prstTxWarp prst="textNoShape">
                <a:avLst/>
              </a:prstTxWarp>
            </a:bodyPr>
            <a:lstStyle/>
            <a:p>
              <a:endParaRPr lang="zh-CN" altLang="en-US" b="1" dirty="0">
                <a:latin typeface="Impact"/>
                <a:ea typeface="微软雅黑"/>
              </a:endParaRPr>
            </a:p>
          </p:txBody>
        </p:sp>
      </p:grpSp>
      <p:grpSp>
        <p:nvGrpSpPr>
          <p:cNvPr id="18" name="组合 17"/>
          <p:cNvGrpSpPr/>
          <p:nvPr/>
        </p:nvGrpSpPr>
        <p:grpSpPr>
          <a:xfrm flipH="1">
            <a:off x="1385426" y="4118684"/>
            <a:ext cx="1091422" cy="1804117"/>
            <a:chOff x="3054350" y="-398463"/>
            <a:chExt cx="387350" cy="636589"/>
          </a:xfrm>
        </p:grpSpPr>
        <p:sp>
          <p:nvSpPr>
            <p:cNvPr id="24" name="Freeform 712"/>
            <p:cNvSpPr>
              <a:spLocks/>
            </p:cNvSpPr>
            <p:nvPr/>
          </p:nvSpPr>
          <p:spPr bwMode="auto">
            <a:xfrm>
              <a:off x="3309938" y="-320675"/>
              <a:ext cx="46038" cy="39688"/>
            </a:xfrm>
            <a:custGeom>
              <a:avLst/>
              <a:gdLst>
                <a:gd name="T0" fmla="*/ 4 w 6"/>
                <a:gd name="T1" fmla="*/ 5 h 5"/>
                <a:gd name="T2" fmla="*/ 3 w 6"/>
                <a:gd name="T3" fmla="*/ 5 h 5"/>
                <a:gd name="T4" fmla="*/ 1 w 6"/>
                <a:gd name="T5" fmla="*/ 4 h 5"/>
                <a:gd name="T6" fmla="*/ 0 w 6"/>
                <a:gd name="T7" fmla="*/ 4 h 5"/>
                <a:gd name="T8" fmla="*/ 0 w 6"/>
                <a:gd name="T9" fmla="*/ 1 h 5"/>
                <a:gd name="T10" fmla="*/ 5 w 6"/>
                <a:gd name="T11" fmla="*/ 0 h 5"/>
                <a:gd name="T12" fmla="*/ 6 w 6"/>
                <a:gd name="T13" fmla="*/ 2 h 5"/>
                <a:gd name="T14" fmla="*/ 4 w 6"/>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4" y="5"/>
                  </a:moveTo>
                  <a:cubicBezTo>
                    <a:pt x="4" y="5"/>
                    <a:pt x="3" y="4"/>
                    <a:pt x="3" y="5"/>
                  </a:cubicBezTo>
                  <a:cubicBezTo>
                    <a:pt x="3" y="5"/>
                    <a:pt x="1" y="5"/>
                    <a:pt x="1" y="4"/>
                  </a:cubicBezTo>
                  <a:cubicBezTo>
                    <a:pt x="0" y="4"/>
                    <a:pt x="0" y="4"/>
                    <a:pt x="0" y="4"/>
                  </a:cubicBezTo>
                  <a:cubicBezTo>
                    <a:pt x="0" y="1"/>
                    <a:pt x="0" y="1"/>
                    <a:pt x="0" y="1"/>
                  </a:cubicBezTo>
                  <a:cubicBezTo>
                    <a:pt x="0" y="1"/>
                    <a:pt x="3" y="3"/>
                    <a:pt x="5" y="0"/>
                  </a:cubicBezTo>
                  <a:cubicBezTo>
                    <a:pt x="5" y="0"/>
                    <a:pt x="5" y="1"/>
                    <a:pt x="6" y="2"/>
                  </a:cubicBezTo>
                  <a:cubicBezTo>
                    <a:pt x="6" y="2"/>
                    <a:pt x="5" y="4"/>
                    <a:pt x="4" y="5"/>
                  </a:cubicBezTo>
                  <a:close/>
                </a:path>
              </a:pathLst>
            </a:custGeom>
            <a:solidFill>
              <a:srgbClr val="D69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25" name="Freeform 713"/>
            <p:cNvSpPr>
              <a:spLocks/>
            </p:cNvSpPr>
            <p:nvPr/>
          </p:nvSpPr>
          <p:spPr bwMode="auto">
            <a:xfrm>
              <a:off x="3294063" y="-390525"/>
              <a:ext cx="61913" cy="93663"/>
            </a:xfrm>
            <a:custGeom>
              <a:avLst/>
              <a:gdLst>
                <a:gd name="T0" fmla="*/ 8 w 8"/>
                <a:gd name="T1" fmla="*/ 5 h 12"/>
                <a:gd name="T2" fmla="*/ 8 w 8"/>
                <a:gd name="T3" fmla="*/ 6 h 12"/>
                <a:gd name="T4" fmla="*/ 8 w 8"/>
                <a:gd name="T5" fmla="*/ 7 h 12"/>
                <a:gd name="T6" fmla="*/ 8 w 8"/>
                <a:gd name="T7" fmla="*/ 8 h 12"/>
                <a:gd name="T8" fmla="*/ 8 w 8"/>
                <a:gd name="T9" fmla="*/ 9 h 12"/>
                <a:gd name="T10" fmla="*/ 6 w 8"/>
                <a:gd name="T11" fmla="*/ 12 h 12"/>
                <a:gd name="T12" fmla="*/ 4 w 8"/>
                <a:gd name="T13" fmla="*/ 12 h 12"/>
                <a:gd name="T14" fmla="*/ 1 w 8"/>
                <a:gd name="T15" fmla="*/ 9 h 12"/>
                <a:gd name="T16" fmla="*/ 1 w 8"/>
                <a:gd name="T17" fmla="*/ 8 h 12"/>
                <a:gd name="T18" fmla="*/ 1 w 8"/>
                <a:gd name="T19" fmla="*/ 8 h 12"/>
                <a:gd name="T20" fmla="*/ 0 w 8"/>
                <a:gd name="T21" fmla="*/ 7 h 12"/>
                <a:gd name="T22" fmla="*/ 0 w 8"/>
                <a:gd name="T23" fmla="*/ 6 h 12"/>
                <a:gd name="T24" fmla="*/ 0 w 8"/>
                <a:gd name="T25" fmla="*/ 4 h 12"/>
                <a:gd name="T26" fmla="*/ 3 w 8"/>
                <a:gd name="T27" fmla="*/ 1 h 12"/>
                <a:gd name="T28" fmla="*/ 8 w 8"/>
                <a:gd name="T29" fmla="*/ 3 h 12"/>
                <a:gd name="T30" fmla="*/ 8 w 8"/>
                <a:gd name="T31"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2">
                  <a:moveTo>
                    <a:pt x="8" y="5"/>
                  </a:moveTo>
                  <a:cubicBezTo>
                    <a:pt x="8" y="6"/>
                    <a:pt x="8" y="6"/>
                    <a:pt x="8" y="6"/>
                  </a:cubicBezTo>
                  <a:cubicBezTo>
                    <a:pt x="8" y="7"/>
                    <a:pt x="8" y="7"/>
                    <a:pt x="8" y="7"/>
                  </a:cubicBezTo>
                  <a:cubicBezTo>
                    <a:pt x="8" y="8"/>
                    <a:pt x="8" y="8"/>
                    <a:pt x="8" y="8"/>
                  </a:cubicBezTo>
                  <a:cubicBezTo>
                    <a:pt x="8" y="9"/>
                    <a:pt x="8" y="9"/>
                    <a:pt x="8" y="9"/>
                  </a:cubicBezTo>
                  <a:cubicBezTo>
                    <a:pt x="7" y="9"/>
                    <a:pt x="7" y="11"/>
                    <a:pt x="6" y="12"/>
                  </a:cubicBezTo>
                  <a:cubicBezTo>
                    <a:pt x="5" y="12"/>
                    <a:pt x="4" y="12"/>
                    <a:pt x="4" y="12"/>
                  </a:cubicBezTo>
                  <a:cubicBezTo>
                    <a:pt x="3" y="11"/>
                    <a:pt x="2" y="10"/>
                    <a:pt x="1" y="9"/>
                  </a:cubicBezTo>
                  <a:cubicBezTo>
                    <a:pt x="1" y="8"/>
                    <a:pt x="1" y="8"/>
                    <a:pt x="1" y="8"/>
                  </a:cubicBezTo>
                  <a:cubicBezTo>
                    <a:pt x="1" y="8"/>
                    <a:pt x="1" y="8"/>
                    <a:pt x="1" y="8"/>
                  </a:cubicBezTo>
                  <a:cubicBezTo>
                    <a:pt x="1" y="8"/>
                    <a:pt x="1" y="8"/>
                    <a:pt x="0" y="7"/>
                  </a:cubicBezTo>
                  <a:cubicBezTo>
                    <a:pt x="0" y="7"/>
                    <a:pt x="0" y="6"/>
                    <a:pt x="0" y="6"/>
                  </a:cubicBezTo>
                  <a:cubicBezTo>
                    <a:pt x="0" y="4"/>
                    <a:pt x="0" y="4"/>
                    <a:pt x="0" y="4"/>
                  </a:cubicBezTo>
                  <a:cubicBezTo>
                    <a:pt x="0" y="4"/>
                    <a:pt x="1" y="1"/>
                    <a:pt x="3" y="1"/>
                  </a:cubicBezTo>
                  <a:cubicBezTo>
                    <a:pt x="6" y="0"/>
                    <a:pt x="7" y="2"/>
                    <a:pt x="8" y="3"/>
                  </a:cubicBezTo>
                  <a:cubicBezTo>
                    <a:pt x="8" y="3"/>
                    <a:pt x="8" y="4"/>
                    <a:pt x="8" y="5"/>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26" name="Freeform 714"/>
            <p:cNvSpPr>
              <a:spLocks/>
            </p:cNvSpPr>
            <p:nvPr/>
          </p:nvSpPr>
          <p:spPr bwMode="auto">
            <a:xfrm>
              <a:off x="3294063" y="-382588"/>
              <a:ext cx="61913" cy="85725"/>
            </a:xfrm>
            <a:custGeom>
              <a:avLst/>
              <a:gdLst>
                <a:gd name="T0" fmla="*/ 0 w 8"/>
                <a:gd name="T1" fmla="*/ 5 h 11"/>
                <a:gd name="T2" fmla="*/ 0 w 8"/>
                <a:gd name="T3" fmla="*/ 3 h 11"/>
                <a:gd name="T4" fmla="*/ 1 w 8"/>
                <a:gd name="T5" fmla="*/ 0 h 11"/>
                <a:gd name="T6" fmla="*/ 2 w 8"/>
                <a:gd name="T7" fmla="*/ 1 h 11"/>
                <a:gd name="T8" fmla="*/ 2 w 8"/>
                <a:gd name="T9" fmla="*/ 4 h 11"/>
                <a:gd name="T10" fmla="*/ 2 w 8"/>
                <a:gd name="T11" fmla="*/ 6 h 11"/>
                <a:gd name="T12" fmla="*/ 2 w 8"/>
                <a:gd name="T13" fmla="*/ 7 h 11"/>
                <a:gd name="T14" fmla="*/ 4 w 8"/>
                <a:gd name="T15" fmla="*/ 9 h 11"/>
                <a:gd name="T16" fmla="*/ 4 w 8"/>
                <a:gd name="T17" fmla="*/ 10 h 11"/>
                <a:gd name="T18" fmla="*/ 6 w 8"/>
                <a:gd name="T19" fmla="*/ 10 h 11"/>
                <a:gd name="T20" fmla="*/ 7 w 8"/>
                <a:gd name="T21" fmla="*/ 8 h 11"/>
                <a:gd name="T22" fmla="*/ 7 w 8"/>
                <a:gd name="T23" fmla="*/ 7 h 11"/>
                <a:gd name="T24" fmla="*/ 7 w 8"/>
                <a:gd name="T25" fmla="*/ 7 h 11"/>
                <a:gd name="T26" fmla="*/ 7 w 8"/>
                <a:gd name="T27" fmla="*/ 5 h 11"/>
                <a:gd name="T28" fmla="*/ 6 w 8"/>
                <a:gd name="T29" fmla="*/ 4 h 11"/>
                <a:gd name="T30" fmla="*/ 6 w 8"/>
                <a:gd name="T31" fmla="*/ 3 h 11"/>
                <a:gd name="T32" fmla="*/ 6 w 8"/>
                <a:gd name="T33" fmla="*/ 1 h 11"/>
                <a:gd name="T34" fmla="*/ 6 w 8"/>
                <a:gd name="T35" fmla="*/ 0 h 11"/>
                <a:gd name="T36" fmla="*/ 8 w 8"/>
                <a:gd name="T37" fmla="*/ 2 h 11"/>
                <a:gd name="T38" fmla="*/ 8 w 8"/>
                <a:gd name="T39" fmla="*/ 4 h 11"/>
                <a:gd name="T40" fmla="*/ 8 w 8"/>
                <a:gd name="T41" fmla="*/ 5 h 11"/>
                <a:gd name="T42" fmla="*/ 8 w 8"/>
                <a:gd name="T43" fmla="*/ 6 h 11"/>
                <a:gd name="T44" fmla="*/ 8 w 8"/>
                <a:gd name="T45" fmla="*/ 7 h 11"/>
                <a:gd name="T46" fmla="*/ 8 w 8"/>
                <a:gd name="T47" fmla="*/ 8 h 11"/>
                <a:gd name="T48" fmla="*/ 6 w 8"/>
                <a:gd name="T49" fmla="*/ 11 h 11"/>
                <a:gd name="T50" fmla="*/ 4 w 8"/>
                <a:gd name="T51" fmla="*/ 11 h 11"/>
                <a:gd name="T52" fmla="*/ 1 w 8"/>
                <a:gd name="T53" fmla="*/ 8 h 11"/>
                <a:gd name="T54" fmla="*/ 1 w 8"/>
                <a:gd name="T55" fmla="*/ 7 h 11"/>
                <a:gd name="T56" fmla="*/ 1 w 8"/>
                <a:gd name="T57" fmla="*/ 7 h 11"/>
                <a:gd name="T58" fmla="*/ 0 w 8"/>
                <a:gd name="T59" fmla="*/ 6 h 11"/>
                <a:gd name="T60" fmla="*/ 0 w 8"/>
                <a:gd name="T61"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 h="11">
                  <a:moveTo>
                    <a:pt x="0" y="5"/>
                  </a:moveTo>
                  <a:cubicBezTo>
                    <a:pt x="0" y="3"/>
                    <a:pt x="0" y="3"/>
                    <a:pt x="0" y="3"/>
                  </a:cubicBezTo>
                  <a:cubicBezTo>
                    <a:pt x="0" y="3"/>
                    <a:pt x="0" y="1"/>
                    <a:pt x="1" y="0"/>
                  </a:cubicBezTo>
                  <a:cubicBezTo>
                    <a:pt x="2" y="1"/>
                    <a:pt x="2" y="1"/>
                    <a:pt x="2" y="1"/>
                  </a:cubicBezTo>
                  <a:cubicBezTo>
                    <a:pt x="2" y="1"/>
                    <a:pt x="2" y="4"/>
                    <a:pt x="2" y="4"/>
                  </a:cubicBezTo>
                  <a:cubicBezTo>
                    <a:pt x="2" y="4"/>
                    <a:pt x="2" y="5"/>
                    <a:pt x="2" y="6"/>
                  </a:cubicBezTo>
                  <a:cubicBezTo>
                    <a:pt x="2" y="6"/>
                    <a:pt x="2" y="6"/>
                    <a:pt x="2" y="7"/>
                  </a:cubicBezTo>
                  <a:cubicBezTo>
                    <a:pt x="2" y="8"/>
                    <a:pt x="2" y="9"/>
                    <a:pt x="4" y="9"/>
                  </a:cubicBezTo>
                  <a:cubicBezTo>
                    <a:pt x="4" y="10"/>
                    <a:pt x="4" y="10"/>
                    <a:pt x="4" y="10"/>
                  </a:cubicBezTo>
                  <a:cubicBezTo>
                    <a:pt x="4" y="10"/>
                    <a:pt x="5" y="11"/>
                    <a:pt x="6" y="10"/>
                  </a:cubicBezTo>
                  <a:cubicBezTo>
                    <a:pt x="6" y="10"/>
                    <a:pt x="7" y="8"/>
                    <a:pt x="7" y="8"/>
                  </a:cubicBezTo>
                  <a:cubicBezTo>
                    <a:pt x="7" y="7"/>
                    <a:pt x="7" y="7"/>
                    <a:pt x="7" y="7"/>
                  </a:cubicBezTo>
                  <a:cubicBezTo>
                    <a:pt x="7" y="7"/>
                    <a:pt x="7" y="7"/>
                    <a:pt x="7" y="7"/>
                  </a:cubicBezTo>
                  <a:cubicBezTo>
                    <a:pt x="7" y="6"/>
                    <a:pt x="7" y="5"/>
                    <a:pt x="7" y="5"/>
                  </a:cubicBezTo>
                  <a:cubicBezTo>
                    <a:pt x="7" y="5"/>
                    <a:pt x="7" y="4"/>
                    <a:pt x="6" y="4"/>
                  </a:cubicBezTo>
                  <a:cubicBezTo>
                    <a:pt x="6" y="4"/>
                    <a:pt x="6" y="3"/>
                    <a:pt x="6" y="3"/>
                  </a:cubicBezTo>
                  <a:cubicBezTo>
                    <a:pt x="6" y="2"/>
                    <a:pt x="6" y="1"/>
                    <a:pt x="6" y="1"/>
                  </a:cubicBezTo>
                  <a:cubicBezTo>
                    <a:pt x="6" y="1"/>
                    <a:pt x="6" y="1"/>
                    <a:pt x="6" y="0"/>
                  </a:cubicBezTo>
                  <a:cubicBezTo>
                    <a:pt x="7" y="1"/>
                    <a:pt x="7" y="2"/>
                    <a:pt x="8" y="2"/>
                  </a:cubicBezTo>
                  <a:cubicBezTo>
                    <a:pt x="8" y="2"/>
                    <a:pt x="8" y="3"/>
                    <a:pt x="8" y="4"/>
                  </a:cubicBezTo>
                  <a:cubicBezTo>
                    <a:pt x="8" y="5"/>
                    <a:pt x="8" y="5"/>
                    <a:pt x="8" y="5"/>
                  </a:cubicBezTo>
                  <a:cubicBezTo>
                    <a:pt x="8" y="6"/>
                    <a:pt x="8" y="6"/>
                    <a:pt x="8" y="6"/>
                  </a:cubicBezTo>
                  <a:cubicBezTo>
                    <a:pt x="8" y="7"/>
                    <a:pt x="8" y="7"/>
                    <a:pt x="8" y="7"/>
                  </a:cubicBezTo>
                  <a:cubicBezTo>
                    <a:pt x="8" y="8"/>
                    <a:pt x="8" y="8"/>
                    <a:pt x="8" y="8"/>
                  </a:cubicBezTo>
                  <a:cubicBezTo>
                    <a:pt x="7" y="8"/>
                    <a:pt x="7" y="10"/>
                    <a:pt x="6" y="11"/>
                  </a:cubicBezTo>
                  <a:cubicBezTo>
                    <a:pt x="5" y="11"/>
                    <a:pt x="4" y="11"/>
                    <a:pt x="4" y="11"/>
                  </a:cubicBezTo>
                  <a:cubicBezTo>
                    <a:pt x="3" y="10"/>
                    <a:pt x="2" y="9"/>
                    <a:pt x="1" y="8"/>
                  </a:cubicBezTo>
                  <a:cubicBezTo>
                    <a:pt x="1" y="7"/>
                    <a:pt x="1" y="7"/>
                    <a:pt x="1" y="7"/>
                  </a:cubicBezTo>
                  <a:cubicBezTo>
                    <a:pt x="1" y="7"/>
                    <a:pt x="1" y="7"/>
                    <a:pt x="1" y="7"/>
                  </a:cubicBezTo>
                  <a:cubicBezTo>
                    <a:pt x="1" y="7"/>
                    <a:pt x="1" y="7"/>
                    <a:pt x="0" y="6"/>
                  </a:cubicBezTo>
                  <a:cubicBezTo>
                    <a:pt x="0" y="6"/>
                    <a:pt x="0" y="5"/>
                    <a:pt x="0" y="5"/>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27" name="Freeform 715"/>
            <p:cNvSpPr>
              <a:spLocks/>
            </p:cNvSpPr>
            <p:nvPr/>
          </p:nvSpPr>
          <p:spPr bwMode="auto">
            <a:xfrm>
              <a:off x="3294063" y="-398463"/>
              <a:ext cx="61913" cy="69850"/>
            </a:xfrm>
            <a:custGeom>
              <a:avLst/>
              <a:gdLst>
                <a:gd name="T0" fmla="*/ 8 w 8"/>
                <a:gd name="T1" fmla="*/ 7 h 9"/>
                <a:gd name="T2" fmla="*/ 8 w 8"/>
                <a:gd name="T3" fmla="*/ 7 h 9"/>
                <a:gd name="T4" fmla="*/ 7 w 8"/>
                <a:gd name="T5" fmla="*/ 6 h 9"/>
                <a:gd name="T6" fmla="*/ 7 w 8"/>
                <a:gd name="T7" fmla="*/ 4 h 9"/>
                <a:gd name="T8" fmla="*/ 3 w 8"/>
                <a:gd name="T9" fmla="*/ 4 h 9"/>
                <a:gd name="T10" fmla="*/ 2 w 8"/>
                <a:gd name="T11" fmla="*/ 4 h 9"/>
                <a:gd name="T12" fmla="*/ 1 w 8"/>
                <a:gd name="T13" fmla="*/ 6 h 9"/>
                <a:gd name="T14" fmla="*/ 1 w 8"/>
                <a:gd name="T15" fmla="*/ 8 h 9"/>
                <a:gd name="T16" fmla="*/ 1 w 8"/>
                <a:gd name="T17" fmla="*/ 9 h 9"/>
                <a:gd name="T18" fmla="*/ 1 w 8"/>
                <a:gd name="T19" fmla="*/ 9 h 9"/>
                <a:gd name="T20" fmla="*/ 1 w 8"/>
                <a:gd name="T21" fmla="*/ 7 h 9"/>
                <a:gd name="T22" fmla="*/ 0 w 8"/>
                <a:gd name="T23" fmla="*/ 7 h 9"/>
                <a:gd name="T24" fmla="*/ 0 w 8"/>
                <a:gd name="T25" fmla="*/ 6 h 9"/>
                <a:gd name="T26" fmla="*/ 0 w 8"/>
                <a:gd name="T27" fmla="*/ 5 h 9"/>
                <a:gd name="T28" fmla="*/ 2 w 8"/>
                <a:gd name="T29" fmla="*/ 1 h 9"/>
                <a:gd name="T30" fmla="*/ 4 w 8"/>
                <a:gd name="T31" fmla="*/ 1 h 9"/>
                <a:gd name="T32" fmla="*/ 7 w 8"/>
                <a:gd name="T33" fmla="*/ 2 h 9"/>
                <a:gd name="T34" fmla="*/ 8 w 8"/>
                <a:gd name="T35" fmla="*/ 4 h 9"/>
                <a:gd name="T36" fmla="*/ 8 w 8"/>
                <a:gd name="T37" fmla="*/ 6 h 9"/>
                <a:gd name="T38" fmla="*/ 8 w 8"/>
                <a:gd name="T39" fmla="*/ 6 h 9"/>
                <a:gd name="T40" fmla="*/ 8 w 8"/>
                <a:gd name="T41"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9">
                  <a:moveTo>
                    <a:pt x="8" y="7"/>
                  </a:moveTo>
                  <a:cubicBezTo>
                    <a:pt x="8" y="7"/>
                    <a:pt x="8" y="7"/>
                    <a:pt x="8" y="7"/>
                  </a:cubicBezTo>
                  <a:cubicBezTo>
                    <a:pt x="8" y="7"/>
                    <a:pt x="7" y="6"/>
                    <a:pt x="7" y="6"/>
                  </a:cubicBezTo>
                  <a:cubicBezTo>
                    <a:pt x="7" y="5"/>
                    <a:pt x="6" y="4"/>
                    <a:pt x="7" y="4"/>
                  </a:cubicBezTo>
                  <a:cubicBezTo>
                    <a:pt x="7" y="4"/>
                    <a:pt x="4" y="3"/>
                    <a:pt x="3" y="4"/>
                  </a:cubicBezTo>
                  <a:cubicBezTo>
                    <a:pt x="2" y="4"/>
                    <a:pt x="2" y="4"/>
                    <a:pt x="2" y="4"/>
                  </a:cubicBezTo>
                  <a:cubicBezTo>
                    <a:pt x="2" y="4"/>
                    <a:pt x="1" y="5"/>
                    <a:pt x="1" y="6"/>
                  </a:cubicBezTo>
                  <a:cubicBezTo>
                    <a:pt x="1" y="8"/>
                    <a:pt x="1" y="8"/>
                    <a:pt x="1" y="8"/>
                  </a:cubicBezTo>
                  <a:cubicBezTo>
                    <a:pt x="1" y="9"/>
                    <a:pt x="1" y="9"/>
                    <a:pt x="1" y="9"/>
                  </a:cubicBezTo>
                  <a:cubicBezTo>
                    <a:pt x="1" y="9"/>
                    <a:pt x="1" y="9"/>
                    <a:pt x="1" y="9"/>
                  </a:cubicBezTo>
                  <a:cubicBezTo>
                    <a:pt x="1" y="7"/>
                    <a:pt x="1" y="7"/>
                    <a:pt x="1" y="7"/>
                  </a:cubicBezTo>
                  <a:cubicBezTo>
                    <a:pt x="0" y="7"/>
                    <a:pt x="0" y="7"/>
                    <a:pt x="0" y="7"/>
                  </a:cubicBezTo>
                  <a:cubicBezTo>
                    <a:pt x="0" y="6"/>
                    <a:pt x="0" y="6"/>
                    <a:pt x="0" y="6"/>
                  </a:cubicBezTo>
                  <a:cubicBezTo>
                    <a:pt x="0" y="5"/>
                    <a:pt x="0" y="5"/>
                    <a:pt x="0" y="5"/>
                  </a:cubicBezTo>
                  <a:cubicBezTo>
                    <a:pt x="0" y="5"/>
                    <a:pt x="0" y="3"/>
                    <a:pt x="2" y="1"/>
                  </a:cubicBezTo>
                  <a:cubicBezTo>
                    <a:pt x="3" y="0"/>
                    <a:pt x="4" y="1"/>
                    <a:pt x="4" y="1"/>
                  </a:cubicBezTo>
                  <a:cubicBezTo>
                    <a:pt x="4" y="1"/>
                    <a:pt x="6" y="1"/>
                    <a:pt x="7" y="2"/>
                  </a:cubicBezTo>
                  <a:cubicBezTo>
                    <a:pt x="8" y="4"/>
                    <a:pt x="8" y="4"/>
                    <a:pt x="8" y="4"/>
                  </a:cubicBezTo>
                  <a:cubicBezTo>
                    <a:pt x="8" y="4"/>
                    <a:pt x="8" y="6"/>
                    <a:pt x="8" y="6"/>
                  </a:cubicBezTo>
                  <a:cubicBezTo>
                    <a:pt x="8" y="6"/>
                    <a:pt x="8" y="6"/>
                    <a:pt x="8" y="6"/>
                  </a:cubicBezTo>
                  <a:cubicBezTo>
                    <a:pt x="8" y="7"/>
                    <a:pt x="8" y="7"/>
                    <a:pt x="8" y="7"/>
                  </a:cubicBezTo>
                </a:path>
              </a:pathLst>
            </a:custGeom>
            <a:solidFill>
              <a:srgbClr val="4127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28" name="Freeform 716"/>
            <p:cNvSpPr>
              <a:spLocks/>
            </p:cNvSpPr>
            <p:nvPr/>
          </p:nvSpPr>
          <p:spPr bwMode="auto">
            <a:xfrm>
              <a:off x="3387725" y="-103188"/>
              <a:ext cx="31750" cy="53975"/>
            </a:xfrm>
            <a:custGeom>
              <a:avLst/>
              <a:gdLst>
                <a:gd name="T0" fmla="*/ 3 w 4"/>
                <a:gd name="T1" fmla="*/ 0 h 7"/>
                <a:gd name="T2" fmla="*/ 3 w 4"/>
                <a:gd name="T3" fmla="*/ 6 h 7"/>
                <a:gd name="T4" fmla="*/ 0 w 4"/>
                <a:gd name="T5" fmla="*/ 7 h 7"/>
                <a:gd name="T6" fmla="*/ 2 w 4"/>
                <a:gd name="T7" fmla="*/ 0 h 7"/>
                <a:gd name="T8" fmla="*/ 3 w 4"/>
                <a:gd name="T9" fmla="*/ 0 h 7"/>
              </a:gdLst>
              <a:ahLst/>
              <a:cxnLst>
                <a:cxn ang="0">
                  <a:pos x="T0" y="T1"/>
                </a:cxn>
                <a:cxn ang="0">
                  <a:pos x="T2" y="T3"/>
                </a:cxn>
                <a:cxn ang="0">
                  <a:pos x="T4" y="T5"/>
                </a:cxn>
                <a:cxn ang="0">
                  <a:pos x="T6" y="T7"/>
                </a:cxn>
                <a:cxn ang="0">
                  <a:pos x="T8" y="T9"/>
                </a:cxn>
              </a:cxnLst>
              <a:rect l="0" t="0" r="r" b="b"/>
              <a:pathLst>
                <a:path w="4" h="7">
                  <a:moveTo>
                    <a:pt x="3" y="0"/>
                  </a:moveTo>
                  <a:cubicBezTo>
                    <a:pt x="3" y="0"/>
                    <a:pt x="4" y="5"/>
                    <a:pt x="3" y="6"/>
                  </a:cubicBezTo>
                  <a:cubicBezTo>
                    <a:pt x="3" y="6"/>
                    <a:pt x="0" y="7"/>
                    <a:pt x="0" y="7"/>
                  </a:cubicBezTo>
                  <a:cubicBezTo>
                    <a:pt x="2" y="0"/>
                    <a:pt x="2" y="0"/>
                    <a:pt x="2" y="0"/>
                  </a:cubicBez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29" name="Freeform 717"/>
            <p:cNvSpPr>
              <a:spLocks/>
            </p:cNvSpPr>
            <p:nvPr/>
          </p:nvSpPr>
          <p:spPr bwMode="auto">
            <a:xfrm>
              <a:off x="3379788" y="-103188"/>
              <a:ext cx="23813" cy="38100"/>
            </a:xfrm>
            <a:custGeom>
              <a:avLst/>
              <a:gdLst>
                <a:gd name="T0" fmla="*/ 3 w 3"/>
                <a:gd name="T1" fmla="*/ 2 h 5"/>
                <a:gd name="T2" fmla="*/ 2 w 3"/>
                <a:gd name="T3" fmla="*/ 5 h 5"/>
                <a:gd name="T4" fmla="*/ 2 w 3"/>
                <a:gd name="T5" fmla="*/ 3 h 5"/>
                <a:gd name="T6" fmla="*/ 1 w 3"/>
                <a:gd name="T7" fmla="*/ 0 h 5"/>
                <a:gd name="T8" fmla="*/ 3 w 3"/>
                <a:gd name="T9" fmla="*/ 2 h 5"/>
              </a:gdLst>
              <a:ahLst/>
              <a:cxnLst>
                <a:cxn ang="0">
                  <a:pos x="T0" y="T1"/>
                </a:cxn>
                <a:cxn ang="0">
                  <a:pos x="T2" y="T3"/>
                </a:cxn>
                <a:cxn ang="0">
                  <a:pos x="T4" y="T5"/>
                </a:cxn>
                <a:cxn ang="0">
                  <a:pos x="T6" y="T7"/>
                </a:cxn>
                <a:cxn ang="0">
                  <a:pos x="T8" y="T9"/>
                </a:cxn>
              </a:cxnLst>
              <a:rect l="0" t="0" r="r" b="b"/>
              <a:pathLst>
                <a:path w="3" h="5">
                  <a:moveTo>
                    <a:pt x="3" y="2"/>
                  </a:moveTo>
                  <a:cubicBezTo>
                    <a:pt x="3" y="2"/>
                    <a:pt x="3" y="5"/>
                    <a:pt x="2" y="5"/>
                  </a:cubicBezTo>
                  <a:cubicBezTo>
                    <a:pt x="2" y="5"/>
                    <a:pt x="2" y="3"/>
                    <a:pt x="2" y="3"/>
                  </a:cubicBezTo>
                  <a:cubicBezTo>
                    <a:pt x="2" y="3"/>
                    <a:pt x="0" y="2"/>
                    <a:pt x="1" y="0"/>
                  </a:cubicBezTo>
                  <a:lnTo>
                    <a:pt x="3" y="2"/>
                  </a:ln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0" name="Freeform 718"/>
            <p:cNvSpPr>
              <a:spLocks/>
            </p:cNvSpPr>
            <p:nvPr/>
          </p:nvSpPr>
          <p:spPr bwMode="auto">
            <a:xfrm>
              <a:off x="3263900" y="-312738"/>
              <a:ext cx="131763" cy="217488"/>
            </a:xfrm>
            <a:custGeom>
              <a:avLst/>
              <a:gdLst>
                <a:gd name="T0" fmla="*/ 12 w 17"/>
                <a:gd name="T1" fmla="*/ 0 h 28"/>
                <a:gd name="T2" fmla="*/ 10 w 17"/>
                <a:gd name="T3" fmla="*/ 3 h 28"/>
                <a:gd name="T4" fmla="*/ 6 w 17"/>
                <a:gd name="T5" fmla="*/ 2 h 28"/>
                <a:gd name="T6" fmla="*/ 3 w 17"/>
                <a:gd name="T7" fmla="*/ 17 h 28"/>
                <a:gd name="T8" fmla="*/ 0 w 17"/>
                <a:gd name="T9" fmla="*/ 24 h 28"/>
                <a:gd name="T10" fmla="*/ 8 w 17"/>
                <a:gd name="T11" fmla="*/ 28 h 28"/>
                <a:gd name="T12" fmla="*/ 16 w 17"/>
                <a:gd name="T13" fmla="*/ 25 h 28"/>
                <a:gd name="T14" fmla="*/ 17 w 17"/>
                <a:gd name="T15" fmla="*/ 7 h 28"/>
                <a:gd name="T16" fmla="*/ 12 w 1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8">
                  <a:moveTo>
                    <a:pt x="12" y="0"/>
                  </a:moveTo>
                  <a:cubicBezTo>
                    <a:pt x="12" y="0"/>
                    <a:pt x="11" y="3"/>
                    <a:pt x="10" y="3"/>
                  </a:cubicBezTo>
                  <a:cubicBezTo>
                    <a:pt x="10" y="3"/>
                    <a:pt x="8" y="3"/>
                    <a:pt x="6" y="2"/>
                  </a:cubicBezTo>
                  <a:cubicBezTo>
                    <a:pt x="3" y="17"/>
                    <a:pt x="3" y="17"/>
                    <a:pt x="3" y="17"/>
                  </a:cubicBezTo>
                  <a:cubicBezTo>
                    <a:pt x="0" y="24"/>
                    <a:pt x="0" y="24"/>
                    <a:pt x="0" y="24"/>
                  </a:cubicBezTo>
                  <a:cubicBezTo>
                    <a:pt x="8" y="28"/>
                    <a:pt x="8" y="28"/>
                    <a:pt x="8" y="28"/>
                  </a:cubicBezTo>
                  <a:cubicBezTo>
                    <a:pt x="16" y="25"/>
                    <a:pt x="16" y="25"/>
                    <a:pt x="16" y="25"/>
                  </a:cubicBezTo>
                  <a:cubicBezTo>
                    <a:pt x="17" y="7"/>
                    <a:pt x="17" y="7"/>
                    <a:pt x="17" y="7"/>
                  </a:cubicBezTo>
                  <a:lnTo>
                    <a:pt x="12" y="0"/>
                  </a:lnTo>
                  <a:close/>
                </a:path>
              </a:pathLst>
            </a:custGeom>
            <a:solidFill>
              <a:srgbClr val="F5F7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1" name="Freeform 719"/>
            <p:cNvSpPr>
              <a:spLocks/>
            </p:cNvSpPr>
            <p:nvPr/>
          </p:nvSpPr>
          <p:spPr bwMode="auto">
            <a:xfrm>
              <a:off x="3263900" y="-134938"/>
              <a:ext cx="139700" cy="327025"/>
            </a:xfrm>
            <a:custGeom>
              <a:avLst/>
              <a:gdLst>
                <a:gd name="T0" fmla="*/ 0 w 18"/>
                <a:gd name="T1" fmla="*/ 3 h 42"/>
                <a:gd name="T2" fmla="*/ 0 w 18"/>
                <a:gd name="T3" fmla="*/ 17 h 42"/>
                <a:gd name="T4" fmla="*/ 4 w 18"/>
                <a:gd name="T5" fmla="*/ 29 h 42"/>
                <a:gd name="T6" fmla="*/ 0 w 18"/>
                <a:gd name="T7" fmla="*/ 39 h 42"/>
                <a:gd name="T8" fmla="*/ 1 w 18"/>
                <a:gd name="T9" fmla="*/ 41 h 42"/>
                <a:gd name="T10" fmla="*/ 5 w 18"/>
                <a:gd name="T11" fmla="*/ 41 h 42"/>
                <a:gd name="T12" fmla="*/ 5 w 18"/>
                <a:gd name="T13" fmla="*/ 39 h 42"/>
                <a:gd name="T14" fmla="*/ 7 w 18"/>
                <a:gd name="T15" fmla="*/ 38 h 42"/>
                <a:gd name="T16" fmla="*/ 7 w 18"/>
                <a:gd name="T17" fmla="*/ 39 h 42"/>
                <a:gd name="T18" fmla="*/ 11 w 18"/>
                <a:gd name="T19" fmla="*/ 40 h 42"/>
                <a:gd name="T20" fmla="*/ 11 w 18"/>
                <a:gd name="T21" fmla="*/ 37 h 42"/>
                <a:gd name="T22" fmla="*/ 10 w 18"/>
                <a:gd name="T23" fmla="*/ 34 h 42"/>
                <a:gd name="T24" fmla="*/ 9 w 18"/>
                <a:gd name="T25" fmla="*/ 33 h 42"/>
                <a:gd name="T26" fmla="*/ 13 w 18"/>
                <a:gd name="T27" fmla="*/ 19 h 42"/>
                <a:gd name="T28" fmla="*/ 17 w 18"/>
                <a:gd name="T29" fmla="*/ 9 h 42"/>
                <a:gd name="T30" fmla="*/ 17 w 18"/>
                <a:gd name="T31" fmla="*/ 7 h 42"/>
                <a:gd name="T32" fmla="*/ 16 w 18"/>
                <a:gd name="T33" fmla="*/ 5 h 42"/>
                <a:gd name="T34" fmla="*/ 14 w 18"/>
                <a:gd name="T35" fmla="*/ 1 h 42"/>
                <a:gd name="T36" fmla="*/ 1 w 18"/>
                <a:gd name="T37" fmla="*/ 0 h 42"/>
                <a:gd name="T38" fmla="*/ 0 w 18"/>
                <a:gd name="T39"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42">
                  <a:moveTo>
                    <a:pt x="0" y="3"/>
                  </a:moveTo>
                  <a:cubicBezTo>
                    <a:pt x="0" y="3"/>
                    <a:pt x="0" y="15"/>
                    <a:pt x="0" y="17"/>
                  </a:cubicBezTo>
                  <a:cubicBezTo>
                    <a:pt x="1" y="18"/>
                    <a:pt x="4" y="29"/>
                    <a:pt x="4" y="29"/>
                  </a:cubicBezTo>
                  <a:cubicBezTo>
                    <a:pt x="4" y="29"/>
                    <a:pt x="0" y="38"/>
                    <a:pt x="0" y="39"/>
                  </a:cubicBezTo>
                  <a:cubicBezTo>
                    <a:pt x="0" y="39"/>
                    <a:pt x="0" y="41"/>
                    <a:pt x="1" y="41"/>
                  </a:cubicBezTo>
                  <a:cubicBezTo>
                    <a:pt x="1" y="41"/>
                    <a:pt x="4" y="42"/>
                    <a:pt x="5" y="41"/>
                  </a:cubicBezTo>
                  <a:cubicBezTo>
                    <a:pt x="5" y="39"/>
                    <a:pt x="5" y="39"/>
                    <a:pt x="5" y="39"/>
                  </a:cubicBezTo>
                  <a:cubicBezTo>
                    <a:pt x="5" y="39"/>
                    <a:pt x="6" y="40"/>
                    <a:pt x="7" y="38"/>
                  </a:cubicBezTo>
                  <a:cubicBezTo>
                    <a:pt x="7" y="39"/>
                    <a:pt x="7" y="39"/>
                    <a:pt x="7" y="39"/>
                  </a:cubicBezTo>
                  <a:cubicBezTo>
                    <a:pt x="7" y="39"/>
                    <a:pt x="10" y="40"/>
                    <a:pt x="11" y="40"/>
                  </a:cubicBezTo>
                  <a:cubicBezTo>
                    <a:pt x="11" y="39"/>
                    <a:pt x="11" y="38"/>
                    <a:pt x="11" y="37"/>
                  </a:cubicBezTo>
                  <a:cubicBezTo>
                    <a:pt x="11" y="37"/>
                    <a:pt x="10" y="35"/>
                    <a:pt x="10" y="34"/>
                  </a:cubicBezTo>
                  <a:cubicBezTo>
                    <a:pt x="9" y="33"/>
                    <a:pt x="9" y="33"/>
                    <a:pt x="9" y="33"/>
                  </a:cubicBezTo>
                  <a:cubicBezTo>
                    <a:pt x="9" y="33"/>
                    <a:pt x="13" y="22"/>
                    <a:pt x="13" y="19"/>
                  </a:cubicBezTo>
                  <a:cubicBezTo>
                    <a:pt x="14" y="17"/>
                    <a:pt x="16" y="9"/>
                    <a:pt x="17" y="9"/>
                  </a:cubicBezTo>
                  <a:cubicBezTo>
                    <a:pt x="18" y="8"/>
                    <a:pt x="17" y="7"/>
                    <a:pt x="17" y="7"/>
                  </a:cubicBezTo>
                  <a:cubicBezTo>
                    <a:pt x="16" y="6"/>
                    <a:pt x="16" y="5"/>
                    <a:pt x="16" y="5"/>
                  </a:cubicBezTo>
                  <a:cubicBezTo>
                    <a:pt x="15" y="4"/>
                    <a:pt x="14" y="1"/>
                    <a:pt x="14" y="1"/>
                  </a:cubicBezTo>
                  <a:cubicBezTo>
                    <a:pt x="14" y="1"/>
                    <a:pt x="7" y="2"/>
                    <a:pt x="1" y="0"/>
                  </a:cubicBezTo>
                  <a:lnTo>
                    <a:pt x="0" y="3"/>
                  </a:ln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2" name="Freeform 720"/>
            <p:cNvSpPr>
              <a:spLocks/>
            </p:cNvSpPr>
            <p:nvPr/>
          </p:nvSpPr>
          <p:spPr bwMode="auto">
            <a:xfrm>
              <a:off x="3309938" y="130175"/>
              <a:ext cx="39688" cy="46038"/>
            </a:xfrm>
            <a:custGeom>
              <a:avLst/>
              <a:gdLst>
                <a:gd name="T0" fmla="*/ 0 w 5"/>
                <a:gd name="T1" fmla="*/ 6 h 6"/>
                <a:gd name="T2" fmla="*/ 1 w 5"/>
                <a:gd name="T3" fmla="*/ 4 h 6"/>
                <a:gd name="T4" fmla="*/ 2 w 5"/>
                <a:gd name="T5" fmla="*/ 2 h 6"/>
                <a:gd name="T6" fmla="*/ 3 w 5"/>
                <a:gd name="T7" fmla="*/ 0 h 6"/>
                <a:gd name="T8" fmla="*/ 3 w 5"/>
                <a:gd name="T9" fmla="*/ 2 h 6"/>
                <a:gd name="T10" fmla="*/ 5 w 5"/>
                <a:gd name="T11" fmla="*/ 6 h 6"/>
                <a:gd name="T12" fmla="*/ 5 w 5"/>
                <a:gd name="T13" fmla="*/ 6 h 6"/>
                <a:gd name="T14" fmla="*/ 0 w 5"/>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0" y="6"/>
                  </a:moveTo>
                  <a:cubicBezTo>
                    <a:pt x="1" y="4"/>
                    <a:pt x="1" y="4"/>
                    <a:pt x="1" y="4"/>
                  </a:cubicBezTo>
                  <a:cubicBezTo>
                    <a:pt x="2" y="3"/>
                    <a:pt x="2" y="2"/>
                    <a:pt x="2" y="2"/>
                  </a:cubicBezTo>
                  <a:cubicBezTo>
                    <a:pt x="3" y="1"/>
                    <a:pt x="3" y="0"/>
                    <a:pt x="3" y="0"/>
                  </a:cubicBezTo>
                  <a:cubicBezTo>
                    <a:pt x="3" y="0"/>
                    <a:pt x="3" y="2"/>
                    <a:pt x="3" y="2"/>
                  </a:cubicBezTo>
                  <a:cubicBezTo>
                    <a:pt x="3" y="3"/>
                    <a:pt x="4" y="4"/>
                    <a:pt x="5" y="6"/>
                  </a:cubicBezTo>
                  <a:cubicBezTo>
                    <a:pt x="5" y="6"/>
                    <a:pt x="5" y="6"/>
                    <a:pt x="5" y="6"/>
                  </a:cubicBezTo>
                  <a:cubicBezTo>
                    <a:pt x="4" y="6"/>
                    <a:pt x="0" y="6"/>
                    <a:pt x="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3" name="Freeform 721"/>
            <p:cNvSpPr>
              <a:spLocks/>
            </p:cNvSpPr>
            <p:nvPr/>
          </p:nvSpPr>
          <p:spPr bwMode="auto">
            <a:xfrm>
              <a:off x="3263900" y="-127000"/>
              <a:ext cx="115888" cy="319088"/>
            </a:xfrm>
            <a:custGeom>
              <a:avLst/>
              <a:gdLst>
                <a:gd name="T0" fmla="*/ 1 w 15"/>
                <a:gd name="T1" fmla="*/ 40 h 41"/>
                <a:gd name="T2" fmla="*/ 0 w 15"/>
                <a:gd name="T3" fmla="*/ 38 h 41"/>
                <a:gd name="T4" fmla="*/ 4 w 15"/>
                <a:gd name="T5" fmla="*/ 28 h 41"/>
                <a:gd name="T6" fmla="*/ 0 w 15"/>
                <a:gd name="T7" fmla="*/ 16 h 41"/>
                <a:gd name="T8" fmla="*/ 0 w 15"/>
                <a:gd name="T9" fmla="*/ 4 h 41"/>
                <a:gd name="T10" fmla="*/ 1 w 15"/>
                <a:gd name="T11" fmla="*/ 6 h 41"/>
                <a:gd name="T12" fmla="*/ 1 w 15"/>
                <a:gd name="T13" fmla="*/ 12 h 41"/>
                <a:gd name="T14" fmla="*/ 3 w 15"/>
                <a:gd name="T15" fmla="*/ 23 h 41"/>
                <a:gd name="T16" fmla="*/ 5 w 15"/>
                <a:gd name="T17" fmla="*/ 22 h 41"/>
                <a:gd name="T18" fmla="*/ 4 w 15"/>
                <a:gd name="T19" fmla="*/ 15 h 41"/>
                <a:gd name="T20" fmla="*/ 5 w 15"/>
                <a:gd name="T21" fmla="*/ 16 h 41"/>
                <a:gd name="T22" fmla="*/ 4 w 15"/>
                <a:gd name="T23" fmla="*/ 11 h 41"/>
                <a:gd name="T24" fmla="*/ 6 w 15"/>
                <a:gd name="T25" fmla="*/ 14 h 41"/>
                <a:gd name="T26" fmla="*/ 5 w 15"/>
                <a:gd name="T27" fmla="*/ 10 h 41"/>
                <a:gd name="T28" fmla="*/ 5 w 15"/>
                <a:gd name="T29" fmla="*/ 4 h 41"/>
                <a:gd name="T30" fmla="*/ 6 w 15"/>
                <a:gd name="T31" fmla="*/ 8 h 41"/>
                <a:gd name="T32" fmla="*/ 8 w 15"/>
                <a:gd name="T33" fmla="*/ 9 h 41"/>
                <a:gd name="T34" fmla="*/ 9 w 15"/>
                <a:gd name="T35" fmla="*/ 2 h 41"/>
                <a:gd name="T36" fmla="*/ 12 w 15"/>
                <a:gd name="T37" fmla="*/ 0 h 41"/>
                <a:gd name="T38" fmla="*/ 14 w 15"/>
                <a:gd name="T39" fmla="*/ 0 h 41"/>
                <a:gd name="T40" fmla="*/ 15 w 15"/>
                <a:gd name="T41" fmla="*/ 2 h 41"/>
                <a:gd name="T42" fmla="*/ 11 w 15"/>
                <a:gd name="T43" fmla="*/ 7 h 41"/>
                <a:gd name="T44" fmla="*/ 9 w 15"/>
                <a:gd name="T45" fmla="*/ 9 h 41"/>
                <a:gd name="T46" fmla="*/ 14 w 15"/>
                <a:gd name="T47" fmla="*/ 8 h 41"/>
                <a:gd name="T48" fmla="*/ 8 w 15"/>
                <a:gd name="T49" fmla="*/ 10 h 41"/>
                <a:gd name="T50" fmla="*/ 12 w 15"/>
                <a:gd name="T51" fmla="*/ 10 h 41"/>
                <a:gd name="T52" fmla="*/ 7 w 15"/>
                <a:gd name="T53" fmla="*/ 13 h 41"/>
                <a:gd name="T54" fmla="*/ 7 w 15"/>
                <a:gd name="T55" fmla="*/ 15 h 41"/>
                <a:gd name="T56" fmla="*/ 4 w 15"/>
                <a:gd name="T57" fmla="*/ 28 h 41"/>
                <a:gd name="T58" fmla="*/ 1 w 15"/>
                <a:gd name="T59" fmla="*/ 37 h 41"/>
                <a:gd name="T60" fmla="*/ 4 w 15"/>
                <a:gd name="T61" fmla="*/ 37 h 41"/>
                <a:gd name="T62" fmla="*/ 6 w 15"/>
                <a:gd name="T63" fmla="*/ 37 h 41"/>
                <a:gd name="T64" fmla="*/ 6 w 15"/>
                <a:gd name="T65" fmla="*/ 39 h 41"/>
                <a:gd name="T66" fmla="*/ 5 w 15"/>
                <a:gd name="T67" fmla="*/ 38 h 41"/>
                <a:gd name="T68" fmla="*/ 5 w 15"/>
                <a:gd name="T69" fmla="*/ 40 h 41"/>
                <a:gd name="T70" fmla="*/ 1 w 15"/>
                <a:gd name="T7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 h="41">
                  <a:moveTo>
                    <a:pt x="1" y="40"/>
                  </a:moveTo>
                  <a:cubicBezTo>
                    <a:pt x="0" y="40"/>
                    <a:pt x="0" y="38"/>
                    <a:pt x="0" y="38"/>
                  </a:cubicBezTo>
                  <a:cubicBezTo>
                    <a:pt x="0" y="37"/>
                    <a:pt x="4" y="28"/>
                    <a:pt x="4" y="28"/>
                  </a:cubicBezTo>
                  <a:cubicBezTo>
                    <a:pt x="4" y="28"/>
                    <a:pt x="1" y="17"/>
                    <a:pt x="0" y="16"/>
                  </a:cubicBezTo>
                  <a:cubicBezTo>
                    <a:pt x="0" y="14"/>
                    <a:pt x="0" y="8"/>
                    <a:pt x="0" y="4"/>
                  </a:cubicBezTo>
                  <a:cubicBezTo>
                    <a:pt x="0" y="4"/>
                    <a:pt x="2" y="6"/>
                    <a:pt x="1" y="6"/>
                  </a:cubicBezTo>
                  <a:cubicBezTo>
                    <a:pt x="1" y="7"/>
                    <a:pt x="1" y="12"/>
                    <a:pt x="1" y="12"/>
                  </a:cubicBezTo>
                  <a:cubicBezTo>
                    <a:pt x="3" y="14"/>
                    <a:pt x="3" y="21"/>
                    <a:pt x="3" y="23"/>
                  </a:cubicBezTo>
                  <a:cubicBezTo>
                    <a:pt x="4" y="24"/>
                    <a:pt x="5" y="23"/>
                    <a:pt x="5" y="22"/>
                  </a:cubicBezTo>
                  <a:cubicBezTo>
                    <a:pt x="5" y="20"/>
                    <a:pt x="4" y="15"/>
                    <a:pt x="4" y="15"/>
                  </a:cubicBezTo>
                  <a:cubicBezTo>
                    <a:pt x="5" y="16"/>
                    <a:pt x="5" y="16"/>
                    <a:pt x="5" y="16"/>
                  </a:cubicBezTo>
                  <a:cubicBezTo>
                    <a:pt x="4" y="15"/>
                    <a:pt x="4" y="11"/>
                    <a:pt x="4" y="11"/>
                  </a:cubicBezTo>
                  <a:cubicBezTo>
                    <a:pt x="4" y="11"/>
                    <a:pt x="5" y="14"/>
                    <a:pt x="6" y="14"/>
                  </a:cubicBezTo>
                  <a:cubicBezTo>
                    <a:pt x="7" y="13"/>
                    <a:pt x="6" y="11"/>
                    <a:pt x="5" y="10"/>
                  </a:cubicBezTo>
                  <a:cubicBezTo>
                    <a:pt x="5" y="9"/>
                    <a:pt x="5" y="4"/>
                    <a:pt x="5" y="4"/>
                  </a:cubicBezTo>
                  <a:cubicBezTo>
                    <a:pt x="5" y="4"/>
                    <a:pt x="5" y="6"/>
                    <a:pt x="6" y="8"/>
                  </a:cubicBezTo>
                  <a:cubicBezTo>
                    <a:pt x="7" y="11"/>
                    <a:pt x="8" y="10"/>
                    <a:pt x="8" y="9"/>
                  </a:cubicBezTo>
                  <a:cubicBezTo>
                    <a:pt x="8" y="9"/>
                    <a:pt x="9" y="2"/>
                    <a:pt x="9" y="2"/>
                  </a:cubicBezTo>
                  <a:cubicBezTo>
                    <a:pt x="9" y="2"/>
                    <a:pt x="11" y="1"/>
                    <a:pt x="12" y="0"/>
                  </a:cubicBezTo>
                  <a:cubicBezTo>
                    <a:pt x="13" y="0"/>
                    <a:pt x="14" y="0"/>
                    <a:pt x="14" y="0"/>
                  </a:cubicBezTo>
                  <a:cubicBezTo>
                    <a:pt x="14" y="0"/>
                    <a:pt x="15" y="1"/>
                    <a:pt x="15" y="2"/>
                  </a:cubicBezTo>
                  <a:cubicBezTo>
                    <a:pt x="14" y="3"/>
                    <a:pt x="11" y="6"/>
                    <a:pt x="11" y="7"/>
                  </a:cubicBezTo>
                  <a:cubicBezTo>
                    <a:pt x="9" y="7"/>
                    <a:pt x="8" y="9"/>
                    <a:pt x="9" y="9"/>
                  </a:cubicBezTo>
                  <a:cubicBezTo>
                    <a:pt x="11" y="8"/>
                    <a:pt x="14" y="8"/>
                    <a:pt x="14" y="8"/>
                  </a:cubicBezTo>
                  <a:cubicBezTo>
                    <a:pt x="10" y="9"/>
                    <a:pt x="8" y="10"/>
                    <a:pt x="8" y="10"/>
                  </a:cubicBezTo>
                  <a:cubicBezTo>
                    <a:pt x="10" y="10"/>
                    <a:pt x="12" y="10"/>
                    <a:pt x="12" y="10"/>
                  </a:cubicBezTo>
                  <a:cubicBezTo>
                    <a:pt x="8" y="11"/>
                    <a:pt x="7" y="13"/>
                    <a:pt x="7" y="13"/>
                  </a:cubicBezTo>
                  <a:cubicBezTo>
                    <a:pt x="8" y="14"/>
                    <a:pt x="7" y="15"/>
                    <a:pt x="7" y="15"/>
                  </a:cubicBezTo>
                  <a:cubicBezTo>
                    <a:pt x="7" y="16"/>
                    <a:pt x="5" y="27"/>
                    <a:pt x="4" y="28"/>
                  </a:cubicBezTo>
                  <a:cubicBezTo>
                    <a:pt x="3" y="30"/>
                    <a:pt x="1" y="37"/>
                    <a:pt x="1" y="37"/>
                  </a:cubicBezTo>
                  <a:cubicBezTo>
                    <a:pt x="2" y="36"/>
                    <a:pt x="4" y="37"/>
                    <a:pt x="4" y="37"/>
                  </a:cubicBezTo>
                  <a:cubicBezTo>
                    <a:pt x="5" y="38"/>
                    <a:pt x="5" y="37"/>
                    <a:pt x="6" y="37"/>
                  </a:cubicBezTo>
                  <a:cubicBezTo>
                    <a:pt x="6" y="37"/>
                    <a:pt x="6" y="38"/>
                    <a:pt x="6" y="39"/>
                  </a:cubicBezTo>
                  <a:cubicBezTo>
                    <a:pt x="5" y="39"/>
                    <a:pt x="5" y="38"/>
                    <a:pt x="5" y="38"/>
                  </a:cubicBezTo>
                  <a:cubicBezTo>
                    <a:pt x="5" y="40"/>
                    <a:pt x="5" y="40"/>
                    <a:pt x="5" y="40"/>
                  </a:cubicBezTo>
                  <a:cubicBezTo>
                    <a:pt x="4" y="41"/>
                    <a:pt x="1" y="40"/>
                    <a:pt x="1" y="4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4" name="Freeform 722"/>
            <p:cNvSpPr>
              <a:spLocks/>
            </p:cNvSpPr>
            <p:nvPr/>
          </p:nvSpPr>
          <p:spPr bwMode="auto">
            <a:xfrm>
              <a:off x="3054350" y="-320675"/>
              <a:ext cx="53975" cy="69850"/>
            </a:xfrm>
            <a:custGeom>
              <a:avLst/>
              <a:gdLst>
                <a:gd name="T0" fmla="*/ 6 w 7"/>
                <a:gd name="T1" fmla="*/ 9 h 9"/>
                <a:gd name="T2" fmla="*/ 5 w 7"/>
                <a:gd name="T3" fmla="*/ 9 h 9"/>
                <a:gd name="T4" fmla="*/ 2 w 7"/>
                <a:gd name="T5" fmla="*/ 6 h 9"/>
                <a:gd name="T6" fmla="*/ 2 w 7"/>
                <a:gd name="T7" fmla="*/ 5 h 9"/>
                <a:gd name="T8" fmla="*/ 1 w 7"/>
                <a:gd name="T9" fmla="*/ 3 h 9"/>
                <a:gd name="T10" fmla="*/ 2 w 7"/>
                <a:gd name="T11" fmla="*/ 3 h 9"/>
                <a:gd name="T12" fmla="*/ 1 w 7"/>
                <a:gd name="T13" fmla="*/ 2 h 9"/>
                <a:gd name="T14" fmla="*/ 1 w 7"/>
                <a:gd name="T15" fmla="*/ 0 h 9"/>
                <a:gd name="T16" fmla="*/ 1 w 7"/>
                <a:gd name="T17" fmla="*/ 0 h 9"/>
                <a:gd name="T18" fmla="*/ 2 w 7"/>
                <a:gd name="T19" fmla="*/ 1 h 9"/>
                <a:gd name="T20" fmla="*/ 3 w 7"/>
                <a:gd name="T21" fmla="*/ 2 h 9"/>
                <a:gd name="T22" fmla="*/ 4 w 7"/>
                <a:gd name="T23" fmla="*/ 4 h 9"/>
                <a:gd name="T24" fmla="*/ 6 w 7"/>
                <a:gd name="T25" fmla="*/ 6 h 9"/>
                <a:gd name="T26" fmla="*/ 7 w 7"/>
                <a:gd name="T27" fmla="*/ 7 h 9"/>
                <a:gd name="T28" fmla="*/ 6 w 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9">
                  <a:moveTo>
                    <a:pt x="6" y="9"/>
                  </a:moveTo>
                  <a:cubicBezTo>
                    <a:pt x="5" y="9"/>
                    <a:pt x="5" y="9"/>
                    <a:pt x="5" y="9"/>
                  </a:cubicBezTo>
                  <a:cubicBezTo>
                    <a:pt x="2" y="6"/>
                    <a:pt x="2" y="6"/>
                    <a:pt x="2" y="6"/>
                  </a:cubicBezTo>
                  <a:cubicBezTo>
                    <a:pt x="2" y="6"/>
                    <a:pt x="2" y="5"/>
                    <a:pt x="2" y="5"/>
                  </a:cubicBezTo>
                  <a:cubicBezTo>
                    <a:pt x="1" y="4"/>
                    <a:pt x="1" y="3"/>
                    <a:pt x="1" y="3"/>
                  </a:cubicBezTo>
                  <a:cubicBezTo>
                    <a:pt x="2" y="3"/>
                    <a:pt x="2" y="3"/>
                    <a:pt x="2" y="3"/>
                  </a:cubicBezTo>
                  <a:cubicBezTo>
                    <a:pt x="2" y="3"/>
                    <a:pt x="1" y="3"/>
                    <a:pt x="1" y="2"/>
                  </a:cubicBezTo>
                  <a:cubicBezTo>
                    <a:pt x="1" y="2"/>
                    <a:pt x="0" y="1"/>
                    <a:pt x="1" y="0"/>
                  </a:cubicBezTo>
                  <a:cubicBezTo>
                    <a:pt x="1" y="0"/>
                    <a:pt x="1" y="0"/>
                    <a:pt x="1" y="0"/>
                  </a:cubicBezTo>
                  <a:cubicBezTo>
                    <a:pt x="2" y="1"/>
                    <a:pt x="2" y="1"/>
                    <a:pt x="2" y="1"/>
                  </a:cubicBezTo>
                  <a:cubicBezTo>
                    <a:pt x="2" y="1"/>
                    <a:pt x="3" y="2"/>
                    <a:pt x="3" y="2"/>
                  </a:cubicBezTo>
                  <a:cubicBezTo>
                    <a:pt x="3" y="2"/>
                    <a:pt x="3" y="4"/>
                    <a:pt x="4" y="4"/>
                  </a:cubicBezTo>
                  <a:cubicBezTo>
                    <a:pt x="4" y="4"/>
                    <a:pt x="5" y="5"/>
                    <a:pt x="6" y="6"/>
                  </a:cubicBezTo>
                  <a:cubicBezTo>
                    <a:pt x="6" y="7"/>
                    <a:pt x="7" y="7"/>
                    <a:pt x="7" y="7"/>
                  </a:cubicBezTo>
                  <a:cubicBezTo>
                    <a:pt x="7" y="7"/>
                    <a:pt x="7" y="8"/>
                    <a:pt x="6" y="9"/>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5" name="Freeform 723"/>
            <p:cNvSpPr>
              <a:spLocks/>
            </p:cNvSpPr>
            <p:nvPr/>
          </p:nvSpPr>
          <p:spPr bwMode="auto">
            <a:xfrm>
              <a:off x="3341688" y="-288925"/>
              <a:ext cx="30163" cy="22225"/>
            </a:xfrm>
            <a:custGeom>
              <a:avLst/>
              <a:gdLst>
                <a:gd name="T0" fmla="*/ 19 w 19"/>
                <a:gd name="T1" fmla="*/ 14 h 14"/>
                <a:gd name="T2" fmla="*/ 0 w 19"/>
                <a:gd name="T3" fmla="*/ 0 h 14"/>
                <a:gd name="T4" fmla="*/ 19 w 19"/>
                <a:gd name="T5" fmla="*/ 14 h 14"/>
                <a:gd name="T6" fmla="*/ 19 w 19"/>
                <a:gd name="T7" fmla="*/ 14 h 14"/>
              </a:gdLst>
              <a:ahLst/>
              <a:cxnLst>
                <a:cxn ang="0">
                  <a:pos x="T0" y="T1"/>
                </a:cxn>
                <a:cxn ang="0">
                  <a:pos x="T2" y="T3"/>
                </a:cxn>
                <a:cxn ang="0">
                  <a:pos x="T4" y="T5"/>
                </a:cxn>
                <a:cxn ang="0">
                  <a:pos x="T6" y="T7"/>
                </a:cxn>
              </a:cxnLst>
              <a:rect l="0" t="0" r="r" b="b"/>
              <a:pathLst>
                <a:path w="19" h="14">
                  <a:moveTo>
                    <a:pt x="19" y="14"/>
                  </a:moveTo>
                  <a:lnTo>
                    <a:pt x="0" y="0"/>
                  </a:lnTo>
                  <a:lnTo>
                    <a:pt x="19" y="14"/>
                  </a:lnTo>
                  <a:lnTo>
                    <a:pt x="19" y="14"/>
                  </a:ln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6" name="Freeform 724"/>
            <p:cNvSpPr>
              <a:spLocks/>
            </p:cNvSpPr>
            <p:nvPr/>
          </p:nvSpPr>
          <p:spPr bwMode="auto">
            <a:xfrm>
              <a:off x="3271838" y="-280988"/>
              <a:ext cx="61913" cy="146050"/>
            </a:xfrm>
            <a:custGeom>
              <a:avLst/>
              <a:gdLst>
                <a:gd name="T0" fmla="*/ 8 w 8"/>
                <a:gd name="T1" fmla="*/ 0 h 19"/>
                <a:gd name="T2" fmla="*/ 5 w 8"/>
                <a:gd name="T3" fmla="*/ 2 h 19"/>
                <a:gd name="T4" fmla="*/ 2 w 8"/>
                <a:gd name="T5" fmla="*/ 10 h 19"/>
                <a:gd name="T6" fmla="*/ 0 w 8"/>
                <a:gd name="T7" fmla="*/ 18 h 19"/>
                <a:gd name="T8" fmla="*/ 6 w 8"/>
                <a:gd name="T9" fmla="*/ 18 h 19"/>
                <a:gd name="T10" fmla="*/ 3 w 8"/>
                <a:gd name="T11" fmla="*/ 16 h 19"/>
                <a:gd name="T12" fmla="*/ 6 w 8"/>
                <a:gd name="T13" fmla="*/ 12 h 19"/>
                <a:gd name="T14" fmla="*/ 5 w 8"/>
                <a:gd name="T15" fmla="*/ 10 h 19"/>
                <a:gd name="T16" fmla="*/ 5 w 8"/>
                <a:gd name="T17" fmla="*/ 3 h 19"/>
                <a:gd name="T18" fmla="*/ 8 w 8"/>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9">
                  <a:moveTo>
                    <a:pt x="8" y="0"/>
                  </a:moveTo>
                  <a:cubicBezTo>
                    <a:pt x="5" y="2"/>
                    <a:pt x="5" y="2"/>
                    <a:pt x="5" y="2"/>
                  </a:cubicBezTo>
                  <a:cubicBezTo>
                    <a:pt x="2" y="10"/>
                    <a:pt x="2" y="10"/>
                    <a:pt x="2" y="10"/>
                  </a:cubicBezTo>
                  <a:cubicBezTo>
                    <a:pt x="0" y="18"/>
                    <a:pt x="0" y="18"/>
                    <a:pt x="0" y="18"/>
                  </a:cubicBezTo>
                  <a:cubicBezTo>
                    <a:pt x="0" y="18"/>
                    <a:pt x="5" y="19"/>
                    <a:pt x="6" y="18"/>
                  </a:cubicBezTo>
                  <a:cubicBezTo>
                    <a:pt x="6" y="18"/>
                    <a:pt x="3" y="19"/>
                    <a:pt x="3" y="16"/>
                  </a:cubicBezTo>
                  <a:cubicBezTo>
                    <a:pt x="3" y="13"/>
                    <a:pt x="5" y="13"/>
                    <a:pt x="6" y="12"/>
                  </a:cubicBezTo>
                  <a:cubicBezTo>
                    <a:pt x="6" y="12"/>
                    <a:pt x="5" y="12"/>
                    <a:pt x="5" y="10"/>
                  </a:cubicBezTo>
                  <a:cubicBezTo>
                    <a:pt x="5" y="8"/>
                    <a:pt x="5" y="3"/>
                    <a:pt x="5" y="3"/>
                  </a:cubicBezTo>
                  <a:cubicBezTo>
                    <a:pt x="5" y="3"/>
                    <a:pt x="6" y="1"/>
                    <a:pt x="8" y="0"/>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7" name="Freeform 725"/>
            <p:cNvSpPr>
              <a:spLocks/>
            </p:cNvSpPr>
            <p:nvPr/>
          </p:nvSpPr>
          <p:spPr bwMode="auto">
            <a:xfrm>
              <a:off x="3355975" y="-304800"/>
              <a:ext cx="85725" cy="233363"/>
            </a:xfrm>
            <a:custGeom>
              <a:avLst/>
              <a:gdLst>
                <a:gd name="T0" fmla="*/ 6 w 11"/>
                <a:gd name="T1" fmla="*/ 30 h 30"/>
                <a:gd name="T2" fmla="*/ 4 w 11"/>
                <a:gd name="T3" fmla="*/ 27 h 30"/>
                <a:gd name="T4" fmla="*/ 1 w 11"/>
                <a:gd name="T5" fmla="*/ 16 h 30"/>
                <a:gd name="T6" fmla="*/ 0 w 11"/>
                <a:gd name="T7" fmla="*/ 0 h 30"/>
                <a:gd name="T8" fmla="*/ 2 w 11"/>
                <a:gd name="T9" fmla="*/ 1 h 30"/>
                <a:gd name="T10" fmla="*/ 8 w 11"/>
                <a:gd name="T11" fmla="*/ 3 h 30"/>
                <a:gd name="T12" fmla="*/ 11 w 11"/>
                <a:gd name="T13" fmla="*/ 17 h 30"/>
                <a:gd name="T14" fmla="*/ 10 w 11"/>
                <a:gd name="T15" fmla="*/ 23 h 30"/>
                <a:gd name="T16" fmla="*/ 6 w 11"/>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0">
                  <a:moveTo>
                    <a:pt x="6" y="30"/>
                  </a:moveTo>
                  <a:cubicBezTo>
                    <a:pt x="6" y="30"/>
                    <a:pt x="6" y="28"/>
                    <a:pt x="4" y="27"/>
                  </a:cubicBezTo>
                  <a:cubicBezTo>
                    <a:pt x="4" y="27"/>
                    <a:pt x="1" y="21"/>
                    <a:pt x="1" y="16"/>
                  </a:cubicBezTo>
                  <a:cubicBezTo>
                    <a:pt x="1" y="10"/>
                    <a:pt x="1" y="1"/>
                    <a:pt x="0" y="0"/>
                  </a:cubicBezTo>
                  <a:cubicBezTo>
                    <a:pt x="0" y="0"/>
                    <a:pt x="1" y="0"/>
                    <a:pt x="2" y="1"/>
                  </a:cubicBezTo>
                  <a:cubicBezTo>
                    <a:pt x="2" y="1"/>
                    <a:pt x="7" y="2"/>
                    <a:pt x="8" y="3"/>
                  </a:cubicBezTo>
                  <a:cubicBezTo>
                    <a:pt x="8" y="3"/>
                    <a:pt x="10" y="8"/>
                    <a:pt x="11" y="17"/>
                  </a:cubicBezTo>
                  <a:cubicBezTo>
                    <a:pt x="11" y="17"/>
                    <a:pt x="10" y="22"/>
                    <a:pt x="10" y="23"/>
                  </a:cubicBezTo>
                  <a:cubicBezTo>
                    <a:pt x="10" y="23"/>
                    <a:pt x="8" y="27"/>
                    <a:pt x="6" y="30"/>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8" name="Freeform 726"/>
            <p:cNvSpPr>
              <a:spLocks/>
            </p:cNvSpPr>
            <p:nvPr/>
          </p:nvSpPr>
          <p:spPr bwMode="auto">
            <a:xfrm>
              <a:off x="3054350" y="-320675"/>
              <a:ext cx="46038" cy="69850"/>
            </a:xfrm>
            <a:custGeom>
              <a:avLst/>
              <a:gdLst>
                <a:gd name="T0" fmla="*/ 1 w 6"/>
                <a:gd name="T1" fmla="*/ 0 h 9"/>
                <a:gd name="T2" fmla="*/ 1 w 6"/>
                <a:gd name="T3" fmla="*/ 0 h 9"/>
                <a:gd name="T4" fmla="*/ 2 w 6"/>
                <a:gd name="T5" fmla="*/ 3 h 9"/>
                <a:gd name="T6" fmla="*/ 2 w 6"/>
                <a:gd name="T7" fmla="*/ 4 h 9"/>
                <a:gd name="T8" fmla="*/ 1 w 6"/>
                <a:gd name="T9" fmla="*/ 4 h 9"/>
                <a:gd name="T10" fmla="*/ 2 w 6"/>
                <a:gd name="T11" fmla="*/ 6 h 9"/>
                <a:gd name="T12" fmla="*/ 5 w 6"/>
                <a:gd name="T13" fmla="*/ 8 h 9"/>
                <a:gd name="T14" fmla="*/ 6 w 6"/>
                <a:gd name="T15" fmla="*/ 8 h 9"/>
                <a:gd name="T16" fmla="*/ 6 w 6"/>
                <a:gd name="T17" fmla="*/ 8 h 9"/>
                <a:gd name="T18" fmla="*/ 6 w 6"/>
                <a:gd name="T19" fmla="*/ 9 h 9"/>
                <a:gd name="T20" fmla="*/ 5 w 6"/>
                <a:gd name="T21" fmla="*/ 9 h 9"/>
                <a:gd name="T22" fmla="*/ 2 w 6"/>
                <a:gd name="T23" fmla="*/ 6 h 9"/>
                <a:gd name="T24" fmla="*/ 2 w 6"/>
                <a:gd name="T25" fmla="*/ 5 h 9"/>
                <a:gd name="T26" fmla="*/ 1 w 6"/>
                <a:gd name="T27" fmla="*/ 3 h 9"/>
                <a:gd name="T28" fmla="*/ 2 w 6"/>
                <a:gd name="T29" fmla="*/ 3 h 9"/>
                <a:gd name="T30" fmla="*/ 1 w 6"/>
                <a:gd name="T31" fmla="*/ 2 h 9"/>
                <a:gd name="T32" fmla="*/ 1 w 6"/>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9">
                  <a:moveTo>
                    <a:pt x="1" y="0"/>
                  </a:moveTo>
                  <a:cubicBezTo>
                    <a:pt x="1" y="0"/>
                    <a:pt x="1" y="0"/>
                    <a:pt x="1" y="0"/>
                  </a:cubicBezTo>
                  <a:cubicBezTo>
                    <a:pt x="0" y="1"/>
                    <a:pt x="2" y="3"/>
                    <a:pt x="2" y="3"/>
                  </a:cubicBezTo>
                  <a:cubicBezTo>
                    <a:pt x="2" y="4"/>
                    <a:pt x="2" y="4"/>
                    <a:pt x="2" y="4"/>
                  </a:cubicBezTo>
                  <a:cubicBezTo>
                    <a:pt x="1" y="4"/>
                    <a:pt x="1" y="4"/>
                    <a:pt x="1" y="4"/>
                  </a:cubicBezTo>
                  <a:cubicBezTo>
                    <a:pt x="2" y="4"/>
                    <a:pt x="2" y="6"/>
                    <a:pt x="2" y="6"/>
                  </a:cubicBezTo>
                  <a:cubicBezTo>
                    <a:pt x="2" y="6"/>
                    <a:pt x="3" y="7"/>
                    <a:pt x="5" y="8"/>
                  </a:cubicBezTo>
                  <a:cubicBezTo>
                    <a:pt x="6" y="9"/>
                    <a:pt x="6" y="8"/>
                    <a:pt x="6" y="8"/>
                  </a:cubicBezTo>
                  <a:cubicBezTo>
                    <a:pt x="6" y="8"/>
                    <a:pt x="6" y="8"/>
                    <a:pt x="6" y="8"/>
                  </a:cubicBezTo>
                  <a:cubicBezTo>
                    <a:pt x="6" y="9"/>
                    <a:pt x="6" y="9"/>
                    <a:pt x="6" y="9"/>
                  </a:cubicBezTo>
                  <a:cubicBezTo>
                    <a:pt x="5" y="9"/>
                    <a:pt x="5" y="9"/>
                    <a:pt x="5" y="9"/>
                  </a:cubicBezTo>
                  <a:cubicBezTo>
                    <a:pt x="2" y="6"/>
                    <a:pt x="2" y="6"/>
                    <a:pt x="2" y="6"/>
                  </a:cubicBezTo>
                  <a:cubicBezTo>
                    <a:pt x="2" y="6"/>
                    <a:pt x="2" y="5"/>
                    <a:pt x="2" y="5"/>
                  </a:cubicBezTo>
                  <a:cubicBezTo>
                    <a:pt x="1" y="4"/>
                    <a:pt x="1" y="3"/>
                    <a:pt x="1" y="3"/>
                  </a:cubicBezTo>
                  <a:cubicBezTo>
                    <a:pt x="2" y="3"/>
                    <a:pt x="2" y="3"/>
                    <a:pt x="2" y="3"/>
                  </a:cubicBezTo>
                  <a:cubicBezTo>
                    <a:pt x="2" y="3"/>
                    <a:pt x="1" y="3"/>
                    <a:pt x="1" y="2"/>
                  </a:cubicBezTo>
                  <a:cubicBezTo>
                    <a:pt x="1" y="2"/>
                    <a:pt x="0" y="1"/>
                    <a:pt x="1" y="0"/>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39" name="Freeform 727"/>
            <p:cNvSpPr>
              <a:spLocks/>
            </p:cNvSpPr>
            <p:nvPr/>
          </p:nvSpPr>
          <p:spPr bwMode="auto">
            <a:xfrm>
              <a:off x="3271838" y="-134938"/>
              <a:ext cx="100013" cy="23813"/>
            </a:xfrm>
            <a:custGeom>
              <a:avLst/>
              <a:gdLst>
                <a:gd name="T0" fmla="*/ 1 w 13"/>
                <a:gd name="T1" fmla="*/ 0 h 3"/>
                <a:gd name="T2" fmla="*/ 12 w 13"/>
                <a:gd name="T3" fmla="*/ 1 h 3"/>
                <a:gd name="T4" fmla="*/ 13 w 13"/>
                <a:gd name="T5" fmla="*/ 2 h 3"/>
                <a:gd name="T6" fmla="*/ 0 w 13"/>
                <a:gd name="T7" fmla="*/ 1 h 3"/>
                <a:gd name="T8" fmla="*/ 1 w 13"/>
                <a:gd name="T9" fmla="*/ 0 h 3"/>
              </a:gdLst>
              <a:ahLst/>
              <a:cxnLst>
                <a:cxn ang="0">
                  <a:pos x="T0" y="T1"/>
                </a:cxn>
                <a:cxn ang="0">
                  <a:pos x="T2" y="T3"/>
                </a:cxn>
                <a:cxn ang="0">
                  <a:pos x="T4" y="T5"/>
                </a:cxn>
                <a:cxn ang="0">
                  <a:pos x="T6" y="T7"/>
                </a:cxn>
                <a:cxn ang="0">
                  <a:pos x="T8" y="T9"/>
                </a:cxn>
              </a:cxnLst>
              <a:rect l="0" t="0" r="r" b="b"/>
              <a:pathLst>
                <a:path w="13" h="3">
                  <a:moveTo>
                    <a:pt x="1" y="0"/>
                  </a:moveTo>
                  <a:cubicBezTo>
                    <a:pt x="5" y="2"/>
                    <a:pt x="10" y="2"/>
                    <a:pt x="12" y="1"/>
                  </a:cubicBezTo>
                  <a:cubicBezTo>
                    <a:pt x="13" y="2"/>
                    <a:pt x="13" y="2"/>
                    <a:pt x="13" y="2"/>
                  </a:cubicBezTo>
                  <a:cubicBezTo>
                    <a:pt x="13" y="2"/>
                    <a:pt x="5" y="3"/>
                    <a:pt x="0" y="1"/>
                  </a:cubicBez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40" name="Freeform 728"/>
            <p:cNvSpPr>
              <a:spLocks/>
            </p:cNvSpPr>
            <p:nvPr/>
          </p:nvSpPr>
          <p:spPr bwMode="auto">
            <a:xfrm>
              <a:off x="3363913" y="-280988"/>
              <a:ext cx="23813" cy="131763"/>
            </a:xfrm>
            <a:custGeom>
              <a:avLst/>
              <a:gdLst>
                <a:gd name="T0" fmla="*/ 0 w 3"/>
                <a:gd name="T1" fmla="*/ 17 h 17"/>
                <a:gd name="T2" fmla="*/ 0 w 3"/>
                <a:gd name="T3" fmla="*/ 13 h 17"/>
                <a:gd name="T4" fmla="*/ 0 w 3"/>
                <a:gd name="T5" fmla="*/ 12 h 17"/>
                <a:gd name="T6" fmla="*/ 3 w 3"/>
                <a:gd name="T7" fmla="*/ 2 h 17"/>
                <a:gd name="T8" fmla="*/ 2 w 3"/>
                <a:gd name="T9" fmla="*/ 1 h 17"/>
                <a:gd name="T10" fmla="*/ 3 w 3"/>
                <a:gd name="T11" fmla="*/ 0 h 17"/>
                <a:gd name="T12" fmla="*/ 2 w 3"/>
                <a:gd name="T13" fmla="*/ 1 h 17"/>
                <a:gd name="T14" fmla="*/ 3 w 3"/>
                <a:gd name="T15" fmla="*/ 2 h 17"/>
                <a:gd name="T16" fmla="*/ 0 w 3"/>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7">
                  <a:moveTo>
                    <a:pt x="0" y="17"/>
                  </a:moveTo>
                  <a:cubicBezTo>
                    <a:pt x="0" y="15"/>
                    <a:pt x="0" y="14"/>
                    <a:pt x="0" y="13"/>
                  </a:cubicBezTo>
                  <a:cubicBezTo>
                    <a:pt x="0" y="12"/>
                    <a:pt x="0" y="12"/>
                    <a:pt x="0" y="12"/>
                  </a:cubicBezTo>
                  <a:cubicBezTo>
                    <a:pt x="1" y="8"/>
                    <a:pt x="3" y="2"/>
                    <a:pt x="3" y="2"/>
                  </a:cubicBezTo>
                  <a:cubicBezTo>
                    <a:pt x="2" y="1"/>
                    <a:pt x="2" y="1"/>
                    <a:pt x="2" y="1"/>
                  </a:cubicBezTo>
                  <a:cubicBezTo>
                    <a:pt x="2" y="0"/>
                    <a:pt x="3" y="0"/>
                    <a:pt x="3" y="0"/>
                  </a:cubicBezTo>
                  <a:cubicBezTo>
                    <a:pt x="2" y="1"/>
                    <a:pt x="2" y="1"/>
                    <a:pt x="2" y="1"/>
                  </a:cubicBezTo>
                  <a:cubicBezTo>
                    <a:pt x="3" y="1"/>
                    <a:pt x="3" y="2"/>
                    <a:pt x="3" y="2"/>
                  </a:cubicBezTo>
                  <a:cubicBezTo>
                    <a:pt x="2" y="8"/>
                    <a:pt x="1" y="14"/>
                    <a:pt x="0"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41" name="Freeform 729"/>
            <p:cNvSpPr>
              <a:spLocks/>
            </p:cNvSpPr>
            <p:nvPr/>
          </p:nvSpPr>
          <p:spPr bwMode="auto">
            <a:xfrm>
              <a:off x="3092450" y="-274638"/>
              <a:ext cx="15875" cy="31750"/>
            </a:xfrm>
            <a:custGeom>
              <a:avLst/>
              <a:gdLst>
                <a:gd name="T0" fmla="*/ 0 w 2"/>
                <a:gd name="T1" fmla="*/ 0 h 4"/>
                <a:gd name="T2" fmla="*/ 2 w 2"/>
                <a:gd name="T3" fmla="*/ 1 h 4"/>
                <a:gd name="T4" fmla="*/ 1 w 2"/>
                <a:gd name="T5" fmla="*/ 4 h 4"/>
                <a:gd name="T6" fmla="*/ 0 w 2"/>
                <a:gd name="T7" fmla="*/ 0 h 4"/>
              </a:gdLst>
              <a:ahLst/>
              <a:cxnLst>
                <a:cxn ang="0">
                  <a:pos x="T0" y="T1"/>
                </a:cxn>
                <a:cxn ang="0">
                  <a:pos x="T2" y="T3"/>
                </a:cxn>
                <a:cxn ang="0">
                  <a:pos x="T4" y="T5"/>
                </a:cxn>
                <a:cxn ang="0">
                  <a:pos x="T6" y="T7"/>
                </a:cxn>
              </a:cxnLst>
              <a:rect l="0" t="0" r="r" b="b"/>
              <a:pathLst>
                <a:path w="2" h="4">
                  <a:moveTo>
                    <a:pt x="0" y="0"/>
                  </a:moveTo>
                  <a:cubicBezTo>
                    <a:pt x="2" y="1"/>
                    <a:pt x="2" y="1"/>
                    <a:pt x="2" y="1"/>
                  </a:cubicBezTo>
                  <a:cubicBezTo>
                    <a:pt x="1" y="4"/>
                    <a:pt x="1" y="4"/>
                    <a:pt x="1" y="4"/>
                  </a:cubicBezTo>
                  <a:cubicBezTo>
                    <a:pt x="1" y="4"/>
                    <a:pt x="0" y="2"/>
                    <a:pt x="0" y="0"/>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42" name="Freeform 730"/>
            <p:cNvSpPr>
              <a:spLocks/>
            </p:cNvSpPr>
            <p:nvPr/>
          </p:nvSpPr>
          <p:spPr bwMode="auto">
            <a:xfrm>
              <a:off x="3387725" y="-219075"/>
              <a:ext cx="0" cy="1428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0"/>
                    <a:pt x="0" y="0"/>
                    <a:pt x="0" y="2"/>
                  </a:cubicBezTo>
                  <a:cubicBezTo>
                    <a:pt x="0" y="1"/>
                    <a:pt x="0" y="1"/>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43" name="Freeform 731"/>
            <p:cNvSpPr>
              <a:spLocks/>
            </p:cNvSpPr>
            <p:nvPr/>
          </p:nvSpPr>
          <p:spPr bwMode="auto">
            <a:xfrm>
              <a:off x="3379788" y="-266700"/>
              <a:ext cx="53975" cy="171450"/>
            </a:xfrm>
            <a:custGeom>
              <a:avLst/>
              <a:gdLst>
                <a:gd name="T0" fmla="*/ 0 w 7"/>
                <a:gd name="T1" fmla="*/ 21 h 22"/>
                <a:gd name="T2" fmla="*/ 1 w 7"/>
                <a:gd name="T3" fmla="*/ 16 h 22"/>
                <a:gd name="T4" fmla="*/ 1 w 7"/>
                <a:gd name="T5" fmla="*/ 8 h 22"/>
                <a:gd name="T6" fmla="*/ 2 w 7"/>
                <a:gd name="T7" fmla="*/ 14 h 22"/>
                <a:gd name="T8" fmla="*/ 2 w 7"/>
                <a:gd name="T9" fmla="*/ 6 h 22"/>
                <a:gd name="T10" fmla="*/ 2 w 7"/>
                <a:gd name="T11" fmla="*/ 16 h 22"/>
                <a:gd name="T12" fmla="*/ 4 w 7"/>
                <a:gd name="T13" fmla="*/ 10 h 22"/>
                <a:gd name="T14" fmla="*/ 4 w 7"/>
                <a:gd name="T15" fmla="*/ 0 h 22"/>
                <a:gd name="T16" fmla="*/ 5 w 7"/>
                <a:gd name="T17" fmla="*/ 9 h 22"/>
                <a:gd name="T18" fmla="*/ 7 w 7"/>
                <a:gd name="T19" fmla="*/ 7 h 22"/>
                <a:gd name="T20" fmla="*/ 5 w 7"/>
                <a:gd name="T21" fmla="*/ 10 h 22"/>
                <a:gd name="T22" fmla="*/ 5 w 7"/>
                <a:gd name="T23" fmla="*/ 11 h 22"/>
                <a:gd name="T24" fmla="*/ 5 w 7"/>
                <a:gd name="T25" fmla="*/ 12 h 22"/>
                <a:gd name="T26" fmla="*/ 6 w 7"/>
                <a:gd name="T27" fmla="*/ 13 h 22"/>
                <a:gd name="T28" fmla="*/ 4 w 7"/>
                <a:gd name="T29" fmla="*/ 13 h 22"/>
                <a:gd name="T30" fmla="*/ 6 w 7"/>
                <a:gd name="T31" fmla="*/ 13 h 22"/>
                <a:gd name="T32" fmla="*/ 4 w 7"/>
                <a:gd name="T33" fmla="*/ 15 h 22"/>
                <a:gd name="T34" fmla="*/ 1 w 7"/>
                <a:gd name="T35" fmla="*/ 22 h 22"/>
                <a:gd name="T36" fmla="*/ 0 w 7"/>
                <a:gd name="T37"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22">
                  <a:moveTo>
                    <a:pt x="0" y="21"/>
                  </a:moveTo>
                  <a:cubicBezTo>
                    <a:pt x="1" y="19"/>
                    <a:pt x="1" y="16"/>
                    <a:pt x="1" y="16"/>
                  </a:cubicBezTo>
                  <a:cubicBezTo>
                    <a:pt x="1" y="13"/>
                    <a:pt x="1" y="10"/>
                    <a:pt x="1" y="8"/>
                  </a:cubicBezTo>
                  <a:cubicBezTo>
                    <a:pt x="1" y="10"/>
                    <a:pt x="2" y="14"/>
                    <a:pt x="2" y="14"/>
                  </a:cubicBezTo>
                  <a:cubicBezTo>
                    <a:pt x="2" y="12"/>
                    <a:pt x="2" y="6"/>
                    <a:pt x="2" y="6"/>
                  </a:cubicBezTo>
                  <a:cubicBezTo>
                    <a:pt x="2" y="16"/>
                    <a:pt x="2" y="16"/>
                    <a:pt x="2" y="16"/>
                  </a:cubicBezTo>
                  <a:cubicBezTo>
                    <a:pt x="3" y="14"/>
                    <a:pt x="4" y="10"/>
                    <a:pt x="4" y="10"/>
                  </a:cubicBezTo>
                  <a:cubicBezTo>
                    <a:pt x="3" y="7"/>
                    <a:pt x="4" y="0"/>
                    <a:pt x="4" y="0"/>
                  </a:cubicBezTo>
                  <a:cubicBezTo>
                    <a:pt x="4" y="0"/>
                    <a:pt x="4" y="8"/>
                    <a:pt x="5" y="9"/>
                  </a:cubicBezTo>
                  <a:cubicBezTo>
                    <a:pt x="6" y="10"/>
                    <a:pt x="7" y="7"/>
                    <a:pt x="7" y="7"/>
                  </a:cubicBezTo>
                  <a:cubicBezTo>
                    <a:pt x="6" y="9"/>
                    <a:pt x="5" y="10"/>
                    <a:pt x="5" y="10"/>
                  </a:cubicBezTo>
                  <a:cubicBezTo>
                    <a:pt x="5" y="11"/>
                    <a:pt x="5" y="11"/>
                    <a:pt x="5" y="11"/>
                  </a:cubicBezTo>
                  <a:cubicBezTo>
                    <a:pt x="5" y="11"/>
                    <a:pt x="5" y="12"/>
                    <a:pt x="5" y="12"/>
                  </a:cubicBezTo>
                  <a:cubicBezTo>
                    <a:pt x="5" y="12"/>
                    <a:pt x="6" y="13"/>
                    <a:pt x="6" y="13"/>
                  </a:cubicBezTo>
                  <a:cubicBezTo>
                    <a:pt x="5" y="12"/>
                    <a:pt x="4" y="13"/>
                    <a:pt x="4" y="13"/>
                  </a:cubicBezTo>
                  <a:cubicBezTo>
                    <a:pt x="5" y="12"/>
                    <a:pt x="6" y="13"/>
                    <a:pt x="6" y="13"/>
                  </a:cubicBezTo>
                  <a:cubicBezTo>
                    <a:pt x="5" y="13"/>
                    <a:pt x="4" y="14"/>
                    <a:pt x="4" y="15"/>
                  </a:cubicBezTo>
                  <a:cubicBezTo>
                    <a:pt x="3" y="15"/>
                    <a:pt x="2" y="20"/>
                    <a:pt x="1" y="22"/>
                  </a:cubicBezTo>
                  <a:cubicBezTo>
                    <a:pt x="1" y="22"/>
                    <a:pt x="0" y="21"/>
                    <a:pt x="0" y="2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44" name="Freeform 732"/>
            <p:cNvSpPr>
              <a:spLocks/>
            </p:cNvSpPr>
            <p:nvPr/>
          </p:nvSpPr>
          <p:spPr bwMode="auto">
            <a:xfrm>
              <a:off x="3092450" y="-304800"/>
              <a:ext cx="225425" cy="255588"/>
            </a:xfrm>
            <a:custGeom>
              <a:avLst/>
              <a:gdLst>
                <a:gd name="T0" fmla="*/ 29 w 29"/>
                <a:gd name="T1" fmla="*/ 1 h 33"/>
                <a:gd name="T2" fmla="*/ 28 w 29"/>
                <a:gd name="T3" fmla="*/ 14 h 33"/>
                <a:gd name="T4" fmla="*/ 18 w 29"/>
                <a:gd name="T5" fmla="*/ 33 h 33"/>
                <a:gd name="T6" fmla="*/ 17 w 29"/>
                <a:gd name="T7" fmla="*/ 32 h 33"/>
                <a:gd name="T8" fmla="*/ 19 w 29"/>
                <a:gd name="T9" fmla="*/ 16 h 33"/>
                <a:gd name="T10" fmla="*/ 20 w 29"/>
                <a:gd name="T11" fmla="*/ 10 h 33"/>
                <a:gd name="T12" fmla="*/ 15 w 29"/>
                <a:gd name="T13" fmla="*/ 10 h 33"/>
                <a:gd name="T14" fmla="*/ 14 w 29"/>
                <a:gd name="T15" fmla="*/ 11 h 33"/>
                <a:gd name="T16" fmla="*/ 8 w 29"/>
                <a:gd name="T17" fmla="*/ 10 h 33"/>
                <a:gd name="T18" fmla="*/ 0 w 29"/>
                <a:gd name="T19" fmla="*/ 8 h 33"/>
                <a:gd name="T20" fmla="*/ 1 w 29"/>
                <a:gd name="T21" fmla="*/ 4 h 33"/>
                <a:gd name="T22" fmla="*/ 13 w 29"/>
                <a:gd name="T23" fmla="*/ 5 h 33"/>
                <a:gd name="T24" fmla="*/ 17 w 29"/>
                <a:gd name="T25" fmla="*/ 5 h 33"/>
                <a:gd name="T26" fmla="*/ 19 w 29"/>
                <a:gd name="T27" fmla="*/ 5 h 33"/>
                <a:gd name="T28" fmla="*/ 19 w 29"/>
                <a:gd name="T29" fmla="*/ 4 h 33"/>
                <a:gd name="T30" fmla="*/ 21 w 29"/>
                <a:gd name="T31" fmla="*/ 4 h 33"/>
                <a:gd name="T32" fmla="*/ 21 w 29"/>
                <a:gd name="T33" fmla="*/ 1 h 33"/>
                <a:gd name="T34" fmla="*/ 25 w 29"/>
                <a:gd name="T35" fmla="*/ 1 h 33"/>
                <a:gd name="T36" fmla="*/ 28 w 29"/>
                <a:gd name="T37" fmla="*/ 0 h 33"/>
                <a:gd name="T38" fmla="*/ 29 w 29"/>
                <a:gd name="T39"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33">
                  <a:moveTo>
                    <a:pt x="29" y="1"/>
                  </a:moveTo>
                  <a:cubicBezTo>
                    <a:pt x="29" y="1"/>
                    <a:pt x="29" y="10"/>
                    <a:pt x="28" y="14"/>
                  </a:cubicBezTo>
                  <a:cubicBezTo>
                    <a:pt x="28" y="14"/>
                    <a:pt x="24" y="31"/>
                    <a:pt x="18" y="33"/>
                  </a:cubicBezTo>
                  <a:cubicBezTo>
                    <a:pt x="18" y="33"/>
                    <a:pt x="17" y="32"/>
                    <a:pt x="17" y="32"/>
                  </a:cubicBezTo>
                  <a:cubicBezTo>
                    <a:pt x="16" y="31"/>
                    <a:pt x="19" y="17"/>
                    <a:pt x="19" y="16"/>
                  </a:cubicBezTo>
                  <a:cubicBezTo>
                    <a:pt x="19" y="15"/>
                    <a:pt x="20" y="10"/>
                    <a:pt x="20" y="10"/>
                  </a:cubicBezTo>
                  <a:cubicBezTo>
                    <a:pt x="20" y="10"/>
                    <a:pt x="16" y="10"/>
                    <a:pt x="15" y="10"/>
                  </a:cubicBezTo>
                  <a:cubicBezTo>
                    <a:pt x="15" y="10"/>
                    <a:pt x="15" y="11"/>
                    <a:pt x="14" y="11"/>
                  </a:cubicBezTo>
                  <a:cubicBezTo>
                    <a:pt x="13" y="11"/>
                    <a:pt x="9" y="10"/>
                    <a:pt x="8" y="10"/>
                  </a:cubicBezTo>
                  <a:cubicBezTo>
                    <a:pt x="7" y="10"/>
                    <a:pt x="1" y="9"/>
                    <a:pt x="0" y="8"/>
                  </a:cubicBezTo>
                  <a:cubicBezTo>
                    <a:pt x="0" y="8"/>
                    <a:pt x="1" y="5"/>
                    <a:pt x="1" y="4"/>
                  </a:cubicBezTo>
                  <a:cubicBezTo>
                    <a:pt x="1" y="4"/>
                    <a:pt x="11" y="5"/>
                    <a:pt x="13" y="5"/>
                  </a:cubicBezTo>
                  <a:cubicBezTo>
                    <a:pt x="17" y="5"/>
                    <a:pt x="17" y="5"/>
                    <a:pt x="17" y="5"/>
                  </a:cubicBezTo>
                  <a:cubicBezTo>
                    <a:pt x="19" y="5"/>
                    <a:pt x="19" y="5"/>
                    <a:pt x="19" y="5"/>
                  </a:cubicBezTo>
                  <a:cubicBezTo>
                    <a:pt x="19" y="4"/>
                    <a:pt x="19" y="4"/>
                    <a:pt x="19" y="4"/>
                  </a:cubicBezTo>
                  <a:cubicBezTo>
                    <a:pt x="21" y="4"/>
                    <a:pt x="21" y="4"/>
                    <a:pt x="21" y="4"/>
                  </a:cubicBezTo>
                  <a:cubicBezTo>
                    <a:pt x="21" y="4"/>
                    <a:pt x="20" y="2"/>
                    <a:pt x="21" y="1"/>
                  </a:cubicBezTo>
                  <a:cubicBezTo>
                    <a:pt x="23" y="1"/>
                    <a:pt x="25" y="1"/>
                    <a:pt x="25" y="1"/>
                  </a:cubicBezTo>
                  <a:cubicBezTo>
                    <a:pt x="26" y="1"/>
                    <a:pt x="28" y="0"/>
                    <a:pt x="28" y="0"/>
                  </a:cubicBezTo>
                  <a:lnTo>
                    <a:pt x="2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45" name="Freeform 733"/>
            <p:cNvSpPr>
              <a:spLocks/>
            </p:cNvSpPr>
            <p:nvPr/>
          </p:nvSpPr>
          <p:spPr bwMode="auto">
            <a:xfrm>
              <a:off x="3100388" y="-296863"/>
              <a:ext cx="217488" cy="231775"/>
            </a:xfrm>
            <a:custGeom>
              <a:avLst/>
              <a:gdLst>
                <a:gd name="T0" fmla="*/ 1 w 28"/>
                <a:gd name="T1" fmla="*/ 4 h 30"/>
                <a:gd name="T2" fmla="*/ 11 w 28"/>
                <a:gd name="T3" fmla="*/ 5 h 30"/>
                <a:gd name="T4" fmla="*/ 16 w 28"/>
                <a:gd name="T5" fmla="*/ 7 h 30"/>
                <a:gd name="T6" fmla="*/ 13 w 28"/>
                <a:gd name="T7" fmla="*/ 5 h 30"/>
                <a:gd name="T8" fmla="*/ 17 w 28"/>
                <a:gd name="T9" fmla="*/ 7 h 30"/>
                <a:gd name="T10" fmla="*/ 15 w 28"/>
                <a:gd name="T11" fmla="*/ 5 h 30"/>
                <a:gd name="T12" fmla="*/ 18 w 28"/>
                <a:gd name="T13" fmla="*/ 7 h 30"/>
                <a:gd name="T14" fmla="*/ 17 w 28"/>
                <a:gd name="T15" fmla="*/ 5 h 30"/>
                <a:gd name="T16" fmla="*/ 17 w 28"/>
                <a:gd name="T17" fmla="*/ 4 h 30"/>
                <a:gd name="T18" fmla="*/ 18 w 28"/>
                <a:gd name="T19" fmla="*/ 4 h 30"/>
                <a:gd name="T20" fmla="*/ 19 w 28"/>
                <a:gd name="T21" fmla="*/ 6 h 30"/>
                <a:gd name="T22" fmla="*/ 19 w 28"/>
                <a:gd name="T23" fmla="*/ 4 h 30"/>
                <a:gd name="T24" fmla="*/ 20 w 28"/>
                <a:gd name="T25" fmla="*/ 5 h 30"/>
                <a:gd name="T26" fmla="*/ 20 w 28"/>
                <a:gd name="T27" fmla="*/ 5 h 30"/>
                <a:gd name="T28" fmla="*/ 20 w 28"/>
                <a:gd name="T29" fmla="*/ 1 h 30"/>
                <a:gd name="T30" fmla="*/ 20 w 28"/>
                <a:gd name="T31" fmla="*/ 0 h 30"/>
                <a:gd name="T32" fmla="*/ 22 w 28"/>
                <a:gd name="T33" fmla="*/ 0 h 30"/>
                <a:gd name="T34" fmla="*/ 22 w 28"/>
                <a:gd name="T35" fmla="*/ 0 h 30"/>
                <a:gd name="T36" fmla="*/ 24 w 28"/>
                <a:gd name="T37" fmla="*/ 0 h 30"/>
                <a:gd name="T38" fmla="*/ 23 w 28"/>
                <a:gd name="T39" fmla="*/ 2 h 30"/>
                <a:gd name="T40" fmla="*/ 27 w 28"/>
                <a:gd name="T41" fmla="*/ 0 h 30"/>
                <a:gd name="T42" fmla="*/ 28 w 28"/>
                <a:gd name="T43" fmla="*/ 0 h 30"/>
                <a:gd name="T44" fmla="*/ 28 w 28"/>
                <a:gd name="T45" fmla="*/ 1 h 30"/>
                <a:gd name="T46" fmla="*/ 26 w 28"/>
                <a:gd name="T47" fmla="*/ 2 h 30"/>
                <a:gd name="T48" fmla="*/ 27 w 28"/>
                <a:gd name="T49" fmla="*/ 8 h 30"/>
                <a:gd name="T50" fmla="*/ 27 w 28"/>
                <a:gd name="T51" fmla="*/ 12 h 30"/>
                <a:gd name="T52" fmla="*/ 27 w 28"/>
                <a:gd name="T53" fmla="*/ 13 h 30"/>
                <a:gd name="T54" fmla="*/ 26 w 28"/>
                <a:gd name="T55" fmla="*/ 15 h 30"/>
                <a:gd name="T56" fmla="*/ 25 w 28"/>
                <a:gd name="T57" fmla="*/ 8 h 30"/>
                <a:gd name="T58" fmla="*/ 25 w 28"/>
                <a:gd name="T59" fmla="*/ 3 h 30"/>
                <a:gd name="T60" fmla="*/ 25 w 28"/>
                <a:gd name="T61" fmla="*/ 9 h 30"/>
                <a:gd name="T62" fmla="*/ 25 w 28"/>
                <a:gd name="T63" fmla="*/ 15 h 30"/>
                <a:gd name="T64" fmla="*/ 20 w 28"/>
                <a:gd name="T65" fmla="*/ 27 h 30"/>
                <a:gd name="T66" fmla="*/ 17 w 28"/>
                <a:gd name="T67" fmla="*/ 30 h 30"/>
                <a:gd name="T68" fmla="*/ 19 w 28"/>
                <a:gd name="T69" fmla="*/ 19 h 30"/>
                <a:gd name="T70" fmla="*/ 19 w 28"/>
                <a:gd name="T71" fmla="*/ 8 h 30"/>
                <a:gd name="T72" fmla="*/ 15 w 28"/>
                <a:gd name="T73" fmla="*/ 8 h 30"/>
                <a:gd name="T74" fmla="*/ 12 w 28"/>
                <a:gd name="T75" fmla="*/ 8 h 30"/>
                <a:gd name="T76" fmla="*/ 13 w 28"/>
                <a:gd name="T77" fmla="*/ 8 h 30"/>
                <a:gd name="T78" fmla="*/ 9 w 28"/>
                <a:gd name="T79" fmla="*/ 8 h 30"/>
                <a:gd name="T80" fmla="*/ 0 w 28"/>
                <a:gd name="T81" fmla="*/ 7 h 30"/>
                <a:gd name="T82" fmla="*/ 1 w 28"/>
                <a:gd name="T83"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 h="30">
                  <a:moveTo>
                    <a:pt x="1" y="4"/>
                  </a:moveTo>
                  <a:cubicBezTo>
                    <a:pt x="2" y="3"/>
                    <a:pt x="11" y="5"/>
                    <a:pt x="11" y="5"/>
                  </a:cubicBezTo>
                  <a:cubicBezTo>
                    <a:pt x="11" y="5"/>
                    <a:pt x="15" y="8"/>
                    <a:pt x="16" y="7"/>
                  </a:cubicBezTo>
                  <a:cubicBezTo>
                    <a:pt x="16" y="7"/>
                    <a:pt x="13" y="6"/>
                    <a:pt x="13" y="5"/>
                  </a:cubicBezTo>
                  <a:cubicBezTo>
                    <a:pt x="14" y="4"/>
                    <a:pt x="17" y="7"/>
                    <a:pt x="17" y="7"/>
                  </a:cubicBezTo>
                  <a:cubicBezTo>
                    <a:pt x="17" y="7"/>
                    <a:pt x="16" y="5"/>
                    <a:pt x="15" y="5"/>
                  </a:cubicBezTo>
                  <a:cubicBezTo>
                    <a:pt x="15" y="5"/>
                    <a:pt x="17" y="4"/>
                    <a:pt x="18" y="7"/>
                  </a:cubicBezTo>
                  <a:cubicBezTo>
                    <a:pt x="18" y="7"/>
                    <a:pt x="18" y="6"/>
                    <a:pt x="17" y="5"/>
                  </a:cubicBezTo>
                  <a:cubicBezTo>
                    <a:pt x="17" y="4"/>
                    <a:pt x="17" y="4"/>
                    <a:pt x="17" y="4"/>
                  </a:cubicBezTo>
                  <a:cubicBezTo>
                    <a:pt x="16" y="4"/>
                    <a:pt x="17" y="4"/>
                    <a:pt x="18" y="4"/>
                  </a:cubicBezTo>
                  <a:cubicBezTo>
                    <a:pt x="19" y="5"/>
                    <a:pt x="19" y="6"/>
                    <a:pt x="19" y="6"/>
                  </a:cubicBezTo>
                  <a:cubicBezTo>
                    <a:pt x="19" y="6"/>
                    <a:pt x="19" y="4"/>
                    <a:pt x="19" y="4"/>
                  </a:cubicBezTo>
                  <a:cubicBezTo>
                    <a:pt x="19" y="4"/>
                    <a:pt x="20" y="3"/>
                    <a:pt x="20" y="5"/>
                  </a:cubicBezTo>
                  <a:cubicBezTo>
                    <a:pt x="20" y="5"/>
                    <a:pt x="20" y="5"/>
                    <a:pt x="20" y="5"/>
                  </a:cubicBezTo>
                  <a:cubicBezTo>
                    <a:pt x="20" y="8"/>
                    <a:pt x="22" y="2"/>
                    <a:pt x="20" y="1"/>
                  </a:cubicBezTo>
                  <a:cubicBezTo>
                    <a:pt x="20" y="0"/>
                    <a:pt x="20" y="0"/>
                    <a:pt x="20" y="0"/>
                  </a:cubicBezTo>
                  <a:cubicBezTo>
                    <a:pt x="21" y="0"/>
                    <a:pt x="21" y="0"/>
                    <a:pt x="22" y="0"/>
                  </a:cubicBezTo>
                  <a:cubicBezTo>
                    <a:pt x="22" y="0"/>
                    <a:pt x="22" y="0"/>
                    <a:pt x="22" y="0"/>
                  </a:cubicBezTo>
                  <a:cubicBezTo>
                    <a:pt x="24" y="0"/>
                    <a:pt x="24" y="0"/>
                    <a:pt x="24" y="0"/>
                  </a:cubicBezTo>
                  <a:cubicBezTo>
                    <a:pt x="24" y="0"/>
                    <a:pt x="23" y="2"/>
                    <a:pt x="23" y="2"/>
                  </a:cubicBezTo>
                  <a:cubicBezTo>
                    <a:pt x="23" y="2"/>
                    <a:pt x="26" y="1"/>
                    <a:pt x="27" y="0"/>
                  </a:cubicBezTo>
                  <a:cubicBezTo>
                    <a:pt x="28" y="0"/>
                    <a:pt x="28" y="0"/>
                    <a:pt x="28" y="0"/>
                  </a:cubicBezTo>
                  <a:cubicBezTo>
                    <a:pt x="28" y="1"/>
                    <a:pt x="28" y="1"/>
                    <a:pt x="28" y="1"/>
                  </a:cubicBezTo>
                  <a:cubicBezTo>
                    <a:pt x="27" y="1"/>
                    <a:pt x="26" y="2"/>
                    <a:pt x="26" y="2"/>
                  </a:cubicBezTo>
                  <a:cubicBezTo>
                    <a:pt x="25" y="2"/>
                    <a:pt x="27" y="4"/>
                    <a:pt x="27" y="8"/>
                  </a:cubicBezTo>
                  <a:cubicBezTo>
                    <a:pt x="27" y="9"/>
                    <a:pt x="27" y="11"/>
                    <a:pt x="27" y="12"/>
                  </a:cubicBezTo>
                  <a:cubicBezTo>
                    <a:pt x="27" y="12"/>
                    <a:pt x="27" y="13"/>
                    <a:pt x="27" y="13"/>
                  </a:cubicBezTo>
                  <a:cubicBezTo>
                    <a:pt x="27" y="13"/>
                    <a:pt x="27" y="14"/>
                    <a:pt x="26" y="15"/>
                  </a:cubicBezTo>
                  <a:cubicBezTo>
                    <a:pt x="25" y="8"/>
                    <a:pt x="25" y="8"/>
                    <a:pt x="25" y="8"/>
                  </a:cubicBezTo>
                  <a:cubicBezTo>
                    <a:pt x="25" y="3"/>
                    <a:pt x="25" y="3"/>
                    <a:pt x="25" y="3"/>
                  </a:cubicBezTo>
                  <a:cubicBezTo>
                    <a:pt x="25" y="9"/>
                    <a:pt x="25" y="9"/>
                    <a:pt x="25" y="9"/>
                  </a:cubicBezTo>
                  <a:cubicBezTo>
                    <a:pt x="25" y="9"/>
                    <a:pt x="25" y="15"/>
                    <a:pt x="25" y="15"/>
                  </a:cubicBezTo>
                  <a:cubicBezTo>
                    <a:pt x="24" y="16"/>
                    <a:pt x="20" y="27"/>
                    <a:pt x="20" y="27"/>
                  </a:cubicBezTo>
                  <a:cubicBezTo>
                    <a:pt x="17" y="30"/>
                    <a:pt x="17" y="30"/>
                    <a:pt x="17" y="30"/>
                  </a:cubicBezTo>
                  <a:cubicBezTo>
                    <a:pt x="17" y="30"/>
                    <a:pt x="19" y="19"/>
                    <a:pt x="19" y="19"/>
                  </a:cubicBezTo>
                  <a:cubicBezTo>
                    <a:pt x="19" y="18"/>
                    <a:pt x="19" y="8"/>
                    <a:pt x="19" y="8"/>
                  </a:cubicBezTo>
                  <a:cubicBezTo>
                    <a:pt x="19" y="8"/>
                    <a:pt x="16" y="8"/>
                    <a:pt x="15" y="8"/>
                  </a:cubicBezTo>
                  <a:cubicBezTo>
                    <a:pt x="15" y="8"/>
                    <a:pt x="13" y="8"/>
                    <a:pt x="12" y="8"/>
                  </a:cubicBezTo>
                  <a:cubicBezTo>
                    <a:pt x="12" y="8"/>
                    <a:pt x="13" y="8"/>
                    <a:pt x="13" y="8"/>
                  </a:cubicBezTo>
                  <a:cubicBezTo>
                    <a:pt x="12" y="9"/>
                    <a:pt x="10" y="8"/>
                    <a:pt x="9" y="8"/>
                  </a:cubicBezTo>
                  <a:cubicBezTo>
                    <a:pt x="8" y="8"/>
                    <a:pt x="0" y="7"/>
                    <a:pt x="0" y="7"/>
                  </a:cubicBezTo>
                  <a:cubicBezTo>
                    <a:pt x="0" y="7"/>
                    <a:pt x="0" y="4"/>
                    <a:pt x="1" y="4"/>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46" name="Freeform 734"/>
            <p:cNvSpPr>
              <a:spLocks/>
            </p:cNvSpPr>
            <p:nvPr/>
          </p:nvSpPr>
          <p:spPr bwMode="auto">
            <a:xfrm>
              <a:off x="3263900" y="160338"/>
              <a:ext cx="69850" cy="77788"/>
            </a:xfrm>
            <a:custGeom>
              <a:avLst/>
              <a:gdLst>
                <a:gd name="T0" fmla="*/ 4 w 9"/>
                <a:gd name="T1" fmla="*/ 2 h 10"/>
                <a:gd name="T2" fmla="*/ 6 w 9"/>
                <a:gd name="T3" fmla="*/ 5 h 10"/>
                <a:gd name="T4" fmla="*/ 8 w 9"/>
                <a:gd name="T5" fmla="*/ 9 h 10"/>
                <a:gd name="T6" fmla="*/ 4 w 9"/>
                <a:gd name="T7" fmla="*/ 9 h 10"/>
                <a:gd name="T8" fmla="*/ 2 w 9"/>
                <a:gd name="T9" fmla="*/ 7 h 10"/>
                <a:gd name="T10" fmla="*/ 0 w 9"/>
                <a:gd name="T11" fmla="*/ 5 h 10"/>
                <a:gd name="T12" fmla="*/ 0 w 9"/>
                <a:gd name="T13" fmla="*/ 2 h 10"/>
                <a:gd name="T14" fmla="*/ 4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4" y="2"/>
                  </a:moveTo>
                  <a:cubicBezTo>
                    <a:pt x="4" y="2"/>
                    <a:pt x="5" y="4"/>
                    <a:pt x="6" y="5"/>
                  </a:cubicBezTo>
                  <a:cubicBezTo>
                    <a:pt x="6" y="5"/>
                    <a:pt x="9" y="8"/>
                    <a:pt x="8" y="9"/>
                  </a:cubicBezTo>
                  <a:cubicBezTo>
                    <a:pt x="8" y="9"/>
                    <a:pt x="6" y="10"/>
                    <a:pt x="4" y="9"/>
                  </a:cubicBezTo>
                  <a:cubicBezTo>
                    <a:pt x="2" y="8"/>
                    <a:pt x="3" y="7"/>
                    <a:pt x="2" y="7"/>
                  </a:cubicBezTo>
                  <a:cubicBezTo>
                    <a:pt x="2" y="7"/>
                    <a:pt x="0" y="6"/>
                    <a:pt x="0" y="5"/>
                  </a:cubicBezTo>
                  <a:cubicBezTo>
                    <a:pt x="0" y="4"/>
                    <a:pt x="0" y="3"/>
                    <a:pt x="0" y="2"/>
                  </a:cubicBezTo>
                  <a:cubicBezTo>
                    <a:pt x="1" y="0"/>
                    <a:pt x="4" y="2"/>
                    <a:pt x="4"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47" name="Freeform 735"/>
            <p:cNvSpPr>
              <a:spLocks/>
            </p:cNvSpPr>
            <p:nvPr/>
          </p:nvSpPr>
          <p:spPr bwMode="auto">
            <a:xfrm>
              <a:off x="3309938" y="160338"/>
              <a:ext cx="46038" cy="61913"/>
            </a:xfrm>
            <a:custGeom>
              <a:avLst/>
              <a:gdLst>
                <a:gd name="T0" fmla="*/ 4 w 6"/>
                <a:gd name="T1" fmla="*/ 1 h 8"/>
                <a:gd name="T2" fmla="*/ 5 w 6"/>
                <a:gd name="T3" fmla="*/ 4 h 8"/>
                <a:gd name="T4" fmla="*/ 5 w 6"/>
                <a:gd name="T5" fmla="*/ 7 h 8"/>
                <a:gd name="T6" fmla="*/ 1 w 6"/>
                <a:gd name="T7" fmla="*/ 7 h 8"/>
                <a:gd name="T8" fmla="*/ 1 w 6"/>
                <a:gd name="T9" fmla="*/ 4 h 8"/>
                <a:gd name="T10" fmla="*/ 1 w 6"/>
                <a:gd name="T11" fmla="*/ 0 h 8"/>
                <a:gd name="T12" fmla="*/ 4 w 6"/>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4" y="1"/>
                  </a:moveTo>
                  <a:cubicBezTo>
                    <a:pt x="4" y="1"/>
                    <a:pt x="4" y="3"/>
                    <a:pt x="5" y="4"/>
                  </a:cubicBezTo>
                  <a:cubicBezTo>
                    <a:pt x="5" y="4"/>
                    <a:pt x="6" y="7"/>
                    <a:pt x="5" y="7"/>
                  </a:cubicBezTo>
                  <a:cubicBezTo>
                    <a:pt x="5" y="7"/>
                    <a:pt x="1" y="8"/>
                    <a:pt x="1" y="7"/>
                  </a:cubicBezTo>
                  <a:cubicBezTo>
                    <a:pt x="0" y="6"/>
                    <a:pt x="1" y="4"/>
                    <a:pt x="1" y="4"/>
                  </a:cubicBezTo>
                  <a:cubicBezTo>
                    <a:pt x="1" y="4"/>
                    <a:pt x="1" y="1"/>
                    <a:pt x="1" y="0"/>
                  </a:cubicBezTo>
                  <a:cubicBezTo>
                    <a:pt x="1" y="0"/>
                    <a:pt x="3" y="0"/>
                    <a:pt x="4"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48" name="Freeform 736"/>
            <p:cNvSpPr>
              <a:spLocks/>
            </p:cNvSpPr>
            <p:nvPr/>
          </p:nvSpPr>
          <p:spPr bwMode="auto">
            <a:xfrm>
              <a:off x="3309938" y="-95250"/>
              <a:ext cx="93663" cy="239713"/>
            </a:xfrm>
            <a:custGeom>
              <a:avLst/>
              <a:gdLst>
                <a:gd name="T0" fmla="*/ 3 w 12"/>
                <a:gd name="T1" fmla="*/ 19 h 31"/>
                <a:gd name="T2" fmla="*/ 3 w 12"/>
                <a:gd name="T3" fmla="*/ 13 h 31"/>
                <a:gd name="T4" fmla="*/ 5 w 12"/>
                <a:gd name="T5" fmla="*/ 18 h 31"/>
                <a:gd name="T6" fmla="*/ 5 w 12"/>
                <a:gd name="T7" fmla="*/ 12 h 31"/>
                <a:gd name="T8" fmla="*/ 8 w 12"/>
                <a:gd name="T9" fmla="*/ 8 h 31"/>
                <a:gd name="T10" fmla="*/ 10 w 12"/>
                <a:gd name="T11" fmla="*/ 2 h 31"/>
                <a:gd name="T12" fmla="*/ 10 w 12"/>
                <a:gd name="T13" fmla="*/ 0 h 31"/>
                <a:gd name="T14" fmla="*/ 10 w 12"/>
                <a:gd name="T15" fmla="*/ 0 h 31"/>
                <a:gd name="T16" fmla="*/ 11 w 12"/>
                <a:gd name="T17" fmla="*/ 2 h 31"/>
                <a:gd name="T18" fmla="*/ 11 w 12"/>
                <a:gd name="T19" fmla="*/ 4 h 31"/>
                <a:gd name="T20" fmla="*/ 7 w 12"/>
                <a:gd name="T21" fmla="*/ 14 h 31"/>
                <a:gd name="T22" fmla="*/ 3 w 12"/>
                <a:gd name="T23" fmla="*/ 28 h 31"/>
                <a:gd name="T24" fmla="*/ 1 w 12"/>
                <a:gd name="T25" fmla="*/ 31 h 31"/>
                <a:gd name="T26" fmla="*/ 3 w 12"/>
                <a:gd name="T27" fmla="*/ 27 h 31"/>
                <a:gd name="T28" fmla="*/ 1 w 12"/>
                <a:gd name="T29" fmla="*/ 29 h 31"/>
                <a:gd name="T30" fmla="*/ 2 w 12"/>
                <a:gd name="T31" fmla="*/ 25 h 31"/>
                <a:gd name="T32" fmla="*/ 3 w 12"/>
                <a:gd name="T33"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31">
                  <a:moveTo>
                    <a:pt x="3" y="19"/>
                  </a:moveTo>
                  <a:cubicBezTo>
                    <a:pt x="3" y="18"/>
                    <a:pt x="3" y="13"/>
                    <a:pt x="3" y="13"/>
                  </a:cubicBezTo>
                  <a:cubicBezTo>
                    <a:pt x="3" y="13"/>
                    <a:pt x="3" y="18"/>
                    <a:pt x="5" y="18"/>
                  </a:cubicBezTo>
                  <a:cubicBezTo>
                    <a:pt x="6" y="18"/>
                    <a:pt x="5" y="13"/>
                    <a:pt x="5" y="12"/>
                  </a:cubicBezTo>
                  <a:cubicBezTo>
                    <a:pt x="5" y="11"/>
                    <a:pt x="8" y="8"/>
                    <a:pt x="8" y="8"/>
                  </a:cubicBezTo>
                  <a:cubicBezTo>
                    <a:pt x="9" y="7"/>
                    <a:pt x="10" y="3"/>
                    <a:pt x="10" y="2"/>
                  </a:cubicBezTo>
                  <a:cubicBezTo>
                    <a:pt x="9" y="2"/>
                    <a:pt x="10" y="1"/>
                    <a:pt x="10" y="0"/>
                  </a:cubicBezTo>
                  <a:cubicBezTo>
                    <a:pt x="10" y="0"/>
                    <a:pt x="10" y="0"/>
                    <a:pt x="10" y="0"/>
                  </a:cubicBezTo>
                  <a:cubicBezTo>
                    <a:pt x="10" y="0"/>
                    <a:pt x="10" y="1"/>
                    <a:pt x="11" y="2"/>
                  </a:cubicBezTo>
                  <a:cubicBezTo>
                    <a:pt x="11" y="2"/>
                    <a:pt x="12" y="3"/>
                    <a:pt x="11" y="4"/>
                  </a:cubicBezTo>
                  <a:cubicBezTo>
                    <a:pt x="10" y="4"/>
                    <a:pt x="8" y="12"/>
                    <a:pt x="7" y="14"/>
                  </a:cubicBezTo>
                  <a:cubicBezTo>
                    <a:pt x="7" y="17"/>
                    <a:pt x="3" y="28"/>
                    <a:pt x="3" y="28"/>
                  </a:cubicBezTo>
                  <a:cubicBezTo>
                    <a:pt x="2" y="30"/>
                    <a:pt x="1" y="31"/>
                    <a:pt x="1" y="31"/>
                  </a:cubicBezTo>
                  <a:cubicBezTo>
                    <a:pt x="2" y="30"/>
                    <a:pt x="3" y="27"/>
                    <a:pt x="3" y="27"/>
                  </a:cubicBezTo>
                  <a:cubicBezTo>
                    <a:pt x="2" y="27"/>
                    <a:pt x="1" y="29"/>
                    <a:pt x="1" y="29"/>
                  </a:cubicBezTo>
                  <a:cubicBezTo>
                    <a:pt x="0" y="28"/>
                    <a:pt x="1" y="25"/>
                    <a:pt x="2" y="25"/>
                  </a:cubicBezTo>
                  <a:cubicBezTo>
                    <a:pt x="2" y="24"/>
                    <a:pt x="4" y="20"/>
                    <a:pt x="3" y="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49" name="Freeform 737"/>
            <p:cNvSpPr>
              <a:spLocks/>
            </p:cNvSpPr>
            <p:nvPr/>
          </p:nvSpPr>
          <p:spPr bwMode="auto">
            <a:xfrm>
              <a:off x="3325813" y="-296863"/>
              <a:ext cx="30163" cy="155575"/>
            </a:xfrm>
            <a:custGeom>
              <a:avLst/>
              <a:gdLst>
                <a:gd name="T0" fmla="*/ 4 w 4"/>
                <a:gd name="T1" fmla="*/ 18 h 20"/>
                <a:gd name="T2" fmla="*/ 2 w 4"/>
                <a:gd name="T3" fmla="*/ 20 h 20"/>
                <a:gd name="T4" fmla="*/ 0 w 4"/>
                <a:gd name="T5" fmla="*/ 18 h 20"/>
                <a:gd name="T6" fmla="*/ 0 w 4"/>
                <a:gd name="T7" fmla="*/ 5 h 20"/>
                <a:gd name="T8" fmla="*/ 1 w 4"/>
                <a:gd name="T9" fmla="*/ 3 h 20"/>
                <a:gd name="T10" fmla="*/ 1 w 4"/>
                <a:gd name="T11" fmla="*/ 2 h 20"/>
                <a:gd name="T12" fmla="*/ 2 w 4"/>
                <a:gd name="T13" fmla="*/ 1 h 20"/>
                <a:gd name="T14" fmla="*/ 3 w 4"/>
                <a:gd name="T15" fmla="*/ 3 h 20"/>
                <a:gd name="T16" fmla="*/ 4 w 4"/>
                <a:gd name="T17" fmla="*/ 4 h 20"/>
                <a:gd name="T18" fmla="*/ 4 w 4"/>
                <a:gd name="T19"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0">
                  <a:moveTo>
                    <a:pt x="4" y="18"/>
                  </a:moveTo>
                  <a:cubicBezTo>
                    <a:pt x="2" y="20"/>
                    <a:pt x="2" y="20"/>
                    <a:pt x="2" y="20"/>
                  </a:cubicBezTo>
                  <a:cubicBezTo>
                    <a:pt x="0" y="18"/>
                    <a:pt x="0" y="18"/>
                    <a:pt x="0" y="18"/>
                  </a:cubicBezTo>
                  <a:cubicBezTo>
                    <a:pt x="0" y="18"/>
                    <a:pt x="0" y="5"/>
                    <a:pt x="0" y="5"/>
                  </a:cubicBezTo>
                  <a:cubicBezTo>
                    <a:pt x="0" y="4"/>
                    <a:pt x="1" y="3"/>
                    <a:pt x="1" y="3"/>
                  </a:cubicBezTo>
                  <a:cubicBezTo>
                    <a:pt x="1" y="2"/>
                    <a:pt x="1" y="2"/>
                    <a:pt x="1" y="2"/>
                  </a:cubicBezTo>
                  <a:cubicBezTo>
                    <a:pt x="1" y="2"/>
                    <a:pt x="1" y="0"/>
                    <a:pt x="2" y="1"/>
                  </a:cubicBezTo>
                  <a:cubicBezTo>
                    <a:pt x="3" y="1"/>
                    <a:pt x="3" y="3"/>
                    <a:pt x="3" y="3"/>
                  </a:cubicBezTo>
                  <a:cubicBezTo>
                    <a:pt x="4" y="4"/>
                    <a:pt x="4" y="4"/>
                    <a:pt x="4" y="4"/>
                  </a:cubicBezTo>
                  <a:lnTo>
                    <a:pt x="4" y="18"/>
                  </a:ln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50" name="Freeform 738"/>
            <p:cNvSpPr>
              <a:spLocks/>
            </p:cNvSpPr>
            <p:nvPr/>
          </p:nvSpPr>
          <p:spPr bwMode="auto">
            <a:xfrm>
              <a:off x="3062288" y="-296863"/>
              <a:ext cx="14288" cy="15875"/>
            </a:xfrm>
            <a:custGeom>
              <a:avLst/>
              <a:gdLst>
                <a:gd name="T0" fmla="*/ 2 w 2"/>
                <a:gd name="T1" fmla="*/ 2 h 2"/>
                <a:gd name="T2" fmla="*/ 0 w 2"/>
                <a:gd name="T3" fmla="*/ 1 h 2"/>
                <a:gd name="T4" fmla="*/ 1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2" y="2"/>
                    <a:pt x="1" y="1"/>
                    <a:pt x="0" y="1"/>
                  </a:cubicBezTo>
                  <a:cubicBezTo>
                    <a:pt x="1" y="0"/>
                    <a:pt x="1" y="0"/>
                    <a:pt x="1" y="0"/>
                  </a:cubicBezTo>
                  <a:lnTo>
                    <a:pt x="2" y="2"/>
                  </a:ln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51" name="Freeform 739"/>
            <p:cNvSpPr>
              <a:spLocks/>
            </p:cNvSpPr>
            <p:nvPr/>
          </p:nvSpPr>
          <p:spPr bwMode="auto">
            <a:xfrm>
              <a:off x="3062288" y="-312738"/>
              <a:ext cx="14288" cy="15875"/>
            </a:xfrm>
            <a:custGeom>
              <a:avLst/>
              <a:gdLst>
                <a:gd name="T0" fmla="*/ 9 w 9"/>
                <a:gd name="T1" fmla="*/ 10 h 10"/>
                <a:gd name="T2" fmla="*/ 4 w 9"/>
                <a:gd name="T3" fmla="*/ 5 h 10"/>
                <a:gd name="T4" fmla="*/ 0 w 9"/>
                <a:gd name="T5" fmla="*/ 0 h 10"/>
                <a:gd name="T6" fmla="*/ 4 w 9"/>
                <a:gd name="T7" fmla="*/ 5 h 10"/>
                <a:gd name="T8" fmla="*/ 9 w 9"/>
                <a:gd name="T9" fmla="*/ 10 h 10"/>
              </a:gdLst>
              <a:ahLst/>
              <a:cxnLst>
                <a:cxn ang="0">
                  <a:pos x="T0" y="T1"/>
                </a:cxn>
                <a:cxn ang="0">
                  <a:pos x="T2" y="T3"/>
                </a:cxn>
                <a:cxn ang="0">
                  <a:pos x="T4" y="T5"/>
                </a:cxn>
                <a:cxn ang="0">
                  <a:pos x="T6" y="T7"/>
                </a:cxn>
                <a:cxn ang="0">
                  <a:pos x="T8" y="T9"/>
                </a:cxn>
              </a:cxnLst>
              <a:rect l="0" t="0" r="r" b="b"/>
              <a:pathLst>
                <a:path w="9" h="10">
                  <a:moveTo>
                    <a:pt x="9" y="10"/>
                  </a:moveTo>
                  <a:lnTo>
                    <a:pt x="4" y="5"/>
                  </a:lnTo>
                  <a:lnTo>
                    <a:pt x="0" y="0"/>
                  </a:lnTo>
                  <a:lnTo>
                    <a:pt x="4" y="5"/>
                  </a:lnTo>
                  <a:lnTo>
                    <a:pt x="9" y="10"/>
                  </a:ln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grpSp>
      <p:sp>
        <p:nvSpPr>
          <p:cNvPr id="52" name="矩形 51"/>
          <p:cNvSpPr/>
          <p:nvPr/>
        </p:nvSpPr>
        <p:spPr>
          <a:xfrm>
            <a:off x="4638337" y="3027042"/>
            <a:ext cx="3672255" cy="2308324"/>
          </a:xfrm>
          <a:prstGeom prst="rect">
            <a:avLst/>
          </a:prstGeom>
        </p:spPr>
        <p:txBody>
          <a:bodyPr wrap="square">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）冷却法。</a:t>
            </a:r>
          </a:p>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）窒息法。</a:t>
            </a:r>
          </a:p>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3</a:t>
            </a:r>
            <a:r>
              <a:rPr lang="zh-CN" altLang="en-US" sz="2400" dirty="0">
                <a:latin typeface="微软雅黑" panose="020B0503020204020204" pitchFamily="34" charset="-122"/>
                <a:ea typeface="微软雅黑" panose="020B0503020204020204" pitchFamily="34" charset="-122"/>
              </a:rPr>
              <a:t>）化学法。</a:t>
            </a:r>
          </a:p>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4</a:t>
            </a:r>
            <a:r>
              <a:rPr lang="zh-CN" altLang="en-US" sz="2400" dirty="0">
                <a:latin typeface="微软雅黑" panose="020B0503020204020204" pitchFamily="34" charset="-122"/>
                <a:ea typeface="微软雅黑" panose="020B0503020204020204" pitchFamily="34" charset="-122"/>
              </a:rPr>
              <a:t>）隔离法</a:t>
            </a:r>
            <a:endParaRPr lang="zh-CN" altLang="zh-CN"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200557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组合 3"/>
          <p:cNvGrpSpPr>
            <a:grpSpLocks/>
          </p:cNvGrpSpPr>
          <p:nvPr/>
        </p:nvGrpSpPr>
        <p:grpSpPr bwMode="auto">
          <a:xfrm>
            <a:off x="2158606" y="2"/>
            <a:ext cx="691753" cy="550863"/>
            <a:chOff x="0" y="0"/>
            <a:chExt cx="1165289" cy="968188"/>
          </a:xfrm>
        </p:grpSpPr>
        <p:sp>
          <p:nvSpPr>
            <p:cNvPr id="34873" name="平行四边形 18"/>
            <p:cNvSpPr>
              <a:spLocks noChangeArrowheads="1"/>
            </p:cNvSpPr>
            <p:nvPr/>
          </p:nvSpPr>
          <p:spPr bwMode="auto">
            <a:xfrm flipH="1" flipV="1">
              <a:off x="155649" y="0"/>
              <a:ext cx="1009640" cy="968188"/>
            </a:xfrm>
            <a:prstGeom prst="parallelogram">
              <a:avLst>
                <a:gd name="adj" fmla="val 56360"/>
              </a:avLst>
            </a:prstGeom>
            <a:solidFill>
              <a:srgbClr val="3F3E40"/>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74" name="平行四边形 16"/>
            <p:cNvSpPr>
              <a:spLocks noChangeArrowheads="1"/>
            </p:cNvSpPr>
            <p:nvPr/>
          </p:nvSpPr>
          <p:spPr bwMode="auto">
            <a:xfrm flipH="1" flipV="1">
              <a:off x="0" y="1"/>
              <a:ext cx="827231" cy="793268"/>
            </a:xfrm>
            <a:prstGeom prst="parallelogram">
              <a:avLst>
                <a:gd name="adj" fmla="val 56360"/>
              </a:avLst>
            </a:prstGeom>
            <a:solidFill>
              <a:srgbClr val="00A1D8"/>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75" name="平行四边形 15"/>
            <p:cNvSpPr>
              <a:spLocks noChangeArrowheads="1"/>
            </p:cNvSpPr>
            <p:nvPr/>
          </p:nvSpPr>
          <p:spPr bwMode="auto">
            <a:xfrm flipH="1" flipV="1">
              <a:off x="216160" y="1"/>
              <a:ext cx="676827" cy="649039"/>
            </a:xfrm>
            <a:prstGeom prst="parallelogram">
              <a:avLst>
                <a:gd name="adj" fmla="val 56360"/>
              </a:avLst>
            </a:prstGeom>
            <a:solidFill>
              <a:srgbClr val="D6DADD"/>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grpSp>
        <p:nvGrpSpPr>
          <p:cNvPr id="34820" name="组合 22"/>
          <p:cNvGrpSpPr>
            <a:grpSpLocks/>
          </p:cNvGrpSpPr>
          <p:nvPr/>
        </p:nvGrpSpPr>
        <p:grpSpPr bwMode="auto">
          <a:xfrm>
            <a:off x="6467475" y="2"/>
            <a:ext cx="692944" cy="550863"/>
            <a:chOff x="0" y="0"/>
            <a:chExt cx="1165289" cy="968188"/>
          </a:xfrm>
        </p:grpSpPr>
        <p:sp>
          <p:nvSpPr>
            <p:cNvPr id="34870" name="平行四边形 23"/>
            <p:cNvSpPr>
              <a:spLocks noChangeArrowheads="1"/>
            </p:cNvSpPr>
            <p:nvPr/>
          </p:nvSpPr>
          <p:spPr bwMode="auto">
            <a:xfrm flipH="1" flipV="1">
              <a:off x="155649" y="0"/>
              <a:ext cx="1009640" cy="968188"/>
            </a:xfrm>
            <a:prstGeom prst="parallelogram">
              <a:avLst>
                <a:gd name="adj" fmla="val 56360"/>
              </a:avLst>
            </a:prstGeom>
            <a:solidFill>
              <a:srgbClr val="3F3E40"/>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71" name="平行四边形 26"/>
            <p:cNvSpPr>
              <a:spLocks noChangeArrowheads="1"/>
            </p:cNvSpPr>
            <p:nvPr/>
          </p:nvSpPr>
          <p:spPr bwMode="auto">
            <a:xfrm flipH="1" flipV="1">
              <a:off x="0" y="1"/>
              <a:ext cx="827231" cy="793268"/>
            </a:xfrm>
            <a:prstGeom prst="parallelogram">
              <a:avLst>
                <a:gd name="adj" fmla="val 56360"/>
              </a:avLst>
            </a:prstGeom>
            <a:solidFill>
              <a:srgbClr val="00A1D8"/>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72" name="平行四边形 32"/>
            <p:cNvSpPr>
              <a:spLocks noChangeArrowheads="1"/>
            </p:cNvSpPr>
            <p:nvPr/>
          </p:nvSpPr>
          <p:spPr bwMode="auto">
            <a:xfrm flipH="1" flipV="1">
              <a:off x="216160" y="1"/>
              <a:ext cx="676827" cy="649039"/>
            </a:xfrm>
            <a:prstGeom prst="parallelogram">
              <a:avLst>
                <a:gd name="adj" fmla="val 56360"/>
              </a:avLst>
            </a:prstGeom>
            <a:solidFill>
              <a:srgbClr val="D6DADD"/>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34821" name="任意多边形 21"/>
          <p:cNvSpPr>
            <a:spLocks noChangeArrowheads="1"/>
          </p:cNvSpPr>
          <p:nvPr/>
        </p:nvSpPr>
        <p:spPr bwMode="auto">
          <a:xfrm>
            <a:off x="65488" y="3101332"/>
            <a:ext cx="4040981" cy="1012825"/>
          </a:xfrm>
          <a:custGeom>
            <a:avLst/>
            <a:gdLst>
              <a:gd name="T0" fmla="*/ 5295010 w 5388429"/>
              <a:gd name="T1" fmla="*/ 0 h 1012510"/>
              <a:gd name="T2" fmla="*/ 5387521 w 5388429"/>
              <a:gd name="T3" fmla="*/ 0 h 1012510"/>
              <a:gd name="T4" fmla="*/ 5387521 w 5388429"/>
              <a:gd name="T5" fmla="*/ 664372 h 1012510"/>
              <a:gd name="T6" fmla="*/ 5039027 w 5388429"/>
              <a:gd name="T7" fmla="*/ 1013140 h 1012510"/>
              <a:gd name="T8" fmla="*/ 0 w 5388429"/>
              <a:gd name="T9" fmla="*/ 1013140 h 1012510"/>
              <a:gd name="T10" fmla="*/ 0 w 5388429"/>
              <a:gd name="T11" fmla="*/ 908696 h 1012510"/>
              <a:gd name="T12" fmla="*/ 4946516 w 5388429"/>
              <a:gd name="T13" fmla="*/ 908696 h 1012510"/>
              <a:gd name="T14" fmla="*/ 5295010 w 5388429"/>
              <a:gd name="T15" fmla="*/ 559926 h 1012510"/>
              <a:gd name="T16" fmla="*/ 0 60000 65536"/>
              <a:gd name="T17" fmla="*/ 0 60000 65536"/>
              <a:gd name="T18" fmla="*/ 0 60000 65536"/>
              <a:gd name="T19" fmla="*/ 0 60000 65536"/>
              <a:gd name="T20" fmla="*/ 0 60000 65536"/>
              <a:gd name="T21" fmla="*/ 0 60000 65536"/>
              <a:gd name="T22" fmla="*/ 0 60000 65536"/>
              <a:gd name="T23" fmla="*/ 0 60000 65536"/>
              <a:gd name="T24" fmla="*/ 0 w 5388429"/>
              <a:gd name="T25" fmla="*/ 0 h 1012510"/>
              <a:gd name="T26" fmla="*/ 5388429 w 5388429"/>
              <a:gd name="T27" fmla="*/ 1012510 h 10125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88429" h="1012510">
                <a:moveTo>
                  <a:pt x="5295902" y="0"/>
                </a:moveTo>
                <a:lnTo>
                  <a:pt x="5388429" y="0"/>
                </a:lnTo>
                <a:lnTo>
                  <a:pt x="5388429" y="663958"/>
                </a:lnTo>
                <a:cubicBezTo>
                  <a:pt x="5388429" y="856458"/>
                  <a:pt x="5232377" y="1012510"/>
                  <a:pt x="5039877" y="1012510"/>
                </a:cubicBezTo>
                <a:lnTo>
                  <a:pt x="0" y="1012510"/>
                </a:lnTo>
                <a:lnTo>
                  <a:pt x="0" y="908130"/>
                </a:lnTo>
                <a:lnTo>
                  <a:pt x="4947350" y="908130"/>
                </a:lnTo>
                <a:cubicBezTo>
                  <a:pt x="5139850" y="908130"/>
                  <a:pt x="5295902" y="752078"/>
                  <a:pt x="5295902" y="559578"/>
                </a:cubicBezTo>
                <a:lnTo>
                  <a:pt x="5295902" y="0"/>
                </a:lnTo>
                <a:close/>
              </a:path>
            </a:pathLst>
          </a:custGeom>
          <a:solidFill>
            <a:srgbClr val="20273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p>
        </p:txBody>
      </p:sp>
      <p:sp>
        <p:nvSpPr>
          <p:cNvPr id="34822" name="椭圆 25"/>
          <p:cNvSpPr>
            <a:spLocks noChangeAspect="1" noChangeArrowheads="1"/>
          </p:cNvSpPr>
          <p:nvPr/>
        </p:nvSpPr>
        <p:spPr bwMode="auto">
          <a:xfrm>
            <a:off x="3637360" y="1948806"/>
            <a:ext cx="864394" cy="1152525"/>
          </a:xfrm>
          <a:prstGeom prst="ellipse">
            <a:avLst/>
          </a:prstGeom>
          <a:solidFill>
            <a:srgbClr val="202731"/>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23" name="椭圆 27"/>
          <p:cNvSpPr>
            <a:spLocks noChangeAspect="1" noChangeArrowheads="1"/>
          </p:cNvSpPr>
          <p:nvPr/>
        </p:nvSpPr>
        <p:spPr bwMode="auto">
          <a:xfrm>
            <a:off x="2880122" y="2677469"/>
            <a:ext cx="863204" cy="1152525"/>
          </a:xfrm>
          <a:prstGeom prst="ellipse">
            <a:avLst/>
          </a:prstGeom>
          <a:solidFill>
            <a:srgbClr val="00A1D8"/>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24" name="椭圆 30"/>
          <p:cNvSpPr>
            <a:spLocks noChangeAspect="1" noChangeArrowheads="1"/>
          </p:cNvSpPr>
          <p:nvPr/>
        </p:nvSpPr>
        <p:spPr bwMode="auto">
          <a:xfrm>
            <a:off x="5543553" y="2677469"/>
            <a:ext cx="863203" cy="1152525"/>
          </a:xfrm>
          <a:prstGeom prst="ellipse">
            <a:avLst/>
          </a:prstGeom>
          <a:solidFill>
            <a:srgbClr val="00A1D8"/>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25" name="椭圆 31"/>
          <p:cNvSpPr>
            <a:spLocks noChangeAspect="1" noChangeArrowheads="1"/>
          </p:cNvSpPr>
          <p:nvPr/>
        </p:nvSpPr>
        <p:spPr bwMode="auto">
          <a:xfrm>
            <a:off x="4785123" y="1948806"/>
            <a:ext cx="864394" cy="1152525"/>
          </a:xfrm>
          <a:prstGeom prst="ellipse">
            <a:avLst/>
          </a:prstGeom>
          <a:solidFill>
            <a:srgbClr val="202731"/>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26" name="任意多边形 33"/>
          <p:cNvSpPr>
            <a:spLocks noChangeArrowheads="1"/>
          </p:cNvSpPr>
          <p:nvPr/>
        </p:nvSpPr>
        <p:spPr bwMode="auto">
          <a:xfrm>
            <a:off x="65485" y="3829995"/>
            <a:ext cx="3309938" cy="1012825"/>
          </a:xfrm>
          <a:custGeom>
            <a:avLst/>
            <a:gdLst>
              <a:gd name="T0" fmla="*/ 4319854 w 4414157"/>
              <a:gd name="T1" fmla="*/ 0 h 1012510"/>
              <a:gd name="T2" fmla="*/ 4412343 w 4414157"/>
              <a:gd name="T3" fmla="*/ 0 h 1012510"/>
              <a:gd name="T4" fmla="*/ 4412343 w 4414157"/>
              <a:gd name="T5" fmla="*/ 664372 h 1012510"/>
              <a:gd name="T6" fmla="*/ 4063935 w 4414157"/>
              <a:gd name="T7" fmla="*/ 1013140 h 1012510"/>
              <a:gd name="T8" fmla="*/ 0 w 4414157"/>
              <a:gd name="T9" fmla="*/ 1013140 h 1012510"/>
              <a:gd name="T10" fmla="*/ 0 w 4414157"/>
              <a:gd name="T11" fmla="*/ 908696 h 1012510"/>
              <a:gd name="T12" fmla="*/ 3971446 w 4414157"/>
              <a:gd name="T13" fmla="*/ 908696 h 1012510"/>
              <a:gd name="T14" fmla="*/ 4319854 w 4414157"/>
              <a:gd name="T15" fmla="*/ 559926 h 1012510"/>
              <a:gd name="T16" fmla="*/ 0 60000 65536"/>
              <a:gd name="T17" fmla="*/ 0 60000 65536"/>
              <a:gd name="T18" fmla="*/ 0 60000 65536"/>
              <a:gd name="T19" fmla="*/ 0 60000 65536"/>
              <a:gd name="T20" fmla="*/ 0 60000 65536"/>
              <a:gd name="T21" fmla="*/ 0 60000 65536"/>
              <a:gd name="T22" fmla="*/ 0 60000 65536"/>
              <a:gd name="T23" fmla="*/ 0 60000 65536"/>
              <a:gd name="T24" fmla="*/ 0 w 4414157"/>
              <a:gd name="T25" fmla="*/ 0 h 1012510"/>
              <a:gd name="T26" fmla="*/ 4414157 w 4414157"/>
              <a:gd name="T27" fmla="*/ 1012510 h 10125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14157" h="1012510">
                <a:moveTo>
                  <a:pt x="4321630" y="0"/>
                </a:moveTo>
                <a:lnTo>
                  <a:pt x="4414157" y="0"/>
                </a:lnTo>
                <a:lnTo>
                  <a:pt x="4414157" y="663958"/>
                </a:lnTo>
                <a:cubicBezTo>
                  <a:pt x="4414157" y="856458"/>
                  <a:pt x="4258105" y="1012510"/>
                  <a:pt x="4065605" y="1012510"/>
                </a:cubicBezTo>
                <a:lnTo>
                  <a:pt x="0" y="1012510"/>
                </a:lnTo>
                <a:lnTo>
                  <a:pt x="0" y="908130"/>
                </a:lnTo>
                <a:lnTo>
                  <a:pt x="3973078" y="908130"/>
                </a:lnTo>
                <a:cubicBezTo>
                  <a:pt x="4165578" y="908130"/>
                  <a:pt x="4321630" y="752078"/>
                  <a:pt x="4321630" y="559578"/>
                </a:cubicBezTo>
                <a:lnTo>
                  <a:pt x="4321630" y="0"/>
                </a:lnTo>
                <a:close/>
              </a:path>
            </a:pathLst>
          </a:cu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p>
        </p:txBody>
      </p:sp>
      <p:sp>
        <p:nvSpPr>
          <p:cNvPr id="34827" name="任意多边形 35"/>
          <p:cNvSpPr>
            <a:spLocks noChangeArrowheads="1"/>
          </p:cNvSpPr>
          <p:nvPr/>
        </p:nvSpPr>
        <p:spPr bwMode="auto">
          <a:xfrm flipH="1">
            <a:off x="5180413" y="3085457"/>
            <a:ext cx="4040981" cy="1012825"/>
          </a:xfrm>
          <a:custGeom>
            <a:avLst/>
            <a:gdLst>
              <a:gd name="T0" fmla="*/ 5295010 w 5388429"/>
              <a:gd name="T1" fmla="*/ 0 h 1012510"/>
              <a:gd name="T2" fmla="*/ 5387521 w 5388429"/>
              <a:gd name="T3" fmla="*/ 0 h 1012510"/>
              <a:gd name="T4" fmla="*/ 5387521 w 5388429"/>
              <a:gd name="T5" fmla="*/ 664372 h 1012510"/>
              <a:gd name="T6" fmla="*/ 5039027 w 5388429"/>
              <a:gd name="T7" fmla="*/ 1013140 h 1012510"/>
              <a:gd name="T8" fmla="*/ 0 w 5388429"/>
              <a:gd name="T9" fmla="*/ 1013140 h 1012510"/>
              <a:gd name="T10" fmla="*/ 0 w 5388429"/>
              <a:gd name="T11" fmla="*/ 908696 h 1012510"/>
              <a:gd name="T12" fmla="*/ 4946516 w 5388429"/>
              <a:gd name="T13" fmla="*/ 908696 h 1012510"/>
              <a:gd name="T14" fmla="*/ 5295010 w 5388429"/>
              <a:gd name="T15" fmla="*/ 559926 h 1012510"/>
              <a:gd name="T16" fmla="*/ 0 60000 65536"/>
              <a:gd name="T17" fmla="*/ 0 60000 65536"/>
              <a:gd name="T18" fmla="*/ 0 60000 65536"/>
              <a:gd name="T19" fmla="*/ 0 60000 65536"/>
              <a:gd name="T20" fmla="*/ 0 60000 65536"/>
              <a:gd name="T21" fmla="*/ 0 60000 65536"/>
              <a:gd name="T22" fmla="*/ 0 60000 65536"/>
              <a:gd name="T23" fmla="*/ 0 60000 65536"/>
              <a:gd name="T24" fmla="*/ 0 w 5388429"/>
              <a:gd name="T25" fmla="*/ 0 h 1012510"/>
              <a:gd name="T26" fmla="*/ 5388429 w 5388429"/>
              <a:gd name="T27" fmla="*/ 1012510 h 10125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88429" h="1012510">
                <a:moveTo>
                  <a:pt x="5295902" y="0"/>
                </a:moveTo>
                <a:lnTo>
                  <a:pt x="5388429" y="0"/>
                </a:lnTo>
                <a:lnTo>
                  <a:pt x="5388429" y="663958"/>
                </a:lnTo>
                <a:cubicBezTo>
                  <a:pt x="5388429" y="856458"/>
                  <a:pt x="5232377" y="1012510"/>
                  <a:pt x="5039877" y="1012510"/>
                </a:cubicBezTo>
                <a:lnTo>
                  <a:pt x="0" y="1012510"/>
                </a:lnTo>
                <a:lnTo>
                  <a:pt x="0" y="908130"/>
                </a:lnTo>
                <a:lnTo>
                  <a:pt x="4947350" y="908130"/>
                </a:lnTo>
                <a:cubicBezTo>
                  <a:pt x="5139850" y="908130"/>
                  <a:pt x="5295902" y="752078"/>
                  <a:pt x="5295902" y="559578"/>
                </a:cubicBezTo>
                <a:lnTo>
                  <a:pt x="5295902" y="0"/>
                </a:lnTo>
                <a:close/>
              </a:path>
            </a:pathLst>
          </a:custGeom>
          <a:solidFill>
            <a:srgbClr val="20273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p>
        </p:txBody>
      </p:sp>
      <p:sp>
        <p:nvSpPr>
          <p:cNvPr id="34828" name="任意多边形 36"/>
          <p:cNvSpPr>
            <a:spLocks noChangeArrowheads="1"/>
          </p:cNvSpPr>
          <p:nvPr/>
        </p:nvSpPr>
        <p:spPr bwMode="auto">
          <a:xfrm flipH="1">
            <a:off x="5911456" y="3814120"/>
            <a:ext cx="3311129" cy="1012825"/>
          </a:xfrm>
          <a:custGeom>
            <a:avLst/>
            <a:gdLst>
              <a:gd name="T0" fmla="*/ 4414578 w 4415098"/>
              <a:gd name="T1" fmla="*/ 0 h 1012510"/>
              <a:gd name="T2" fmla="*/ 4322061 w 4415098"/>
              <a:gd name="T3" fmla="*/ 0 h 1012510"/>
              <a:gd name="T4" fmla="*/ 4322061 w 4415098"/>
              <a:gd name="T5" fmla="*/ 559926 h 1012510"/>
              <a:gd name="T6" fmla="*/ 3973551 w 4415098"/>
              <a:gd name="T7" fmla="*/ 908696 h 1012510"/>
              <a:gd name="T8" fmla="*/ 0 w 4415098"/>
              <a:gd name="T9" fmla="*/ 908696 h 1012510"/>
              <a:gd name="T10" fmla="*/ 0 w 4415098"/>
              <a:gd name="T11" fmla="*/ 1013140 h 1012510"/>
              <a:gd name="T12" fmla="*/ 4066068 w 4415098"/>
              <a:gd name="T13" fmla="*/ 1013140 h 1012510"/>
              <a:gd name="T14" fmla="*/ 4414578 w 4415098"/>
              <a:gd name="T15" fmla="*/ 664372 h 1012510"/>
              <a:gd name="T16" fmla="*/ 0 60000 65536"/>
              <a:gd name="T17" fmla="*/ 0 60000 65536"/>
              <a:gd name="T18" fmla="*/ 0 60000 65536"/>
              <a:gd name="T19" fmla="*/ 0 60000 65536"/>
              <a:gd name="T20" fmla="*/ 0 60000 65536"/>
              <a:gd name="T21" fmla="*/ 0 60000 65536"/>
              <a:gd name="T22" fmla="*/ 0 60000 65536"/>
              <a:gd name="T23" fmla="*/ 0 60000 65536"/>
              <a:gd name="T24" fmla="*/ 0 w 4415098"/>
              <a:gd name="T25" fmla="*/ 0 h 1012510"/>
              <a:gd name="T26" fmla="*/ 4415098 w 4415098"/>
              <a:gd name="T27" fmla="*/ 1012510 h 10125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15098" h="1012510">
                <a:moveTo>
                  <a:pt x="4415098" y="0"/>
                </a:moveTo>
                <a:lnTo>
                  <a:pt x="4322571" y="0"/>
                </a:lnTo>
                <a:lnTo>
                  <a:pt x="4322571" y="559578"/>
                </a:lnTo>
                <a:cubicBezTo>
                  <a:pt x="4322571" y="752078"/>
                  <a:pt x="4166519" y="908130"/>
                  <a:pt x="3974019" y="908130"/>
                </a:cubicBezTo>
                <a:lnTo>
                  <a:pt x="0" y="908130"/>
                </a:lnTo>
                <a:lnTo>
                  <a:pt x="0" y="1012510"/>
                </a:lnTo>
                <a:lnTo>
                  <a:pt x="4066546" y="1012510"/>
                </a:lnTo>
                <a:cubicBezTo>
                  <a:pt x="4259046" y="1012510"/>
                  <a:pt x="4415098" y="856458"/>
                  <a:pt x="4415098" y="663958"/>
                </a:cubicBezTo>
                <a:lnTo>
                  <a:pt x="4415098" y="0"/>
                </a:lnTo>
                <a:close/>
              </a:path>
            </a:pathLst>
          </a:cu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p>
        </p:txBody>
      </p:sp>
      <p:grpSp>
        <p:nvGrpSpPr>
          <p:cNvPr id="34829" name="组合 38"/>
          <p:cNvGrpSpPr>
            <a:grpSpLocks/>
          </p:cNvGrpSpPr>
          <p:nvPr/>
        </p:nvGrpSpPr>
        <p:grpSpPr bwMode="auto">
          <a:xfrm>
            <a:off x="3108723" y="2888607"/>
            <a:ext cx="429816" cy="600075"/>
            <a:chOff x="0" y="0"/>
            <a:chExt cx="444697" cy="466185"/>
          </a:xfrm>
        </p:grpSpPr>
        <p:sp>
          <p:nvSpPr>
            <p:cNvPr id="34862" name="Freeform 11"/>
            <p:cNvSpPr>
              <a:spLocks noChangeArrowheads="1"/>
            </p:cNvSpPr>
            <p:nvPr/>
          </p:nvSpPr>
          <p:spPr bwMode="auto">
            <a:xfrm>
              <a:off x="130793" y="245705"/>
              <a:ext cx="88753" cy="87818"/>
            </a:xfrm>
            <a:custGeom>
              <a:avLst/>
              <a:gdLst>
                <a:gd name="T0" fmla="*/ 118156869 w 40"/>
                <a:gd name="T1" fmla="*/ 4819013 h 40"/>
                <a:gd name="T2" fmla="*/ 98464797 w 40"/>
                <a:gd name="T3" fmla="*/ 0 h 40"/>
                <a:gd name="T4" fmla="*/ 0 w 40"/>
                <a:gd name="T5" fmla="*/ 96400014 h 40"/>
                <a:gd name="T6" fmla="*/ 98464797 w 40"/>
                <a:gd name="T7" fmla="*/ 192800028 h 40"/>
                <a:gd name="T8" fmla="*/ 196927375 w 40"/>
                <a:gd name="T9" fmla="*/ 96400014 h 40"/>
                <a:gd name="T10" fmla="*/ 192003803 w 40"/>
                <a:gd name="T11" fmla="*/ 72300559 h 40"/>
                <a:gd name="T12" fmla="*/ 73846934 w 40"/>
                <a:gd name="T13" fmla="*/ 125320677 h 40"/>
                <a:gd name="T14" fmla="*/ 118156869 w 40"/>
                <a:gd name="T15" fmla="*/ 4819013 h 40"/>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0"/>
                <a:gd name="T26" fmla="*/ 40 w 40"/>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0">
                  <a:moveTo>
                    <a:pt x="24" y="1"/>
                  </a:moveTo>
                  <a:cubicBezTo>
                    <a:pt x="23" y="1"/>
                    <a:pt x="21" y="0"/>
                    <a:pt x="20" y="0"/>
                  </a:cubicBezTo>
                  <a:cubicBezTo>
                    <a:pt x="9" y="0"/>
                    <a:pt x="0" y="9"/>
                    <a:pt x="0" y="20"/>
                  </a:cubicBezTo>
                  <a:cubicBezTo>
                    <a:pt x="0" y="31"/>
                    <a:pt x="9" y="40"/>
                    <a:pt x="20" y="40"/>
                  </a:cubicBezTo>
                  <a:cubicBezTo>
                    <a:pt x="31" y="40"/>
                    <a:pt x="40" y="31"/>
                    <a:pt x="40" y="20"/>
                  </a:cubicBezTo>
                  <a:cubicBezTo>
                    <a:pt x="40" y="18"/>
                    <a:pt x="40" y="17"/>
                    <a:pt x="39" y="15"/>
                  </a:cubicBezTo>
                  <a:cubicBezTo>
                    <a:pt x="15" y="26"/>
                    <a:pt x="15" y="26"/>
                    <a:pt x="15" y="26"/>
                  </a:cubicBezTo>
                  <a:lnTo>
                    <a:pt x="24" y="1"/>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63" name="Freeform 12"/>
            <p:cNvSpPr>
              <a:spLocks noChangeArrowheads="1"/>
            </p:cNvSpPr>
            <p:nvPr/>
          </p:nvSpPr>
          <p:spPr bwMode="auto">
            <a:xfrm>
              <a:off x="0" y="114912"/>
              <a:ext cx="351273" cy="351273"/>
            </a:xfrm>
            <a:custGeom>
              <a:avLst/>
              <a:gdLst>
                <a:gd name="T0" fmla="*/ 639391975 w 159"/>
                <a:gd name="T1" fmla="*/ 200115147 h 159"/>
                <a:gd name="T2" fmla="*/ 702842041 w 159"/>
                <a:gd name="T3" fmla="*/ 385587291 h 159"/>
                <a:gd name="T4" fmla="*/ 385587291 w 159"/>
                <a:gd name="T5" fmla="*/ 702842041 h 159"/>
                <a:gd name="T6" fmla="*/ 73212805 w 159"/>
                <a:gd name="T7" fmla="*/ 385587291 h 159"/>
                <a:gd name="T8" fmla="*/ 385587291 w 159"/>
                <a:gd name="T9" fmla="*/ 73212805 h 159"/>
                <a:gd name="T10" fmla="*/ 546655903 w 159"/>
                <a:gd name="T11" fmla="*/ 117139604 h 159"/>
                <a:gd name="T12" fmla="*/ 595462967 w 159"/>
                <a:gd name="T13" fmla="*/ 63450066 h 159"/>
                <a:gd name="T14" fmla="*/ 385587291 w 159"/>
                <a:gd name="T15" fmla="*/ 0 h 159"/>
                <a:gd name="T16" fmla="*/ 0 w 159"/>
                <a:gd name="T17" fmla="*/ 385587291 h 159"/>
                <a:gd name="T18" fmla="*/ 385587291 w 159"/>
                <a:gd name="T19" fmla="*/ 776054846 h 159"/>
                <a:gd name="T20" fmla="*/ 776054846 w 159"/>
                <a:gd name="T21" fmla="*/ 385587291 h 159"/>
                <a:gd name="T22" fmla="*/ 688199039 w 159"/>
                <a:gd name="T23" fmla="*/ 146425609 h 159"/>
                <a:gd name="T24" fmla="*/ 639391975 w 159"/>
                <a:gd name="T25" fmla="*/ 200115147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9"/>
                <a:gd name="T40" fmla="*/ 0 h 159"/>
                <a:gd name="T41" fmla="*/ 159 w 159"/>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9" h="159">
                  <a:moveTo>
                    <a:pt x="131" y="41"/>
                  </a:moveTo>
                  <a:cubicBezTo>
                    <a:pt x="139" y="52"/>
                    <a:pt x="144" y="65"/>
                    <a:pt x="144" y="79"/>
                  </a:cubicBezTo>
                  <a:cubicBezTo>
                    <a:pt x="144" y="115"/>
                    <a:pt x="115" y="144"/>
                    <a:pt x="79" y="144"/>
                  </a:cubicBezTo>
                  <a:cubicBezTo>
                    <a:pt x="44" y="144"/>
                    <a:pt x="15" y="115"/>
                    <a:pt x="15" y="79"/>
                  </a:cubicBezTo>
                  <a:cubicBezTo>
                    <a:pt x="15" y="44"/>
                    <a:pt x="44" y="15"/>
                    <a:pt x="79" y="15"/>
                  </a:cubicBezTo>
                  <a:cubicBezTo>
                    <a:pt x="91" y="15"/>
                    <a:pt x="103" y="18"/>
                    <a:pt x="112" y="24"/>
                  </a:cubicBezTo>
                  <a:cubicBezTo>
                    <a:pt x="122" y="13"/>
                    <a:pt x="122" y="13"/>
                    <a:pt x="122" y="13"/>
                  </a:cubicBezTo>
                  <a:cubicBezTo>
                    <a:pt x="110" y="5"/>
                    <a:pt x="95" y="0"/>
                    <a:pt x="79" y="0"/>
                  </a:cubicBezTo>
                  <a:cubicBezTo>
                    <a:pt x="35" y="0"/>
                    <a:pt x="0" y="35"/>
                    <a:pt x="0" y="79"/>
                  </a:cubicBezTo>
                  <a:cubicBezTo>
                    <a:pt x="0" y="123"/>
                    <a:pt x="35" y="159"/>
                    <a:pt x="79" y="159"/>
                  </a:cubicBezTo>
                  <a:cubicBezTo>
                    <a:pt x="123" y="159"/>
                    <a:pt x="159" y="123"/>
                    <a:pt x="159" y="79"/>
                  </a:cubicBezTo>
                  <a:cubicBezTo>
                    <a:pt x="159" y="61"/>
                    <a:pt x="152" y="43"/>
                    <a:pt x="141" y="30"/>
                  </a:cubicBezTo>
                  <a:lnTo>
                    <a:pt x="131" y="41"/>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64" name="Freeform 13"/>
            <p:cNvSpPr>
              <a:spLocks noChangeArrowheads="1"/>
            </p:cNvSpPr>
            <p:nvPr/>
          </p:nvSpPr>
          <p:spPr bwMode="auto">
            <a:xfrm>
              <a:off x="174702" y="221415"/>
              <a:ext cx="66331" cy="68199"/>
            </a:xfrm>
            <a:custGeom>
              <a:avLst/>
              <a:gdLst>
                <a:gd name="T0" fmla="*/ 61969036 w 71"/>
                <a:gd name="T1" fmla="*/ 26183745 h 73"/>
                <a:gd name="T2" fmla="*/ 33166434 w 71"/>
                <a:gd name="T3" fmla="*/ 0 h 73"/>
                <a:gd name="T4" fmla="*/ 16583684 w 71"/>
                <a:gd name="T5" fmla="*/ 16582634 h 73"/>
                <a:gd name="T6" fmla="*/ 0 w 71"/>
                <a:gd name="T7" fmla="*/ 63713748 h 73"/>
                <a:gd name="T8" fmla="*/ 48004025 w 71"/>
                <a:gd name="T9" fmla="*/ 42766378 h 73"/>
                <a:gd name="T10" fmla="*/ 61969036 w 71"/>
                <a:gd name="T11" fmla="*/ 26183745 h 73"/>
                <a:gd name="T12" fmla="*/ 0 60000 65536"/>
                <a:gd name="T13" fmla="*/ 0 60000 65536"/>
                <a:gd name="T14" fmla="*/ 0 60000 65536"/>
                <a:gd name="T15" fmla="*/ 0 60000 65536"/>
                <a:gd name="T16" fmla="*/ 0 60000 65536"/>
                <a:gd name="T17" fmla="*/ 0 60000 65536"/>
                <a:gd name="T18" fmla="*/ 0 w 71"/>
                <a:gd name="T19" fmla="*/ 0 h 73"/>
                <a:gd name="T20" fmla="*/ 71 w 71"/>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71" h="73">
                  <a:moveTo>
                    <a:pt x="71" y="30"/>
                  </a:moveTo>
                  <a:lnTo>
                    <a:pt x="38" y="0"/>
                  </a:lnTo>
                  <a:lnTo>
                    <a:pt x="19" y="19"/>
                  </a:lnTo>
                  <a:lnTo>
                    <a:pt x="0" y="73"/>
                  </a:lnTo>
                  <a:lnTo>
                    <a:pt x="55" y="49"/>
                  </a:lnTo>
                  <a:lnTo>
                    <a:pt x="71" y="30"/>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65" name="Freeform 14"/>
            <p:cNvSpPr>
              <a:spLocks noChangeArrowheads="1"/>
            </p:cNvSpPr>
            <p:nvPr/>
          </p:nvSpPr>
          <p:spPr bwMode="auto">
            <a:xfrm>
              <a:off x="216743" y="88753"/>
              <a:ext cx="143873" cy="152281"/>
            </a:xfrm>
            <a:custGeom>
              <a:avLst/>
              <a:gdLst>
                <a:gd name="T0" fmla="*/ 105609322 w 154"/>
                <a:gd name="T1" fmla="*/ 0 h 163"/>
                <a:gd name="T2" fmla="*/ 0 w 154"/>
                <a:gd name="T3" fmla="*/ 115210386 h 163"/>
                <a:gd name="T4" fmla="*/ 28802627 w 154"/>
                <a:gd name="T5" fmla="*/ 142266889 h 163"/>
                <a:gd name="T6" fmla="*/ 134411949 w 154"/>
                <a:gd name="T7" fmla="*/ 27056503 h 163"/>
                <a:gd name="T8" fmla="*/ 105609322 w 154"/>
                <a:gd name="T9" fmla="*/ 30547755 h 163"/>
                <a:gd name="T10" fmla="*/ 105609322 w 154"/>
                <a:gd name="T11" fmla="*/ 0 h 163"/>
                <a:gd name="T12" fmla="*/ 0 60000 65536"/>
                <a:gd name="T13" fmla="*/ 0 60000 65536"/>
                <a:gd name="T14" fmla="*/ 0 60000 65536"/>
                <a:gd name="T15" fmla="*/ 0 60000 65536"/>
                <a:gd name="T16" fmla="*/ 0 60000 65536"/>
                <a:gd name="T17" fmla="*/ 0 60000 65536"/>
                <a:gd name="T18" fmla="*/ 0 w 154"/>
                <a:gd name="T19" fmla="*/ 0 h 163"/>
                <a:gd name="T20" fmla="*/ 154 w 154"/>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154" h="163">
                  <a:moveTo>
                    <a:pt x="121" y="0"/>
                  </a:moveTo>
                  <a:lnTo>
                    <a:pt x="0" y="132"/>
                  </a:lnTo>
                  <a:lnTo>
                    <a:pt x="33" y="163"/>
                  </a:lnTo>
                  <a:lnTo>
                    <a:pt x="154" y="31"/>
                  </a:lnTo>
                  <a:lnTo>
                    <a:pt x="121" y="35"/>
                  </a:lnTo>
                  <a:lnTo>
                    <a:pt x="121" y="0"/>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66" name="Freeform 15"/>
            <p:cNvSpPr>
              <a:spLocks noChangeArrowheads="1"/>
            </p:cNvSpPr>
            <p:nvPr/>
          </p:nvSpPr>
          <p:spPr bwMode="auto">
            <a:xfrm>
              <a:off x="336325" y="55120"/>
              <a:ext cx="56988" cy="59791"/>
            </a:xfrm>
            <a:custGeom>
              <a:avLst/>
              <a:gdLst>
                <a:gd name="T0" fmla="*/ 12218788 w 61"/>
                <a:gd name="T1" fmla="*/ 41893872 h 64"/>
                <a:gd name="T2" fmla="*/ 12218788 w 61"/>
                <a:gd name="T3" fmla="*/ 10473702 h 64"/>
                <a:gd name="T4" fmla="*/ 0 w 61"/>
                <a:gd name="T5" fmla="*/ 0 h 64"/>
                <a:gd name="T6" fmla="*/ 0 w 61"/>
                <a:gd name="T7" fmla="*/ 0 h 64"/>
                <a:gd name="T8" fmla="*/ 0 w 61"/>
                <a:gd name="T9" fmla="*/ 55858808 h 64"/>
                <a:gd name="T10" fmla="*/ 53239871 w 61"/>
                <a:gd name="T11" fmla="*/ 48003765 h 64"/>
                <a:gd name="T12" fmla="*/ 53239871 w 61"/>
                <a:gd name="T13" fmla="*/ 48003765 h 64"/>
                <a:gd name="T14" fmla="*/ 43638795 w 61"/>
                <a:gd name="T15" fmla="*/ 37530063 h 64"/>
                <a:gd name="T16" fmla="*/ 12218788 w 61"/>
                <a:gd name="T17" fmla="*/ 41893872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64"/>
                <a:gd name="T29" fmla="*/ 61 w 61"/>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64">
                  <a:moveTo>
                    <a:pt x="14" y="48"/>
                  </a:moveTo>
                  <a:lnTo>
                    <a:pt x="14" y="12"/>
                  </a:lnTo>
                  <a:lnTo>
                    <a:pt x="0" y="0"/>
                  </a:lnTo>
                  <a:lnTo>
                    <a:pt x="0" y="64"/>
                  </a:lnTo>
                  <a:lnTo>
                    <a:pt x="61" y="55"/>
                  </a:lnTo>
                  <a:lnTo>
                    <a:pt x="50" y="43"/>
                  </a:lnTo>
                  <a:lnTo>
                    <a:pt x="14" y="48"/>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67" name="Freeform 16"/>
            <p:cNvSpPr>
              <a:spLocks noChangeArrowheads="1"/>
            </p:cNvSpPr>
            <p:nvPr/>
          </p:nvSpPr>
          <p:spPr bwMode="auto">
            <a:xfrm>
              <a:off x="360615" y="27093"/>
              <a:ext cx="59791" cy="61660"/>
            </a:xfrm>
            <a:custGeom>
              <a:avLst/>
              <a:gdLst>
                <a:gd name="T0" fmla="*/ 12218851 w 64"/>
                <a:gd name="T1" fmla="*/ 42767750 h 66"/>
                <a:gd name="T2" fmla="*/ 12218851 w 64"/>
                <a:gd name="T3" fmla="*/ 9601209 h 66"/>
                <a:gd name="T4" fmla="*/ 1745150 w 64"/>
                <a:gd name="T5" fmla="*/ 0 h 66"/>
                <a:gd name="T6" fmla="*/ 1745150 w 64"/>
                <a:gd name="T7" fmla="*/ 0 h 66"/>
                <a:gd name="T8" fmla="*/ 0 w 64"/>
                <a:gd name="T9" fmla="*/ 57605388 h 66"/>
                <a:gd name="T10" fmla="*/ 55858808 w 64"/>
                <a:gd name="T11" fmla="*/ 48877695 h 66"/>
                <a:gd name="T12" fmla="*/ 55858808 w 64"/>
                <a:gd name="T13" fmla="*/ 48877695 h 66"/>
                <a:gd name="T14" fmla="*/ 43639956 w 64"/>
                <a:gd name="T15" fmla="*/ 38403903 h 66"/>
                <a:gd name="T16" fmla="*/ 12218851 w 64"/>
                <a:gd name="T17" fmla="*/ 4276775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66"/>
                <a:gd name="T29" fmla="*/ 64 w 64"/>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66">
                  <a:moveTo>
                    <a:pt x="14" y="49"/>
                  </a:moveTo>
                  <a:lnTo>
                    <a:pt x="14" y="11"/>
                  </a:lnTo>
                  <a:lnTo>
                    <a:pt x="2" y="0"/>
                  </a:lnTo>
                  <a:lnTo>
                    <a:pt x="0" y="66"/>
                  </a:lnTo>
                  <a:lnTo>
                    <a:pt x="64" y="56"/>
                  </a:lnTo>
                  <a:lnTo>
                    <a:pt x="50" y="44"/>
                  </a:lnTo>
                  <a:lnTo>
                    <a:pt x="14" y="49"/>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68" name="Freeform 17"/>
            <p:cNvSpPr>
              <a:spLocks noChangeArrowheads="1"/>
            </p:cNvSpPr>
            <p:nvPr/>
          </p:nvSpPr>
          <p:spPr bwMode="auto">
            <a:xfrm>
              <a:off x="64462" y="181242"/>
              <a:ext cx="220480" cy="218612"/>
            </a:xfrm>
            <a:custGeom>
              <a:avLst/>
              <a:gdLst>
                <a:gd name="T0" fmla="*/ 243057152 w 100"/>
                <a:gd name="T1" fmla="*/ 0 h 99"/>
                <a:gd name="T2" fmla="*/ 0 w 100"/>
                <a:gd name="T3" fmla="*/ 238931875 h 99"/>
                <a:gd name="T4" fmla="*/ 243057152 w 100"/>
                <a:gd name="T5" fmla="*/ 482739460 h 99"/>
                <a:gd name="T6" fmla="*/ 486114304 w 100"/>
                <a:gd name="T7" fmla="*/ 238931875 h 99"/>
                <a:gd name="T8" fmla="*/ 447226042 w 100"/>
                <a:gd name="T9" fmla="*/ 107274454 h 99"/>
                <a:gd name="T10" fmla="*/ 403473990 w 100"/>
                <a:gd name="T11" fmla="*/ 156035971 h 99"/>
                <a:gd name="T12" fmla="*/ 393753027 w 100"/>
                <a:gd name="T13" fmla="*/ 165789599 h 99"/>
                <a:gd name="T14" fmla="*/ 413197158 w 100"/>
                <a:gd name="T15" fmla="*/ 238931875 h 99"/>
                <a:gd name="T16" fmla="*/ 243057152 w 100"/>
                <a:gd name="T17" fmla="*/ 409597185 h 99"/>
                <a:gd name="T18" fmla="*/ 72917146 w 100"/>
                <a:gd name="T19" fmla="*/ 238931875 h 99"/>
                <a:gd name="T20" fmla="*/ 243057152 w 100"/>
                <a:gd name="T21" fmla="*/ 73142276 h 99"/>
                <a:gd name="T22" fmla="*/ 301391750 w 100"/>
                <a:gd name="T23" fmla="*/ 82893696 h 99"/>
                <a:gd name="T24" fmla="*/ 311112714 w 100"/>
                <a:gd name="T25" fmla="*/ 68266565 h 99"/>
                <a:gd name="T26" fmla="*/ 354862560 w 100"/>
                <a:gd name="T27" fmla="*/ 24380759 h 99"/>
                <a:gd name="T28" fmla="*/ 243057152 w 100"/>
                <a:gd name="T29" fmla="*/ 0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99"/>
                <a:gd name="T47" fmla="*/ 100 w 100"/>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99">
                  <a:moveTo>
                    <a:pt x="50" y="0"/>
                  </a:moveTo>
                  <a:cubicBezTo>
                    <a:pt x="23" y="0"/>
                    <a:pt x="0" y="22"/>
                    <a:pt x="0" y="49"/>
                  </a:cubicBezTo>
                  <a:cubicBezTo>
                    <a:pt x="0" y="77"/>
                    <a:pt x="23" y="99"/>
                    <a:pt x="50" y="99"/>
                  </a:cubicBezTo>
                  <a:cubicBezTo>
                    <a:pt x="78" y="99"/>
                    <a:pt x="100" y="77"/>
                    <a:pt x="100" y="49"/>
                  </a:cubicBezTo>
                  <a:cubicBezTo>
                    <a:pt x="100" y="39"/>
                    <a:pt x="97" y="30"/>
                    <a:pt x="92" y="22"/>
                  </a:cubicBezTo>
                  <a:cubicBezTo>
                    <a:pt x="83" y="32"/>
                    <a:pt x="83" y="32"/>
                    <a:pt x="83" y="32"/>
                  </a:cubicBezTo>
                  <a:cubicBezTo>
                    <a:pt x="81" y="34"/>
                    <a:pt x="81" y="34"/>
                    <a:pt x="81" y="34"/>
                  </a:cubicBezTo>
                  <a:cubicBezTo>
                    <a:pt x="84" y="39"/>
                    <a:pt x="85" y="44"/>
                    <a:pt x="85" y="49"/>
                  </a:cubicBezTo>
                  <a:cubicBezTo>
                    <a:pt x="85" y="69"/>
                    <a:pt x="69" y="84"/>
                    <a:pt x="50" y="84"/>
                  </a:cubicBezTo>
                  <a:cubicBezTo>
                    <a:pt x="31" y="84"/>
                    <a:pt x="15" y="69"/>
                    <a:pt x="15" y="49"/>
                  </a:cubicBezTo>
                  <a:cubicBezTo>
                    <a:pt x="15" y="30"/>
                    <a:pt x="31" y="15"/>
                    <a:pt x="50" y="15"/>
                  </a:cubicBezTo>
                  <a:cubicBezTo>
                    <a:pt x="54" y="15"/>
                    <a:pt x="59" y="15"/>
                    <a:pt x="62" y="17"/>
                  </a:cubicBezTo>
                  <a:cubicBezTo>
                    <a:pt x="64" y="14"/>
                    <a:pt x="64" y="14"/>
                    <a:pt x="64" y="14"/>
                  </a:cubicBezTo>
                  <a:cubicBezTo>
                    <a:pt x="73" y="5"/>
                    <a:pt x="73" y="5"/>
                    <a:pt x="73" y="5"/>
                  </a:cubicBezTo>
                  <a:cubicBezTo>
                    <a:pt x="66" y="2"/>
                    <a:pt x="58" y="0"/>
                    <a:pt x="50" y="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69" name="Freeform 18"/>
            <p:cNvSpPr>
              <a:spLocks noChangeArrowheads="1"/>
            </p:cNvSpPr>
            <p:nvPr/>
          </p:nvSpPr>
          <p:spPr bwMode="auto">
            <a:xfrm>
              <a:off x="386774" y="0"/>
              <a:ext cx="57923" cy="59791"/>
            </a:xfrm>
            <a:custGeom>
              <a:avLst/>
              <a:gdLst>
                <a:gd name="T0" fmla="*/ 43640309 w 62"/>
                <a:gd name="T1" fmla="*/ 37530063 h 64"/>
                <a:gd name="T2" fmla="*/ 13092466 w 62"/>
                <a:gd name="T3" fmla="*/ 41021297 h 64"/>
                <a:gd name="T4" fmla="*/ 13092466 w 62"/>
                <a:gd name="T5" fmla="*/ 10473702 h 64"/>
                <a:gd name="T6" fmla="*/ 0 w 62"/>
                <a:gd name="T7" fmla="*/ 0 h 64"/>
                <a:gd name="T8" fmla="*/ 0 w 62"/>
                <a:gd name="T9" fmla="*/ 0 h 64"/>
                <a:gd name="T10" fmla="*/ 0 w 62"/>
                <a:gd name="T11" fmla="*/ 55858808 h 64"/>
                <a:gd name="T12" fmla="*/ 54114096 w 62"/>
                <a:gd name="T13" fmla="*/ 48003765 h 64"/>
                <a:gd name="T14" fmla="*/ 54114096 w 62"/>
                <a:gd name="T15" fmla="*/ 48003765 h 64"/>
                <a:gd name="T16" fmla="*/ 43640309 w 62"/>
                <a:gd name="T17" fmla="*/ 37530063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4"/>
                <a:gd name="T29" fmla="*/ 62 w 62"/>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4">
                  <a:moveTo>
                    <a:pt x="50" y="43"/>
                  </a:moveTo>
                  <a:lnTo>
                    <a:pt x="15" y="47"/>
                  </a:lnTo>
                  <a:lnTo>
                    <a:pt x="15" y="12"/>
                  </a:lnTo>
                  <a:lnTo>
                    <a:pt x="0" y="0"/>
                  </a:lnTo>
                  <a:lnTo>
                    <a:pt x="0" y="64"/>
                  </a:lnTo>
                  <a:lnTo>
                    <a:pt x="62" y="55"/>
                  </a:lnTo>
                  <a:lnTo>
                    <a:pt x="50" y="43"/>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34830" name="组合 47"/>
          <p:cNvGrpSpPr>
            <a:grpSpLocks/>
          </p:cNvGrpSpPr>
          <p:nvPr/>
        </p:nvGrpSpPr>
        <p:grpSpPr bwMode="auto">
          <a:xfrm>
            <a:off x="3925494" y="2252019"/>
            <a:ext cx="340519" cy="506413"/>
            <a:chOff x="0" y="0"/>
            <a:chExt cx="402656" cy="450303"/>
          </a:xfrm>
        </p:grpSpPr>
        <p:sp>
          <p:nvSpPr>
            <p:cNvPr id="34857" name="Freeform 108"/>
            <p:cNvSpPr>
              <a:spLocks noEditPoints="1" noChangeArrowheads="1"/>
            </p:cNvSpPr>
            <p:nvPr/>
          </p:nvSpPr>
          <p:spPr bwMode="auto">
            <a:xfrm>
              <a:off x="69134" y="167228"/>
              <a:ext cx="56988" cy="57923"/>
            </a:xfrm>
            <a:custGeom>
              <a:avLst/>
              <a:gdLst>
                <a:gd name="T0" fmla="*/ 62454464 w 26"/>
                <a:gd name="T1" fmla="*/ 0 h 26"/>
                <a:gd name="T2" fmla="*/ 0 w 26"/>
                <a:gd name="T3" fmla="*/ 64521766 h 26"/>
                <a:gd name="T4" fmla="*/ 62454464 w 26"/>
                <a:gd name="T5" fmla="*/ 129041305 h 26"/>
                <a:gd name="T6" fmla="*/ 124908929 w 26"/>
                <a:gd name="T7" fmla="*/ 64521766 h 26"/>
                <a:gd name="T8" fmla="*/ 62454464 w 26"/>
                <a:gd name="T9" fmla="*/ 0 h 26"/>
                <a:gd name="T10" fmla="*/ 62454464 w 26"/>
                <a:gd name="T11" fmla="*/ 114152866 h 26"/>
                <a:gd name="T12" fmla="*/ 14413580 w 26"/>
                <a:gd name="T13" fmla="*/ 64521766 h 26"/>
                <a:gd name="T14" fmla="*/ 62454464 w 26"/>
                <a:gd name="T15" fmla="*/ 14888439 h 26"/>
                <a:gd name="T16" fmla="*/ 110495348 w 26"/>
                <a:gd name="T17" fmla="*/ 64521766 h 26"/>
                <a:gd name="T18" fmla="*/ 62454464 w 26"/>
                <a:gd name="T19" fmla="*/ 114152866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58" name="Freeform 109"/>
            <p:cNvSpPr>
              <a:spLocks noEditPoints="1" noChangeArrowheads="1"/>
            </p:cNvSpPr>
            <p:nvPr/>
          </p:nvSpPr>
          <p:spPr bwMode="auto">
            <a:xfrm>
              <a:off x="197125" y="129859"/>
              <a:ext cx="48580" cy="48580"/>
            </a:xfrm>
            <a:custGeom>
              <a:avLst/>
              <a:gdLst>
                <a:gd name="T0" fmla="*/ 53636736 w 22"/>
                <a:gd name="T1" fmla="*/ 0 h 22"/>
                <a:gd name="T2" fmla="*/ 0 w 22"/>
                <a:gd name="T3" fmla="*/ 53636736 h 22"/>
                <a:gd name="T4" fmla="*/ 53636736 w 22"/>
                <a:gd name="T5" fmla="*/ 107273473 h 22"/>
                <a:gd name="T6" fmla="*/ 107273473 w 22"/>
                <a:gd name="T7" fmla="*/ 53636736 h 22"/>
                <a:gd name="T8" fmla="*/ 53636736 w 22"/>
                <a:gd name="T9" fmla="*/ 0 h 22"/>
                <a:gd name="T10" fmla="*/ 53636736 w 22"/>
                <a:gd name="T11" fmla="*/ 82892937 h 22"/>
                <a:gd name="T12" fmla="*/ 24380535 w 22"/>
                <a:gd name="T13" fmla="*/ 53636736 h 22"/>
                <a:gd name="T14" fmla="*/ 53636736 w 22"/>
                <a:gd name="T15" fmla="*/ 24380535 h 22"/>
                <a:gd name="T16" fmla="*/ 82892937 w 22"/>
                <a:gd name="T17" fmla="*/ 53636736 h 22"/>
                <a:gd name="T18" fmla="*/ 53636736 w 22"/>
                <a:gd name="T19" fmla="*/ 82892937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59" name="Freeform 110"/>
            <p:cNvSpPr>
              <a:spLocks noEditPoints="1" noChangeArrowheads="1"/>
            </p:cNvSpPr>
            <p:nvPr/>
          </p:nvSpPr>
          <p:spPr bwMode="auto">
            <a:xfrm>
              <a:off x="82213" y="181242"/>
              <a:ext cx="30830" cy="30830"/>
            </a:xfrm>
            <a:custGeom>
              <a:avLst/>
              <a:gdLst>
                <a:gd name="T0" fmla="*/ 33946032 w 14"/>
                <a:gd name="T1" fmla="*/ 0 h 14"/>
                <a:gd name="T2" fmla="*/ 0 w 14"/>
                <a:gd name="T3" fmla="*/ 33946032 h 14"/>
                <a:gd name="T4" fmla="*/ 33946032 w 14"/>
                <a:gd name="T5" fmla="*/ 67892064 h 14"/>
                <a:gd name="T6" fmla="*/ 67892064 w 14"/>
                <a:gd name="T7" fmla="*/ 33946032 h 14"/>
                <a:gd name="T8" fmla="*/ 33946032 w 14"/>
                <a:gd name="T9" fmla="*/ 0 h 14"/>
                <a:gd name="T10" fmla="*/ 33946032 w 14"/>
                <a:gd name="T11" fmla="*/ 48493388 h 14"/>
                <a:gd name="T12" fmla="*/ 19398676 w 14"/>
                <a:gd name="T13" fmla="*/ 33946032 h 14"/>
                <a:gd name="T14" fmla="*/ 33946032 w 14"/>
                <a:gd name="T15" fmla="*/ 14547356 h 14"/>
                <a:gd name="T16" fmla="*/ 53344709 w 14"/>
                <a:gd name="T17" fmla="*/ 33946032 h 14"/>
                <a:gd name="T18" fmla="*/ 33946032 w 14"/>
                <a:gd name="T19" fmla="*/ 48493388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60" name="Freeform 111"/>
            <p:cNvSpPr>
              <a:spLocks noEditPoints="1" noChangeArrowheads="1"/>
            </p:cNvSpPr>
            <p:nvPr/>
          </p:nvSpPr>
          <p:spPr bwMode="auto">
            <a:xfrm>
              <a:off x="172834" y="105568"/>
              <a:ext cx="97161" cy="97161"/>
            </a:xfrm>
            <a:custGeom>
              <a:avLst/>
              <a:gdLst>
                <a:gd name="T0" fmla="*/ 107276785 w 44"/>
                <a:gd name="T1" fmla="*/ 0 h 44"/>
                <a:gd name="T2" fmla="*/ 0 w 44"/>
                <a:gd name="T3" fmla="*/ 107276785 h 44"/>
                <a:gd name="T4" fmla="*/ 107276785 w 44"/>
                <a:gd name="T5" fmla="*/ 214551362 h 44"/>
                <a:gd name="T6" fmla="*/ 214551362 w 44"/>
                <a:gd name="T7" fmla="*/ 107276785 h 44"/>
                <a:gd name="T8" fmla="*/ 107276785 w 44"/>
                <a:gd name="T9" fmla="*/ 0 h 44"/>
                <a:gd name="T10" fmla="*/ 107276785 w 44"/>
                <a:gd name="T11" fmla="*/ 190170575 h 44"/>
                <a:gd name="T12" fmla="*/ 24380786 w 44"/>
                <a:gd name="T13" fmla="*/ 107276785 h 44"/>
                <a:gd name="T14" fmla="*/ 107276785 w 44"/>
                <a:gd name="T15" fmla="*/ 29256502 h 44"/>
                <a:gd name="T16" fmla="*/ 190170575 w 44"/>
                <a:gd name="T17" fmla="*/ 107276785 h 44"/>
                <a:gd name="T18" fmla="*/ 107276785 w 44"/>
                <a:gd name="T19" fmla="*/ 190170575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61" name="Freeform 112"/>
            <p:cNvSpPr>
              <a:spLocks noEditPoints="1" noChangeArrowheads="1"/>
            </p:cNvSpPr>
            <p:nvPr/>
          </p:nvSpPr>
          <p:spPr bwMode="auto">
            <a:xfrm>
              <a:off x="0" y="0"/>
              <a:ext cx="402656" cy="450303"/>
            </a:xfrm>
            <a:custGeom>
              <a:avLst/>
              <a:gdLst>
                <a:gd name="T0" fmla="*/ 768466764 w 182"/>
                <a:gd name="T1" fmla="*/ 467756656 h 204"/>
                <a:gd name="T2" fmla="*/ 748889275 w 182"/>
                <a:gd name="T3" fmla="*/ 233879432 h 204"/>
                <a:gd name="T4" fmla="*/ 381786472 w 182"/>
                <a:gd name="T5" fmla="*/ 0 h 204"/>
                <a:gd name="T6" fmla="*/ 4893819 w 182"/>
                <a:gd name="T7" fmla="*/ 384925185 h 204"/>
                <a:gd name="T8" fmla="*/ 0 w 182"/>
                <a:gd name="T9" fmla="*/ 993984274 h 204"/>
                <a:gd name="T10" fmla="*/ 553101113 w 182"/>
                <a:gd name="T11" fmla="*/ 857555709 h 204"/>
                <a:gd name="T12" fmla="*/ 719519723 w 182"/>
                <a:gd name="T13" fmla="*/ 857555709 h 204"/>
                <a:gd name="T14" fmla="*/ 719519723 w 182"/>
                <a:gd name="T15" fmla="*/ 857555709 h 204"/>
                <a:gd name="T16" fmla="*/ 763572945 w 182"/>
                <a:gd name="T17" fmla="*/ 735744333 h 204"/>
                <a:gd name="T18" fmla="*/ 714625904 w 182"/>
                <a:gd name="T19" fmla="*/ 706507748 h 204"/>
                <a:gd name="T20" fmla="*/ 763572945 w 182"/>
                <a:gd name="T21" fmla="*/ 682145031 h 204"/>
                <a:gd name="T22" fmla="*/ 758676913 w 182"/>
                <a:gd name="T23" fmla="*/ 672401711 h 204"/>
                <a:gd name="T24" fmla="*/ 832097474 w 182"/>
                <a:gd name="T25" fmla="*/ 540844806 h 204"/>
                <a:gd name="T26" fmla="*/ 303472093 w 182"/>
                <a:gd name="T27" fmla="*/ 453139467 h 204"/>
                <a:gd name="T28" fmla="*/ 303472093 w 182"/>
                <a:gd name="T29" fmla="*/ 496993240 h 204"/>
                <a:gd name="T30" fmla="*/ 264312690 w 182"/>
                <a:gd name="T31" fmla="*/ 511610429 h 204"/>
                <a:gd name="T32" fmla="*/ 234945351 w 182"/>
                <a:gd name="T33" fmla="*/ 535970938 h 204"/>
                <a:gd name="T34" fmla="*/ 195788161 w 182"/>
                <a:gd name="T35" fmla="*/ 521353750 h 204"/>
                <a:gd name="T36" fmla="*/ 156630972 w 182"/>
                <a:gd name="T37" fmla="*/ 521353750 h 204"/>
                <a:gd name="T38" fmla="*/ 137051271 w 182"/>
                <a:gd name="T39" fmla="*/ 482373845 h 204"/>
                <a:gd name="T40" fmla="*/ 107683931 w 182"/>
                <a:gd name="T41" fmla="*/ 453139467 h 204"/>
                <a:gd name="T42" fmla="*/ 127261420 w 182"/>
                <a:gd name="T43" fmla="*/ 414159562 h 204"/>
                <a:gd name="T44" fmla="*/ 127261420 w 182"/>
                <a:gd name="T45" fmla="*/ 370307996 h 204"/>
                <a:gd name="T46" fmla="*/ 166418610 w 182"/>
                <a:gd name="T47" fmla="*/ 355690808 h 204"/>
                <a:gd name="T48" fmla="*/ 195788161 w 182"/>
                <a:gd name="T49" fmla="*/ 331328091 h 204"/>
                <a:gd name="T50" fmla="*/ 234945351 w 182"/>
                <a:gd name="T51" fmla="*/ 345945280 h 204"/>
                <a:gd name="T52" fmla="*/ 278998572 w 182"/>
                <a:gd name="T53" fmla="*/ 345945280 h 204"/>
                <a:gd name="T54" fmla="*/ 293682242 w 182"/>
                <a:gd name="T55" fmla="*/ 384925185 h 204"/>
                <a:gd name="T56" fmla="*/ 323049581 w 182"/>
                <a:gd name="T57" fmla="*/ 414159562 h 204"/>
                <a:gd name="T58" fmla="*/ 665678864 w 182"/>
                <a:gd name="T59" fmla="*/ 375179657 h 204"/>
                <a:gd name="T60" fmla="*/ 616731823 w 182"/>
                <a:gd name="T61" fmla="*/ 423905090 h 204"/>
                <a:gd name="T62" fmla="*/ 592258303 w 182"/>
                <a:gd name="T63" fmla="*/ 487247712 h 204"/>
                <a:gd name="T64" fmla="*/ 523731562 w 182"/>
                <a:gd name="T65" fmla="*/ 487247712 h 204"/>
                <a:gd name="T66" fmla="*/ 460100852 w 182"/>
                <a:gd name="T67" fmla="*/ 511610429 h 204"/>
                <a:gd name="T68" fmla="*/ 406259992 w 182"/>
                <a:gd name="T69" fmla="*/ 467756656 h 204"/>
                <a:gd name="T70" fmla="*/ 342629282 w 182"/>
                <a:gd name="T71" fmla="*/ 443393939 h 204"/>
                <a:gd name="T72" fmla="*/ 342629282 w 182"/>
                <a:gd name="T73" fmla="*/ 375179657 h 204"/>
                <a:gd name="T74" fmla="*/ 313259731 w 182"/>
                <a:gd name="T75" fmla="*/ 311839242 h 204"/>
                <a:gd name="T76" fmla="*/ 362206771 w 182"/>
                <a:gd name="T77" fmla="*/ 258239941 h 204"/>
                <a:gd name="T78" fmla="*/ 386680291 w 182"/>
                <a:gd name="T79" fmla="*/ 194899526 h 204"/>
                <a:gd name="T80" fmla="*/ 460100852 w 182"/>
                <a:gd name="T81" fmla="*/ 194899526 h 204"/>
                <a:gd name="T82" fmla="*/ 523731562 w 182"/>
                <a:gd name="T83" fmla="*/ 170536810 h 204"/>
                <a:gd name="T84" fmla="*/ 572678602 w 182"/>
                <a:gd name="T85" fmla="*/ 214388375 h 204"/>
                <a:gd name="T86" fmla="*/ 636309312 w 182"/>
                <a:gd name="T87" fmla="*/ 238751092 h 204"/>
                <a:gd name="T88" fmla="*/ 636309312 w 182"/>
                <a:gd name="T89" fmla="*/ 311839242 h 204"/>
                <a:gd name="T90" fmla="*/ 665678864 w 182"/>
                <a:gd name="T91" fmla="*/ 37517965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34831" name="组合 53"/>
          <p:cNvGrpSpPr>
            <a:grpSpLocks/>
          </p:cNvGrpSpPr>
          <p:nvPr/>
        </p:nvGrpSpPr>
        <p:grpSpPr bwMode="auto">
          <a:xfrm>
            <a:off x="5799538" y="2969567"/>
            <a:ext cx="336947" cy="508000"/>
            <a:chOff x="0" y="0"/>
            <a:chExt cx="406393" cy="459645"/>
          </a:xfrm>
        </p:grpSpPr>
        <p:sp>
          <p:nvSpPr>
            <p:cNvPr id="34854" name="Freeform 148"/>
            <p:cNvSpPr>
              <a:spLocks noEditPoints="1" noChangeArrowheads="1"/>
            </p:cNvSpPr>
            <p:nvPr/>
          </p:nvSpPr>
          <p:spPr bwMode="auto">
            <a:xfrm>
              <a:off x="55120" y="0"/>
              <a:ext cx="351273" cy="456842"/>
            </a:xfrm>
            <a:custGeom>
              <a:avLst/>
              <a:gdLst>
                <a:gd name="T0" fmla="*/ 766292108 w 159"/>
                <a:gd name="T1" fmla="*/ 901080016 h 207"/>
                <a:gd name="T2" fmla="*/ 434396564 w 159"/>
                <a:gd name="T3" fmla="*/ 384784554 h 207"/>
                <a:gd name="T4" fmla="*/ 449037357 w 159"/>
                <a:gd name="T5" fmla="*/ 116896378 h 207"/>
                <a:gd name="T6" fmla="*/ 204995411 w 159"/>
                <a:gd name="T7" fmla="*/ 19483097 h 207"/>
                <a:gd name="T8" fmla="*/ 341658282 w 159"/>
                <a:gd name="T9" fmla="*/ 233792756 h 207"/>
                <a:gd name="T10" fmla="*/ 180591879 w 159"/>
                <a:gd name="T11" fmla="*/ 336079017 h 207"/>
                <a:gd name="T12" fmla="*/ 48809273 w 159"/>
                <a:gd name="T13" fmla="*/ 131508701 h 207"/>
                <a:gd name="T14" fmla="*/ 48809273 w 159"/>
                <a:gd name="T15" fmla="*/ 375043005 h 207"/>
                <a:gd name="T16" fmla="*/ 302611748 w 159"/>
                <a:gd name="T17" fmla="*/ 467587718 h 207"/>
                <a:gd name="T18" fmla="*/ 634509501 w 159"/>
                <a:gd name="T19" fmla="*/ 983880973 h 207"/>
                <a:gd name="T20" fmla="*/ 697961777 w 159"/>
                <a:gd name="T21" fmla="*/ 998493297 h 207"/>
                <a:gd name="T22" fmla="*/ 751651314 w 159"/>
                <a:gd name="T23" fmla="*/ 959527102 h 207"/>
                <a:gd name="T24" fmla="*/ 766292108 w 159"/>
                <a:gd name="T25" fmla="*/ 901080016 h 207"/>
                <a:gd name="T26" fmla="*/ 702842041 w 159"/>
                <a:gd name="T27" fmla="*/ 940044004 h 207"/>
                <a:gd name="T28" fmla="*/ 654032769 w 159"/>
                <a:gd name="T29" fmla="*/ 930304662 h 207"/>
                <a:gd name="T30" fmla="*/ 668675771 w 159"/>
                <a:gd name="T31" fmla="*/ 886467693 h 207"/>
                <a:gd name="T32" fmla="*/ 712604780 w 159"/>
                <a:gd name="T33" fmla="*/ 896209242 h 207"/>
                <a:gd name="T34" fmla="*/ 702842041 w 159"/>
                <a:gd name="T35" fmla="*/ 940044004 h 2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207"/>
                <a:gd name="T56" fmla="*/ 159 w 159"/>
                <a:gd name="T57" fmla="*/ 207 h 2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55" name="Freeform 149"/>
            <p:cNvSpPr>
              <a:spLocks noEditPoints="1" noChangeArrowheads="1"/>
            </p:cNvSpPr>
            <p:nvPr/>
          </p:nvSpPr>
          <p:spPr bwMode="auto">
            <a:xfrm>
              <a:off x="0" y="231691"/>
              <a:ext cx="231691" cy="227954"/>
            </a:xfrm>
            <a:custGeom>
              <a:avLst/>
              <a:gdLst>
                <a:gd name="T0" fmla="*/ 443079249 w 105"/>
                <a:gd name="T1" fmla="*/ 127348826 h 103"/>
                <a:gd name="T2" fmla="*/ 472292174 w 105"/>
                <a:gd name="T3" fmla="*/ 97960465 h 103"/>
                <a:gd name="T4" fmla="*/ 408996399 w 105"/>
                <a:gd name="T5" fmla="*/ 34286052 h 103"/>
                <a:gd name="T6" fmla="*/ 379781267 w 105"/>
                <a:gd name="T7" fmla="*/ 63674413 h 103"/>
                <a:gd name="T8" fmla="*/ 301877927 w 105"/>
                <a:gd name="T9" fmla="*/ 34286052 h 103"/>
                <a:gd name="T10" fmla="*/ 301877927 w 105"/>
                <a:gd name="T11" fmla="*/ 0 h 103"/>
                <a:gd name="T12" fmla="*/ 209367021 w 105"/>
                <a:gd name="T13" fmla="*/ 0 h 103"/>
                <a:gd name="T14" fmla="*/ 209367021 w 105"/>
                <a:gd name="T15" fmla="*/ 34286052 h 103"/>
                <a:gd name="T16" fmla="*/ 136331398 w 105"/>
                <a:gd name="T17" fmla="*/ 63674413 h 103"/>
                <a:gd name="T18" fmla="*/ 107118472 w 105"/>
                <a:gd name="T19" fmla="*/ 34286052 h 103"/>
                <a:gd name="T20" fmla="*/ 38952774 w 105"/>
                <a:gd name="T21" fmla="*/ 97960465 h 103"/>
                <a:gd name="T22" fmla="*/ 73035623 w 105"/>
                <a:gd name="T23" fmla="*/ 132246517 h 103"/>
                <a:gd name="T24" fmla="*/ 38952774 w 105"/>
                <a:gd name="T25" fmla="*/ 205716313 h 103"/>
                <a:gd name="T26" fmla="*/ 0 w 105"/>
                <a:gd name="T27" fmla="*/ 205716313 h 103"/>
                <a:gd name="T28" fmla="*/ 0 w 105"/>
                <a:gd name="T29" fmla="*/ 298779086 h 103"/>
                <a:gd name="T30" fmla="*/ 43820491 w 105"/>
                <a:gd name="T31" fmla="*/ 298779086 h 103"/>
                <a:gd name="T32" fmla="*/ 73035623 w 105"/>
                <a:gd name="T33" fmla="*/ 372248882 h 103"/>
                <a:gd name="T34" fmla="*/ 43820491 w 105"/>
                <a:gd name="T35" fmla="*/ 401637243 h 103"/>
                <a:gd name="T36" fmla="*/ 107118472 w 105"/>
                <a:gd name="T37" fmla="*/ 465311656 h 103"/>
                <a:gd name="T38" fmla="*/ 136331398 w 105"/>
                <a:gd name="T39" fmla="*/ 435923295 h 103"/>
                <a:gd name="T40" fmla="*/ 209367021 w 105"/>
                <a:gd name="T41" fmla="*/ 465311656 h 103"/>
                <a:gd name="T42" fmla="*/ 209367021 w 105"/>
                <a:gd name="T43" fmla="*/ 504495399 h 103"/>
                <a:gd name="T44" fmla="*/ 301877927 w 105"/>
                <a:gd name="T45" fmla="*/ 504495399 h 103"/>
                <a:gd name="T46" fmla="*/ 301877927 w 105"/>
                <a:gd name="T47" fmla="*/ 465311656 h 103"/>
                <a:gd name="T48" fmla="*/ 374913550 w 105"/>
                <a:gd name="T49" fmla="*/ 435923295 h 103"/>
                <a:gd name="T50" fmla="*/ 404126475 w 105"/>
                <a:gd name="T51" fmla="*/ 465311656 h 103"/>
                <a:gd name="T52" fmla="*/ 467424456 w 105"/>
                <a:gd name="T53" fmla="*/ 401637243 h 103"/>
                <a:gd name="T54" fmla="*/ 443079249 w 105"/>
                <a:gd name="T55" fmla="*/ 372248882 h 103"/>
                <a:gd name="T56" fmla="*/ 472292174 w 105"/>
                <a:gd name="T57" fmla="*/ 298779086 h 103"/>
                <a:gd name="T58" fmla="*/ 511244947 w 105"/>
                <a:gd name="T59" fmla="*/ 298779086 h 103"/>
                <a:gd name="T60" fmla="*/ 511244947 w 105"/>
                <a:gd name="T61" fmla="*/ 205716313 h 103"/>
                <a:gd name="T62" fmla="*/ 472292174 w 105"/>
                <a:gd name="T63" fmla="*/ 205716313 h 103"/>
                <a:gd name="T64" fmla="*/ 443079249 w 105"/>
                <a:gd name="T65" fmla="*/ 127348826 h 103"/>
                <a:gd name="T66" fmla="*/ 258057436 w 105"/>
                <a:gd name="T67" fmla="*/ 406534934 h 103"/>
                <a:gd name="T68" fmla="*/ 102248548 w 105"/>
                <a:gd name="T69" fmla="*/ 249797747 h 103"/>
                <a:gd name="T70" fmla="*/ 258057436 w 105"/>
                <a:gd name="T71" fmla="*/ 93062774 h 103"/>
                <a:gd name="T72" fmla="*/ 413864117 w 105"/>
                <a:gd name="T73" fmla="*/ 249797747 h 103"/>
                <a:gd name="T74" fmla="*/ 258057436 w 105"/>
                <a:gd name="T75" fmla="*/ 406534934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5"/>
                <a:gd name="T115" fmla="*/ 0 h 103"/>
                <a:gd name="T116" fmla="*/ 105 w 10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56" name="Oval 150"/>
            <p:cNvSpPr>
              <a:spLocks noChangeArrowheads="1"/>
            </p:cNvSpPr>
            <p:nvPr/>
          </p:nvSpPr>
          <p:spPr bwMode="auto">
            <a:xfrm>
              <a:off x="97160" y="326983"/>
              <a:ext cx="37370" cy="37370"/>
            </a:xfrm>
            <a:prstGeom prst="ellipse">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sym typeface="宋体" panose="02010600030101010101" pitchFamily="2" charset="-122"/>
              </a:endParaRPr>
            </a:p>
          </p:txBody>
        </p:sp>
      </p:grpSp>
      <p:grpSp>
        <p:nvGrpSpPr>
          <p:cNvPr id="34832" name="组合 57"/>
          <p:cNvGrpSpPr>
            <a:grpSpLocks/>
          </p:cNvGrpSpPr>
          <p:nvPr/>
        </p:nvGrpSpPr>
        <p:grpSpPr bwMode="auto">
          <a:xfrm>
            <a:off x="5037535" y="2302817"/>
            <a:ext cx="323850" cy="427039"/>
            <a:chOff x="0" y="0"/>
            <a:chExt cx="453105" cy="448433"/>
          </a:xfrm>
        </p:grpSpPr>
        <p:sp>
          <p:nvSpPr>
            <p:cNvPr id="34852" name="Freeform 136"/>
            <p:cNvSpPr>
              <a:spLocks noChangeArrowheads="1"/>
            </p:cNvSpPr>
            <p:nvPr/>
          </p:nvSpPr>
          <p:spPr bwMode="auto">
            <a:xfrm>
              <a:off x="0" y="251309"/>
              <a:ext cx="453105" cy="197124"/>
            </a:xfrm>
            <a:custGeom>
              <a:avLst/>
              <a:gdLst>
                <a:gd name="T0" fmla="*/ 503185259 w 205"/>
                <a:gd name="T1" fmla="*/ 93208644 h 89"/>
                <a:gd name="T2" fmla="*/ 229609301 w 205"/>
                <a:gd name="T3" fmla="*/ 0 h 89"/>
                <a:gd name="T4" fmla="*/ 0 w 205"/>
                <a:gd name="T5" fmla="*/ 0 h 89"/>
                <a:gd name="T6" fmla="*/ 0 w 205"/>
                <a:gd name="T7" fmla="*/ 328681014 h 89"/>
                <a:gd name="T8" fmla="*/ 107476506 w 205"/>
                <a:gd name="T9" fmla="*/ 436605296 h 89"/>
                <a:gd name="T10" fmla="*/ 894007109 w 205"/>
                <a:gd name="T11" fmla="*/ 436605296 h 89"/>
                <a:gd name="T12" fmla="*/ 1001483615 w 205"/>
                <a:gd name="T13" fmla="*/ 328681014 h 89"/>
                <a:gd name="T14" fmla="*/ 1001483615 w 205"/>
                <a:gd name="T15" fmla="*/ 0 h 89"/>
                <a:gd name="T16" fmla="*/ 771874314 w 205"/>
                <a:gd name="T17" fmla="*/ 0 h 89"/>
                <a:gd name="T18" fmla="*/ 503185259 w 205"/>
                <a:gd name="T19" fmla="*/ 93208644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5"/>
                <a:gd name="T31" fmla="*/ 0 h 89"/>
                <a:gd name="T32" fmla="*/ 205 w 20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53" name="Freeform 137"/>
            <p:cNvSpPr>
              <a:spLocks noEditPoints="1" noChangeArrowheads="1"/>
            </p:cNvSpPr>
            <p:nvPr/>
          </p:nvSpPr>
          <p:spPr bwMode="auto">
            <a:xfrm>
              <a:off x="0" y="0"/>
              <a:ext cx="453105" cy="260652"/>
            </a:xfrm>
            <a:custGeom>
              <a:avLst/>
              <a:gdLst>
                <a:gd name="T0" fmla="*/ 894007109 w 205"/>
                <a:gd name="T1" fmla="*/ 204929904 h 118"/>
                <a:gd name="T2" fmla="*/ 879350820 w 205"/>
                <a:gd name="T3" fmla="*/ 204929904 h 118"/>
                <a:gd name="T4" fmla="*/ 752333332 w 205"/>
                <a:gd name="T5" fmla="*/ 204929904 h 118"/>
                <a:gd name="T6" fmla="*/ 752333332 w 205"/>
                <a:gd name="T7" fmla="*/ 107344446 h 118"/>
                <a:gd name="T8" fmla="*/ 644856826 w 205"/>
                <a:gd name="T9" fmla="*/ 0 h 118"/>
                <a:gd name="T10" fmla="*/ 356626789 w 205"/>
                <a:gd name="T11" fmla="*/ 0 h 118"/>
                <a:gd name="T12" fmla="*/ 249150283 w 205"/>
                <a:gd name="T13" fmla="*/ 107344446 h 118"/>
                <a:gd name="T14" fmla="*/ 249150283 w 205"/>
                <a:gd name="T15" fmla="*/ 204929904 h 118"/>
                <a:gd name="T16" fmla="*/ 122132795 w 205"/>
                <a:gd name="T17" fmla="*/ 204929904 h 118"/>
                <a:gd name="T18" fmla="*/ 107476506 w 205"/>
                <a:gd name="T19" fmla="*/ 204929904 h 118"/>
                <a:gd name="T20" fmla="*/ 0 w 205"/>
                <a:gd name="T21" fmla="*/ 312276558 h 118"/>
                <a:gd name="T22" fmla="*/ 0 w 205"/>
                <a:gd name="T23" fmla="*/ 492808993 h 118"/>
                <a:gd name="T24" fmla="*/ 263804362 w 205"/>
                <a:gd name="T25" fmla="*/ 492808993 h 118"/>
                <a:gd name="T26" fmla="*/ 503185259 w 205"/>
                <a:gd name="T27" fmla="*/ 575758179 h 118"/>
                <a:gd name="T28" fmla="*/ 737679253 w 205"/>
                <a:gd name="T29" fmla="*/ 492808993 h 118"/>
                <a:gd name="T30" fmla="*/ 1001483615 w 205"/>
                <a:gd name="T31" fmla="*/ 492808993 h 118"/>
                <a:gd name="T32" fmla="*/ 1001483615 w 205"/>
                <a:gd name="T33" fmla="*/ 312276558 h 118"/>
                <a:gd name="T34" fmla="*/ 894007109 w 205"/>
                <a:gd name="T35" fmla="*/ 204929904 h 118"/>
                <a:gd name="T36" fmla="*/ 327314211 w 205"/>
                <a:gd name="T37" fmla="*/ 126862421 h 118"/>
                <a:gd name="T38" fmla="*/ 327314211 w 205"/>
                <a:gd name="T39" fmla="*/ 107344446 h 118"/>
                <a:gd name="T40" fmla="*/ 356626789 w 205"/>
                <a:gd name="T41" fmla="*/ 82949186 h 118"/>
                <a:gd name="T42" fmla="*/ 644856826 w 205"/>
                <a:gd name="T43" fmla="*/ 82949186 h 118"/>
                <a:gd name="T44" fmla="*/ 674169404 w 205"/>
                <a:gd name="T45" fmla="*/ 107344446 h 118"/>
                <a:gd name="T46" fmla="*/ 674169404 w 205"/>
                <a:gd name="T47" fmla="*/ 126862421 h 118"/>
                <a:gd name="T48" fmla="*/ 674169404 w 205"/>
                <a:gd name="T49" fmla="*/ 204929904 h 118"/>
                <a:gd name="T50" fmla="*/ 327314211 w 205"/>
                <a:gd name="T51" fmla="*/ 204929904 h 118"/>
                <a:gd name="T52" fmla="*/ 327314211 w 205"/>
                <a:gd name="T53" fmla="*/ 126862421 h 118"/>
                <a:gd name="T54" fmla="*/ 493413663 w 205"/>
                <a:gd name="T55" fmla="*/ 492808993 h 118"/>
                <a:gd name="T56" fmla="*/ 415249735 w 205"/>
                <a:gd name="T57" fmla="*/ 419621004 h 118"/>
                <a:gd name="T58" fmla="*/ 493413663 w 205"/>
                <a:gd name="T59" fmla="*/ 341551312 h 118"/>
                <a:gd name="T60" fmla="*/ 571577591 w 205"/>
                <a:gd name="T61" fmla="*/ 419621004 h 118"/>
                <a:gd name="T62" fmla="*/ 493413663 w 205"/>
                <a:gd name="T63" fmla="*/ 492808993 h 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118"/>
                <a:gd name="T98" fmla="*/ 205 w 205"/>
                <a:gd name="T99" fmla="*/ 118 h 1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sp>
        <p:nvSpPr>
          <p:cNvPr id="34839" name="椭圆 28"/>
          <p:cNvSpPr>
            <a:spLocks noChangeAspect="1" noChangeArrowheads="1"/>
          </p:cNvSpPr>
          <p:nvPr/>
        </p:nvSpPr>
        <p:spPr bwMode="auto">
          <a:xfrm>
            <a:off x="2014539" y="3417243"/>
            <a:ext cx="864394" cy="1152525"/>
          </a:xfrm>
          <a:prstGeom prst="ellipse">
            <a:avLst/>
          </a:prstGeom>
          <a:solidFill>
            <a:srgbClr val="A6AFB6"/>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40" name="椭圆 29"/>
          <p:cNvSpPr>
            <a:spLocks noChangeAspect="1" noChangeArrowheads="1"/>
          </p:cNvSpPr>
          <p:nvPr/>
        </p:nvSpPr>
        <p:spPr bwMode="auto">
          <a:xfrm>
            <a:off x="6406754" y="3434708"/>
            <a:ext cx="864394" cy="1150937"/>
          </a:xfrm>
          <a:prstGeom prst="ellipse">
            <a:avLst/>
          </a:prstGeom>
          <a:solidFill>
            <a:srgbClr val="A6AFB6"/>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4841" name="任意多边形 34"/>
          <p:cNvSpPr>
            <a:spLocks noChangeArrowheads="1"/>
          </p:cNvSpPr>
          <p:nvPr/>
        </p:nvSpPr>
        <p:spPr bwMode="auto">
          <a:xfrm>
            <a:off x="65486" y="4560244"/>
            <a:ext cx="2431256" cy="1012825"/>
          </a:xfrm>
          <a:custGeom>
            <a:avLst/>
            <a:gdLst>
              <a:gd name="T0" fmla="*/ 3149065 w 3241762"/>
              <a:gd name="T1" fmla="*/ 0 h 1012510"/>
              <a:gd name="T2" fmla="*/ 3241588 w 3241762"/>
              <a:gd name="T3" fmla="*/ 0 h 1012510"/>
              <a:gd name="T4" fmla="*/ 3241588 w 3241762"/>
              <a:gd name="T5" fmla="*/ 664372 h 1012510"/>
              <a:gd name="T6" fmla="*/ 2893054 w 3241762"/>
              <a:gd name="T7" fmla="*/ 1013140 h 1012510"/>
              <a:gd name="T8" fmla="*/ 0 w 3241762"/>
              <a:gd name="T9" fmla="*/ 1013140 h 1012510"/>
              <a:gd name="T10" fmla="*/ 0 w 3241762"/>
              <a:gd name="T11" fmla="*/ 908696 h 1012510"/>
              <a:gd name="T12" fmla="*/ 2800533 w 3241762"/>
              <a:gd name="T13" fmla="*/ 908696 h 1012510"/>
              <a:gd name="T14" fmla="*/ 3149065 w 3241762"/>
              <a:gd name="T15" fmla="*/ 559926 h 1012510"/>
              <a:gd name="T16" fmla="*/ 0 60000 65536"/>
              <a:gd name="T17" fmla="*/ 0 60000 65536"/>
              <a:gd name="T18" fmla="*/ 0 60000 65536"/>
              <a:gd name="T19" fmla="*/ 0 60000 65536"/>
              <a:gd name="T20" fmla="*/ 0 60000 65536"/>
              <a:gd name="T21" fmla="*/ 0 60000 65536"/>
              <a:gd name="T22" fmla="*/ 0 60000 65536"/>
              <a:gd name="T23" fmla="*/ 0 60000 65536"/>
              <a:gd name="T24" fmla="*/ 0 w 3241762"/>
              <a:gd name="T25" fmla="*/ 0 h 1012510"/>
              <a:gd name="T26" fmla="*/ 3241762 w 3241762"/>
              <a:gd name="T27" fmla="*/ 1012510 h 10125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1762" h="1012510">
                <a:moveTo>
                  <a:pt x="3149235" y="0"/>
                </a:moveTo>
                <a:lnTo>
                  <a:pt x="3241762" y="0"/>
                </a:lnTo>
                <a:lnTo>
                  <a:pt x="3241762" y="663958"/>
                </a:lnTo>
                <a:cubicBezTo>
                  <a:pt x="3241762" y="856458"/>
                  <a:pt x="3085710" y="1012510"/>
                  <a:pt x="2893210" y="1012510"/>
                </a:cubicBezTo>
                <a:lnTo>
                  <a:pt x="0" y="1012510"/>
                </a:lnTo>
                <a:lnTo>
                  <a:pt x="0" y="908130"/>
                </a:lnTo>
                <a:lnTo>
                  <a:pt x="2800683" y="908130"/>
                </a:lnTo>
                <a:cubicBezTo>
                  <a:pt x="2993183" y="908130"/>
                  <a:pt x="3149235" y="752078"/>
                  <a:pt x="3149235" y="559578"/>
                </a:cubicBezTo>
                <a:lnTo>
                  <a:pt x="3149235" y="0"/>
                </a:lnTo>
                <a:close/>
              </a:path>
            </a:pathLst>
          </a:custGeom>
          <a:solidFill>
            <a:srgbClr val="A6AFB6"/>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p>
        </p:txBody>
      </p:sp>
      <p:sp>
        <p:nvSpPr>
          <p:cNvPr id="34842" name="任意多边形 37"/>
          <p:cNvSpPr>
            <a:spLocks noChangeArrowheads="1"/>
          </p:cNvSpPr>
          <p:nvPr/>
        </p:nvSpPr>
        <p:spPr bwMode="auto">
          <a:xfrm flipH="1">
            <a:off x="6790138" y="4560244"/>
            <a:ext cx="2432447" cy="1012825"/>
          </a:xfrm>
          <a:custGeom>
            <a:avLst/>
            <a:gdLst>
              <a:gd name="T0" fmla="*/ 3243823 w 3242703"/>
              <a:gd name="T1" fmla="*/ 0 h 1012510"/>
              <a:gd name="T2" fmla="*/ 3151264 w 3242703"/>
              <a:gd name="T3" fmla="*/ 0 h 1012510"/>
              <a:gd name="T4" fmla="*/ 3151264 w 3242703"/>
              <a:gd name="T5" fmla="*/ 559926 h 1012510"/>
              <a:gd name="T6" fmla="*/ 2802592 w 3242703"/>
              <a:gd name="T7" fmla="*/ 908696 h 1012510"/>
              <a:gd name="T8" fmla="*/ 0 w 3242703"/>
              <a:gd name="T9" fmla="*/ 908696 h 1012510"/>
              <a:gd name="T10" fmla="*/ 0 w 3242703"/>
              <a:gd name="T11" fmla="*/ 1013140 h 1012510"/>
              <a:gd name="T12" fmla="*/ 2895151 w 3242703"/>
              <a:gd name="T13" fmla="*/ 1013140 h 1012510"/>
              <a:gd name="T14" fmla="*/ 3243823 w 3242703"/>
              <a:gd name="T15" fmla="*/ 664372 h 1012510"/>
              <a:gd name="T16" fmla="*/ 0 60000 65536"/>
              <a:gd name="T17" fmla="*/ 0 60000 65536"/>
              <a:gd name="T18" fmla="*/ 0 60000 65536"/>
              <a:gd name="T19" fmla="*/ 0 60000 65536"/>
              <a:gd name="T20" fmla="*/ 0 60000 65536"/>
              <a:gd name="T21" fmla="*/ 0 60000 65536"/>
              <a:gd name="T22" fmla="*/ 0 60000 65536"/>
              <a:gd name="T23" fmla="*/ 0 60000 65536"/>
              <a:gd name="T24" fmla="*/ 0 w 3242703"/>
              <a:gd name="T25" fmla="*/ 0 h 1012510"/>
              <a:gd name="T26" fmla="*/ 3242703 w 3242703"/>
              <a:gd name="T27" fmla="*/ 1012510 h 10125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2703" h="1012510">
                <a:moveTo>
                  <a:pt x="3242703" y="0"/>
                </a:moveTo>
                <a:lnTo>
                  <a:pt x="3150176" y="0"/>
                </a:lnTo>
                <a:lnTo>
                  <a:pt x="3150176" y="559578"/>
                </a:lnTo>
                <a:cubicBezTo>
                  <a:pt x="3150176" y="752078"/>
                  <a:pt x="2994124" y="908130"/>
                  <a:pt x="2801624" y="908130"/>
                </a:cubicBezTo>
                <a:lnTo>
                  <a:pt x="0" y="908130"/>
                </a:lnTo>
                <a:lnTo>
                  <a:pt x="0" y="1012510"/>
                </a:lnTo>
                <a:lnTo>
                  <a:pt x="2894151" y="1012510"/>
                </a:lnTo>
                <a:cubicBezTo>
                  <a:pt x="3086651" y="1012510"/>
                  <a:pt x="3242703" y="856458"/>
                  <a:pt x="3242703" y="663958"/>
                </a:cubicBezTo>
                <a:lnTo>
                  <a:pt x="3242703" y="0"/>
                </a:lnTo>
                <a:close/>
              </a:path>
            </a:pathLst>
          </a:custGeom>
          <a:solidFill>
            <a:srgbClr val="A6AFB6"/>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p>
        </p:txBody>
      </p:sp>
      <p:grpSp>
        <p:nvGrpSpPr>
          <p:cNvPr id="34843" name="组合 60"/>
          <p:cNvGrpSpPr>
            <a:grpSpLocks/>
          </p:cNvGrpSpPr>
          <p:nvPr/>
        </p:nvGrpSpPr>
        <p:grpSpPr bwMode="auto">
          <a:xfrm>
            <a:off x="6706791" y="3756969"/>
            <a:ext cx="338138" cy="485775"/>
            <a:chOff x="0" y="0"/>
            <a:chExt cx="466184" cy="501686"/>
          </a:xfrm>
        </p:grpSpPr>
        <p:sp>
          <p:nvSpPr>
            <p:cNvPr id="34847" name="Freeform 154"/>
            <p:cNvSpPr>
              <a:spLocks noChangeArrowheads="1"/>
            </p:cNvSpPr>
            <p:nvPr/>
          </p:nvSpPr>
          <p:spPr bwMode="auto">
            <a:xfrm>
              <a:off x="141070" y="426012"/>
              <a:ext cx="50449" cy="46712"/>
            </a:xfrm>
            <a:custGeom>
              <a:avLst/>
              <a:gdLst>
                <a:gd name="T0" fmla="*/ 76978594 w 23"/>
                <a:gd name="T1" fmla="*/ 0 h 21"/>
                <a:gd name="T2" fmla="*/ 76978594 w 23"/>
                <a:gd name="T3" fmla="*/ 19792542 h 21"/>
                <a:gd name="T4" fmla="*/ 91411395 w 23"/>
                <a:gd name="T5" fmla="*/ 54426153 h 21"/>
                <a:gd name="T6" fmla="*/ 48110799 w 23"/>
                <a:gd name="T7" fmla="*/ 84112741 h 21"/>
                <a:gd name="T8" fmla="*/ 19245197 w 23"/>
                <a:gd name="T9" fmla="*/ 44529882 h 21"/>
                <a:gd name="T10" fmla="*/ 28867795 w 23"/>
                <a:gd name="T11" fmla="*/ 24739565 h 21"/>
                <a:gd name="T12" fmla="*/ 28867795 w 23"/>
                <a:gd name="T13" fmla="*/ 0 h 21"/>
                <a:gd name="T14" fmla="*/ 0 w 23"/>
                <a:gd name="T15" fmla="*/ 49479130 h 21"/>
                <a:gd name="T16" fmla="*/ 52923194 w 23"/>
                <a:gd name="T17" fmla="*/ 103905283 h 21"/>
                <a:gd name="T18" fmla="*/ 110656591 w 23"/>
                <a:gd name="T19" fmla="*/ 49479130 h 21"/>
                <a:gd name="T20" fmla="*/ 76978594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48" name="Rectangle 155"/>
            <p:cNvSpPr>
              <a:spLocks noChangeArrowheads="1"/>
            </p:cNvSpPr>
            <p:nvPr/>
          </p:nvSpPr>
          <p:spPr bwMode="auto">
            <a:xfrm>
              <a:off x="160689" y="419472"/>
              <a:ext cx="9342" cy="32698"/>
            </a:xfrm>
            <a:prstGeom prst="rect">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sym typeface="宋体" panose="02010600030101010101" pitchFamily="2" charset="-122"/>
              </a:endParaRPr>
            </a:p>
          </p:txBody>
        </p:sp>
        <p:sp>
          <p:nvSpPr>
            <p:cNvPr id="34849" name="Freeform 156"/>
            <p:cNvSpPr>
              <a:spLocks noEditPoints="1" noChangeArrowheads="1"/>
            </p:cNvSpPr>
            <p:nvPr/>
          </p:nvSpPr>
          <p:spPr bwMode="auto">
            <a:xfrm>
              <a:off x="39238" y="81278"/>
              <a:ext cx="260652" cy="260652"/>
            </a:xfrm>
            <a:custGeom>
              <a:avLst/>
              <a:gdLst>
                <a:gd name="T0" fmla="*/ 117103433 w 118"/>
                <a:gd name="T1" fmla="*/ 92705964 h 118"/>
                <a:gd name="T2" fmla="*/ 92705964 w 118"/>
                <a:gd name="T3" fmla="*/ 458654746 h 118"/>
                <a:gd name="T4" fmla="*/ 458654746 w 118"/>
                <a:gd name="T5" fmla="*/ 483052215 h 118"/>
                <a:gd name="T6" fmla="*/ 483052215 w 118"/>
                <a:gd name="T7" fmla="*/ 117103433 h 118"/>
                <a:gd name="T8" fmla="*/ 117103433 w 118"/>
                <a:gd name="T9" fmla="*/ 92705964 h 118"/>
                <a:gd name="T10" fmla="*/ 312276558 w 118"/>
                <a:gd name="T11" fmla="*/ 409862017 h 118"/>
                <a:gd name="T12" fmla="*/ 312276558 w 118"/>
                <a:gd name="T13" fmla="*/ 453775252 h 118"/>
                <a:gd name="T14" fmla="*/ 273240608 w 118"/>
                <a:gd name="T15" fmla="*/ 453775252 h 118"/>
                <a:gd name="T16" fmla="*/ 273240608 w 118"/>
                <a:gd name="T17" fmla="*/ 414741510 h 118"/>
                <a:gd name="T18" fmla="*/ 200052619 w 118"/>
                <a:gd name="T19" fmla="*/ 395223535 h 118"/>
                <a:gd name="T20" fmla="*/ 209809398 w 118"/>
                <a:gd name="T21" fmla="*/ 346430806 h 118"/>
                <a:gd name="T22" fmla="*/ 282999596 w 118"/>
                <a:gd name="T23" fmla="*/ 365948781 h 118"/>
                <a:gd name="T24" fmla="*/ 322033337 w 118"/>
                <a:gd name="T25" fmla="*/ 341551312 h 118"/>
                <a:gd name="T26" fmla="*/ 278120102 w 118"/>
                <a:gd name="T27" fmla="*/ 302517571 h 118"/>
                <a:gd name="T28" fmla="*/ 200052619 w 118"/>
                <a:gd name="T29" fmla="*/ 224447879 h 118"/>
                <a:gd name="T30" fmla="*/ 273240608 w 118"/>
                <a:gd name="T31" fmla="*/ 151257681 h 118"/>
                <a:gd name="T32" fmla="*/ 273240608 w 118"/>
                <a:gd name="T33" fmla="*/ 112223939 h 118"/>
                <a:gd name="T34" fmla="*/ 312276558 w 118"/>
                <a:gd name="T35" fmla="*/ 112223939 h 118"/>
                <a:gd name="T36" fmla="*/ 312276558 w 118"/>
                <a:gd name="T37" fmla="*/ 146378187 h 118"/>
                <a:gd name="T38" fmla="*/ 375705560 w 118"/>
                <a:gd name="T39" fmla="*/ 161016669 h 118"/>
                <a:gd name="T40" fmla="*/ 361069287 w 118"/>
                <a:gd name="T41" fmla="*/ 209809398 h 118"/>
                <a:gd name="T42" fmla="*/ 302517571 w 118"/>
                <a:gd name="T43" fmla="*/ 195173125 h 118"/>
                <a:gd name="T44" fmla="*/ 268361114 w 118"/>
                <a:gd name="T45" fmla="*/ 219568385 h 118"/>
                <a:gd name="T46" fmla="*/ 317153843 w 118"/>
                <a:gd name="T47" fmla="*/ 253724842 h 118"/>
                <a:gd name="T48" fmla="*/ 385464548 w 118"/>
                <a:gd name="T49" fmla="*/ 336671818 h 118"/>
                <a:gd name="T50" fmla="*/ 312276558 w 118"/>
                <a:gd name="T51" fmla="*/ 409862017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18"/>
                <a:gd name="T80" fmla="*/ 118 w 118"/>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50" name="Freeform 157"/>
            <p:cNvSpPr>
              <a:spLocks noEditPoints="1" noChangeArrowheads="1"/>
            </p:cNvSpPr>
            <p:nvPr/>
          </p:nvSpPr>
          <p:spPr bwMode="auto">
            <a:xfrm>
              <a:off x="0" y="0"/>
              <a:ext cx="338194" cy="501686"/>
            </a:xfrm>
            <a:custGeom>
              <a:avLst/>
              <a:gdLst>
                <a:gd name="T0" fmla="*/ 674261578 w 153"/>
                <a:gd name="T1" fmla="*/ 864539792 h 227"/>
                <a:gd name="T2" fmla="*/ 78175864 w 153"/>
                <a:gd name="T3" fmla="*/ 864539792 h 227"/>
                <a:gd name="T4" fmla="*/ 78175864 w 153"/>
                <a:gd name="T5" fmla="*/ 78150302 h 227"/>
                <a:gd name="T6" fmla="*/ 674261578 w 153"/>
                <a:gd name="T7" fmla="*/ 78150302 h 227"/>
                <a:gd name="T8" fmla="*/ 674261578 w 153"/>
                <a:gd name="T9" fmla="*/ 503093815 h 227"/>
                <a:gd name="T10" fmla="*/ 679146602 w 153"/>
                <a:gd name="T11" fmla="*/ 498209559 h 227"/>
                <a:gd name="T12" fmla="*/ 747550207 w 153"/>
                <a:gd name="T13" fmla="*/ 459135513 h 227"/>
                <a:gd name="T14" fmla="*/ 747550207 w 153"/>
                <a:gd name="T15" fmla="*/ 63497535 h 227"/>
                <a:gd name="T16" fmla="*/ 688918861 w 153"/>
                <a:gd name="T17" fmla="*/ 0 h 227"/>
                <a:gd name="T18" fmla="*/ 58631345 w 153"/>
                <a:gd name="T19" fmla="*/ 0 h 227"/>
                <a:gd name="T20" fmla="*/ 0 w 153"/>
                <a:gd name="T21" fmla="*/ 63497535 h 227"/>
                <a:gd name="T22" fmla="*/ 0 w 153"/>
                <a:gd name="T23" fmla="*/ 1050148142 h 227"/>
                <a:gd name="T24" fmla="*/ 58631345 w 153"/>
                <a:gd name="T25" fmla="*/ 1108761421 h 227"/>
                <a:gd name="T26" fmla="*/ 688918861 w 153"/>
                <a:gd name="T27" fmla="*/ 1108761421 h 227"/>
                <a:gd name="T28" fmla="*/ 747550207 w 153"/>
                <a:gd name="T29" fmla="*/ 1050148142 h 227"/>
                <a:gd name="T30" fmla="*/ 747550207 w 153"/>
                <a:gd name="T31" fmla="*/ 859655537 h 227"/>
                <a:gd name="T32" fmla="*/ 674261578 w 153"/>
                <a:gd name="T33" fmla="*/ 810812979 h 227"/>
                <a:gd name="T34" fmla="*/ 674261578 w 153"/>
                <a:gd name="T35" fmla="*/ 864539792 h 227"/>
                <a:gd name="T36" fmla="*/ 366445356 w 153"/>
                <a:gd name="T37" fmla="*/ 1079455887 h 227"/>
                <a:gd name="T38" fmla="*/ 273612209 w 153"/>
                <a:gd name="T39" fmla="*/ 981766351 h 227"/>
                <a:gd name="T40" fmla="*/ 366445356 w 153"/>
                <a:gd name="T41" fmla="*/ 888963281 h 227"/>
                <a:gd name="T42" fmla="*/ 464165739 w 153"/>
                <a:gd name="T43" fmla="*/ 981766351 h 227"/>
                <a:gd name="T44" fmla="*/ 366445356 w 153"/>
                <a:gd name="T45" fmla="*/ 1079455887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227"/>
                <a:gd name="T71" fmla="*/ 153 w 1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4851" name="Freeform 158"/>
            <p:cNvSpPr>
              <a:spLocks noEditPoints="1" noChangeArrowheads="1"/>
            </p:cNvSpPr>
            <p:nvPr/>
          </p:nvSpPr>
          <p:spPr bwMode="auto">
            <a:xfrm>
              <a:off x="275600" y="202729"/>
              <a:ext cx="190584" cy="190584"/>
            </a:xfrm>
            <a:custGeom>
              <a:avLst/>
              <a:gdLst>
                <a:gd name="T0" fmla="*/ 353597587 w 86"/>
                <a:gd name="T1" fmla="*/ 83489089 h 86"/>
                <a:gd name="T2" fmla="*/ 88399951 w 86"/>
                <a:gd name="T3" fmla="*/ 68754286 h 86"/>
                <a:gd name="T4" fmla="*/ 68754286 w 86"/>
                <a:gd name="T5" fmla="*/ 333951922 h 86"/>
                <a:gd name="T6" fmla="*/ 338862784 w 86"/>
                <a:gd name="T7" fmla="*/ 353597587 h 86"/>
                <a:gd name="T8" fmla="*/ 353597587 w 86"/>
                <a:gd name="T9" fmla="*/ 83489089 h 86"/>
                <a:gd name="T10" fmla="*/ 225908523 w 86"/>
                <a:gd name="T11" fmla="*/ 309397611 h 86"/>
                <a:gd name="T12" fmla="*/ 225908523 w 86"/>
                <a:gd name="T13" fmla="*/ 343775862 h 86"/>
                <a:gd name="T14" fmla="*/ 196443350 w 86"/>
                <a:gd name="T15" fmla="*/ 343775862 h 86"/>
                <a:gd name="T16" fmla="*/ 196443350 w 86"/>
                <a:gd name="T17" fmla="*/ 314308473 h 86"/>
                <a:gd name="T18" fmla="*/ 137510788 w 86"/>
                <a:gd name="T19" fmla="*/ 299575887 h 86"/>
                <a:gd name="T20" fmla="*/ 147332512 w 86"/>
                <a:gd name="T21" fmla="*/ 260286774 h 86"/>
                <a:gd name="T22" fmla="*/ 201354212 w 86"/>
                <a:gd name="T23" fmla="*/ 275019360 h 86"/>
                <a:gd name="T24" fmla="*/ 235730247 w 86"/>
                <a:gd name="T25" fmla="*/ 255375912 h 86"/>
                <a:gd name="T26" fmla="*/ 201354212 w 86"/>
                <a:gd name="T27" fmla="*/ 225908523 h 86"/>
                <a:gd name="T28" fmla="*/ 142421650 w 86"/>
                <a:gd name="T29" fmla="*/ 166975961 h 86"/>
                <a:gd name="T30" fmla="*/ 196443350 w 86"/>
                <a:gd name="T31" fmla="*/ 108043399 h 86"/>
                <a:gd name="T32" fmla="*/ 196443350 w 86"/>
                <a:gd name="T33" fmla="*/ 73665148 h 86"/>
                <a:gd name="T34" fmla="*/ 230819385 w 86"/>
                <a:gd name="T35" fmla="*/ 73665148 h 86"/>
                <a:gd name="T36" fmla="*/ 230819385 w 86"/>
                <a:gd name="T37" fmla="*/ 103132537 h 86"/>
                <a:gd name="T38" fmla="*/ 275019360 w 86"/>
                <a:gd name="T39" fmla="*/ 112954261 h 86"/>
                <a:gd name="T40" fmla="*/ 265197636 w 86"/>
                <a:gd name="T41" fmla="*/ 152243375 h 86"/>
                <a:gd name="T42" fmla="*/ 220997661 w 86"/>
                <a:gd name="T43" fmla="*/ 142421650 h 86"/>
                <a:gd name="T44" fmla="*/ 191532488 w 86"/>
                <a:gd name="T45" fmla="*/ 157154237 h 86"/>
                <a:gd name="T46" fmla="*/ 230819385 w 86"/>
                <a:gd name="T47" fmla="*/ 186621626 h 86"/>
                <a:gd name="T48" fmla="*/ 284841085 w 86"/>
                <a:gd name="T49" fmla="*/ 250465050 h 86"/>
                <a:gd name="T50" fmla="*/ 225908523 w 86"/>
                <a:gd name="T51" fmla="*/ 309397611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86"/>
                <a:gd name="T80" fmla="*/ 86 w 86"/>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34844" name="组合 66"/>
          <p:cNvGrpSpPr>
            <a:grpSpLocks/>
          </p:cNvGrpSpPr>
          <p:nvPr/>
        </p:nvGrpSpPr>
        <p:grpSpPr bwMode="auto">
          <a:xfrm>
            <a:off x="2255047" y="3717281"/>
            <a:ext cx="375047" cy="481012"/>
            <a:chOff x="0" y="0"/>
            <a:chExt cx="490600" cy="471805"/>
          </a:xfrm>
        </p:grpSpPr>
        <p:sp>
          <p:nvSpPr>
            <p:cNvPr id="34845" name="Oval 131"/>
            <p:cNvSpPr>
              <a:spLocks noChangeArrowheads="1"/>
            </p:cNvSpPr>
            <p:nvPr/>
          </p:nvSpPr>
          <p:spPr bwMode="auto">
            <a:xfrm>
              <a:off x="134915" y="0"/>
              <a:ext cx="220770" cy="223595"/>
            </a:xfrm>
            <a:prstGeom prst="ellipse">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sym typeface="宋体" panose="02010600030101010101" pitchFamily="2" charset="-122"/>
              </a:endParaRPr>
            </a:p>
          </p:txBody>
        </p:sp>
        <p:sp>
          <p:nvSpPr>
            <p:cNvPr id="34846" name="Freeform 134"/>
            <p:cNvSpPr>
              <a:spLocks noChangeArrowheads="1"/>
            </p:cNvSpPr>
            <p:nvPr/>
          </p:nvSpPr>
          <p:spPr bwMode="auto">
            <a:xfrm>
              <a:off x="0" y="258467"/>
              <a:ext cx="490600" cy="213338"/>
            </a:xfrm>
            <a:custGeom>
              <a:avLst/>
              <a:gdLst>
                <a:gd name="T0" fmla="*/ 210602315 w 200"/>
                <a:gd name="T1" fmla="*/ 523139106 h 87"/>
                <a:gd name="T2" fmla="*/ 210602315 w 200"/>
                <a:gd name="T3" fmla="*/ 432943723 h 87"/>
                <a:gd name="T4" fmla="*/ 276791614 w 200"/>
                <a:gd name="T5" fmla="*/ 432943723 h 87"/>
                <a:gd name="T6" fmla="*/ 276791614 w 200"/>
                <a:gd name="T7" fmla="*/ 523139106 h 87"/>
                <a:gd name="T8" fmla="*/ 932667395 w 200"/>
                <a:gd name="T9" fmla="*/ 523139106 h 87"/>
                <a:gd name="T10" fmla="*/ 932667395 w 200"/>
                <a:gd name="T11" fmla="*/ 432943723 h 87"/>
                <a:gd name="T12" fmla="*/ 998856694 w 200"/>
                <a:gd name="T13" fmla="*/ 432943723 h 87"/>
                <a:gd name="T14" fmla="*/ 998856694 w 200"/>
                <a:gd name="T15" fmla="*/ 523139106 h 87"/>
                <a:gd name="T16" fmla="*/ 1197424591 w 200"/>
                <a:gd name="T17" fmla="*/ 523139106 h 87"/>
                <a:gd name="T18" fmla="*/ 1203441800 w 200"/>
                <a:gd name="T19" fmla="*/ 258563204 h 87"/>
                <a:gd name="T20" fmla="*/ 938684604 w 200"/>
                <a:gd name="T21" fmla="*/ 0 h 87"/>
                <a:gd name="T22" fmla="*/ 938684604 w 200"/>
                <a:gd name="T23" fmla="*/ 0 h 87"/>
                <a:gd name="T24" fmla="*/ 938684604 w 200"/>
                <a:gd name="T25" fmla="*/ 0 h 87"/>
                <a:gd name="T26" fmla="*/ 842409260 w 200"/>
                <a:gd name="T27" fmla="*/ 0 h 87"/>
                <a:gd name="T28" fmla="*/ 601720900 w 200"/>
                <a:gd name="T29" fmla="*/ 481047764 h 87"/>
                <a:gd name="T30" fmla="*/ 361032540 w 200"/>
                <a:gd name="T31" fmla="*/ 0 h 87"/>
                <a:gd name="T32" fmla="*/ 270774405 w 200"/>
                <a:gd name="T33" fmla="*/ 0 h 87"/>
                <a:gd name="T34" fmla="*/ 270774405 w 200"/>
                <a:gd name="T35" fmla="*/ 0 h 87"/>
                <a:gd name="T36" fmla="*/ 264757196 w 200"/>
                <a:gd name="T37" fmla="*/ 0 h 87"/>
                <a:gd name="T38" fmla="*/ 6017209 w 200"/>
                <a:gd name="T39" fmla="*/ 258563204 h 87"/>
                <a:gd name="T40" fmla="*/ 0 w 200"/>
                <a:gd name="T41" fmla="*/ 523139106 h 87"/>
                <a:gd name="T42" fmla="*/ 210602315 w 200"/>
                <a:gd name="T43" fmla="*/ 523139106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0"/>
                <a:gd name="T67" fmla="*/ 0 h 87"/>
                <a:gd name="T68" fmla="*/ 200 w 200"/>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sp>
        <p:nvSpPr>
          <p:cNvPr id="3" name="矩形 2"/>
          <p:cNvSpPr/>
          <p:nvPr/>
        </p:nvSpPr>
        <p:spPr>
          <a:xfrm>
            <a:off x="288314" y="2008756"/>
            <a:ext cx="3870303" cy="461665"/>
          </a:xfrm>
          <a:prstGeom prst="rect">
            <a:avLst/>
          </a:prstGeom>
        </p:spPr>
        <p:txBody>
          <a:bodyPr wrap="square">
            <a:spAutoFit/>
          </a:bodyPr>
          <a:lstStyle/>
          <a:p>
            <a:pPr lvl="0"/>
            <a:r>
              <a:rPr lang="en-US" altLang="zh-CN" sz="2400" dirty="0"/>
              <a:t>7</a:t>
            </a:r>
            <a:r>
              <a:rPr lang="zh-CN" altLang="en-US" sz="2400" dirty="0"/>
              <a:t>、卫生间的空间扩大化</a:t>
            </a:r>
          </a:p>
        </p:txBody>
      </p:sp>
      <p:sp>
        <p:nvSpPr>
          <p:cNvPr id="5" name="矩形 4"/>
          <p:cNvSpPr/>
          <p:nvPr/>
        </p:nvSpPr>
        <p:spPr>
          <a:xfrm>
            <a:off x="194077" y="2885641"/>
            <a:ext cx="2597944" cy="830997"/>
          </a:xfrm>
          <a:prstGeom prst="rect">
            <a:avLst/>
          </a:prstGeom>
        </p:spPr>
        <p:txBody>
          <a:bodyPr wrap="square">
            <a:spAutoFit/>
          </a:bodyPr>
          <a:lstStyle/>
          <a:p>
            <a:pPr lvl="0"/>
            <a:r>
              <a:rPr lang="en-US" altLang="zh-CN" sz="2400" dirty="0"/>
              <a:t>8. </a:t>
            </a:r>
            <a:r>
              <a:rPr lang="zh-CN" altLang="zh-CN" sz="2400" dirty="0"/>
              <a:t>卫生间的灯光设计人性化</a:t>
            </a:r>
            <a:endParaRPr lang="zh-CN" altLang="en-US" sz="2400" dirty="0"/>
          </a:p>
        </p:txBody>
      </p:sp>
      <p:sp>
        <p:nvSpPr>
          <p:cNvPr id="6" name="矩形 5"/>
          <p:cNvSpPr/>
          <p:nvPr/>
        </p:nvSpPr>
        <p:spPr>
          <a:xfrm>
            <a:off x="5362210" y="1562513"/>
            <a:ext cx="3605474" cy="461665"/>
          </a:xfrm>
          <a:prstGeom prst="rect">
            <a:avLst/>
          </a:prstGeom>
        </p:spPr>
        <p:txBody>
          <a:bodyPr wrap="none">
            <a:spAutoFit/>
          </a:bodyPr>
          <a:lstStyle/>
          <a:p>
            <a:r>
              <a:rPr lang="en-US" altLang="zh-CN" sz="2400" dirty="0"/>
              <a:t>10</a:t>
            </a:r>
            <a:r>
              <a:rPr lang="zh-CN" altLang="zh-CN" sz="2400" dirty="0"/>
              <a:t>、卫生间的“开放化”</a:t>
            </a:r>
          </a:p>
        </p:txBody>
      </p:sp>
      <p:sp>
        <p:nvSpPr>
          <p:cNvPr id="7" name="矩形 6"/>
          <p:cNvSpPr/>
          <p:nvPr/>
        </p:nvSpPr>
        <p:spPr>
          <a:xfrm>
            <a:off x="6406755" y="2274140"/>
            <a:ext cx="2802731" cy="1200329"/>
          </a:xfrm>
          <a:prstGeom prst="rect">
            <a:avLst/>
          </a:prstGeom>
        </p:spPr>
        <p:txBody>
          <a:bodyPr wrap="square">
            <a:spAutoFit/>
          </a:bodyPr>
          <a:lstStyle/>
          <a:p>
            <a:r>
              <a:rPr lang="zh-CN" altLang="zh-CN" sz="2400" dirty="0"/>
              <a:t> </a:t>
            </a:r>
            <a:r>
              <a:rPr lang="en-US" altLang="zh-CN" sz="2400" dirty="0"/>
              <a:t>11</a:t>
            </a:r>
            <a:r>
              <a:rPr lang="zh-CN" altLang="zh-CN" sz="2400" dirty="0"/>
              <a:t>、卫生间的设计将更加注重</a:t>
            </a:r>
            <a:r>
              <a:rPr lang="en-US" altLang="zh-CN" sz="2400" dirty="0"/>
              <a:t>"</a:t>
            </a:r>
            <a:r>
              <a:rPr lang="zh-CN" altLang="zh-CN" sz="2400" dirty="0"/>
              <a:t>美感</a:t>
            </a:r>
            <a:r>
              <a:rPr lang="en-US" altLang="zh-CN" sz="2400" dirty="0"/>
              <a:t>"</a:t>
            </a:r>
            <a:r>
              <a:rPr lang="zh-CN" altLang="zh-CN" sz="2400" dirty="0"/>
              <a:t>、“温馨”和</a:t>
            </a:r>
            <a:r>
              <a:rPr lang="en-US" altLang="zh-CN" sz="2400" dirty="0"/>
              <a:t>"</a:t>
            </a:r>
            <a:r>
              <a:rPr lang="zh-CN" altLang="zh-CN" sz="2400" dirty="0"/>
              <a:t>浪漫</a:t>
            </a:r>
            <a:r>
              <a:rPr lang="en-US" altLang="zh-CN" sz="2400" dirty="0" smtClean="0"/>
              <a:t>"</a:t>
            </a:r>
            <a:endParaRPr lang="zh-CN" altLang="zh-CN" sz="2400" dirty="0"/>
          </a:p>
        </p:txBody>
      </p:sp>
      <p:sp>
        <p:nvSpPr>
          <p:cNvPr id="8" name="矩形 7"/>
          <p:cNvSpPr/>
          <p:nvPr/>
        </p:nvSpPr>
        <p:spPr>
          <a:xfrm>
            <a:off x="3318215" y="5066656"/>
            <a:ext cx="3380607" cy="1200329"/>
          </a:xfrm>
          <a:prstGeom prst="rect">
            <a:avLst/>
          </a:prstGeom>
        </p:spPr>
        <p:txBody>
          <a:bodyPr wrap="square">
            <a:spAutoFit/>
          </a:bodyPr>
          <a:lstStyle/>
          <a:p>
            <a:r>
              <a:rPr lang="zh-CN" altLang="zh-CN" sz="2400" dirty="0"/>
              <a:t> </a:t>
            </a:r>
            <a:r>
              <a:rPr lang="en-US" altLang="zh-CN" sz="2400" dirty="0"/>
              <a:t>9</a:t>
            </a:r>
            <a:r>
              <a:rPr lang="zh-CN" altLang="zh-CN" sz="2400" dirty="0"/>
              <a:t>、环保节能型洁具将在卫生间普遍采用</a:t>
            </a:r>
          </a:p>
          <a:p>
            <a:pPr lvl="0"/>
            <a:endParaRPr lang="zh-CN" altLang="en-US" sz="2400" dirty="0"/>
          </a:p>
        </p:txBody>
      </p:sp>
    </p:spTree>
    <p:extLst>
      <p:ext uri="{BB962C8B-B14F-4D97-AF65-F5344CB8AC3E}">
        <p14:creationId xmlns:p14="http://schemas.microsoft.com/office/powerpoint/2010/main" val="16505769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07950" y="260780"/>
            <a:ext cx="4852610"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（三）灭火器种类及使用方法</a:t>
            </a:r>
            <a:endParaRPr lang="en-US" altLang="zh-CN" sz="2800" dirty="0" smtClean="0">
              <a:solidFill>
                <a:srgbClr val="000000"/>
              </a:solidFill>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1792699845"/>
              </p:ext>
            </p:extLst>
          </p:nvPr>
        </p:nvGraphicFramePr>
        <p:xfrm>
          <a:off x="0" y="1268850"/>
          <a:ext cx="9144000" cy="5143063"/>
        </p:xfrm>
        <a:graphic>
          <a:graphicData uri="http://schemas.openxmlformats.org/drawingml/2006/table">
            <a:tbl>
              <a:tblPr>
                <a:tableStyleId>{5C22544A-7EE6-4342-B048-85BDC9FD1C3A}</a:tableStyleId>
              </a:tblPr>
              <a:tblGrid>
                <a:gridCol w="2364681"/>
                <a:gridCol w="3731319"/>
                <a:gridCol w="3048000"/>
              </a:tblGrid>
              <a:tr h="340041">
                <a:tc>
                  <a:txBody>
                    <a:bodyPr/>
                    <a:lstStyle/>
                    <a:p>
                      <a:pPr algn="ctr">
                        <a:lnSpc>
                          <a:spcPct val="100000"/>
                        </a:lnSpc>
                        <a:spcAft>
                          <a:spcPts val="0"/>
                        </a:spcAft>
                      </a:pPr>
                      <a:r>
                        <a:rPr lang="zh-CN" sz="2200" dirty="0">
                          <a:effectLst/>
                        </a:rPr>
                        <a:t>类别</a:t>
                      </a:r>
                      <a:endParaRPr lang="zh-CN" sz="2200" dirty="0">
                        <a:effectLst/>
                        <a:latin typeface="Times New Roman"/>
                        <a:ea typeface="宋体"/>
                      </a:endParaRPr>
                    </a:p>
                  </a:txBody>
                  <a:tcPr marL="68580" marR="68580" marT="0" marB="0" anchor="ctr"/>
                </a:tc>
                <a:tc>
                  <a:txBody>
                    <a:bodyPr/>
                    <a:lstStyle/>
                    <a:p>
                      <a:pPr algn="ctr">
                        <a:lnSpc>
                          <a:spcPct val="100000"/>
                        </a:lnSpc>
                        <a:spcAft>
                          <a:spcPts val="0"/>
                        </a:spcAft>
                      </a:pPr>
                      <a:r>
                        <a:rPr lang="zh-CN" sz="2200" dirty="0">
                          <a:effectLst/>
                        </a:rPr>
                        <a:t>适用范围</a:t>
                      </a:r>
                      <a:endParaRPr lang="zh-CN" sz="2200" dirty="0">
                        <a:effectLst/>
                        <a:latin typeface="Times New Roman"/>
                        <a:ea typeface="宋体"/>
                      </a:endParaRPr>
                    </a:p>
                  </a:txBody>
                  <a:tcPr marL="68580" marR="68580" marT="0" marB="0" anchor="ctr"/>
                </a:tc>
                <a:tc>
                  <a:txBody>
                    <a:bodyPr/>
                    <a:lstStyle/>
                    <a:p>
                      <a:pPr algn="ctr">
                        <a:lnSpc>
                          <a:spcPct val="100000"/>
                        </a:lnSpc>
                        <a:spcAft>
                          <a:spcPts val="0"/>
                        </a:spcAft>
                      </a:pPr>
                      <a:r>
                        <a:rPr lang="zh-CN" sz="2200">
                          <a:effectLst/>
                        </a:rPr>
                        <a:t>使用方法</a:t>
                      </a:r>
                      <a:endParaRPr lang="zh-CN" sz="2200">
                        <a:effectLst/>
                        <a:latin typeface="Times New Roman"/>
                        <a:ea typeface="宋体"/>
                      </a:endParaRPr>
                    </a:p>
                  </a:txBody>
                  <a:tcPr marL="68580" marR="68580" marT="0" marB="0" anchor="ctr"/>
                </a:tc>
              </a:tr>
              <a:tr h="860715">
                <a:tc>
                  <a:txBody>
                    <a:bodyPr/>
                    <a:lstStyle/>
                    <a:p>
                      <a:pPr algn="ctr">
                        <a:lnSpc>
                          <a:spcPct val="100000"/>
                        </a:lnSpc>
                        <a:spcAft>
                          <a:spcPts val="0"/>
                        </a:spcAft>
                      </a:pPr>
                      <a:r>
                        <a:rPr lang="zh-CN" sz="2200" dirty="0">
                          <a:effectLst/>
                        </a:rPr>
                        <a:t>酸碱灭火器</a:t>
                      </a:r>
                      <a:endParaRPr lang="zh-CN" sz="2200" dirty="0">
                        <a:effectLst/>
                        <a:latin typeface="Times New Roman"/>
                        <a:ea typeface="宋体"/>
                      </a:endParaRPr>
                    </a:p>
                  </a:txBody>
                  <a:tcPr marL="68580" marR="68580" marT="0" marB="0" anchor="ctr"/>
                </a:tc>
                <a:tc>
                  <a:txBody>
                    <a:bodyPr/>
                    <a:lstStyle/>
                    <a:p>
                      <a:pPr algn="l">
                        <a:lnSpc>
                          <a:spcPct val="100000"/>
                        </a:lnSpc>
                        <a:spcAft>
                          <a:spcPts val="0"/>
                        </a:spcAft>
                      </a:pPr>
                      <a:r>
                        <a:rPr lang="zh-CN" sz="2200" dirty="0">
                          <a:effectLst/>
                        </a:rPr>
                        <a:t>扑灭一般固体物质火灾</a:t>
                      </a:r>
                      <a:endParaRPr lang="zh-CN" sz="2200" dirty="0">
                        <a:effectLst/>
                        <a:latin typeface="Times New Roman"/>
                        <a:ea typeface="宋体"/>
                      </a:endParaRPr>
                    </a:p>
                  </a:txBody>
                  <a:tcPr marL="68580" marR="68580" marT="0" marB="0" anchor="ctr"/>
                </a:tc>
                <a:tc>
                  <a:txBody>
                    <a:bodyPr/>
                    <a:lstStyle/>
                    <a:p>
                      <a:pPr marL="342900" lvl="0" indent="-342900" algn="l">
                        <a:lnSpc>
                          <a:spcPct val="100000"/>
                        </a:lnSpc>
                        <a:spcAft>
                          <a:spcPts val="0"/>
                        </a:spcAft>
                        <a:buFont typeface="+mj-lt"/>
                        <a:buAutoNum type="arabicPeriod"/>
                      </a:pPr>
                      <a:r>
                        <a:rPr lang="zh-CN" sz="2200">
                          <a:effectLst/>
                        </a:rPr>
                        <a:t>将灭火器倒置</a:t>
                      </a:r>
                    </a:p>
                    <a:p>
                      <a:pPr marL="342900" lvl="0" indent="-342900" algn="l">
                        <a:lnSpc>
                          <a:spcPct val="100000"/>
                        </a:lnSpc>
                        <a:spcAft>
                          <a:spcPts val="0"/>
                        </a:spcAft>
                        <a:buFont typeface="+mj-lt"/>
                        <a:buAutoNum type="arabicPeriod"/>
                      </a:pPr>
                      <a:r>
                        <a:rPr lang="zh-CN" sz="2200">
                          <a:effectLst/>
                        </a:rPr>
                        <a:t>将水与气喷向燃物。</a:t>
                      </a:r>
                      <a:endParaRPr lang="zh-CN" sz="2200">
                        <a:effectLst/>
                        <a:latin typeface="Times New Roman"/>
                        <a:ea typeface="宋体"/>
                      </a:endParaRPr>
                    </a:p>
                  </a:txBody>
                  <a:tcPr marL="68580" marR="68580" marT="0" marB="0" anchor="ctr"/>
                </a:tc>
              </a:tr>
              <a:tr h="1291072">
                <a:tc>
                  <a:txBody>
                    <a:bodyPr/>
                    <a:lstStyle/>
                    <a:p>
                      <a:pPr algn="ctr">
                        <a:lnSpc>
                          <a:spcPct val="100000"/>
                        </a:lnSpc>
                        <a:spcAft>
                          <a:spcPts val="0"/>
                        </a:spcAft>
                      </a:pPr>
                      <a:r>
                        <a:rPr lang="zh-CN" sz="2200">
                          <a:effectLst/>
                        </a:rPr>
                        <a:t>泡沫灭火器</a:t>
                      </a:r>
                      <a:endParaRPr lang="zh-CN" sz="2200">
                        <a:effectLst/>
                        <a:latin typeface="Times New Roman"/>
                        <a:ea typeface="宋体"/>
                      </a:endParaRPr>
                    </a:p>
                  </a:txBody>
                  <a:tcPr marL="68580" marR="68580" marT="0" marB="0" anchor="ctr"/>
                </a:tc>
                <a:tc>
                  <a:txBody>
                    <a:bodyPr/>
                    <a:lstStyle/>
                    <a:p>
                      <a:pPr algn="l">
                        <a:lnSpc>
                          <a:spcPct val="100000"/>
                        </a:lnSpc>
                        <a:spcAft>
                          <a:spcPts val="0"/>
                        </a:spcAft>
                      </a:pPr>
                      <a:r>
                        <a:rPr lang="zh-CN" sz="2200" dirty="0">
                          <a:effectLst/>
                        </a:rPr>
                        <a:t>用于油类和一般固体物质及可燃液体</a:t>
                      </a:r>
                      <a:r>
                        <a:rPr lang="zh-CN" sz="2200" dirty="0" smtClean="0">
                          <a:effectLst/>
                        </a:rPr>
                        <a:t>火灾</a:t>
                      </a:r>
                      <a:endParaRPr lang="zh-CN" sz="2200" dirty="0">
                        <a:effectLst/>
                      </a:endParaRPr>
                    </a:p>
                  </a:txBody>
                  <a:tcPr marL="68580" marR="68580" marT="0" marB="0" anchor="ctr"/>
                </a:tc>
                <a:tc>
                  <a:txBody>
                    <a:bodyPr/>
                    <a:lstStyle/>
                    <a:p>
                      <a:pPr algn="l">
                        <a:lnSpc>
                          <a:spcPct val="100000"/>
                        </a:lnSpc>
                        <a:spcAft>
                          <a:spcPts val="0"/>
                        </a:spcAft>
                      </a:pPr>
                      <a:r>
                        <a:rPr lang="zh-CN" sz="2200" dirty="0">
                          <a:effectLst/>
                        </a:rPr>
                        <a:t>１、将灭火器倒置</a:t>
                      </a:r>
                    </a:p>
                    <a:p>
                      <a:pPr algn="l">
                        <a:lnSpc>
                          <a:spcPct val="100000"/>
                        </a:lnSpc>
                        <a:spcAft>
                          <a:spcPts val="0"/>
                        </a:spcAft>
                      </a:pPr>
                      <a:r>
                        <a:rPr lang="zh-CN" sz="2200" dirty="0">
                          <a:effectLst/>
                        </a:rPr>
                        <a:t>２、将泡沫液体喷向火源。</a:t>
                      </a:r>
                      <a:endParaRPr lang="zh-CN" sz="2200" dirty="0">
                        <a:effectLst/>
                        <a:latin typeface="Times New Roman"/>
                        <a:ea typeface="宋体"/>
                      </a:endParaRPr>
                    </a:p>
                  </a:txBody>
                  <a:tcPr marL="68580" marR="68580" marT="0" marB="0" anchor="ctr"/>
                </a:tc>
              </a:tr>
              <a:tr h="1360163">
                <a:tc>
                  <a:txBody>
                    <a:bodyPr/>
                    <a:lstStyle/>
                    <a:p>
                      <a:pPr algn="ctr">
                        <a:lnSpc>
                          <a:spcPct val="100000"/>
                        </a:lnSpc>
                        <a:spcAft>
                          <a:spcPts val="0"/>
                        </a:spcAft>
                      </a:pPr>
                      <a:r>
                        <a:rPr lang="zh-CN" sz="2200">
                          <a:effectLst/>
                        </a:rPr>
                        <a:t>二氧化碳灭火器</a:t>
                      </a:r>
                      <a:endParaRPr lang="zh-CN" sz="2200">
                        <a:effectLst/>
                        <a:latin typeface="Times New Roman"/>
                        <a:ea typeface="宋体"/>
                      </a:endParaRPr>
                    </a:p>
                  </a:txBody>
                  <a:tcPr marL="68580" marR="68580" marT="0" marB="0" anchor="ctr"/>
                </a:tc>
                <a:tc>
                  <a:txBody>
                    <a:bodyPr/>
                    <a:lstStyle/>
                    <a:p>
                      <a:pPr algn="l">
                        <a:lnSpc>
                          <a:spcPct val="100000"/>
                        </a:lnSpc>
                        <a:spcAft>
                          <a:spcPts val="0"/>
                        </a:spcAft>
                      </a:pPr>
                      <a:r>
                        <a:rPr lang="zh-CN" sz="2200" dirty="0">
                          <a:effectLst/>
                        </a:rPr>
                        <a:t>用于低压电气火灾和贵重物品（精密设备、重要文件）；易燃液体和可燃气体</a:t>
                      </a:r>
                    </a:p>
                    <a:p>
                      <a:pPr algn="l">
                        <a:lnSpc>
                          <a:spcPct val="100000"/>
                        </a:lnSpc>
                        <a:spcAft>
                          <a:spcPts val="0"/>
                        </a:spcAft>
                      </a:pPr>
                      <a:endParaRPr lang="zh-CN" sz="2200" dirty="0">
                        <a:effectLst/>
                        <a:latin typeface="Times New Roman"/>
                        <a:ea typeface="宋体"/>
                      </a:endParaRPr>
                    </a:p>
                  </a:txBody>
                  <a:tcPr marL="68580" marR="68580" marT="0" marB="0" anchor="ctr"/>
                </a:tc>
                <a:tc>
                  <a:txBody>
                    <a:bodyPr/>
                    <a:lstStyle/>
                    <a:p>
                      <a:pPr marL="342900" lvl="0" indent="-342900" algn="l">
                        <a:lnSpc>
                          <a:spcPct val="100000"/>
                        </a:lnSpc>
                        <a:spcAft>
                          <a:spcPts val="0"/>
                        </a:spcAft>
                        <a:buFont typeface="+mj-lt"/>
                        <a:buAutoNum type="arabicPeriod"/>
                      </a:pPr>
                      <a:r>
                        <a:rPr lang="zh-CN" sz="2200" dirty="0">
                          <a:effectLst/>
                        </a:rPr>
                        <a:t>拔去保险锁或铝封</a:t>
                      </a:r>
                    </a:p>
                    <a:p>
                      <a:pPr marL="342900" lvl="0" indent="-342900" algn="l">
                        <a:lnSpc>
                          <a:spcPct val="100000"/>
                        </a:lnSpc>
                        <a:spcAft>
                          <a:spcPts val="0"/>
                        </a:spcAft>
                        <a:buFont typeface="+mj-lt"/>
                        <a:buAutoNum type="arabicPeriod"/>
                      </a:pPr>
                      <a:r>
                        <a:rPr lang="zh-CN" sz="2200" dirty="0">
                          <a:effectLst/>
                        </a:rPr>
                        <a:t>压手柄或开阀门</a:t>
                      </a:r>
                    </a:p>
                    <a:p>
                      <a:pPr marL="342900" lvl="0" indent="-342900" algn="l">
                        <a:lnSpc>
                          <a:spcPct val="100000"/>
                        </a:lnSpc>
                        <a:spcAft>
                          <a:spcPts val="0"/>
                        </a:spcAft>
                        <a:buFont typeface="+mj-lt"/>
                        <a:buAutoNum type="arabicPeriod"/>
                      </a:pPr>
                      <a:r>
                        <a:rPr lang="zh-CN" sz="2200" dirty="0">
                          <a:effectLst/>
                        </a:rPr>
                        <a:t>对准燃烧物由外圈向中间喷射</a:t>
                      </a:r>
                      <a:endParaRPr lang="zh-CN" sz="2200" dirty="0">
                        <a:effectLst/>
                        <a:latin typeface="Times New Roman"/>
                        <a:ea typeface="宋体"/>
                      </a:endParaRPr>
                    </a:p>
                  </a:txBody>
                  <a:tcPr marL="68580" marR="68580" marT="0" marB="0" anchor="ctr"/>
                </a:tc>
              </a:tr>
              <a:tr h="1291072">
                <a:tc>
                  <a:txBody>
                    <a:bodyPr/>
                    <a:lstStyle/>
                    <a:p>
                      <a:pPr algn="ctr">
                        <a:lnSpc>
                          <a:spcPct val="100000"/>
                        </a:lnSpc>
                        <a:spcAft>
                          <a:spcPts val="0"/>
                        </a:spcAft>
                      </a:pPr>
                      <a:r>
                        <a:rPr lang="zh-CN" sz="2200">
                          <a:effectLst/>
                        </a:rPr>
                        <a:t>干粉灭火器</a:t>
                      </a:r>
                      <a:endParaRPr lang="zh-CN" sz="2200">
                        <a:effectLst/>
                        <a:latin typeface="Times New Roman"/>
                        <a:ea typeface="宋体"/>
                      </a:endParaRPr>
                    </a:p>
                  </a:txBody>
                  <a:tcPr marL="68580" marR="68580" marT="0" marB="0" anchor="ctr"/>
                </a:tc>
                <a:tc>
                  <a:txBody>
                    <a:bodyPr/>
                    <a:lstStyle/>
                    <a:p>
                      <a:pPr algn="l">
                        <a:lnSpc>
                          <a:spcPct val="100000"/>
                        </a:lnSpc>
                        <a:spcAft>
                          <a:spcPts val="0"/>
                        </a:spcAft>
                      </a:pPr>
                      <a:r>
                        <a:rPr lang="zh-CN" sz="2200" dirty="0">
                          <a:effectLst/>
                        </a:rPr>
                        <a:t>与二氧化碳灭火器适用范围相同，但不宜用于贵重物品的灭火</a:t>
                      </a:r>
                      <a:endParaRPr lang="zh-CN" sz="2200" dirty="0">
                        <a:effectLst/>
                        <a:latin typeface="Times New Roman"/>
                        <a:ea typeface="宋体"/>
                      </a:endParaRPr>
                    </a:p>
                  </a:txBody>
                  <a:tcPr marL="68580" marR="68580" marT="0" marB="0" anchor="ctr"/>
                </a:tc>
                <a:tc>
                  <a:txBody>
                    <a:bodyPr/>
                    <a:lstStyle/>
                    <a:p>
                      <a:pPr algn="l">
                        <a:lnSpc>
                          <a:spcPct val="100000"/>
                        </a:lnSpc>
                        <a:spcAft>
                          <a:spcPts val="0"/>
                        </a:spcAft>
                      </a:pPr>
                      <a:r>
                        <a:rPr lang="zh-CN" sz="2200" dirty="0">
                          <a:effectLst/>
                        </a:rPr>
                        <a:t>１、拔去保险</a:t>
                      </a:r>
                      <a:r>
                        <a:rPr lang="zh-CN" sz="2200" dirty="0" smtClean="0">
                          <a:effectLst/>
                        </a:rPr>
                        <a:t>锁</a:t>
                      </a:r>
                      <a:endParaRPr lang="en-US" altLang="zh-CN" sz="2200" dirty="0" smtClean="0">
                        <a:effectLst/>
                      </a:endParaRPr>
                    </a:p>
                    <a:p>
                      <a:pPr algn="l">
                        <a:lnSpc>
                          <a:spcPct val="100000"/>
                        </a:lnSpc>
                        <a:spcAft>
                          <a:spcPts val="0"/>
                        </a:spcAft>
                      </a:pPr>
                      <a:r>
                        <a:rPr lang="zh-CN" sz="2200" dirty="0" smtClean="0">
                          <a:effectLst/>
                        </a:rPr>
                        <a:t>２</a:t>
                      </a:r>
                      <a:r>
                        <a:rPr lang="zh-CN" sz="2200" dirty="0">
                          <a:effectLst/>
                        </a:rPr>
                        <a:t>、按下手柄</a:t>
                      </a:r>
                    </a:p>
                    <a:p>
                      <a:pPr algn="l">
                        <a:lnSpc>
                          <a:spcPct val="100000"/>
                        </a:lnSpc>
                        <a:spcAft>
                          <a:spcPts val="0"/>
                        </a:spcAft>
                      </a:pPr>
                      <a:r>
                        <a:rPr lang="zh-CN" sz="2200" dirty="0">
                          <a:effectLst/>
                        </a:rPr>
                        <a:t>３、将干粉喷向燃烧物</a:t>
                      </a:r>
                      <a:endParaRPr lang="zh-CN" sz="2200" dirty="0">
                        <a:effectLst/>
                        <a:latin typeface="Times New Roman"/>
                        <a:ea typeface="宋体"/>
                      </a:endParaRPr>
                    </a:p>
                  </a:txBody>
                  <a:tcPr marL="68580" marR="68580" marT="0" marB="0" anchor="ctr"/>
                </a:tc>
              </a:tr>
            </a:tbl>
          </a:graphicData>
        </a:graphic>
      </p:graphicFrame>
    </p:spTree>
    <p:extLst>
      <p:ext uri="{BB962C8B-B14F-4D97-AF65-F5344CB8AC3E}">
        <p14:creationId xmlns:p14="http://schemas.microsoft.com/office/powerpoint/2010/main" val="22738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95710" y="1787124"/>
            <a:ext cx="3775393"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（四）火灾现场的急救</a:t>
            </a:r>
            <a:endParaRPr lang="en-US" altLang="zh-CN" sz="2800" dirty="0" smtClean="0">
              <a:solidFill>
                <a:srgbClr val="000000"/>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1907815" y="2708950"/>
            <a:ext cx="6516134" cy="3329758"/>
          </a:xfrm>
          <a:prstGeom prst="rect">
            <a:avLst/>
          </a:prstGeom>
          <a:noFill/>
        </p:spPr>
        <p:txBody>
          <a:bodyPr wrap="square" rtlCol="0">
            <a:spAutoFit/>
          </a:bodyPr>
          <a:lstStyle/>
          <a:p>
            <a:pPr>
              <a:lnSpc>
                <a:spcPct val="150000"/>
              </a:lnSpc>
            </a:pPr>
            <a:r>
              <a:rPr lang="zh-CN" altLang="en-US" sz="2400" dirty="0">
                <a:latin typeface="+mj-ea"/>
                <a:ea typeface="+mj-ea"/>
              </a:rPr>
              <a:t>灭火时，如身上衣服着火，要立即躺倒打滚，使火熄灭，不可惊慌奔跑，如有人受烟熏窒息，或发生头昏、恶心、呕吐、失去知觉等症，应立即将其抬到空气新鲜的地方，解开上衣，在胸前脸上稍喷冷水，如仍不清醒，应做人工呼吸，或急送医院抢救。</a:t>
            </a:r>
          </a:p>
        </p:txBody>
      </p:sp>
    </p:spTree>
    <p:extLst>
      <p:ext uri="{BB962C8B-B14F-4D97-AF65-F5344CB8AC3E}">
        <p14:creationId xmlns:p14="http://schemas.microsoft.com/office/powerpoint/2010/main" val="41576084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6"/>
          <p:cNvSpPr>
            <a:spLocks noChangeArrowheads="1"/>
          </p:cNvSpPr>
          <p:nvPr/>
        </p:nvSpPr>
        <p:spPr bwMode="auto">
          <a:xfrm>
            <a:off x="0" y="1339849"/>
            <a:ext cx="323850" cy="4032251"/>
          </a:xfrm>
          <a:prstGeom prst="rect">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5" name="矩形 7"/>
          <p:cNvSpPr>
            <a:spLocks noChangeArrowheads="1"/>
          </p:cNvSpPr>
          <p:nvPr/>
        </p:nvSpPr>
        <p:spPr bwMode="auto">
          <a:xfrm>
            <a:off x="8856663" y="1339849"/>
            <a:ext cx="323850" cy="403225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6" name="TextBox 7"/>
          <p:cNvSpPr>
            <a:spLocks noChangeArrowheads="1"/>
          </p:cNvSpPr>
          <p:nvPr/>
        </p:nvSpPr>
        <p:spPr bwMode="auto">
          <a:xfrm>
            <a:off x="926295" y="466189"/>
            <a:ext cx="736611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None/>
            </a:pPr>
            <a:r>
              <a:rPr lang="zh-CN" altLang="en-US" sz="4000" b="1" dirty="0" smtClean="0">
                <a:solidFill>
                  <a:schemeClr val="accent1"/>
                </a:solidFill>
                <a:latin typeface="微软雅黑" pitchFamily="34" charset="-122"/>
                <a:ea typeface="微软雅黑" pitchFamily="34" charset="-122"/>
              </a:rPr>
              <a:t>第十三章  </a:t>
            </a:r>
            <a:endParaRPr lang="en-US" altLang="zh-CN" sz="4000" b="1" dirty="0" smtClean="0">
              <a:solidFill>
                <a:schemeClr val="accent1"/>
              </a:solidFill>
              <a:latin typeface="微软雅黑" pitchFamily="34" charset="-122"/>
              <a:ea typeface="微软雅黑" pitchFamily="34" charset="-122"/>
            </a:endParaRPr>
          </a:p>
          <a:p>
            <a:pPr algn="ctr" eaLnBrk="1" hangingPunct="1">
              <a:spcBef>
                <a:spcPct val="0"/>
              </a:spcBef>
              <a:buNone/>
            </a:pPr>
            <a:r>
              <a:rPr lang="zh-CN" altLang="en-US" sz="4000" b="1" dirty="0" smtClean="0">
                <a:solidFill>
                  <a:schemeClr val="accent1"/>
                </a:solidFill>
                <a:latin typeface="微软雅黑" pitchFamily="34" charset="-122"/>
                <a:ea typeface="微软雅黑" pitchFamily="34" charset="-122"/>
              </a:rPr>
              <a:t>客房</a:t>
            </a:r>
            <a:r>
              <a:rPr lang="zh-CN" altLang="en-US" sz="4000" b="1" dirty="0">
                <a:solidFill>
                  <a:schemeClr val="accent1"/>
                </a:solidFill>
                <a:latin typeface="微软雅黑" pitchFamily="34" charset="-122"/>
                <a:ea typeface="微软雅黑" pitchFamily="34" charset="-122"/>
              </a:rPr>
              <a:t>服务与经营管理的发展趋势</a:t>
            </a:r>
          </a:p>
        </p:txBody>
      </p:sp>
      <p:sp>
        <p:nvSpPr>
          <p:cNvPr id="8197" name="Text Box 9"/>
          <p:cNvSpPr txBox="1">
            <a:spLocks noChangeArrowheads="1"/>
          </p:cNvSpPr>
          <p:nvPr/>
        </p:nvSpPr>
        <p:spPr bwMode="auto">
          <a:xfrm>
            <a:off x="1199373" y="2577489"/>
            <a:ext cx="7332903" cy="279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428750" indent="-51435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2800" b="1" u="sng" dirty="0">
                <a:solidFill>
                  <a:srgbClr val="CC3300"/>
                </a:solidFill>
                <a:ea typeface="微软雅黑" pitchFamily="34" charset="-122"/>
              </a:rPr>
              <a:t>本章的学习目的与要求：</a:t>
            </a:r>
          </a:p>
          <a:p>
            <a:pPr eaLnBrk="1" hangingPunct="1">
              <a:spcBef>
                <a:spcPct val="50000"/>
              </a:spcBef>
              <a:buFont typeface="Arial" charset="0"/>
              <a:buNone/>
            </a:pPr>
            <a:r>
              <a:rPr lang="zh-CN" altLang="en-US" sz="2800" dirty="0">
                <a:solidFill>
                  <a:srgbClr val="CC3300"/>
                </a:solidFill>
              </a:rPr>
              <a:t>       </a:t>
            </a:r>
            <a:r>
              <a:rPr lang="zh-CN" altLang="en-US" sz="2800" dirty="0">
                <a:solidFill>
                  <a:srgbClr val="CC3300"/>
                </a:solidFill>
                <a:ea typeface="华文楷体" pitchFamily="2" charset="-122"/>
              </a:rPr>
              <a:t>通过本章的学习：</a:t>
            </a:r>
            <a:endParaRPr lang="en-US" altLang="zh-CN" sz="2800" dirty="0">
              <a:solidFill>
                <a:srgbClr val="CC3300"/>
              </a:solidFill>
              <a:ea typeface="华文楷体" pitchFamily="2" charset="-122"/>
            </a:endParaRPr>
          </a:p>
          <a:p>
            <a:pPr lvl="0"/>
            <a:r>
              <a:rPr lang="zh-CN" altLang="en-US" sz="2800" dirty="0" smtClean="0">
                <a:solidFill>
                  <a:srgbClr val="CC3300"/>
                </a:solidFill>
                <a:ea typeface="华文楷体" pitchFamily="2" charset="-122"/>
              </a:rPr>
              <a:t>把握</a:t>
            </a:r>
            <a:r>
              <a:rPr lang="zh-CN" altLang="en-US" sz="2800" dirty="0">
                <a:solidFill>
                  <a:srgbClr val="CC3300"/>
                </a:solidFill>
                <a:ea typeface="华文楷体" pitchFamily="2" charset="-122"/>
              </a:rPr>
              <a:t>２１世纪客房经营管理的发展趋势。</a:t>
            </a:r>
          </a:p>
          <a:p>
            <a:pPr lvl="0"/>
            <a:r>
              <a:rPr lang="zh-CN" altLang="en-US" sz="2800" dirty="0" smtClean="0">
                <a:solidFill>
                  <a:srgbClr val="CC3300"/>
                </a:solidFill>
                <a:ea typeface="华文楷体" pitchFamily="2" charset="-122"/>
              </a:rPr>
              <a:t>了解</a:t>
            </a:r>
            <a:r>
              <a:rPr lang="zh-CN" altLang="en-US" sz="2800" dirty="0">
                <a:solidFill>
                  <a:srgbClr val="CC3300"/>
                </a:solidFill>
                <a:ea typeface="华文楷体" pitchFamily="2" charset="-122"/>
              </a:rPr>
              <a:t>酒店客房绿色经营管理的趋势和内容。</a:t>
            </a:r>
          </a:p>
          <a:p>
            <a:endParaRPr lang="zh-CN" altLang="en-US" dirty="0"/>
          </a:p>
        </p:txBody>
      </p:sp>
    </p:spTree>
    <p:extLst>
      <p:ext uri="{BB962C8B-B14F-4D97-AF65-F5344CB8AC3E}">
        <p14:creationId xmlns:p14="http://schemas.microsoft.com/office/powerpoint/2010/main" val="7774584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225792" y="4671739"/>
            <a:ext cx="4786306" cy="468000"/>
          </a:xfrm>
          <a:custGeom>
            <a:avLst/>
            <a:gdLst/>
            <a:ahLst/>
            <a:cxnLst/>
            <a:rect l="l" t="t" r="r" b="b"/>
            <a:pathLst>
              <a:path w="2807157" h="468000">
                <a:moveTo>
                  <a:pt x="82036" y="0"/>
                </a:moveTo>
                <a:lnTo>
                  <a:pt x="2339157" y="0"/>
                </a:lnTo>
                <a:lnTo>
                  <a:pt x="2807157"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文本框 6"/>
          <p:cNvSpPr txBox="1"/>
          <p:nvPr/>
        </p:nvSpPr>
        <p:spPr>
          <a:xfrm>
            <a:off x="539752" y="4435333"/>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01</a:t>
            </a:r>
            <a:endParaRPr lang="zh-CN" altLang="en-US" sz="3600" b="1" dirty="0">
              <a:solidFill>
                <a:srgbClr val="0278A1"/>
              </a:solidFill>
              <a:latin typeface="Akzidenz-Grotesk BQ Condensed" pitchFamily="50" charset="0"/>
            </a:endParaRPr>
          </a:p>
        </p:txBody>
      </p:sp>
      <p:sp>
        <p:nvSpPr>
          <p:cNvPr id="15" name="文本框 53"/>
          <p:cNvSpPr txBox="1"/>
          <p:nvPr/>
        </p:nvSpPr>
        <p:spPr>
          <a:xfrm>
            <a:off x="1403648" y="4606960"/>
            <a:ext cx="2954655"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客房服务的发展趋势</a:t>
            </a:r>
          </a:p>
        </p:txBody>
      </p:sp>
      <p:sp>
        <p:nvSpPr>
          <p:cNvPr id="17" name="文本框 12"/>
          <p:cNvSpPr txBox="1"/>
          <p:nvPr/>
        </p:nvSpPr>
        <p:spPr>
          <a:xfrm>
            <a:off x="539752" y="5099403"/>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02</a:t>
            </a:r>
            <a:endParaRPr lang="zh-CN" altLang="en-US" sz="3600" b="1" dirty="0">
              <a:solidFill>
                <a:srgbClr val="0278A1"/>
              </a:solidFill>
              <a:latin typeface="Akzidenz-Grotesk BQ Condensed" pitchFamily="50" charset="0"/>
            </a:endParaRPr>
          </a:p>
        </p:txBody>
      </p:sp>
      <p:sp>
        <p:nvSpPr>
          <p:cNvPr id="18" name="任意多边形 17"/>
          <p:cNvSpPr/>
          <p:nvPr/>
        </p:nvSpPr>
        <p:spPr>
          <a:xfrm>
            <a:off x="1225795" y="5321580"/>
            <a:ext cx="4786304" cy="468000"/>
          </a:xfrm>
          <a:custGeom>
            <a:avLst/>
            <a:gdLst/>
            <a:ahLst/>
            <a:cxnLst/>
            <a:rect l="l" t="t" r="r" b="b"/>
            <a:pathLst>
              <a:path w="3492923" h="468000">
                <a:moveTo>
                  <a:pt x="82036" y="0"/>
                </a:moveTo>
                <a:lnTo>
                  <a:pt x="3024923" y="0"/>
                </a:lnTo>
                <a:lnTo>
                  <a:pt x="3492923"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54"/>
          <p:cNvSpPr txBox="1"/>
          <p:nvPr/>
        </p:nvSpPr>
        <p:spPr>
          <a:xfrm>
            <a:off x="1403646" y="5247805"/>
            <a:ext cx="5400509"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客房经营管理的发展趋势</a:t>
            </a:r>
          </a:p>
        </p:txBody>
      </p:sp>
      <p:sp>
        <p:nvSpPr>
          <p:cNvPr id="27" name="文本框 56"/>
          <p:cNvSpPr txBox="1"/>
          <p:nvPr/>
        </p:nvSpPr>
        <p:spPr>
          <a:xfrm>
            <a:off x="1444574" y="5840034"/>
            <a:ext cx="2031325"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点击添加标题</a:t>
            </a:r>
          </a:p>
        </p:txBody>
      </p:sp>
      <p:sp>
        <p:nvSpPr>
          <p:cNvPr id="12" name="TextBox 7"/>
          <p:cNvSpPr>
            <a:spLocks noChangeArrowheads="1"/>
          </p:cNvSpPr>
          <p:nvPr/>
        </p:nvSpPr>
        <p:spPr bwMode="auto">
          <a:xfrm>
            <a:off x="395710" y="1510764"/>
            <a:ext cx="480131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lnSpc>
                <a:spcPct val="150000"/>
              </a:lnSpc>
              <a:spcBef>
                <a:spcPct val="0"/>
              </a:spcBef>
              <a:buFont typeface="Arial" charset="0"/>
              <a:buNone/>
            </a:pPr>
            <a:r>
              <a:rPr lang="zh-CN" altLang="en-US" sz="4000" b="1" dirty="0" smtClean="0">
                <a:solidFill>
                  <a:schemeClr val="accent1"/>
                </a:solidFill>
                <a:latin typeface="微软雅黑" pitchFamily="34" charset="-122"/>
                <a:ea typeface="微软雅黑" pitchFamily="34" charset="-122"/>
              </a:rPr>
              <a:t>第十三章 酒店前厅</a:t>
            </a:r>
            <a:endParaRPr lang="en-US" altLang="zh-CN" sz="4000" b="1" dirty="0" smtClean="0">
              <a:solidFill>
                <a:schemeClr val="accent1"/>
              </a:solidFill>
              <a:latin typeface="微软雅黑" pitchFamily="34" charset="-122"/>
              <a:ea typeface="微软雅黑" pitchFamily="34" charset="-122"/>
            </a:endParaRPr>
          </a:p>
          <a:p>
            <a:pPr eaLnBrk="1" hangingPunct="1">
              <a:lnSpc>
                <a:spcPct val="150000"/>
              </a:lnSpc>
              <a:spcBef>
                <a:spcPct val="0"/>
              </a:spcBef>
              <a:buFont typeface="Arial" charset="0"/>
              <a:buNone/>
            </a:pPr>
            <a:r>
              <a:rPr lang="zh-CN" altLang="en-US" sz="4000" b="1" dirty="0" smtClean="0">
                <a:solidFill>
                  <a:schemeClr val="accent1"/>
                </a:solidFill>
                <a:latin typeface="微软雅黑" pitchFamily="34" charset="-122"/>
                <a:ea typeface="微软雅黑" pitchFamily="34" charset="-122"/>
              </a:rPr>
              <a:t>经营管理的发展趋势</a:t>
            </a:r>
            <a:endParaRPr lang="zh-CN" altLang="en-US" sz="4000" b="1" dirty="0">
              <a:solidFill>
                <a:schemeClr val="accent1"/>
              </a:solidFill>
              <a:latin typeface="微软雅黑" pitchFamily="34" charset="-122"/>
              <a:ea typeface="微软雅黑" pitchFamily="34"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60" y="1154789"/>
            <a:ext cx="3330150" cy="2650941"/>
          </a:xfrm>
          <a:prstGeom prst="flowChartMultidocument">
            <a:avLst/>
          </a:prstGeom>
          <a:noFill/>
          <a:ln>
            <a:noFill/>
          </a:ln>
          <a:effectLst/>
        </p:spPr>
      </p:pic>
    </p:spTree>
    <p:extLst>
      <p:ext uri="{BB962C8B-B14F-4D97-AF65-F5344CB8AC3E}">
        <p14:creationId xmlns:p14="http://schemas.microsoft.com/office/powerpoint/2010/main" val="13326000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652075" y="1969336"/>
            <a:ext cx="3048953" cy="3090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3995960" y="4466633"/>
            <a:ext cx="3289116" cy="1935403"/>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 name="文本框 106"/>
          <p:cNvSpPr txBox="1"/>
          <p:nvPr/>
        </p:nvSpPr>
        <p:spPr>
          <a:xfrm>
            <a:off x="4452435" y="4834169"/>
            <a:ext cx="2376165" cy="1200329"/>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亲情化服务将成为未来酒店客房服务的发展趋势</a:t>
            </a:r>
          </a:p>
        </p:txBody>
      </p:sp>
      <p:sp>
        <p:nvSpPr>
          <p:cNvPr id="10" name="矩形 9"/>
          <p:cNvSpPr/>
          <p:nvPr/>
        </p:nvSpPr>
        <p:spPr>
          <a:xfrm>
            <a:off x="468313" y="1136513"/>
            <a:ext cx="447034" cy="550608"/>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矩形 10"/>
          <p:cNvSpPr/>
          <p:nvPr/>
        </p:nvSpPr>
        <p:spPr>
          <a:xfrm>
            <a:off x="663432" y="1203145"/>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9" name="Text Box 2"/>
          <p:cNvSpPr txBox="1">
            <a:spLocks noChangeArrowheads="1"/>
          </p:cNvSpPr>
          <p:nvPr/>
        </p:nvSpPr>
        <p:spPr bwMode="auto">
          <a:xfrm>
            <a:off x="714375" y="428625"/>
            <a:ext cx="81422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第一节    客房</a:t>
            </a:r>
            <a:r>
              <a:rPr lang="zh-CN" altLang="en-US" sz="3500" b="1" dirty="0">
                <a:solidFill>
                  <a:schemeClr val="accent1"/>
                </a:solidFill>
                <a:latin typeface="微软雅黑" pitchFamily="34" charset="-122"/>
                <a:ea typeface="微软雅黑" pitchFamily="34" charset="-122"/>
              </a:rPr>
              <a:t>服务的发展趋势</a:t>
            </a:r>
          </a:p>
        </p:txBody>
      </p:sp>
      <p:sp>
        <p:nvSpPr>
          <p:cNvPr id="13" name="Text Box 3"/>
          <p:cNvSpPr txBox="1">
            <a:spLocks noChangeArrowheads="1"/>
          </p:cNvSpPr>
          <p:nvPr/>
        </p:nvSpPr>
        <p:spPr bwMode="auto">
          <a:xfrm>
            <a:off x="960603" y="1199755"/>
            <a:ext cx="53582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50000"/>
              </a:spcBef>
              <a:buNone/>
            </a:pPr>
            <a:r>
              <a:rPr lang="zh-CN" altLang="en-US" sz="3000" b="1" dirty="0">
                <a:solidFill>
                  <a:srgbClr val="CC3300"/>
                </a:solidFill>
                <a:latin typeface="黑体" pitchFamily="49" charset="-122"/>
                <a:ea typeface="黑体" pitchFamily="49" charset="-122"/>
              </a:rPr>
              <a:t>一、客房服务将走亲情化道路</a:t>
            </a:r>
            <a:endParaRPr lang="en-US" altLang="zh-CN" sz="3000" b="1" dirty="0">
              <a:solidFill>
                <a:srgbClr val="CC3300"/>
              </a:solidFill>
              <a:latin typeface="黑体" pitchFamily="49" charset="-122"/>
              <a:ea typeface="黑体" pitchFamily="49" charset="-122"/>
            </a:endParaRPr>
          </a:p>
        </p:txBody>
      </p:sp>
      <p:sp>
        <p:nvSpPr>
          <p:cNvPr id="12" name="TextBox 11"/>
          <p:cNvSpPr txBox="1"/>
          <p:nvPr/>
        </p:nvSpPr>
        <p:spPr>
          <a:xfrm>
            <a:off x="386657" y="1996084"/>
            <a:ext cx="3637978" cy="4524315"/>
          </a:xfrm>
          <a:prstGeom prst="rect">
            <a:avLst/>
          </a:prstGeom>
          <a:noFill/>
        </p:spPr>
        <p:txBody>
          <a:bodyPr wrap="square" rtlCol="0">
            <a:spAutoFit/>
          </a:bodyPr>
          <a:lstStyle/>
          <a:p>
            <a:pPr marL="0" indent="0">
              <a:lnSpc>
                <a:spcPct val="150000"/>
              </a:lnSpc>
              <a:buNone/>
            </a:pPr>
            <a:r>
              <a:rPr lang="zh-CN" altLang="en-US" sz="2400" dirty="0">
                <a:latin typeface="+mn-ea"/>
                <a:ea typeface="+mn-ea"/>
              </a:rPr>
              <a:t>近年来，越来越多的酒店开始走亲情化道路，而且已经取得巨大成功，成为东方酒店（特别是中国酒店）区别于外资酒店及国际酒店集团管理的酒店的一大特色。也将成为旅游行业“中国服务”的</a:t>
            </a:r>
            <a:r>
              <a:rPr lang="zh-CN" altLang="en-US" sz="2400" dirty="0" smtClean="0">
                <a:latin typeface="+mn-ea"/>
                <a:ea typeface="+mn-ea"/>
              </a:rPr>
              <a:t>标志</a:t>
            </a:r>
            <a:endParaRPr lang="zh-CN" altLang="zh-CN" sz="2400" dirty="0">
              <a:latin typeface="+mn-ea"/>
              <a:ea typeface="+mn-ea"/>
            </a:endParaRPr>
          </a:p>
        </p:txBody>
      </p:sp>
    </p:spTree>
    <p:extLst>
      <p:ext uri="{BB962C8B-B14F-4D97-AF65-F5344CB8AC3E}">
        <p14:creationId xmlns:p14="http://schemas.microsoft.com/office/powerpoint/2010/main" val="55538711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168980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1835810" y="2420929"/>
            <a:ext cx="6768470" cy="3970318"/>
          </a:xfrm>
          <a:prstGeom prst="rect">
            <a:avLst/>
          </a:prstGeom>
          <a:noFill/>
        </p:spPr>
        <p:txBody>
          <a:bodyPr wrap="square" rtlCol="0">
            <a:spAutoFit/>
          </a:bodyPr>
          <a:lstStyle/>
          <a:p>
            <a:pPr>
              <a:lnSpc>
                <a:spcPct val="150000"/>
              </a:lnSpc>
            </a:pPr>
            <a:r>
              <a:rPr lang="zh-CN" altLang="en-US" sz="2400" dirty="0">
                <a:latin typeface="+mj-ea"/>
                <a:ea typeface="+mj-ea"/>
              </a:rPr>
              <a:t>客人的需求是千差万别的，既有共性的部分又有个性化的部分，因此要使服务质量上一个台阶，不仅要为客人提供标准化服务，满足客人的共性需求，还必须为客人提供个性化</a:t>
            </a:r>
            <a:r>
              <a:rPr lang="zh-CN" altLang="en-US" sz="2400" dirty="0" smtClean="0">
                <a:latin typeface="+mj-ea"/>
                <a:ea typeface="+mj-ea"/>
              </a:rPr>
              <a:t>服务，</a:t>
            </a:r>
            <a:r>
              <a:rPr lang="zh-CN" altLang="en-US" sz="2400" dirty="0">
                <a:latin typeface="+mj-ea"/>
                <a:ea typeface="+mj-ea"/>
              </a:rPr>
              <a:t>满足客人的个性化需求。如果说服务的标准化、规范化是保障酒店服务质量的基础，那么，“个性化”服务就是服务质量的灵魂，是服务质量的最高境界。</a:t>
            </a:r>
          </a:p>
        </p:txBody>
      </p:sp>
      <p:sp>
        <p:nvSpPr>
          <p:cNvPr id="8" name="Text Box 3"/>
          <p:cNvSpPr txBox="1">
            <a:spLocks noChangeArrowheads="1"/>
          </p:cNvSpPr>
          <p:nvPr/>
        </p:nvSpPr>
        <p:spPr bwMode="auto">
          <a:xfrm>
            <a:off x="607557" y="163977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二、客房服务将更加突出个性化</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32231614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168980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1835810" y="2636945"/>
            <a:ext cx="6768470" cy="3329758"/>
          </a:xfrm>
          <a:prstGeom prst="rect">
            <a:avLst/>
          </a:prstGeom>
          <a:noFill/>
        </p:spPr>
        <p:txBody>
          <a:bodyPr wrap="square" rtlCol="0">
            <a:spAutoFit/>
          </a:bodyPr>
          <a:lstStyle/>
          <a:p>
            <a:pPr>
              <a:lnSpc>
                <a:spcPct val="150000"/>
              </a:lnSpc>
            </a:pPr>
            <a:r>
              <a:rPr lang="zh-CN" altLang="en-US" sz="2400" dirty="0">
                <a:latin typeface="+mj-ea"/>
                <a:ea typeface="+mj-ea"/>
              </a:rPr>
              <a:t>管家式服务是个性化服务的极致，是未来酒店服务的发展趋势。不管是从东京到纽约，还是从北京到上海，采用管家服务的顶级酒店都呈现上升趋势，酒店培训机构也正在为酒店培训出越来越多的优秀管家，管家的服务内容也更加全面，包括商务型专职管家服务、生活型专职管家服务等。</a:t>
            </a:r>
          </a:p>
        </p:txBody>
      </p:sp>
      <p:sp>
        <p:nvSpPr>
          <p:cNvPr id="8" name="Text Box 3"/>
          <p:cNvSpPr txBox="1">
            <a:spLocks noChangeArrowheads="1"/>
          </p:cNvSpPr>
          <p:nvPr/>
        </p:nvSpPr>
        <p:spPr bwMode="auto">
          <a:xfrm>
            <a:off x="607557" y="163977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三、“管家服务”将成为酒店服务新潮流</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18648715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168980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1835810" y="2636945"/>
            <a:ext cx="6768470" cy="2775760"/>
          </a:xfrm>
          <a:prstGeom prst="rect">
            <a:avLst/>
          </a:prstGeom>
          <a:noFill/>
        </p:spPr>
        <p:txBody>
          <a:bodyPr wrap="square" rtlCol="0">
            <a:spAutoFit/>
          </a:bodyPr>
          <a:lstStyle/>
          <a:p>
            <a:pPr>
              <a:lnSpc>
                <a:spcPct val="150000"/>
              </a:lnSpc>
            </a:pPr>
            <a:r>
              <a:rPr lang="zh-CN" altLang="en-US" sz="2400" dirty="0">
                <a:latin typeface="+mj-ea"/>
                <a:ea typeface="+mj-ea"/>
              </a:rPr>
              <a:t>进入</a:t>
            </a:r>
            <a:r>
              <a:rPr lang="en-US" altLang="zh-CN" sz="2400" dirty="0">
                <a:latin typeface="+mj-ea"/>
                <a:ea typeface="+mj-ea"/>
              </a:rPr>
              <a:t>21</a:t>
            </a:r>
            <a:r>
              <a:rPr lang="zh-CN" altLang="en-US" sz="2400" dirty="0">
                <a:latin typeface="+mj-ea"/>
                <a:ea typeface="+mj-ea"/>
              </a:rPr>
              <a:t>世纪，高科技在酒店客房服务与管理中将得到广泛的应用。 入住酒店的客人在打开电视时，首先映入眼帘的是写有其名字的酒店真诚、热情的欢迎词，可以看到酒店特制的开机欢迎画面，酒店服务、设施和信息化服务内容可一览无遗。</a:t>
            </a:r>
          </a:p>
        </p:txBody>
      </p:sp>
      <p:sp>
        <p:nvSpPr>
          <p:cNvPr id="8" name="Text Box 3"/>
          <p:cNvSpPr txBox="1">
            <a:spLocks noChangeArrowheads="1"/>
          </p:cNvSpPr>
          <p:nvPr/>
        </p:nvSpPr>
        <p:spPr bwMode="auto">
          <a:xfrm>
            <a:off x="607557" y="163977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四、客房服务智能化</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22496713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9574" y="168980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4986706" y="2623345"/>
            <a:ext cx="3456239" cy="3416320"/>
          </a:xfrm>
          <a:prstGeom prst="rect">
            <a:avLst/>
          </a:prstGeom>
          <a:noFill/>
        </p:spPr>
        <p:txBody>
          <a:bodyPr wrap="square" rtlCol="0">
            <a:spAutoFit/>
          </a:bodyPr>
          <a:lstStyle/>
          <a:p>
            <a:pPr>
              <a:lnSpc>
                <a:spcPct val="150000"/>
              </a:lnSpc>
            </a:pPr>
            <a:r>
              <a:rPr lang="zh-CN" altLang="en-US" sz="2400" dirty="0">
                <a:latin typeface="+mj-ea"/>
                <a:ea typeface="+mj-ea"/>
              </a:rPr>
              <a:t>免费</a:t>
            </a:r>
            <a:r>
              <a:rPr lang="en-US" altLang="zh-CN" sz="2400" dirty="0">
                <a:latin typeface="+mj-ea"/>
                <a:ea typeface="+mj-ea"/>
              </a:rPr>
              <a:t>WIFI</a:t>
            </a:r>
            <a:r>
              <a:rPr lang="zh-CN" altLang="en-US" sz="2400" dirty="0">
                <a:latin typeface="+mj-ea"/>
                <a:ea typeface="+mj-ea"/>
              </a:rPr>
              <a:t>将成为酒店的“标配”，酒店不再是是否有</a:t>
            </a:r>
            <a:r>
              <a:rPr lang="en-US" altLang="zh-CN" sz="2400" dirty="0">
                <a:latin typeface="+mj-ea"/>
                <a:ea typeface="+mj-ea"/>
              </a:rPr>
              <a:t>WIFI</a:t>
            </a:r>
            <a:r>
              <a:rPr lang="zh-CN" altLang="en-US" sz="2400" dirty="0">
                <a:latin typeface="+mj-ea"/>
                <a:ea typeface="+mj-ea"/>
              </a:rPr>
              <a:t>，是否收费的问题，而是</a:t>
            </a:r>
            <a:r>
              <a:rPr lang="en-US" altLang="zh-CN" sz="2400" dirty="0">
                <a:latin typeface="+mj-ea"/>
                <a:ea typeface="+mj-ea"/>
              </a:rPr>
              <a:t>WIFI</a:t>
            </a:r>
            <a:r>
              <a:rPr lang="zh-CN" altLang="en-US" sz="2400" dirty="0">
                <a:latin typeface="+mj-ea"/>
                <a:ea typeface="+mj-ea"/>
              </a:rPr>
              <a:t>连接是否方便？是否快速的问题。</a:t>
            </a:r>
          </a:p>
        </p:txBody>
      </p:sp>
      <p:sp>
        <p:nvSpPr>
          <p:cNvPr id="8" name="Text Box 3"/>
          <p:cNvSpPr txBox="1">
            <a:spLocks noChangeArrowheads="1"/>
          </p:cNvSpPr>
          <p:nvPr/>
        </p:nvSpPr>
        <p:spPr bwMode="auto">
          <a:xfrm>
            <a:off x="607557" y="1639770"/>
            <a:ext cx="7835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五、</a:t>
            </a:r>
            <a:r>
              <a:rPr lang="en-US" altLang="zh-CN" sz="3000" b="1" dirty="0">
                <a:solidFill>
                  <a:srgbClr val="CC3300"/>
                </a:solidFill>
                <a:latin typeface="黑体" pitchFamily="49" charset="-122"/>
                <a:ea typeface="黑体" pitchFamily="49" charset="-122"/>
              </a:rPr>
              <a:t>WIFI</a:t>
            </a:r>
            <a:r>
              <a:rPr lang="zh-CN" altLang="en-US" sz="3000" b="1" dirty="0">
                <a:solidFill>
                  <a:srgbClr val="CC3300"/>
                </a:solidFill>
                <a:latin typeface="黑体" pitchFamily="49" charset="-122"/>
                <a:ea typeface="黑体" pitchFamily="49" charset="-122"/>
              </a:rPr>
              <a:t>服务普及化</a:t>
            </a:r>
            <a:endParaRPr lang="en-US" altLang="zh-CN" sz="3000" b="1" dirty="0">
              <a:solidFill>
                <a:srgbClr val="CC3300"/>
              </a:solidFill>
              <a:latin typeface="黑体" pitchFamily="49" charset="-122"/>
              <a:ea typeface="黑体" pitchFamily="49" charset="-122"/>
            </a:endParaRP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r="5301" b="10828"/>
          <a:stretch/>
        </p:blipFill>
        <p:spPr>
          <a:xfrm>
            <a:off x="237236" y="2587515"/>
            <a:ext cx="4209349" cy="3415253"/>
          </a:xfrm>
          <a:prstGeom prst="rect">
            <a:avLst/>
          </a:prstGeom>
        </p:spPr>
      </p:pic>
    </p:spTree>
    <p:extLst>
      <p:ext uri="{BB962C8B-B14F-4D97-AF65-F5344CB8AC3E}">
        <p14:creationId xmlns:p14="http://schemas.microsoft.com/office/powerpoint/2010/main" val="30682802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1700" y="1484634"/>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4856084" y="2821266"/>
            <a:ext cx="4287916" cy="2790572"/>
          </a:xfrm>
          <a:prstGeom prst="rect">
            <a:avLst/>
          </a:prstGeom>
          <a:noFill/>
        </p:spPr>
        <p:txBody>
          <a:bodyPr wrap="square" rtlCol="0">
            <a:spAutoFit/>
          </a:bodyPr>
          <a:lstStyle/>
          <a:p>
            <a:pPr>
              <a:lnSpc>
                <a:spcPct val="150000"/>
              </a:lnSpc>
            </a:pPr>
            <a:r>
              <a:rPr lang="zh-CN" altLang="en-US" sz="2400" dirty="0">
                <a:latin typeface="+mn-ea"/>
                <a:ea typeface="+mn-ea"/>
              </a:rPr>
              <a:t>未来酒店客房要为客人提供足够多，且安装位置方便、合理的电源插座，以满足住店客人手机、相机等越来越多的电器设备的充电</a:t>
            </a:r>
            <a:r>
              <a:rPr lang="zh-CN" altLang="en-US" sz="2400" dirty="0" smtClean="0">
                <a:latin typeface="+mn-ea"/>
                <a:ea typeface="+mn-ea"/>
              </a:rPr>
              <a:t>需要。</a:t>
            </a:r>
            <a:endParaRPr lang="zh-CN" altLang="zh-CN" sz="2400"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700" y="2267916"/>
            <a:ext cx="4104285" cy="38972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555162" y="1384567"/>
            <a:ext cx="869285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六、客房为客人提供足够多且方便使用的电源插座</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20695643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1831" y="1411818"/>
            <a:ext cx="5199378" cy="4465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5436060" y="5277474"/>
            <a:ext cx="3432990" cy="1198534"/>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 name="文本框 106"/>
          <p:cNvSpPr txBox="1"/>
          <p:nvPr/>
        </p:nvSpPr>
        <p:spPr>
          <a:xfrm>
            <a:off x="5911574" y="5646337"/>
            <a:ext cx="2425705" cy="461665"/>
          </a:xfrm>
          <a:prstGeom prst="rect">
            <a:avLst/>
          </a:prstGeom>
          <a:noFill/>
        </p:spPr>
        <p:txBody>
          <a:bodyPr wrap="square" rtlCol="0">
            <a:spAutoFit/>
          </a:bodyPr>
          <a:lstStyle/>
          <a:p>
            <a:pPr algn="ctr"/>
            <a:r>
              <a:rPr lang="zh-CN" altLang="en-US" sz="2400" b="1" dirty="0" smtClean="0">
                <a:solidFill>
                  <a:schemeClr val="bg1"/>
                </a:solidFill>
                <a:latin typeface="微软雅黑" pitchFamily="34" charset="-122"/>
                <a:ea typeface="微软雅黑" pitchFamily="34" charset="-122"/>
              </a:rPr>
              <a:t>功能上的多元化</a:t>
            </a:r>
            <a:endParaRPr lang="zh-CN" altLang="en-US" sz="2400" b="1" dirty="0">
              <a:solidFill>
                <a:schemeClr val="bg1"/>
              </a:solidFill>
              <a:latin typeface="微软雅黑" pitchFamily="34" charset="-122"/>
              <a:ea typeface="微软雅黑" pitchFamily="34" charset="-122"/>
            </a:endParaRPr>
          </a:p>
        </p:txBody>
      </p:sp>
      <p:sp>
        <p:nvSpPr>
          <p:cNvPr id="15" name="文本框 107"/>
          <p:cNvSpPr txBox="1"/>
          <p:nvPr/>
        </p:nvSpPr>
        <p:spPr>
          <a:xfrm>
            <a:off x="6068781" y="1518574"/>
            <a:ext cx="2800269" cy="2590646"/>
          </a:xfrm>
          <a:prstGeom prst="rect">
            <a:avLst/>
          </a:prstGeom>
          <a:noFill/>
        </p:spPr>
        <p:txBody>
          <a:bodyPr wrap="square" rtlCol="0">
            <a:spAutoFit/>
          </a:bodyPr>
          <a:lstStyle>
            <a:defPPr>
              <a:defRPr lang="zh-CN"/>
            </a:defPPr>
            <a:lvl1pPr algn="just">
              <a:lnSpc>
                <a:spcPct val="130000"/>
              </a:lnSpc>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eaLnBrk="1" hangingPunct="1">
              <a:buNone/>
            </a:pPr>
            <a:r>
              <a:rPr lang="zh-CN" altLang="en-US" sz="3200" b="1" dirty="0">
                <a:solidFill>
                  <a:srgbClr val="0000FF"/>
                </a:solidFill>
              </a:rPr>
              <a:t>卫生间放置磅秤，以迎合客人减肥、健身的需求</a:t>
            </a:r>
          </a:p>
        </p:txBody>
      </p:sp>
      <p:sp>
        <p:nvSpPr>
          <p:cNvPr id="10" name="矩形 9"/>
          <p:cNvSpPr/>
          <p:nvPr/>
        </p:nvSpPr>
        <p:spPr>
          <a:xfrm>
            <a:off x="468313" y="1136513"/>
            <a:ext cx="447034" cy="550608"/>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矩形 10"/>
          <p:cNvSpPr/>
          <p:nvPr/>
        </p:nvSpPr>
        <p:spPr>
          <a:xfrm>
            <a:off x="663432" y="1203145"/>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334232823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1700" y="1484634"/>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4856084" y="2821266"/>
            <a:ext cx="4287916" cy="2862322"/>
          </a:xfrm>
          <a:prstGeom prst="rect">
            <a:avLst/>
          </a:prstGeom>
          <a:noFill/>
        </p:spPr>
        <p:txBody>
          <a:bodyPr wrap="square" rtlCol="0">
            <a:spAutoFit/>
          </a:bodyPr>
          <a:lstStyle/>
          <a:p>
            <a:pPr>
              <a:lnSpc>
                <a:spcPct val="150000"/>
              </a:lnSpc>
            </a:pPr>
            <a:r>
              <a:rPr lang="zh-CN" altLang="en-US" sz="2400" dirty="0">
                <a:latin typeface="+mn-ea"/>
                <a:ea typeface="+mn-ea"/>
              </a:rPr>
              <a:t>床的厚度和松软度、床上摆放的枕头数量似乎已经成为当今豪华酒店和豪华客房的标志。酒店追求舒适感本无可厚非，但具体做法则要</a:t>
            </a:r>
            <a:r>
              <a:rPr lang="zh-CN" altLang="en-US" sz="2400" dirty="0" smtClean="0">
                <a:latin typeface="+mn-ea"/>
                <a:ea typeface="+mn-ea"/>
              </a:rPr>
              <a:t>适可而止。</a:t>
            </a:r>
            <a:endParaRPr lang="zh-CN" altLang="zh-CN" sz="2400"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700" y="2276920"/>
            <a:ext cx="4104285" cy="3888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555162" y="1384567"/>
            <a:ext cx="495290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七、客房越来越追求舒适感</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1719879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78" y="1846501"/>
            <a:ext cx="4607722" cy="4368142"/>
          </a:xfrm>
          <a:prstGeom prst="rect">
            <a:avLst/>
          </a:prstGeom>
          <a:noFill/>
          <a:ln>
            <a:noFill/>
          </a:ln>
          <a:effectLst/>
        </p:spPr>
      </p:pic>
      <p:sp>
        <p:nvSpPr>
          <p:cNvPr id="6" name="矩形 5"/>
          <p:cNvSpPr/>
          <p:nvPr/>
        </p:nvSpPr>
        <p:spPr>
          <a:xfrm>
            <a:off x="4029445" y="4767320"/>
            <a:ext cx="4298332" cy="1878141"/>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 name="文本框 106"/>
          <p:cNvSpPr txBox="1"/>
          <p:nvPr/>
        </p:nvSpPr>
        <p:spPr>
          <a:xfrm>
            <a:off x="4614420" y="5290893"/>
            <a:ext cx="3084614" cy="830997"/>
          </a:xfrm>
          <a:prstGeom prst="rect">
            <a:avLst/>
          </a:prstGeom>
          <a:noFill/>
        </p:spPr>
        <p:txBody>
          <a:bodyPr wrap="square" rtlCol="0">
            <a:spAutoFit/>
          </a:bodyPr>
          <a:lstStyle/>
          <a:p>
            <a:pPr algn="ctr"/>
            <a:r>
              <a:rPr lang="zh-CN" altLang="en-US" sz="2400" b="1" dirty="0">
                <a:solidFill>
                  <a:schemeClr val="bg1"/>
                </a:solidFill>
                <a:latin typeface="微软雅黑" pitchFamily="34" charset="-122"/>
                <a:ea typeface="微软雅黑" pitchFamily="34" charset="-122"/>
              </a:rPr>
              <a:t>可以用手机开门的“手机门锁”</a:t>
            </a:r>
          </a:p>
        </p:txBody>
      </p:sp>
      <p:sp>
        <p:nvSpPr>
          <p:cNvPr id="10" name="矩形 9"/>
          <p:cNvSpPr/>
          <p:nvPr/>
        </p:nvSpPr>
        <p:spPr>
          <a:xfrm>
            <a:off x="468313" y="1620489"/>
            <a:ext cx="447034" cy="550608"/>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矩形 10"/>
          <p:cNvSpPr/>
          <p:nvPr/>
        </p:nvSpPr>
        <p:spPr>
          <a:xfrm>
            <a:off x="663432" y="1687121"/>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9" name="Text Box 3"/>
          <p:cNvSpPr txBox="1">
            <a:spLocks noChangeArrowheads="1"/>
          </p:cNvSpPr>
          <p:nvPr/>
        </p:nvSpPr>
        <p:spPr bwMode="auto">
          <a:xfrm>
            <a:off x="1979820" y="1133123"/>
            <a:ext cx="59457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smtClean="0">
                <a:solidFill>
                  <a:srgbClr val="CC3300"/>
                </a:solidFill>
                <a:latin typeface="黑体" pitchFamily="49" charset="-122"/>
                <a:ea typeface="黑体" pitchFamily="49" charset="-122"/>
              </a:rPr>
              <a:t>一、客房</a:t>
            </a:r>
            <a:r>
              <a:rPr lang="zh-CN" altLang="en-US" sz="3000" b="1" dirty="0">
                <a:solidFill>
                  <a:srgbClr val="CC3300"/>
                </a:solidFill>
                <a:latin typeface="黑体" pitchFamily="49" charset="-122"/>
                <a:ea typeface="黑体" pitchFamily="49" charset="-122"/>
              </a:rPr>
              <a:t>管理的高科技化</a:t>
            </a:r>
            <a:endParaRPr lang="en-US" altLang="zh-CN" sz="3000" b="1" dirty="0">
              <a:solidFill>
                <a:srgbClr val="CC3300"/>
              </a:solidFill>
              <a:latin typeface="黑体" pitchFamily="49" charset="-122"/>
              <a:ea typeface="黑体" pitchFamily="49" charset="-122"/>
            </a:endParaRPr>
          </a:p>
        </p:txBody>
      </p:sp>
      <p:sp>
        <p:nvSpPr>
          <p:cNvPr id="12" name="Text Box 2"/>
          <p:cNvSpPr txBox="1">
            <a:spLocks noChangeArrowheads="1"/>
          </p:cNvSpPr>
          <p:nvPr/>
        </p:nvSpPr>
        <p:spPr bwMode="auto">
          <a:xfrm>
            <a:off x="714375" y="428625"/>
            <a:ext cx="81422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第二节    客房经营管理的</a:t>
            </a:r>
            <a:r>
              <a:rPr lang="zh-CN" altLang="en-US" sz="3500" b="1" dirty="0">
                <a:solidFill>
                  <a:schemeClr val="accent1"/>
                </a:solidFill>
                <a:latin typeface="微软雅黑" pitchFamily="34" charset="-122"/>
                <a:ea typeface="微软雅黑" pitchFamily="34" charset="-122"/>
              </a:rPr>
              <a:t>发展趋势</a:t>
            </a:r>
          </a:p>
        </p:txBody>
      </p:sp>
    </p:spTree>
    <p:extLst>
      <p:ext uri="{BB962C8B-B14F-4D97-AF65-F5344CB8AC3E}">
        <p14:creationId xmlns:p14="http://schemas.microsoft.com/office/powerpoint/2010/main" val="2035028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1700" y="1484634"/>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4821089" y="1958769"/>
            <a:ext cx="4287916" cy="4452566"/>
          </a:xfrm>
          <a:prstGeom prst="rect">
            <a:avLst/>
          </a:prstGeom>
          <a:noFill/>
        </p:spPr>
        <p:txBody>
          <a:bodyPr wrap="square" rtlCol="0">
            <a:spAutoFit/>
          </a:bodyPr>
          <a:lstStyle/>
          <a:p>
            <a:pPr>
              <a:lnSpc>
                <a:spcPct val="150000"/>
              </a:lnSpc>
            </a:pPr>
            <a:r>
              <a:rPr lang="zh-CN" altLang="en-US" sz="2400" dirty="0" smtClean="0">
                <a:latin typeface="+mn-ea"/>
                <a:ea typeface="+mn-ea"/>
              </a:rPr>
              <a:t>酒店</a:t>
            </a:r>
            <a:r>
              <a:rPr lang="zh-CN" altLang="en-US" sz="2400" dirty="0">
                <a:latin typeface="+mn-ea"/>
                <a:ea typeface="+mn-ea"/>
              </a:rPr>
              <a:t>客房在其建设、经营、管理和服务等方面必须考虑老年人的需求，除了为残疾人提供无障碍服务以外，将充分考虑老年人的需求特点，向他们提供能够满足其特殊需要的服务设施和服务项目，同时调整客房部的服务内容和服务方式。</a:t>
            </a:r>
            <a:endParaRPr lang="zh-CN" altLang="zh-CN" sz="2400" dirty="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1700" y="2204915"/>
            <a:ext cx="4104285" cy="3960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555162" y="1384568"/>
            <a:ext cx="768909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二、客房的设计经营和服务将走向无障碍化</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7533374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1700" y="1484634"/>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899745" y="2132910"/>
            <a:ext cx="7993245" cy="3970318"/>
          </a:xfrm>
          <a:prstGeom prst="rect">
            <a:avLst/>
          </a:prstGeom>
          <a:noFill/>
        </p:spPr>
        <p:txBody>
          <a:bodyPr wrap="square" rtlCol="0">
            <a:spAutoFit/>
          </a:bodyPr>
          <a:lstStyle/>
          <a:p>
            <a:pPr>
              <a:lnSpc>
                <a:spcPct val="150000"/>
              </a:lnSpc>
            </a:pPr>
            <a:r>
              <a:rPr lang="zh-CN" altLang="en-US" sz="2400" dirty="0">
                <a:latin typeface="+mn-ea"/>
                <a:ea typeface="+mn-ea"/>
              </a:rPr>
              <a:t>行政楼层也叫“商务楼层”，是专门接待酒店商务客人及公司高级行政管理人员，并为他们提供特殊服务的楼层。为满足他们的要求，酒店要努力做好以下几方面的工作：第一，为ＥＦＬ客人提供与众不同特殊服务（如为客人提供受过专门训练的秘书服务、私人管家服务、委托代办服务以及免费早餐、下午茶、健身等）；第二，为他们提供更好、更便利的生活以及办公用设施设备和物品等。</a:t>
            </a:r>
            <a:endParaRPr lang="zh-CN" altLang="zh-CN" sz="2400" dirty="0"/>
          </a:p>
        </p:txBody>
      </p:sp>
      <p:sp>
        <p:nvSpPr>
          <p:cNvPr id="11" name="Text Box 3"/>
          <p:cNvSpPr txBox="1">
            <a:spLocks noChangeArrowheads="1"/>
          </p:cNvSpPr>
          <p:nvPr/>
        </p:nvSpPr>
        <p:spPr bwMode="auto">
          <a:xfrm>
            <a:off x="555162" y="1384568"/>
            <a:ext cx="768909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三、行政</a:t>
            </a:r>
            <a:r>
              <a:rPr lang="zh-CN" altLang="en-US" sz="3000" b="1" dirty="0" smtClean="0">
                <a:solidFill>
                  <a:srgbClr val="CC3300"/>
                </a:solidFill>
                <a:latin typeface="黑体" pitchFamily="49" charset="-122"/>
                <a:ea typeface="黑体" pitchFamily="49" charset="-122"/>
              </a:rPr>
              <a:t>楼层将</a:t>
            </a:r>
            <a:r>
              <a:rPr lang="zh-CN" altLang="en-US" sz="3000" b="1" dirty="0">
                <a:solidFill>
                  <a:srgbClr val="CC3300"/>
                </a:solidFill>
                <a:latin typeface="黑体" pitchFamily="49" charset="-122"/>
                <a:ea typeface="黑体" pitchFamily="49" charset="-122"/>
              </a:rPr>
              <a:t>在未来酒店中大行其道</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12307538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99727" y="1896266"/>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4604384" y="2900470"/>
            <a:ext cx="4287916" cy="3344570"/>
          </a:xfrm>
          <a:prstGeom prst="rect">
            <a:avLst/>
          </a:prstGeom>
          <a:noFill/>
        </p:spPr>
        <p:txBody>
          <a:bodyPr wrap="square" rtlCol="0">
            <a:spAutoFit/>
          </a:bodyPr>
          <a:lstStyle/>
          <a:p>
            <a:pPr>
              <a:lnSpc>
                <a:spcPct val="150000"/>
              </a:lnSpc>
            </a:pPr>
            <a:r>
              <a:rPr lang="zh-CN" altLang="en-US" sz="2400" dirty="0">
                <a:latin typeface="+mn-ea"/>
                <a:ea typeface="+mn-ea"/>
              </a:rPr>
              <a:t>为了确保楼层的安全，防止闲杂人员进入客房楼层，越来越多的酒店，将采用电脑控制的客房电梯自动识别系统。只有持房卡的客人才能开启通往住客楼层的电梯</a:t>
            </a:r>
            <a:endParaRPr lang="zh-CN" altLang="zh-CN" sz="2400"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700" y="1384568"/>
            <a:ext cx="4104285" cy="48526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5292050" y="1384568"/>
            <a:ext cx="36002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四、客房管理中将更加注重客人的人身安全和健康问题</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15229078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69768" y="1938565"/>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1629565" y="3001369"/>
            <a:ext cx="7273195" cy="3416320"/>
          </a:xfrm>
          <a:prstGeom prst="rect">
            <a:avLst/>
          </a:prstGeom>
          <a:noFill/>
        </p:spPr>
        <p:txBody>
          <a:bodyPr wrap="square" rtlCol="0">
            <a:spAutoFit/>
          </a:bodyPr>
          <a:lstStyle/>
          <a:p>
            <a:pPr>
              <a:lnSpc>
                <a:spcPct val="150000"/>
              </a:lnSpc>
            </a:pPr>
            <a:r>
              <a:rPr lang="zh-CN" altLang="en-US" sz="2400" dirty="0">
                <a:latin typeface="+mn-ea"/>
                <a:ea typeface="+mn-ea"/>
              </a:rPr>
              <a:t>酒店的竞争将从低层次的价格竞争逐渐转向高层次的文化和品牌竞争。有文化品味、有鲜明的个性和特色的酒店将受到顾客的青睐，因此，酒店客房在装修、布置和服务方面，将注重文化、艺术品味，追求个性和</a:t>
            </a:r>
            <a:r>
              <a:rPr lang="zh-CN" altLang="en-US" sz="2400" dirty="0" smtClean="0">
                <a:latin typeface="+mn-ea"/>
                <a:ea typeface="+mn-ea"/>
              </a:rPr>
              <a:t>特色，</a:t>
            </a:r>
            <a:r>
              <a:rPr lang="zh-CN" altLang="en-US" sz="2400" dirty="0">
                <a:latin typeface="+mn-ea"/>
                <a:ea typeface="+mn-ea"/>
              </a:rPr>
              <a:t>与此相适应，客房的结构、家具的设计和摆设、色彩和灯光的运用等将突破传统，更为大胆。</a:t>
            </a:r>
            <a:endParaRPr lang="zh-CN" altLang="zh-CN" sz="2400" dirty="0"/>
          </a:p>
        </p:txBody>
      </p:sp>
      <p:sp>
        <p:nvSpPr>
          <p:cNvPr id="11" name="Text Box 3"/>
          <p:cNvSpPr txBox="1">
            <a:spLocks noChangeArrowheads="1"/>
          </p:cNvSpPr>
          <p:nvPr/>
        </p:nvSpPr>
        <p:spPr bwMode="auto">
          <a:xfrm>
            <a:off x="656748" y="1426866"/>
            <a:ext cx="768909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五、客房的装修和布置将更加注重文化品味，客房的结构、家具的设计和摆设、色彩和灯光的运用将突破传统，更为大胆</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11094208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1700" y="1484634"/>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899745" y="1975976"/>
            <a:ext cx="7993245" cy="4452566"/>
          </a:xfrm>
          <a:prstGeom prst="rect">
            <a:avLst/>
          </a:prstGeom>
          <a:noFill/>
        </p:spPr>
        <p:txBody>
          <a:bodyPr wrap="square" rtlCol="0">
            <a:spAutoFit/>
          </a:bodyPr>
          <a:lstStyle/>
          <a:p>
            <a:pPr>
              <a:lnSpc>
                <a:spcPct val="150000"/>
              </a:lnSpc>
            </a:pPr>
            <a:r>
              <a:rPr lang="zh-CN" altLang="en-US" sz="2400" dirty="0">
                <a:latin typeface="+mn-ea"/>
                <a:ea typeface="+mn-ea"/>
              </a:rPr>
              <a:t>进入２１世纪，从事商务旅游活动的旅游者人数将空前增加，商务旅游在旅游业中所占的比重将大幅提高。而商务旅游者的基本需求特点之一，就是喜欢住单人房。这一方面是为了不受他人干扰，保护个人隐私和追求安全感，另一方面，公务性质的商务旅游也决定了他们与观光旅游者相比，不太在乎客房的价格。在这种背景下，客人对单人房的需求将大幅增加，</a:t>
            </a:r>
            <a:r>
              <a:rPr lang="zh-CN" altLang="en-US" sz="2400" dirty="0" smtClean="0">
                <a:latin typeface="+mn-ea"/>
                <a:ea typeface="+mn-ea"/>
              </a:rPr>
              <a:t>酒店在</a:t>
            </a:r>
            <a:r>
              <a:rPr lang="zh-CN" altLang="en-US" sz="2400" dirty="0">
                <a:latin typeface="+mn-ea"/>
                <a:ea typeface="+mn-ea"/>
              </a:rPr>
              <a:t>建设和改造中，应大量增加单人房的数量和比例。</a:t>
            </a:r>
            <a:endParaRPr lang="zh-CN" altLang="zh-CN" sz="2400" dirty="0"/>
          </a:p>
        </p:txBody>
      </p:sp>
      <p:sp>
        <p:nvSpPr>
          <p:cNvPr id="11" name="Text Box 3"/>
          <p:cNvSpPr txBox="1">
            <a:spLocks noChangeArrowheads="1"/>
          </p:cNvSpPr>
          <p:nvPr/>
        </p:nvSpPr>
        <p:spPr bwMode="auto">
          <a:xfrm>
            <a:off x="555162" y="1384568"/>
            <a:ext cx="768909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六、酒店单人房的比例将大幅增加</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26446121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33293" y="1749981"/>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2699870" y="2636945"/>
            <a:ext cx="5761090" cy="2862322"/>
          </a:xfrm>
          <a:prstGeom prst="rect">
            <a:avLst/>
          </a:prstGeom>
          <a:noFill/>
        </p:spPr>
        <p:txBody>
          <a:bodyPr wrap="square" rtlCol="0">
            <a:spAutoFit/>
          </a:bodyPr>
          <a:lstStyle/>
          <a:p>
            <a:pPr>
              <a:lnSpc>
                <a:spcPct val="150000"/>
              </a:lnSpc>
            </a:pPr>
            <a:r>
              <a:rPr lang="zh-CN" altLang="en-US" sz="2400" dirty="0">
                <a:latin typeface="+mn-ea"/>
                <a:ea typeface="+mn-ea"/>
              </a:rPr>
              <a:t>“可持续发展”是未来人类所追求的自然、社会、经济、文化等的发展模式和发展目标，社会进入二十一世纪，符合可持续发展思想的绿色酒店、绿色客房将受到酒店经营者及顾客的普遍推崇和欢迎。</a:t>
            </a:r>
            <a:endParaRPr lang="zh-CN" altLang="zh-CN" sz="2400" dirty="0"/>
          </a:p>
        </p:txBody>
      </p:sp>
      <p:sp>
        <p:nvSpPr>
          <p:cNvPr id="11" name="Text Box 3"/>
          <p:cNvSpPr txBox="1">
            <a:spLocks noChangeArrowheads="1"/>
          </p:cNvSpPr>
          <p:nvPr/>
        </p:nvSpPr>
        <p:spPr bwMode="auto">
          <a:xfrm>
            <a:off x="636755" y="1649915"/>
            <a:ext cx="768909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七、“绿色客房”将大受欢迎</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263601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1052" y="1594256"/>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486152" y="2269108"/>
            <a:ext cx="8478152" cy="3970318"/>
          </a:xfrm>
          <a:prstGeom prst="rect">
            <a:avLst/>
          </a:prstGeom>
          <a:noFill/>
        </p:spPr>
        <p:txBody>
          <a:bodyPr wrap="square" rtlCol="0">
            <a:spAutoFit/>
          </a:bodyPr>
          <a:lstStyle/>
          <a:p>
            <a:pPr>
              <a:lnSpc>
                <a:spcPct val="150000"/>
              </a:lnSpc>
            </a:pPr>
            <a:r>
              <a:rPr lang="en-US" altLang="zh-CN" sz="2400" dirty="0">
                <a:latin typeface="+mn-ea"/>
                <a:ea typeface="+mn-ea"/>
              </a:rPr>
              <a:t>21</a:t>
            </a:r>
            <a:r>
              <a:rPr lang="zh-CN" altLang="en-US" sz="2400" dirty="0">
                <a:latin typeface="+mn-ea"/>
                <a:ea typeface="+mn-ea"/>
              </a:rPr>
              <a:t>世纪，客人对酒店服务的要求将越来越高，这将迫使酒店市场细分化，以最大程度地满足不同类型客人的不同需求。酒店市场将被分割为商务酒店、旅游观光酒店、度假酒店、青年旅馆、经济型酒店、豪华酒店、精品酒店、特色酒店等多种类型，不仅如此，同一家酒店和客房还会被划分为商务楼层、行政楼层、女性楼层以及儿童客房、长者客房等。不仅客房的硬件会发生变化，而且服务的内容和方式也会发生重大变化。</a:t>
            </a:r>
            <a:endParaRPr lang="zh-CN" altLang="zh-CN" sz="2400" dirty="0"/>
          </a:p>
        </p:txBody>
      </p:sp>
      <p:sp>
        <p:nvSpPr>
          <p:cNvPr id="11" name="Text Box 3"/>
          <p:cNvSpPr txBox="1">
            <a:spLocks noChangeArrowheads="1"/>
          </p:cNvSpPr>
          <p:nvPr/>
        </p:nvSpPr>
        <p:spPr bwMode="auto">
          <a:xfrm>
            <a:off x="534514" y="1494190"/>
            <a:ext cx="768909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八、客房市场将进一步走向细分化</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40501135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33293" y="1749981"/>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2699870" y="2636945"/>
            <a:ext cx="5761090" cy="3344570"/>
          </a:xfrm>
          <a:prstGeom prst="rect">
            <a:avLst/>
          </a:prstGeom>
          <a:noFill/>
        </p:spPr>
        <p:txBody>
          <a:bodyPr wrap="square" rtlCol="0">
            <a:spAutoFit/>
          </a:bodyPr>
          <a:lstStyle/>
          <a:p>
            <a:pPr>
              <a:lnSpc>
                <a:spcPct val="150000"/>
              </a:lnSpc>
            </a:pPr>
            <a:r>
              <a:rPr lang="zh-CN" altLang="en-US" sz="2400" dirty="0">
                <a:latin typeface="+mn-ea"/>
                <a:ea typeface="+mn-ea"/>
              </a:rPr>
              <a:t>为提高收益，美国的饭店经营者们想出了许多方法来吸引住客，如提供望远镜、配备娱乐器具、安装休闲设施、赠送奶酪食品等，使客房越来越贴近顾客的生活需求，而不是个除了</a:t>
            </a:r>
            <a:r>
              <a:rPr lang="en-US" altLang="zh-CN" sz="2400" dirty="0">
                <a:latin typeface="+mn-ea"/>
                <a:ea typeface="+mn-ea"/>
              </a:rPr>
              <a:t>"</a:t>
            </a:r>
            <a:r>
              <a:rPr lang="zh-CN" altLang="en-US" sz="2400" dirty="0">
                <a:latin typeface="+mn-ea"/>
                <a:ea typeface="+mn-ea"/>
              </a:rPr>
              <a:t>靠着枕头、躺在床上</a:t>
            </a:r>
            <a:r>
              <a:rPr lang="en-US" altLang="zh-CN" sz="2400" dirty="0">
                <a:latin typeface="+mn-ea"/>
                <a:ea typeface="+mn-ea"/>
              </a:rPr>
              <a:t>"</a:t>
            </a:r>
            <a:r>
              <a:rPr lang="zh-CN" altLang="en-US" sz="2400" dirty="0">
                <a:latin typeface="+mn-ea"/>
                <a:ea typeface="+mn-ea"/>
              </a:rPr>
              <a:t>外便无所事事的地方。 </a:t>
            </a:r>
            <a:endParaRPr lang="zh-CN" altLang="zh-CN" sz="2400" dirty="0"/>
          </a:p>
        </p:txBody>
      </p:sp>
      <p:sp>
        <p:nvSpPr>
          <p:cNvPr id="11" name="Text Box 3"/>
          <p:cNvSpPr txBox="1">
            <a:spLocks noChangeArrowheads="1"/>
          </p:cNvSpPr>
          <p:nvPr/>
        </p:nvSpPr>
        <p:spPr bwMode="auto">
          <a:xfrm>
            <a:off x="636755" y="1649915"/>
            <a:ext cx="768909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九、客房将营造成为人们的</a:t>
            </a:r>
            <a:r>
              <a:rPr lang="en-US" altLang="zh-CN" sz="3000" b="1" dirty="0">
                <a:solidFill>
                  <a:srgbClr val="CC3300"/>
                </a:solidFill>
                <a:latin typeface="黑体" pitchFamily="49" charset="-122"/>
                <a:ea typeface="黑体" pitchFamily="49" charset="-122"/>
              </a:rPr>
              <a:t>"</a:t>
            </a:r>
            <a:r>
              <a:rPr lang="zh-CN" altLang="en-US" sz="3000" b="1" dirty="0">
                <a:solidFill>
                  <a:srgbClr val="CC3300"/>
                </a:solidFill>
                <a:latin typeface="黑体" pitchFamily="49" charset="-122"/>
                <a:ea typeface="黑体" pitchFamily="49" charset="-122"/>
              </a:rPr>
              <a:t>家外之家</a:t>
            </a:r>
            <a:r>
              <a:rPr lang="en-US" altLang="zh-CN" sz="3000" b="1" dirty="0">
                <a:solidFill>
                  <a:srgbClr val="CC3300"/>
                </a:solidFill>
                <a:latin typeface="黑体" pitchFamily="49" charset="-122"/>
                <a:ea typeface="黑体" pitchFamily="49" charset="-122"/>
              </a:rPr>
              <a:t>"</a:t>
            </a:r>
          </a:p>
        </p:txBody>
      </p:sp>
    </p:spTree>
    <p:extLst>
      <p:ext uri="{BB962C8B-B14F-4D97-AF65-F5344CB8AC3E}">
        <p14:creationId xmlns:p14="http://schemas.microsoft.com/office/powerpoint/2010/main" val="36759739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1615" y="1478450"/>
            <a:ext cx="4045810" cy="468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4499995" y="5277473"/>
            <a:ext cx="3672255" cy="1383200"/>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 name="文本框 106"/>
          <p:cNvSpPr txBox="1"/>
          <p:nvPr/>
        </p:nvSpPr>
        <p:spPr>
          <a:xfrm>
            <a:off x="5345989" y="5738240"/>
            <a:ext cx="2379037" cy="461665"/>
          </a:xfrm>
          <a:prstGeom prst="rect">
            <a:avLst/>
          </a:prstGeom>
          <a:noFill/>
        </p:spPr>
        <p:txBody>
          <a:bodyPr wrap="square" rtlCol="0">
            <a:spAutoFit/>
          </a:bodyPr>
          <a:lstStyle/>
          <a:p>
            <a:r>
              <a:rPr lang="zh-CN" altLang="en-US" sz="2400" b="1" dirty="0" smtClean="0">
                <a:solidFill>
                  <a:schemeClr val="bg1"/>
                </a:solidFill>
                <a:latin typeface="微软雅黑" pitchFamily="34" charset="-122"/>
                <a:ea typeface="微软雅黑" pitchFamily="34" charset="-122"/>
              </a:rPr>
              <a:t>设施的现代化</a:t>
            </a:r>
            <a:endParaRPr lang="zh-CN" altLang="en-US" sz="2400" b="1" dirty="0">
              <a:solidFill>
                <a:schemeClr val="bg1"/>
              </a:solidFill>
              <a:latin typeface="微软雅黑" pitchFamily="34" charset="-122"/>
              <a:ea typeface="微软雅黑" pitchFamily="34" charset="-122"/>
            </a:endParaRPr>
          </a:p>
        </p:txBody>
      </p:sp>
      <p:sp>
        <p:nvSpPr>
          <p:cNvPr id="10" name="矩形 9"/>
          <p:cNvSpPr/>
          <p:nvPr/>
        </p:nvSpPr>
        <p:spPr>
          <a:xfrm>
            <a:off x="468313" y="1136513"/>
            <a:ext cx="447034" cy="550608"/>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矩形 10"/>
          <p:cNvSpPr/>
          <p:nvPr/>
        </p:nvSpPr>
        <p:spPr>
          <a:xfrm>
            <a:off x="663432" y="1203145"/>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9" name="文本框 107"/>
          <p:cNvSpPr txBox="1"/>
          <p:nvPr/>
        </p:nvSpPr>
        <p:spPr>
          <a:xfrm>
            <a:off x="5498057" y="1808961"/>
            <a:ext cx="3072965" cy="2012859"/>
          </a:xfrm>
          <a:prstGeom prst="rect">
            <a:avLst/>
          </a:prstGeom>
          <a:noFill/>
        </p:spPr>
        <p:txBody>
          <a:bodyPr wrap="square" rtlCol="0">
            <a:spAutoFit/>
          </a:bodyPr>
          <a:lstStyle>
            <a:defPPr>
              <a:defRPr lang="zh-CN"/>
            </a:defPPr>
            <a:lvl1pPr algn="just">
              <a:lnSpc>
                <a:spcPct val="130000"/>
              </a:lnSpc>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eaLnBrk="1" hangingPunct="1">
              <a:buNone/>
            </a:pPr>
            <a:r>
              <a:rPr lang="zh-CN" altLang="en-US" sz="3200" b="1" dirty="0">
                <a:solidFill>
                  <a:srgbClr val="0000FF"/>
                </a:solidFill>
              </a:rPr>
              <a:t>客房卫生间使用的全自动微电脑便洁器。</a:t>
            </a:r>
          </a:p>
        </p:txBody>
      </p:sp>
    </p:spTree>
    <p:extLst>
      <p:ext uri="{BB962C8B-B14F-4D97-AF65-F5344CB8AC3E}">
        <p14:creationId xmlns:p14="http://schemas.microsoft.com/office/powerpoint/2010/main" val="348537884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1700" y="1484634"/>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4856084" y="2821266"/>
            <a:ext cx="4287916" cy="2862322"/>
          </a:xfrm>
          <a:prstGeom prst="rect">
            <a:avLst/>
          </a:prstGeom>
          <a:noFill/>
        </p:spPr>
        <p:txBody>
          <a:bodyPr wrap="square" rtlCol="0">
            <a:spAutoFit/>
          </a:bodyPr>
          <a:lstStyle/>
          <a:p>
            <a:pPr>
              <a:lnSpc>
                <a:spcPct val="150000"/>
              </a:lnSpc>
            </a:pPr>
            <a:r>
              <a:rPr lang="zh-CN" altLang="en-US" sz="2400" dirty="0">
                <a:latin typeface="+mn-ea"/>
                <a:ea typeface="+mn-ea"/>
              </a:rPr>
              <a:t>床的厚度和松软度、床上摆放的枕头数量似乎已经成为当今豪华酒店和豪华客房的标志。酒店追求舒适感本无可厚非，但具体做法则要</a:t>
            </a:r>
            <a:r>
              <a:rPr lang="zh-CN" altLang="en-US" sz="2400" dirty="0" smtClean="0">
                <a:latin typeface="+mn-ea"/>
                <a:ea typeface="+mn-ea"/>
              </a:rPr>
              <a:t>适可而止。</a:t>
            </a:r>
            <a:endParaRPr lang="zh-CN" altLang="zh-CN" sz="2400"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700" y="2276920"/>
            <a:ext cx="4104285" cy="3888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555162" y="1384567"/>
            <a:ext cx="495290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smtClean="0">
                <a:solidFill>
                  <a:srgbClr val="CC3300"/>
                </a:solidFill>
                <a:latin typeface="黑体" pitchFamily="49" charset="-122"/>
                <a:ea typeface="黑体" pitchFamily="49" charset="-122"/>
              </a:rPr>
              <a:t>十、</a:t>
            </a:r>
            <a:r>
              <a:rPr lang="zh-CN" altLang="en-US" sz="3000" b="1" dirty="0">
                <a:solidFill>
                  <a:srgbClr val="CC3300"/>
                </a:solidFill>
                <a:latin typeface="黑体" pitchFamily="49" charset="-122"/>
                <a:ea typeface="黑体" pitchFamily="49" charset="-122"/>
              </a:rPr>
              <a:t>客房越来越追求舒适感</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23263200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6"/>
          <p:cNvSpPr>
            <a:spLocks noChangeArrowheads="1"/>
          </p:cNvSpPr>
          <p:nvPr/>
        </p:nvSpPr>
        <p:spPr bwMode="auto">
          <a:xfrm>
            <a:off x="0" y="1339849"/>
            <a:ext cx="323850" cy="4032251"/>
          </a:xfrm>
          <a:prstGeom prst="rect">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5" name="矩形 7"/>
          <p:cNvSpPr>
            <a:spLocks noChangeArrowheads="1"/>
          </p:cNvSpPr>
          <p:nvPr/>
        </p:nvSpPr>
        <p:spPr bwMode="auto">
          <a:xfrm>
            <a:off x="8856663" y="1339849"/>
            <a:ext cx="323850" cy="403225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6" name="TextBox 7"/>
          <p:cNvSpPr>
            <a:spLocks noChangeArrowheads="1"/>
          </p:cNvSpPr>
          <p:nvPr/>
        </p:nvSpPr>
        <p:spPr bwMode="auto">
          <a:xfrm>
            <a:off x="486677" y="403086"/>
            <a:ext cx="83359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0"/>
              </a:spcBef>
              <a:buNone/>
            </a:pPr>
            <a:r>
              <a:rPr lang="zh-CN" altLang="en-US" sz="4000" b="1" dirty="0">
                <a:solidFill>
                  <a:schemeClr val="accent1"/>
                </a:solidFill>
                <a:latin typeface="微软雅黑" pitchFamily="34" charset="-122"/>
                <a:ea typeface="微软雅黑" pitchFamily="34" charset="-122"/>
              </a:rPr>
              <a:t>第十四</a:t>
            </a:r>
            <a:r>
              <a:rPr lang="zh-CN" altLang="en-US" sz="4000" b="1" dirty="0" smtClean="0">
                <a:solidFill>
                  <a:schemeClr val="accent1"/>
                </a:solidFill>
                <a:latin typeface="微软雅黑" pitchFamily="34" charset="-122"/>
                <a:ea typeface="微软雅黑" pitchFamily="34" charset="-122"/>
              </a:rPr>
              <a:t>章   手机</a:t>
            </a:r>
            <a:r>
              <a:rPr lang="zh-CN" altLang="en-US" sz="4000" b="1" dirty="0">
                <a:solidFill>
                  <a:schemeClr val="accent1"/>
                </a:solidFill>
                <a:latin typeface="微软雅黑" pitchFamily="34" charset="-122"/>
                <a:ea typeface="微软雅黑" pitchFamily="34" charset="-122"/>
              </a:rPr>
              <a:t>移动端客房管家系统</a:t>
            </a:r>
          </a:p>
        </p:txBody>
      </p:sp>
      <p:sp>
        <p:nvSpPr>
          <p:cNvPr id="8197" name="Text Box 9"/>
          <p:cNvSpPr txBox="1">
            <a:spLocks noChangeArrowheads="1"/>
          </p:cNvSpPr>
          <p:nvPr/>
        </p:nvSpPr>
        <p:spPr bwMode="auto">
          <a:xfrm>
            <a:off x="637527" y="2276920"/>
            <a:ext cx="8197126" cy="272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428750" indent="-51435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2800" b="1" u="sng" dirty="0">
                <a:solidFill>
                  <a:srgbClr val="CC3300"/>
                </a:solidFill>
                <a:ea typeface="微软雅黑" pitchFamily="34" charset="-122"/>
              </a:rPr>
              <a:t>本章的学习目的与要求：</a:t>
            </a:r>
          </a:p>
          <a:p>
            <a:pPr eaLnBrk="1" hangingPunct="1">
              <a:spcBef>
                <a:spcPct val="50000"/>
              </a:spcBef>
              <a:buFont typeface="Arial" charset="0"/>
              <a:buNone/>
            </a:pPr>
            <a:r>
              <a:rPr lang="zh-CN" altLang="en-US" sz="2800" dirty="0">
                <a:solidFill>
                  <a:srgbClr val="CC3300"/>
                </a:solidFill>
              </a:rPr>
              <a:t>       </a:t>
            </a:r>
            <a:r>
              <a:rPr lang="zh-CN" altLang="en-US" sz="2800" dirty="0">
                <a:solidFill>
                  <a:srgbClr val="CC3300"/>
                </a:solidFill>
                <a:ea typeface="华文楷体" pitchFamily="2" charset="-122"/>
              </a:rPr>
              <a:t>通过本章的学习：</a:t>
            </a:r>
            <a:endParaRPr lang="en-US" altLang="zh-CN" sz="2800" dirty="0">
              <a:solidFill>
                <a:srgbClr val="CC3300"/>
              </a:solidFill>
              <a:ea typeface="华文楷体" pitchFamily="2" charset="-122"/>
            </a:endParaRPr>
          </a:p>
          <a:p>
            <a:pPr lvl="0"/>
            <a:r>
              <a:rPr lang="zh-CN" altLang="en-US" sz="2800" dirty="0" smtClean="0">
                <a:solidFill>
                  <a:srgbClr val="CC3300"/>
                </a:solidFill>
                <a:ea typeface="华文楷体" pitchFamily="2" charset="-122"/>
              </a:rPr>
              <a:t>了解</a:t>
            </a:r>
            <a:r>
              <a:rPr lang="zh-CN" altLang="en-US" sz="2800" dirty="0">
                <a:solidFill>
                  <a:srgbClr val="CC3300"/>
                </a:solidFill>
                <a:ea typeface="华文楷体" pitchFamily="2" charset="-122"/>
              </a:rPr>
              <a:t>手机移动技术在酒店客房部经营管理的模式。</a:t>
            </a:r>
          </a:p>
          <a:p>
            <a:pPr lvl="0"/>
            <a:r>
              <a:rPr lang="zh-CN" altLang="en-US" sz="2800" dirty="0" smtClean="0">
                <a:solidFill>
                  <a:srgbClr val="CC3300"/>
                </a:solidFill>
                <a:ea typeface="华文楷体" pitchFamily="2" charset="-122"/>
              </a:rPr>
              <a:t>掌握</a:t>
            </a:r>
            <a:r>
              <a:rPr lang="zh-CN" altLang="en-US" sz="2800" dirty="0">
                <a:solidFill>
                  <a:srgbClr val="CC3300"/>
                </a:solidFill>
                <a:ea typeface="华文楷体" pitchFamily="2" charset="-122"/>
              </a:rPr>
              <a:t>利用手机移动技术对客房管理的方法。</a:t>
            </a:r>
          </a:p>
          <a:p>
            <a:pPr lvl="0"/>
            <a:r>
              <a:rPr lang="zh-CN" altLang="en-US" sz="2800" dirty="0" smtClean="0">
                <a:solidFill>
                  <a:srgbClr val="CC3300"/>
                </a:solidFill>
                <a:ea typeface="华文楷体" pitchFamily="2" charset="-122"/>
              </a:rPr>
              <a:t>学会</a:t>
            </a:r>
            <a:r>
              <a:rPr lang="zh-CN" altLang="en-US" sz="2800" dirty="0">
                <a:solidFill>
                  <a:srgbClr val="CC3300"/>
                </a:solidFill>
                <a:ea typeface="华文楷体" pitchFamily="2" charset="-122"/>
              </a:rPr>
              <a:t>利用移动技术对酒店客房管理进行变革</a:t>
            </a:r>
            <a:r>
              <a:rPr lang="zh-CN" altLang="en-US" sz="2800" dirty="0" smtClean="0">
                <a:solidFill>
                  <a:srgbClr val="CC3300"/>
                </a:solidFill>
                <a:ea typeface="华文楷体" pitchFamily="2" charset="-122"/>
              </a:rPr>
              <a:t>。</a:t>
            </a:r>
            <a:endParaRPr lang="zh-CN" altLang="en-US" sz="2800" dirty="0">
              <a:solidFill>
                <a:srgbClr val="CC3300"/>
              </a:solidFill>
              <a:ea typeface="华文楷体" pitchFamily="2" charset="-122"/>
            </a:endParaRPr>
          </a:p>
        </p:txBody>
      </p:sp>
    </p:spTree>
    <p:extLst>
      <p:ext uri="{BB962C8B-B14F-4D97-AF65-F5344CB8AC3E}">
        <p14:creationId xmlns:p14="http://schemas.microsoft.com/office/powerpoint/2010/main" val="19823453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398195" y="3993594"/>
            <a:ext cx="3130191" cy="468000"/>
          </a:xfrm>
          <a:custGeom>
            <a:avLst/>
            <a:gdLst/>
            <a:ahLst/>
            <a:cxnLst/>
            <a:rect l="l" t="t" r="r" b="b"/>
            <a:pathLst>
              <a:path w="2807157" h="468000">
                <a:moveTo>
                  <a:pt x="82036" y="0"/>
                </a:moveTo>
                <a:lnTo>
                  <a:pt x="2339157" y="0"/>
                </a:lnTo>
                <a:lnTo>
                  <a:pt x="2807157"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文本框 6"/>
          <p:cNvSpPr txBox="1"/>
          <p:nvPr/>
        </p:nvSpPr>
        <p:spPr>
          <a:xfrm>
            <a:off x="712155" y="3757189"/>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01</a:t>
            </a:r>
            <a:endParaRPr lang="zh-CN" altLang="en-US" sz="3600" b="1" dirty="0">
              <a:solidFill>
                <a:srgbClr val="0278A1"/>
              </a:solidFill>
              <a:latin typeface="Akzidenz-Grotesk BQ Condensed" pitchFamily="50" charset="0"/>
            </a:endParaRPr>
          </a:p>
        </p:txBody>
      </p:sp>
      <p:sp>
        <p:nvSpPr>
          <p:cNvPr id="15" name="文本框 53"/>
          <p:cNvSpPr txBox="1"/>
          <p:nvPr/>
        </p:nvSpPr>
        <p:spPr>
          <a:xfrm>
            <a:off x="1576049" y="3928815"/>
            <a:ext cx="1415772"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房态管理</a:t>
            </a:r>
          </a:p>
        </p:txBody>
      </p:sp>
      <p:sp>
        <p:nvSpPr>
          <p:cNvPr id="17" name="文本框 12"/>
          <p:cNvSpPr txBox="1"/>
          <p:nvPr/>
        </p:nvSpPr>
        <p:spPr>
          <a:xfrm>
            <a:off x="712155" y="4421258"/>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02</a:t>
            </a:r>
            <a:endParaRPr lang="zh-CN" altLang="en-US" sz="3600" b="1" dirty="0">
              <a:solidFill>
                <a:srgbClr val="0278A1"/>
              </a:solidFill>
              <a:latin typeface="Akzidenz-Grotesk BQ Condensed" pitchFamily="50" charset="0"/>
            </a:endParaRPr>
          </a:p>
        </p:txBody>
      </p:sp>
      <p:sp>
        <p:nvSpPr>
          <p:cNvPr id="18" name="任意多边形 17"/>
          <p:cNvSpPr/>
          <p:nvPr/>
        </p:nvSpPr>
        <p:spPr>
          <a:xfrm>
            <a:off x="1398197" y="4643435"/>
            <a:ext cx="3130189" cy="468000"/>
          </a:xfrm>
          <a:custGeom>
            <a:avLst/>
            <a:gdLst/>
            <a:ahLst/>
            <a:cxnLst/>
            <a:rect l="l" t="t" r="r" b="b"/>
            <a:pathLst>
              <a:path w="3492923" h="468000">
                <a:moveTo>
                  <a:pt x="82036" y="0"/>
                </a:moveTo>
                <a:lnTo>
                  <a:pt x="3024923" y="0"/>
                </a:lnTo>
                <a:lnTo>
                  <a:pt x="3492923"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54"/>
          <p:cNvSpPr txBox="1"/>
          <p:nvPr/>
        </p:nvSpPr>
        <p:spPr>
          <a:xfrm>
            <a:off x="1576048" y="4569659"/>
            <a:ext cx="3528378"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服务通知系统</a:t>
            </a:r>
          </a:p>
        </p:txBody>
      </p:sp>
      <p:sp>
        <p:nvSpPr>
          <p:cNvPr id="21" name="文本框 18"/>
          <p:cNvSpPr txBox="1"/>
          <p:nvPr/>
        </p:nvSpPr>
        <p:spPr>
          <a:xfrm>
            <a:off x="712155" y="5085328"/>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03</a:t>
            </a:r>
            <a:endParaRPr lang="zh-CN" altLang="en-US" sz="3600" b="1" dirty="0">
              <a:solidFill>
                <a:srgbClr val="0278A1"/>
              </a:solidFill>
              <a:latin typeface="Akzidenz-Grotesk BQ Condensed" pitchFamily="50" charset="0"/>
            </a:endParaRPr>
          </a:p>
        </p:txBody>
      </p:sp>
      <p:sp>
        <p:nvSpPr>
          <p:cNvPr id="22" name="任意多边形 21"/>
          <p:cNvSpPr/>
          <p:nvPr/>
        </p:nvSpPr>
        <p:spPr>
          <a:xfrm>
            <a:off x="1398196" y="5315510"/>
            <a:ext cx="3130190" cy="387890"/>
          </a:xfrm>
          <a:custGeom>
            <a:avLst/>
            <a:gdLst/>
            <a:ahLst/>
            <a:cxnLst/>
            <a:rect l="l" t="t" r="r" b="b"/>
            <a:pathLst>
              <a:path w="4151099" h="468000">
                <a:moveTo>
                  <a:pt x="82036" y="0"/>
                </a:moveTo>
                <a:lnTo>
                  <a:pt x="3683099" y="0"/>
                </a:lnTo>
                <a:lnTo>
                  <a:pt x="4151099"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5"/>
          <p:cNvSpPr txBox="1"/>
          <p:nvPr/>
        </p:nvSpPr>
        <p:spPr>
          <a:xfrm>
            <a:off x="1591268" y="5241735"/>
            <a:ext cx="3153135"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房务查询系统</a:t>
            </a:r>
          </a:p>
        </p:txBody>
      </p:sp>
      <p:sp>
        <p:nvSpPr>
          <p:cNvPr id="20" name="TextBox 7"/>
          <p:cNvSpPr>
            <a:spLocks noChangeArrowheads="1"/>
          </p:cNvSpPr>
          <p:nvPr/>
        </p:nvSpPr>
        <p:spPr bwMode="auto">
          <a:xfrm>
            <a:off x="188597" y="921111"/>
            <a:ext cx="5545108"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lnSpc>
                <a:spcPct val="150000"/>
              </a:lnSpc>
              <a:spcBef>
                <a:spcPct val="0"/>
              </a:spcBef>
              <a:buNone/>
            </a:pPr>
            <a:r>
              <a:rPr lang="zh-CN" altLang="en-US" sz="3800" b="1" dirty="0">
                <a:solidFill>
                  <a:schemeClr val="accent1"/>
                </a:solidFill>
                <a:latin typeface="微软雅黑" pitchFamily="34" charset="-122"/>
                <a:ea typeface="微软雅黑" pitchFamily="34" charset="-122"/>
              </a:rPr>
              <a:t>第十四章 </a:t>
            </a:r>
            <a:endParaRPr lang="en-US" altLang="zh-CN" sz="3800" b="1" dirty="0">
              <a:solidFill>
                <a:schemeClr val="accent1"/>
              </a:solidFill>
              <a:latin typeface="微软雅黑" pitchFamily="34" charset="-122"/>
              <a:ea typeface="微软雅黑" pitchFamily="34" charset="-122"/>
            </a:endParaRPr>
          </a:p>
          <a:p>
            <a:pPr eaLnBrk="1" hangingPunct="1">
              <a:lnSpc>
                <a:spcPct val="150000"/>
              </a:lnSpc>
              <a:spcBef>
                <a:spcPct val="0"/>
              </a:spcBef>
              <a:buNone/>
            </a:pPr>
            <a:r>
              <a:rPr lang="zh-CN" altLang="en-US" sz="3800" b="1" dirty="0">
                <a:solidFill>
                  <a:schemeClr val="accent1"/>
                </a:solidFill>
                <a:latin typeface="微软雅黑" pitchFamily="34" charset="-122"/>
                <a:ea typeface="微软雅黑" pitchFamily="34" charset="-122"/>
              </a:rPr>
              <a:t>手机移动端客房管家系统</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1265" y="471066"/>
            <a:ext cx="2755075" cy="3481968"/>
          </a:xfrm>
          <a:prstGeom prst="flowChartMultidocument">
            <a:avLst/>
          </a:prstGeom>
          <a:noFill/>
          <a:ln>
            <a:noFill/>
          </a:ln>
          <a:effectLst/>
        </p:spPr>
      </p:pic>
    </p:spTree>
    <p:extLst>
      <p:ext uri="{BB962C8B-B14F-4D97-AF65-F5344CB8AC3E}">
        <p14:creationId xmlns:p14="http://schemas.microsoft.com/office/powerpoint/2010/main" val="225842678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07865" y="2200442"/>
            <a:ext cx="8280574" cy="3970318"/>
          </a:xfrm>
          <a:prstGeom prst="rect">
            <a:avLst/>
          </a:prstGeom>
          <a:noFill/>
        </p:spPr>
        <p:txBody>
          <a:bodyPr wrap="square" rtlCol="0">
            <a:spAutoFit/>
          </a:bodyPr>
          <a:lstStyle/>
          <a:p>
            <a:pPr>
              <a:lnSpc>
                <a:spcPct val="150000"/>
              </a:lnSpc>
            </a:pPr>
            <a:r>
              <a:rPr lang="zh-CN" altLang="en-US" sz="2400" dirty="0">
                <a:latin typeface="+mn-ea"/>
                <a:ea typeface="+mn-ea"/>
              </a:rPr>
              <a:t>房态管理是客房客家系统的重要内容，做好房态管理对于提高客房利用率和对客服务质量都具有重要意义。移动终端技术的应用使得客房房态管理更为及时、便利，很多情况下，不再需要房务中心文员进行操作，而直接由客房清洁人员以及主管直接在手机上操作就可实现房态的即时转换，前台对客房部的各种指令也不用通过房务中心，而直接发到客房服务员的手机上，从而大大提高了员工的工作效率。</a:t>
            </a:r>
            <a:endParaRPr lang="zh-CN" altLang="zh-CN" sz="2400" dirty="0">
              <a:latin typeface="+mn-ea"/>
              <a:ea typeface="+mn-ea"/>
            </a:endParaRPr>
          </a:p>
        </p:txBody>
      </p:sp>
      <p:sp>
        <p:nvSpPr>
          <p:cNvPr id="15" name="Text Box 2"/>
          <p:cNvSpPr txBox="1">
            <a:spLocks noChangeArrowheads="1"/>
          </p:cNvSpPr>
          <p:nvPr/>
        </p:nvSpPr>
        <p:spPr bwMode="auto">
          <a:xfrm>
            <a:off x="251700" y="1418153"/>
            <a:ext cx="79205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a:solidFill>
                  <a:schemeClr val="accent1"/>
                </a:solidFill>
                <a:latin typeface="微软雅黑" pitchFamily="34" charset="-122"/>
                <a:ea typeface="微软雅黑" pitchFamily="34" charset="-122"/>
              </a:rPr>
              <a:t>第一</a:t>
            </a:r>
            <a:r>
              <a:rPr lang="zh-CN" altLang="en-US" sz="3500" b="1" dirty="0" smtClean="0">
                <a:solidFill>
                  <a:schemeClr val="accent1"/>
                </a:solidFill>
                <a:latin typeface="微软雅黑" pitchFamily="34" charset="-122"/>
                <a:ea typeface="微软雅黑" pitchFamily="34" charset="-122"/>
              </a:rPr>
              <a:t>节     房</a:t>
            </a:r>
            <a:r>
              <a:rPr lang="zh-CN" altLang="en-US" sz="3500" b="1" dirty="0">
                <a:solidFill>
                  <a:schemeClr val="accent1"/>
                </a:solidFill>
                <a:latin typeface="微软雅黑" pitchFamily="34" charset="-122"/>
                <a:ea typeface="微软雅黑" pitchFamily="34" charset="-122"/>
              </a:rPr>
              <a:t>态管理</a:t>
            </a:r>
          </a:p>
        </p:txBody>
      </p:sp>
    </p:spTree>
    <p:extLst>
      <p:ext uri="{BB962C8B-B14F-4D97-AF65-F5344CB8AC3E}">
        <p14:creationId xmlns:p14="http://schemas.microsoft.com/office/powerpoint/2010/main" val="14231324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椭圆 49"/>
          <p:cNvSpPr/>
          <p:nvPr/>
        </p:nvSpPr>
        <p:spPr>
          <a:xfrm flipH="1">
            <a:off x="794874" y="5308265"/>
            <a:ext cx="928838" cy="366200"/>
          </a:xfrm>
          <a:prstGeom prst="ellipse">
            <a:avLst/>
          </a:prstGeom>
          <a:solidFill>
            <a:schemeClr val="tx1">
              <a:lumMod val="50000"/>
              <a:lumOff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a:ea typeface="微软雅黑"/>
            </a:endParaRPr>
          </a:p>
        </p:txBody>
      </p:sp>
      <p:grpSp>
        <p:nvGrpSpPr>
          <p:cNvPr id="56" name="组合 55"/>
          <p:cNvGrpSpPr/>
          <p:nvPr/>
        </p:nvGrpSpPr>
        <p:grpSpPr>
          <a:xfrm flipH="1">
            <a:off x="4344042" y="4481726"/>
            <a:ext cx="1091422" cy="1804117"/>
            <a:chOff x="3054350" y="-398463"/>
            <a:chExt cx="387350" cy="636589"/>
          </a:xfrm>
        </p:grpSpPr>
        <p:sp>
          <p:nvSpPr>
            <p:cNvPr id="57" name="Freeform 712"/>
            <p:cNvSpPr>
              <a:spLocks/>
            </p:cNvSpPr>
            <p:nvPr/>
          </p:nvSpPr>
          <p:spPr bwMode="auto">
            <a:xfrm>
              <a:off x="3309938" y="-320675"/>
              <a:ext cx="46038" cy="39688"/>
            </a:xfrm>
            <a:custGeom>
              <a:avLst/>
              <a:gdLst>
                <a:gd name="T0" fmla="*/ 4 w 6"/>
                <a:gd name="T1" fmla="*/ 5 h 5"/>
                <a:gd name="T2" fmla="*/ 3 w 6"/>
                <a:gd name="T3" fmla="*/ 5 h 5"/>
                <a:gd name="T4" fmla="*/ 1 w 6"/>
                <a:gd name="T5" fmla="*/ 4 h 5"/>
                <a:gd name="T6" fmla="*/ 0 w 6"/>
                <a:gd name="T7" fmla="*/ 4 h 5"/>
                <a:gd name="T8" fmla="*/ 0 w 6"/>
                <a:gd name="T9" fmla="*/ 1 h 5"/>
                <a:gd name="T10" fmla="*/ 5 w 6"/>
                <a:gd name="T11" fmla="*/ 0 h 5"/>
                <a:gd name="T12" fmla="*/ 6 w 6"/>
                <a:gd name="T13" fmla="*/ 2 h 5"/>
                <a:gd name="T14" fmla="*/ 4 w 6"/>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4" y="5"/>
                  </a:moveTo>
                  <a:cubicBezTo>
                    <a:pt x="4" y="5"/>
                    <a:pt x="3" y="4"/>
                    <a:pt x="3" y="5"/>
                  </a:cubicBezTo>
                  <a:cubicBezTo>
                    <a:pt x="3" y="5"/>
                    <a:pt x="1" y="5"/>
                    <a:pt x="1" y="4"/>
                  </a:cubicBezTo>
                  <a:cubicBezTo>
                    <a:pt x="0" y="4"/>
                    <a:pt x="0" y="4"/>
                    <a:pt x="0" y="4"/>
                  </a:cubicBezTo>
                  <a:cubicBezTo>
                    <a:pt x="0" y="1"/>
                    <a:pt x="0" y="1"/>
                    <a:pt x="0" y="1"/>
                  </a:cubicBezTo>
                  <a:cubicBezTo>
                    <a:pt x="0" y="1"/>
                    <a:pt x="3" y="3"/>
                    <a:pt x="5" y="0"/>
                  </a:cubicBezTo>
                  <a:cubicBezTo>
                    <a:pt x="5" y="0"/>
                    <a:pt x="5" y="1"/>
                    <a:pt x="6" y="2"/>
                  </a:cubicBezTo>
                  <a:cubicBezTo>
                    <a:pt x="6" y="2"/>
                    <a:pt x="5" y="4"/>
                    <a:pt x="4" y="5"/>
                  </a:cubicBezTo>
                  <a:close/>
                </a:path>
              </a:pathLst>
            </a:custGeom>
            <a:solidFill>
              <a:srgbClr val="D69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58" name="Freeform 713"/>
            <p:cNvSpPr>
              <a:spLocks/>
            </p:cNvSpPr>
            <p:nvPr/>
          </p:nvSpPr>
          <p:spPr bwMode="auto">
            <a:xfrm>
              <a:off x="3294063" y="-390525"/>
              <a:ext cx="61913" cy="93663"/>
            </a:xfrm>
            <a:custGeom>
              <a:avLst/>
              <a:gdLst>
                <a:gd name="T0" fmla="*/ 8 w 8"/>
                <a:gd name="T1" fmla="*/ 5 h 12"/>
                <a:gd name="T2" fmla="*/ 8 w 8"/>
                <a:gd name="T3" fmla="*/ 6 h 12"/>
                <a:gd name="T4" fmla="*/ 8 w 8"/>
                <a:gd name="T5" fmla="*/ 7 h 12"/>
                <a:gd name="T6" fmla="*/ 8 w 8"/>
                <a:gd name="T7" fmla="*/ 8 h 12"/>
                <a:gd name="T8" fmla="*/ 8 w 8"/>
                <a:gd name="T9" fmla="*/ 9 h 12"/>
                <a:gd name="T10" fmla="*/ 6 w 8"/>
                <a:gd name="T11" fmla="*/ 12 h 12"/>
                <a:gd name="T12" fmla="*/ 4 w 8"/>
                <a:gd name="T13" fmla="*/ 12 h 12"/>
                <a:gd name="T14" fmla="*/ 1 w 8"/>
                <a:gd name="T15" fmla="*/ 9 h 12"/>
                <a:gd name="T16" fmla="*/ 1 w 8"/>
                <a:gd name="T17" fmla="*/ 8 h 12"/>
                <a:gd name="T18" fmla="*/ 1 w 8"/>
                <a:gd name="T19" fmla="*/ 8 h 12"/>
                <a:gd name="T20" fmla="*/ 0 w 8"/>
                <a:gd name="T21" fmla="*/ 7 h 12"/>
                <a:gd name="T22" fmla="*/ 0 w 8"/>
                <a:gd name="T23" fmla="*/ 6 h 12"/>
                <a:gd name="T24" fmla="*/ 0 w 8"/>
                <a:gd name="T25" fmla="*/ 4 h 12"/>
                <a:gd name="T26" fmla="*/ 3 w 8"/>
                <a:gd name="T27" fmla="*/ 1 h 12"/>
                <a:gd name="T28" fmla="*/ 8 w 8"/>
                <a:gd name="T29" fmla="*/ 3 h 12"/>
                <a:gd name="T30" fmla="*/ 8 w 8"/>
                <a:gd name="T31"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2">
                  <a:moveTo>
                    <a:pt x="8" y="5"/>
                  </a:moveTo>
                  <a:cubicBezTo>
                    <a:pt x="8" y="6"/>
                    <a:pt x="8" y="6"/>
                    <a:pt x="8" y="6"/>
                  </a:cubicBezTo>
                  <a:cubicBezTo>
                    <a:pt x="8" y="7"/>
                    <a:pt x="8" y="7"/>
                    <a:pt x="8" y="7"/>
                  </a:cubicBezTo>
                  <a:cubicBezTo>
                    <a:pt x="8" y="8"/>
                    <a:pt x="8" y="8"/>
                    <a:pt x="8" y="8"/>
                  </a:cubicBezTo>
                  <a:cubicBezTo>
                    <a:pt x="8" y="9"/>
                    <a:pt x="8" y="9"/>
                    <a:pt x="8" y="9"/>
                  </a:cubicBezTo>
                  <a:cubicBezTo>
                    <a:pt x="7" y="9"/>
                    <a:pt x="7" y="11"/>
                    <a:pt x="6" y="12"/>
                  </a:cubicBezTo>
                  <a:cubicBezTo>
                    <a:pt x="5" y="12"/>
                    <a:pt x="4" y="12"/>
                    <a:pt x="4" y="12"/>
                  </a:cubicBezTo>
                  <a:cubicBezTo>
                    <a:pt x="3" y="11"/>
                    <a:pt x="2" y="10"/>
                    <a:pt x="1" y="9"/>
                  </a:cubicBezTo>
                  <a:cubicBezTo>
                    <a:pt x="1" y="8"/>
                    <a:pt x="1" y="8"/>
                    <a:pt x="1" y="8"/>
                  </a:cubicBezTo>
                  <a:cubicBezTo>
                    <a:pt x="1" y="8"/>
                    <a:pt x="1" y="8"/>
                    <a:pt x="1" y="8"/>
                  </a:cubicBezTo>
                  <a:cubicBezTo>
                    <a:pt x="1" y="8"/>
                    <a:pt x="1" y="8"/>
                    <a:pt x="0" y="7"/>
                  </a:cubicBezTo>
                  <a:cubicBezTo>
                    <a:pt x="0" y="7"/>
                    <a:pt x="0" y="6"/>
                    <a:pt x="0" y="6"/>
                  </a:cubicBezTo>
                  <a:cubicBezTo>
                    <a:pt x="0" y="4"/>
                    <a:pt x="0" y="4"/>
                    <a:pt x="0" y="4"/>
                  </a:cubicBezTo>
                  <a:cubicBezTo>
                    <a:pt x="0" y="4"/>
                    <a:pt x="1" y="1"/>
                    <a:pt x="3" y="1"/>
                  </a:cubicBezTo>
                  <a:cubicBezTo>
                    <a:pt x="6" y="0"/>
                    <a:pt x="7" y="2"/>
                    <a:pt x="8" y="3"/>
                  </a:cubicBezTo>
                  <a:cubicBezTo>
                    <a:pt x="8" y="3"/>
                    <a:pt x="8" y="4"/>
                    <a:pt x="8" y="5"/>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59" name="Freeform 714"/>
            <p:cNvSpPr>
              <a:spLocks/>
            </p:cNvSpPr>
            <p:nvPr/>
          </p:nvSpPr>
          <p:spPr bwMode="auto">
            <a:xfrm>
              <a:off x="3294063" y="-382588"/>
              <a:ext cx="61913" cy="85725"/>
            </a:xfrm>
            <a:custGeom>
              <a:avLst/>
              <a:gdLst>
                <a:gd name="T0" fmla="*/ 0 w 8"/>
                <a:gd name="T1" fmla="*/ 5 h 11"/>
                <a:gd name="T2" fmla="*/ 0 w 8"/>
                <a:gd name="T3" fmla="*/ 3 h 11"/>
                <a:gd name="T4" fmla="*/ 1 w 8"/>
                <a:gd name="T5" fmla="*/ 0 h 11"/>
                <a:gd name="T6" fmla="*/ 2 w 8"/>
                <a:gd name="T7" fmla="*/ 1 h 11"/>
                <a:gd name="T8" fmla="*/ 2 w 8"/>
                <a:gd name="T9" fmla="*/ 4 h 11"/>
                <a:gd name="T10" fmla="*/ 2 w 8"/>
                <a:gd name="T11" fmla="*/ 6 h 11"/>
                <a:gd name="T12" fmla="*/ 2 w 8"/>
                <a:gd name="T13" fmla="*/ 7 h 11"/>
                <a:gd name="T14" fmla="*/ 4 w 8"/>
                <a:gd name="T15" fmla="*/ 9 h 11"/>
                <a:gd name="T16" fmla="*/ 4 w 8"/>
                <a:gd name="T17" fmla="*/ 10 h 11"/>
                <a:gd name="T18" fmla="*/ 6 w 8"/>
                <a:gd name="T19" fmla="*/ 10 h 11"/>
                <a:gd name="T20" fmla="*/ 7 w 8"/>
                <a:gd name="T21" fmla="*/ 8 h 11"/>
                <a:gd name="T22" fmla="*/ 7 w 8"/>
                <a:gd name="T23" fmla="*/ 7 h 11"/>
                <a:gd name="T24" fmla="*/ 7 w 8"/>
                <a:gd name="T25" fmla="*/ 7 h 11"/>
                <a:gd name="T26" fmla="*/ 7 w 8"/>
                <a:gd name="T27" fmla="*/ 5 h 11"/>
                <a:gd name="T28" fmla="*/ 6 w 8"/>
                <a:gd name="T29" fmla="*/ 4 h 11"/>
                <a:gd name="T30" fmla="*/ 6 w 8"/>
                <a:gd name="T31" fmla="*/ 3 h 11"/>
                <a:gd name="T32" fmla="*/ 6 w 8"/>
                <a:gd name="T33" fmla="*/ 1 h 11"/>
                <a:gd name="T34" fmla="*/ 6 w 8"/>
                <a:gd name="T35" fmla="*/ 0 h 11"/>
                <a:gd name="T36" fmla="*/ 8 w 8"/>
                <a:gd name="T37" fmla="*/ 2 h 11"/>
                <a:gd name="T38" fmla="*/ 8 w 8"/>
                <a:gd name="T39" fmla="*/ 4 h 11"/>
                <a:gd name="T40" fmla="*/ 8 w 8"/>
                <a:gd name="T41" fmla="*/ 5 h 11"/>
                <a:gd name="T42" fmla="*/ 8 w 8"/>
                <a:gd name="T43" fmla="*/ 6 h 11"/>
                <a:gd name="T44" fmla="*/ 8 w 8"/>
                <a:gd name="T45" fmla="*/ 7 h 11"/>
                <a:gd name="T46" fmla="*/ 8 w 8"/>
                <a:gd name="T47" fmla="*/ 8 h 11"/>
                <a:gd name="T48" fmla="*/ 6 w 8"/>
                <a:gd name="T49" fmla="*/ 11 h 11"/>
                <a:gd name="T50" fmla="*/ 4 w 8"/>
                <a:gd name="T51" fmla="*/ 11 h 11"/>
                <a:gd name="T52" fmla="*/ 1 w 8"/>
                <a:gd name="T53" fmla="*/ 8 h 11"/>
                <a:gd name="T54" fmla="*/ 1 w 8"/>
                <a:gd name="T55" fmla="*/ 7 h 11"/>
                <a:gd name="T56" fmla="*/ 1 w 8"/>
                <a:gd name="T57" fmla="*/ 7 h 11"/>
                <a:gd name="T58" fmla="*/ 0 w 8"/>
                <a:gd name="T59" fmla="*/ 6 h 11"/>
                <a:gd name="T60" fmla="*/ 0 w 8"/>
                <a:gd name="T61"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 h="11">
                  <a:moveTo>
                    <a:pt x="0" y="5"/>
                  </a:moveTo>
                  <a:cubicBezTo>
                    <a:pt x="0" y="3"/>
                    <a:pt x="0" y="3"/>
                    <a:pt x="0" y="3"/>
                  </a:cubicBezTo>
                  <a:cubicBezTo>
                    <a:pt x="0" y="3"/>
                    <a:pt x="0" y="1"/>
                    <a:pt x="1" y="0"/>
                  </a:cubicBezTo>
                  <a:cubicBezTo>
                    <a:pt x="2" y="1"/>
                    <a:pt x="2" y="1"/>
                    <a:pt x="2" y="1"/>
                  </a:cubicBezTo>
                  <a:cubicBezTo>
                    <a:pt x="2" y="1"/>
                    <a:pt x="2" y="4"/>
                    <a:pt x="2" y="4"/>
                  </a:cubicBezTo>
                  <a:cubicBezTo>
                    <a:pt x="2" y="4"/>
                    <a:pt x="2" y="5"/>
                    <a:pt x="2" y="6"/>
                  </a:cubicBezTo>
                  <a:cubicBezTo>
                    <a:pt x="2" y="6"/>
                    <a:pt x="2" y="6"/>
                    <a:pt x="2" y="7"/>
                  </a:cubicBezTo>
                  <a:cubicBezTo>
                    <a:pt x="2" y="8"/>
                    <a:pt x="2" y="9"/>
                    <a:pt x="4" y="9"/>
                  </a:cubicBezTo>
                  <a:cubicBezTo>
                    <a:pt x="4" y="10"/>
                    <a:pt x="4" y="10"/>
                    <a:pt x="4" y="10"/>
                  </a:cubicBezTo>
                  <a:cubicBezTo>
                    <a:pt x="4" y="10"/>
                    <a:pt x="5" y="11"/>
                    <a:pt x="6" y="10"/>
                  </a:cubicBezTo>
                  <a:cubicBezTo>
                    <a:pt x="6" y="10"/>
                    <a:pt x="7" y="8"/>
                    <a:pt x="7" y="8"/>
                  </a:cubicBezTo>
                  <a:cubicBezTo>
                    <a:pt x="7" y="7"/>
                    <a:pt x="7" y="7"/>
                    <a:pt x="7" y="7"/>
                  </a:cubicBezTo>
                  <a:cubicBezTo>
                    <a:pt x="7" y="7"/>
                    <a:pt x="7" y="7"/>
                    <a:pt x="7" y="7"/>
                  </a:cubicBezTo>
                  <a:cubicBezTo>
                    <a:pt x="7" y="6"/>
                    <a:pt x="7" y="5"/>
                    <a:pt x="7" y="5"/>
                  </a:cubicBezTo>
                  <a:cubicBezTo>
                    <a:pt x="7" y="5"/>
                    <a:pt x="7" y="4"/>
                    <a:pt x="6" y="4"/>
                  </a:cubicBezTo>
                  <a:cubicBezTo>
                    <a:pt x="6" y="4"/>
                    <a:pt x="6" y="3"/>
                    <a:pt x="6" y="3"/>
                  </a:cubicBezTo>
                  <a:cubicBezTo>
                    <a:pt x="6" y="2"/>
                    <a:pt x="6" y="1"/>
                    <a:pt x="6" y="1"/>
                  </a:cubicBezTo>
                  <a:cubicBezTo>
                    <a:pt x="6" y="1"/>
                    <a:pt x="6" y="1"/>
                    <a:pt x="6" y="0"/>
                  </a:cubicBezTo>
                  <a:cubicBezTo>
                    <a:pt x="7" y="1"/>
                    <a:pt x="7" y="2"/>
                    <a:pt x="8" y="2"/>
                  </a:cubicBezTo>
                  <a:cubicBezTo>
                    <a:pt x="8" y="2"/>
                    <a:pt x="8" y="3"/>
                    <a:pt x="8" y="4"/>
                  </a:cubicBezTo>
                  <a:cubicBezTo>
                    <a:pt x="8" y="5"/>
                    <a:pt x="8" y="5"/>
                    <a:pt x="8" y="5"/>
                  </a:cubicBezTo>
                  <a:cubicBezTo>
                    <a:pt x="8" y="6"/>
                    <a:pt x="8" y="6"/>
                    <a:pt x="8" y="6"/>
                  </a:cubicBezTo>
                  <a:cubicBezTo>
                    <a:pt x="8" y="7"/>
                    <a:pt x="8" y="7"/>
                    <a:pt x="8" y="7"/>
                  </a:cubicBezTo>
                  <a:cubicBezTo>
                    <a:pt x="8" y="8"/>
                    <a:pt x="8" y="8"/>
                    <a:pt x="8" y="8"/>
                  </a:cubicBezTo>
                  <a:cubicBezTo>
                    <a:pt x="7" y="8"/>
                    <a:pt x="7" y="10"/>
                    <a:pt x="6" y="11"/>
                  </a:cubicBezTo>
                  <a:cubicBezTo>
                    <a:pt x="5" y="11"/>
                    <a:pt x="4" y="11"/>
                    <a:pt x="4" y="11"/>
                  </a:cubicBezTo>
                  <a:cubicBezTo>
                    <a:pt x="3" y="10"/>
                    <a:pt x="2" y="9"/>
                    <a:pt x="1" y="8"/>
                  </a:cubicBezTo>
                  <a:cubicBezTo>
                    <a:pt x="1" y="7"/>
                    <a:pt x="1" y="7"/>
                    <a:pt x="1" y="7"/>
                  </a:cubicBezTo>
                  <a:cubicBezTo>
                    <a:pt x="1" y="7"/>
                    <a:pt x="1" y="7"/>
                    <a:pt x="1" y="7"/>
                  </a:cubicBezTo>
                  <a:cubicBezTo>
                    <a:pt x="1" y="7"/>
                    <a:pt x="1" y="7"/>
                    <a:pt x="0" y="6"/>
                  </a:cubicBezTo>
                  <a:cubicBezTo>
                    <a:pt x="0" y="6"/>
                    <a:pt x="0" y="5"/>
                    <a:pt x="0" y="5"/>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0" name="Freeform 715"/>
            <p:cNvSpPr>
              <a:spLocks/>
            </p:cNvSpPr>
            <p:nvPr/>
          </p:nvSpPr>
          <p:spPr bwMode="auto">
            <a:xfrm>
              <a:off x="3294063" y="-398463"/>
              <a:ext cx="61913" cy="69850"/>
            </a:xfrm>
            <a:custGeom>
              <a:avLst/>
              <a:gdLst>
                <a:gd name="T0" fmla="*/ 8 w 8"/>
                <a:gd name="T1" fmla="*/ 7 h 9"/>
                <a:gd name="T2" fmla="*/ 8 w 8"/>
                <a:gd name="T3" fmla="*/ 7 h 9"/>
                <a:gd name="T4" fmla="*/ 7 w 8"/>
                <a:gd name="T5" fmla="*/ 6 h 9"/>
                <a:gd name="T6" fmla="*/ 7 w 8"/>
                <a:gd name="T7" fmla="*/ 4 h 9"/>
                <a:gd name="T8" fmla="*/ 3 w 8"/>
                <a:gd name="T9" fmla="*/ 4 h 9"/>
                <a:gd name="T10" fmla="*/ 2 w 8"/>
                <a:gd name="T11" fmla="*/ 4 h 9"/>
                <a:gd name="T12" fmla="*/ 1 w 8"/>
                <a:gd name="T13" fmla="*/ 6 h 9"/>
                <a:gd name="T14" fmla="*/ 1 w 8"/>
                <a:gd name="T15" fmla="*/ 8 h 9"/>
                <a:gd name="T16" fmla="*/ 1 w 8"/>
                <a:gd name="T17" fmla="*/ 9 h 9"/>
                <a:gd name="T18" fmla="*/ 1 w 8"/>
                <a:gd name="T19" fmla="*/ 9 h 9"/>
                <a:gd name="T20" fmla="*/ 1 w 8"/>
                <a:gd name="T21" fmla="*/ 7 h 9"/>
                <a:gd name="T22" fmla="*/ 0 w 8"/>
                <a:gd name="T23" fmla="*/ 7 h 9"/>
                <a:gd name="T24" fmla="*/ 0 w 8"/>
                <a:gd name="T25" fmla="*/ 6 h 9"/>
                <a:gd name="T26" fmla="*/ 0 w 8"/>
                <a:gd name="T27" fmla="*/ 5 h 9"/>
                <a:gd name="T28" fmla="*/ 2 w 8"/>
                <a:gd name="T29" fmla="*/ 1 h 9"/>
                <a:gd name="T30" fmla="*/ 4 w 8"/>
                <a:gd name="T31" fmla="*/ 1 h 9"/>
                <a:gd name="T32" fmla="*/ 7 w 8"/>
                <a:gd name="T33" fmla="*/ 2 h 9"/>
                <a:gd name="T34" fmla="*/ 8 w 8"/>
                <a:gd name="T35" fmla="*/ 4 h 9"/>
                <a:gd name="T36" fmla="*/ 8 w 8"/>
                <a:gd name="T37" fmla="*/ 6 h 9"/>
                <a:gd name="T38" fmla="*/ 8 w 8"/>
                <a:gd name="T39" fmla="*/ 6 h 9"/>
                <a:gd name="T40" fmla="*/ 8 w 8"/>
                <a:gd name="T41"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9">
                  <a:moveTo>
                    <a:pt x="8" y="7"/>
                  </a:moveTo>
                  <a:cubicBezTo>
                    <a:pt x="8" y="7"/>
                    <a:pt x="8" y="7"/>
                    <a:pt x="8" y="7"/>
                  </a:cubicBezTo>
                  <a:cubicBezTo>
                    <a:pt x="8" y="7"/>
                    <a:pt x="7" y="6"/>
                    <a:pt x="7" y="6"/>
                  </a:cubicBezTo>
                  <a:cubicBezTo>
                    <a:pt x="7" y="5"/>
                    <a:pt x="6" y="4"/>
                    <a:pt x="7" y="4"/>
                  </a:cubicBezTo>
                  <a:cubicBezTo>
                    <a:pt x="7" y="4"/>
                    <a:pt x="4" y="3"/>
                    <a:pt x="3" y="4"/>
                  </a:cubicBezTo>
                  <a:cubicBezTo>
                    <a:pt x="2" y="4"/>
                    <a:pt x="2" y="4"/>
                    <a:pt x="2" y="4"/>
                  </a:cubicBezTo>
                  <a:cubicBezTo>
                    <a:pt x="2" y="4"/>
                    <a:pt x="1" y="5"/>
                    <a:pt x="1" y="6"/>
                  </a:cubicBezTo>
                  <a:cubicBezTo>
                    <a:pt x="1" y="8"/>
                    <a:pt x="1" y="8"/>
                    <a:pt x="1" y="8"/>
                  </a:cubicBezTo>
                  <a:cubicBezTo>
                    <a:pt x="1" y="9"/>
                    <a:pt x="1" y="9"/>
                    <a:pt x="1" y="9"/>
                  </a:cubicBezTo>
                  <a:cubicBezTo>
                    <a:pt x="1" y="9"/>
                    <a:pt x="1" y="9"/>
                    <a:pt x="1" y="9"/>
                  </a:cubicBezTo>
                  <a:cubicBezTo>
                    <a:pt x="1" y="7"/>
                    <a:pt x="1" y="7"/>
                    <a:pt x="1" y="7"/>
                  </a:cubicBezTo>
                  <a:cubicBezTo>
                    <a:pt x="0" y="7"/>
                    <a:pt x="0" y="7"/>
                    <a:pt x="0" y="7"/>
                  </a:cubicBezTo>
                  <a:cubicBezTo>
                    <a:pt x="0" y="6"/>
                    <a:pt x="0" y="6"/>
                    <a:pt x="0" y="6"/>
                  </a:cubicBezTo>
                  <a:cubicBezTo>
                    <a:pt x="0" y="5"/>
                    <a:pt x="0" y="5"/>
                    <a:pt x="0" y="5"/>
                  </a:cubicBezTo>
                  <a:cubicBezTo>
                    <a:pt x="0" y="5"/>
                    <a:pt x="0" y="3"/>
                    <a:pt x="2" y="1"/>
                  </a:cubicBezTo>
                  <a:cubicBezTo>
                    <a:pt x="3" y="0"/>
                    <a:pt x="4" y="1"/>
                    <a:pt x="4" y="1"/>
                  </a:cubicBezTo>
                  <a:cubicBezTo>
                    <a:pt x="4" y="1"/>
                    <a:pt x="6" y="1"/>
                    <a:pt x="7" y="2"/>
                  </a:cubicBezTo>
                  <a:cubicBezTo>
                    <a:pt x="8" y="4"/>
                    <a:pt x="8" y="4"/>
                    <a:pt x="8" y="4"/>
                  </a:cubicBezTo>
                  <a:cubicBezTo>
                    <a:pt x="8" y="4"/>
                    <a:pt x="8" y="6"/>
                    <a:pt x="8" y="6"/>
                  </a:cubicBezTo>
                  <a:cubicBezTo>
                    <a:pt x="8" y="6"/>
                    <a:pt x="8" y="6"/>
                    <a:pt x="8" y="6"/>
                  </a:cubicBezTo>
                  <a:cubicBezTo>
                    <a:pt x="8" y="7"/>
                    <a:pt x="8" y="7"/>
                    <a:pt x="8" y="7"/>
                  </a:cubicBezTo>
                </a:path>
              </a:pathLst>
            </a:custGeom>
            <a:solidFill>
              <a:srgbClr val="4127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1" name="Freeform 716"/>
            <p:cNvSpPr>
              <a:spLocks/>
            </p:cNvSpPr>
            <p:nvPr/>
          </p:nvSpPr>
          <p:spPr bwMode="auto">
            <a:xfrm>
              <a:off x="3387725" y="-103188"/>
              <a:ext cx="31750" cy="53975"/>
            </a:xfrm>
            <a:custGeom>
              <a:avLst/>
              <a:gdLst>
                <a:gd name="T0" fmla="*/ 3 w 4"/>
                <a:gd name="T1" fmla="*/ 0 h 7"/>
                <a:gd name="T2" fmla="*/ 3 w 4"/>
                <a:gd name="T3" fmla="*/ 6 h 7"/>
                <a:gd name="T4" fmla="*/ 0 w 4"/>
                <a:gd name="T5" fmla="*/ 7 h 7"/>
                <a:gd name="T6" fmla="*/ 2 w 4"/>
                <a:gd name="T7" fmla="*/ 0 h 7"/>
                <a:gd name="T8" fmla="*/ 3 w 4"/>
                <a:gd name="T9" fmla="*/ 0 h 7"/>
              </a:gdLst>
              <a:ahLst/>
              <a:cxnLst>
                <a:cxn ang="0">
                  <a:pos x="T0" y="T1"/>
                </a:cxn>
                <a:cxn ang="0">
                  <a:pos x="T2" y="T3"/>
                </a:cxn>
                <a:cxn ang="0">
                  <a:pos x="T4" y="T5"/>
                </a:cxn>
                <a:cxn ang="0">
                  <a:pos x="T6" y="T7"/>
                </a:cxn>
                <a:cxn ang="0">
                  <a:pos x="T8" y="T9"/>
                </a:cxn>
              </a:cxnLst>
              <a:rect l="0" t="0" r="r" b="b"/>
              <a:pathLst>
                <a:path w="4" h="7">
                  <a:moveTo>
                    <a:pt x="3" y="0"/>
                  </a:moveTo>
                  <a:cubicBezTo>
                    <a:pt x="3" y="0"/>
                    <a:pt x="4" y="5"/>
                    <a:pt x="3" y="6"/>
                  </a:cubicBezTo>
                  <a:cubicBezTo>
                    <a:pt x="3" y="6"/>
                    <a:pt x="0" y="7"/>
                    <a:pt x="0" y="7"/>
                  </a:cubicBezTo>
                  <a:cubicBezTo>
                    <a:pt x="2" y="0"/>
                    <a:pt x="2" y="0"/>
                    <a:pt x="2" y="0"/>
                  </a:cubicBez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2" name="Freeform 717"/>
            <p:cNvSpPr>
              <a:spLocks/>
            </p:cNvSpPr>
            <p:nvPr/>
          </p:nvSpPr>
          <p:spPr bwMode="auto">
            <a:xfrm>
              <a:off x="3379788" y="-103188"/>
              <a:ext cx="23813" cy="38100"/>
            </a:xfrm>
            <a:custGeom>
              <a:avLst/>
              <a:gdLst>
                <a:gd name="T0" fmla="*/ 3 w 3"/>
                <a:gd name="T1" fmla="*/ 2 h 5"/>
                <a:gd name="T2" fmla="*/ 2 w 3"/>
                <a:gd name="T3" fmla="*/ 5 h 5"/>
                <a:gd name="T4" fmla="*/ 2 w 3"/>
                <a:gd name="T5" fmla="*/ 3 h 5"/>
                <a:gd name="T6" fmla="*/ 1 w 3"/>
                <a:gd name="T7" fmla="*/ 0 h 5"/>
                <a:gd name="T8" fmla="*/ 3 w 3"/>
                <a:gd name="T9" fmla="*/ 2 h 5"/>
              </a:gdLst>
              <a:ahLst/>
              <a:cxnLst>
                <a:cxn ang="0">
                  <a:pos x="T0" y="T1"/>
                </a:cxn>
                <a:cxn ang="0">
                  <a:pos x="T2" y="T3"/>
                </a:cxn>
                <a:cxn ang="0">
                  <a:pos x="T4" y="T5"/>
                </a:cxn>
                <a:cxn ang="0">
                  <a:pos x="T6" y="T7"/>
                </a:cxn>
                <a:cxn ang="0">
                  <a:pos x="T8" y="T9"/>
                </a:cxn>
              </a:cxnLst>
              <a:rect l="0" t="0" r="r" b="b"/>
              <a:pathLst>
                <a:path w="3" h="5">
                  <a:moveTo>
                    <a:pt x="3" y="2"/>
                  </a:moveTo>
                  <a:cubicBezTo>
                    <a:pt x="3" y="2"/>
                    <a:pt x="3" y="5"/>
                    <a:pt x="2" y="5"/>
                  </a:cubicBezTo>
                  <a:cubicBezTo>
                    <a:pt x="2" y="5"/>
                    <a:pt x="2" y="3"/>
                    <a:pt x="2" y="3"/>
                  </a:cubicBezTo>
                  <a:cubicBezTo>
                    <a:pt x="2" y="3"/>
                    <a:pt x="0" y="2"/>
                    <a:pt x="1" y="0"/>
                  </a:cubicBezTo>
                  <a:lnTo>
                    <a:pt x="3" y="2"/>
                  </a:ln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3" name="Freeform 718"/>
            <p:cNvSpPr>
              <a:spLocks/>
            </p:cNvSpPr>
            <p:nvPr/>
          </p:nvSpPr>
          <p:spPr bwMode="auto">
            <a:xfrm>
              <a:off x="3263900" y="-312738"/>
              <a:ext cx="131763" cy="217488"/>
            </a:xfrm>
            <a:custGeom>
              <a:avLst/>
              <a:gdLst>
                <a:gd name="T0" fmla="*/ 12 w 17"/>
                <a:gd name="T1" fmla="*/ 0 h 28"/>
                <a:gd name="T2" fmla="*/ 10 w 17"/>
                <a:gd name="T3" fmla="*/ 3 h 28"/>
                <a:gd name="T4" fmla="*/ 6 w 17"/>
                <a:gd name="T5" fmla="*/ 2 h 28"/>
                <a:gd name="T6" fmla="*/ 3 w 17"/>
                <a:gd name="T7" fmla="*/ 17 h 28"/>
                <a:gd name="T8" fmla="*/ 0 w 17"/>
                <a:gd name="T9" fmla="*/ 24 h 28"/>
                <a:gd name="T10" fmla="*/ 8 w 17"/>
                <a:gd name="T11" fmla="*/ 28 h 28"/>
                <a:gd name="T12" fmla="*/ 16 w 17"/>
                <a:gd name="T13" fmla="*/ 25 h 28"/>
                <a:gd name="T14" fmla="*/ 17 w 17"/>
                <a:gd name="T15" fmla="*/ 7 h 28"/>
                <a:gd name="T16" fmla="*/ 12 w 1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8">
                  <a:moveTo>
                    <a:pt x="12" y="0"/>
                  </a:moveTo>
                  <a:cubicBezTo>
                    <a:pt x="12" y="0"/>
                    <a:pt x="11" y="3"/>
                    <a:pt x="10" y="3"/>
                  </a:cubicBezTo>
                  <a:cubicBezTo>
                    <a:pt x="10" y="3"/>
                    <a:pt x="8" y="3"/>
                    <a:pt x="6" y="2"/>
                  </a:cubicBezTo>
                  <a:cubicBezTo>
                    <a:pt x="3" y="17"/>
                    <a:pt x="3" y="17"/>
                    <a:pt x="3" y="17"/>
                  </a:cubicBezTo>
                  <a:cubicBezTo>
                    <a:pt x="0" y="24"/>
                    <a:pt x="0" y="24"/>
                    <a:pt x="0" y="24"/>
                  </a:cubicBezTo>
                  <a:cubicBezTo>
                    <a:pt x="8" y="28"/>
                    <a:pt x="8" y="28"/>
                    <a:pt x="8" y="28"/>
                  </a:cubicBezTo>
                  <a:cubicBezTo>
                    <a:pt x="16" y="25"/>
                    <a:pt x="16" y="25"/>
                    <a:pt x="16" y="25"/>
                  </a:cubicBezTo>
                  <a:cubicBezTo>
                    <a:pt x="17" y="7"/>
                    <a:pt x="17" y="7"/>
                    <a:pt x="17" y="7"/>
                  </a:cubicBezTo>
                  <a:lnTo>
                    <a:pt x="12" y="0"/>
                  </a:lnTo>
                  <a:close/>
                </a:path>
              </a:pathLst>
            </a:custGeom>
            <a:solidFill>
              <a:srgbClr val="F5F7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4" name="Freeform 719"/>
            <p:cNvSpPr>
              <a:spLocks/>
            </p:cNvSpPr>
            <p:nvPr/>
          </p:nvSpPr>
          <p:spPr bwMode="auto">
            <a:xfrm>
              <a:off x="3263900" y="-134938"/>
              <a:ext cx="139700" cy="327025"/>
            </a:xfrm>
            <a:custGeom>
              <a:avLst/>
              <a:gdLst>
                <a:gd name="T0" fmla="*/ 0 w 18"/>
                <a:gd name="T1" fmla="*/ 3 h 42"/>
                <a:gd name="T2" fmla="*/ 0 w 18"/>
                <a:gd name="T3" fmla="*/ 17 h 42"/>
                <a:gd name="T4" fmla="*/ 4 w 18"/>
                <a:gd name="T5" fmla="*/ 29 h 42"/>
                <a:gd name="T6" fmla="*/ 0 w 18"/>
                <a:gd name="T7" fmla="*/ 39 h 42"/>
                <a:gd name="T8" fmla="*/ 1 w 18"/>
                <a:gd name="T9" fmla="*/ 41 h 42"/>
                <a:gd name="T10" fmla="*/ 5 w 18"/>
                <a:gd name="T11" fmla="*/ 41 h 42"/>
                <a:gd name="T12" fmla="*/ 5 w 18"/>
                <a:gd name="T13" fmla="*/ 39 h 42"/>
                <a:gd name="T14" fmla="*/ 7 w 18"/>
                <a:gd name="T15" fmla="*/ 38 h 42"/>
                <a:gd name="T16" fmla="*/ 7 w 18"/>
                <a:gd name="T17" fmla="*/ 39 h 42"/>
                <a:gd name="T18" fmla="*/ 11 w 18"/>
                <a:gd name="T19" fmla="*/ 40 h 42"/>
                <a:gd name="T20" fmla="*/ 11 w 18"/>
                <a:gd name="T21" fmla="*/ 37 h 42"/>
                <a:gd name="T22" fmla="*/ 10 w 18"/>
                <a:gd name="T23" fmla="*/ 34 h 42"/>
                <a:gd name="T24" fmla="*/ 9 w 18"/>
                <a:gd name="T25" fmla="*/ 33 h 42"/>
                <a:gd name="T26" fmla="*/ 13 w 18"/>
                <a:gd name="T27" fmla="*/ 19 h 42"/>
                <a:gd name="T28" fmla="*/ 17 w 18"/>
                <a:gd name="T29" fmla="*/ 9 h 42"/>
                <a:gd name="T30" fmla="*/ 17 w 18"/>
                <a:gd name="T31" fmla="*/ 7 h 42"/>
                <a:gd name="T32" fmla="*/ 16 w 18"/>
                <a:gd name="T33" fmla="*/ 5 h 42"/>
                <a:gd name="T34" fmla="*/ 14 w 18"/>
                <a:gd name="T35" fmla="*/ 1 h 42"/>
                <a:gd name="T36" fmla="*/ 1 w 18"/>
                <a:gd name="T37" fmla="*/ 0 h 42"/>
                <a:gd name="T38" fmla="*/ 0 w 18"/>
                <a:gd name="T39"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42">
                  <a:moveTo>
                    <a:pt x="0" y="3"/>
                  </a:moveTo>
                  <a:cubicBezTo>
                    <a:pt x="0" y="3"/>
                    <a:pt x="0" y="15"/>
                    <a:pt x="0" y="17"/>
                  </a:cubicBezTo>
                  <a:cubicBezTo>
                    <a:pt x="1" y="18"/>
                    <a:pt x="4" y="29"/>
                    <a:pt x="4" y="29"/>
                  </a:cubicBezTo>
                  <a:cubicBezTo>
                    <a:pt x="4" y="29"/>
                    <a:pt x="0" y="38"/>
                    <a:pt x="0" y="39"/>
                  </a:cubicBezTo>
                  <a:cubicBezTo>
                    <a:pt x="0" y="39"/>
                    <a:pt x="0" y="41"/>
                    <a:pt x="1" y="41"/>
                  </a:cubicBezTo>
                  <a:cubicBezTo>
                    <a:pt x="1" y="41"/>
                    <a:pt x="4" y="42"/>
                    <a:pt x="5" y="41"/>
                  </a:cubicBezTo>
                  <a:cubicBezTo>
                    <a:pt x="5" y="39"/>
                    <a:pt x="5" y="39"/>
                    <a:pt x="5" y="39"/>
                  </a:cubicBezTo>
                  <a:cubicBezTo>
                    <a:pt x="5" y="39"/>
                    <a:pt x="6" y="40"/>
                    <a:pt x="7" y="38"/>
                  </a:cubicBezTo>
                  <a:cubicBezTo>
                    <a:pt x="7" y="39"/>
                    <a:pt x="7" y="39"/>
                    <a:pt x="7" y="39"/>
                  </a:cubicBezTo>
                  <a:cubicBezTo>
                    <a:pt x="7" y="39"/>
                    <a:pt x="10" y="40"/>
                    <a:pt x="11" y="40"/>
                  </a:cubicBezTo>
                  <a:cubicBezTo>
                    <a:pt x="11" y="39"/>
                    <a:pt x="11" y="38"/>
                    <a:pt x="11" y="37"/>
                  </a:cubicBezTo>
                  <a:cubicBezTo>
                    <a:pt x="11" y="37"/>
                    <a:pt x="10" y="35"/>
                    <a:pt x="10" y="34"/>
                  </a:cubicBezTo>
                  <a:cubicBezTo>
                    <a:pt x="9" y="33"/>
                    <a:pt x="9" y="33"/>
                    <a:pt x="9" y="33"/>
                  </a:cubicBezTo>
                  <a:cubicBezTo>
                    <a:pt x="9" y="33"/>
                    <a:pt x="13" y="22"/>
                    <a:pt x="13" y="19"/>
                  </a:cubicBezTo>
                  <a:cubicBezTo>
                    <a:pt x="14" y="17"/>
                    <a:pt x="16" y="9"/>
                    <a:pt x="17" y="9"/>
                  </a:cubicBezTo>
                  <a:cubicBezTo>
                    <a:pt x="18" y="8"/>
                    <a:pt x="17" y="7"/>
                    <a:pt x="17" y="7"/>
                  </a:cubicBezTo>
                  <a:cubicBezTo>
                    <a:pt x="16" y="6"/>
                    <a:pt x="16" y="5"/>
                    <a:pt x="16" y="5"/>
                  </a:cubicBezTo>
                  <a:cubicBezTo>
                    <a:pt x="15" y="4"/>
                    <a:pt x="14" y="1"/>
                    <a:pt x="14" y="1"/>
                  </a:cubicBezTo>
                  <a:cubicBezTo>
                    <a:pt x="14" y="1"/>
                    <a:pt x="7" y="2"/>
                    <a:pt x="1" y="0"/>
                  </a:cubicBezTo>
                  <a:lnTo>
                    <a:pt x="0" y="3"/>
                  </a:ln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5" name="Freeform 720"/>
            <p:cNvSpPr>
              <a:spLocks/>
            </p:cNvSpPr>
            <p:nvPr/>
          </p:nvSpPr>
          <p:spPr bwMode="auto">
            <a:xfrm>
              <a:off x="3309938" y="130175"/>
              <a:ext cx="39688" cy="46038"/>
            </a:xfrm>
            <a:custGeom>
              <a:avLst/>
              <a:gdLst>
                <a:gd name="T0" fmla="*/ 0 w 5"/>
                <a:gd name="T1" fmla="*/ 6 h 6"/>
                <a:gd name="T2" fmla="*/ 1 w 5"/>
                <a:gd name="T3" fmla="*/ 4 h 6"/>
                <a:gd name="T4" fmla="*/ 2 w 5"/>
                <a:gd name="T5" fmla="*/ 2 h 6"/>
                <a:gd name="T6" fmla="*/ 3 w 5"/>
                <a:gd name="T7" fmla="*/ 0 h 6"/>
                <a:gd name="T8" fmla="*/ 3 w 5"/>
                <a:gd name="T9" fmla="*/ 2 h 6"/>
                <a:gd name="T10" fmla="*/ 5 w 5"/>
                <a:gd name="T11" fmla="*/ 6 h 6"/>
                <a:gd name="T12" fmla="*/ 5 w 5"/>
                <a:gd name="T13" fmla="*/ 6 h 6"/>
                <a:gd name="T14" fmla="*/ 0 w 5"/>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0" y="6"/>
                  </a:moveTo>
                  <a:cubicBezTo>
                    <a:pt x="1" y="4"/>
                    <a:pt x="1" y="4"/>
                    <a:pt x="1" y="4"/>
                  </a:cubicBezTo>
                  <a:cubicBezTo>
                    <a:pt x="2" y="3"/>
                    <a:pt x="2" y="2"/>
                    <a:pt x="2" y="2"/>
                  </a:cubicBezTo>
                  <a:cubicBezTo>
                    <a:pt x="3" y="1"/>
                    <a:pt x="3" y="0"/>
                    <a:pt x="3" y="0"/>
                  </a:cubicBezTo>
                  <a:cubicBezTo>
                    <a:pt x="3" y="0"/>
                    <a:pt x="3" y="2"/>
                    <a:pt x="3" y="2"/>
                  </a:cubicBezTo>
                  <a:cubicBezTo>
                    <a:pt x="3" y="3"/>
                    <a:pt x="4" y="4"/>
                    <a:pt x="5" y="6"/>
                  </a:cubicBezTo>
                  <a:cubicBezTo>
                    <a:pt x="5" y="6"/>
                    <a:pt x="5" y="6"/>
                    <a:pt x="5" y="6"/>
                  </a:cubicBezTo>
                  <a:cubicBezTo>
                    <a:pt x="4" y="6"/>
                    <a:pt x="0" y="6"/>
                    <a:pt x="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6" name="Freeform 721"/>
            <p:cNvSpPr>
              <a:spLocks/>
            </p:cNvSpPr>
            <p:nvPr/>
          </p:nvSpPr>
          <p:spPr bwMode="auto">
            <a:xfrm>
              <a:off x="3263900" y="-127000"/>
              <a:ext cx="115888" cy="319088"/>
            </a:xfrm>
            <a:custGeom>
              <a:avLst/>
              <a:gdLst>
                <a:gd name="T0" fmla="*/ 1 w 15"/>
                <a:gd name="T1" fmla="*/ 40 h 41"/>
                <a:gd name="T2" fmla="*/ 0 w 15"/>
                <a:gd name="T3" fmla="*/ 38 h 41"/>
                <a:gd name="T4" fmla="*/ 4 w 15"/>
                <a:gd name="T5" fmla="*/ 28 h 41"/>
                <a:gd name="T6" fmla="*/ 0 w 15"/>
                <a:gd name="T7" fmla="*/ 16 h 41"/>
                <a:gd name="T8" fmla="*/ 0 w 15"/>
                <a:gd name="T9" fmla="*/ 4 h 41"/>
                <a:gd name="T10" fmla="*/ 1 w 15"/>
                <a:gd name="T11" fmla="*/ 6 h 41"/>
                <a:gd name="T12" fmla="*/ 1 w 15"/>
                <a:gd name="T13" fmla="*/ 12 h 41"/>
                <a:gd name="T14" fmla="*/ 3 w 15"/>
                <a:gd name="T15" fmla="*/ 23 h 41"/>
                <a:gd name="T16" fmla="*/ 5 w 15"/>
                <a:gd name="T17" fmla="*/ 22 h 41"/>
                <a:gd name="T18" fmla="*/ 4 w 15"/>
                <a:gd name="T19" fmla="*/ 15 h 41"/>
                <a:gd name="T20" fmla="*/ 5 w 15"/>
                <a:gd name="T21" fmla="*/ 16 h 41"/>
                <a:gd name="T22" fmla="*/ 4 w 15"/>
                <a:gd name="T23" fmla="*/ 11 h 41"/>
                <a:gd name="T24" fmla="*/ 6 w 15"/>
                <a:gd name="T25" fmla="*/ 14 h 41"/>
                <a:gd name="T26" fmla="*/ 5 w 15"/>
                <a:gd name="T27" fmla="*/ 10 h 41"/>
                <a:gd name="T28" fmla="*/ 5 w 15"/>
                <a:gd name="T29" fmla="*/ 4 h 41"/>
                <a:gd name="T30" fmla="*/ 6 w 15"/>
                <a:gd name="T31" fmla="*/ 8 h 41"/>
                <a:gd name="T32" fmla="*/ 8 w 15"/>
                <a:gd name="T33" fmla="*/ 9 h 41"/>
                <a:gd name="T34" fmla="*/ 9 w 15"/>
                <a:gd name="T35" fmla="*/ 2 h 41"/>
                <a:gd name="T36" fmla="*/ 12 w 15"/>
                <a:gd name="T37" fmla="*/ 0 h 41"/>
                <a:gd name="T38" fmla="*/ 14 w 15"/>
                <a:gd name="T39" fmla="*/ 0 h 41"/>
                <a:gd name="T40" fmla="*/ 15 w 15"/>
                <a:gd name="T41" fmla="*/ 2 h 41"/>
                <a:gd name="T42" fmla="*/ 11 w 15"/>
                <a:gd name="T43" fmla="*/ 7 h 41"/>
                <a:gd name="T44" fmla="*/ 9 w 15"/>
                <a:gd name="T45" fmla="*/ 9 h 41"/>
                <a:gd name="T46" fmla="*/ 14 w 15"/>
                <a:gd name="T47" fmla="*/ 8 h 41"/>
                <a:gd name="T48" fmla="*/ 8 w 15"/>
                <a:gd name="T49" fmla="*/ 10 h 41"/>
                <a:gd name="T50" fmla="*/ 12 w 15"/>
                <a:gd name="T51" fmla="*/ 10 h 41"/>
                <a:gd name="T52" fmla="*/ 7 w 15"/>
                <a:gd name="T53" fmla="*/ 13 h 41"/>
                <a:gd name="T54" fmla="*/ 7 w 15"/>
                <a:gd name="T55" fmla="*/ 15 h 41"/>
                <a:gd name="T56" fmla="*/ 4 w 15"/>
                <a:gd name="T57" fmla="*/ 28 h 41"/>
                <a:gd name="T58" fmla="*/ 1 w 15"/>
                <a:gd name="T59" fmla="*/ 37 h 41"/>
                <a:gd name="T60" fmla="*/ 4 w 15"/>
                <a:gd name="T61" fmla="*/ 37 h 41"/>
                <a:gd name="T62" fmla="*/ 6 w 15"/>
                <a:gd name="T63" fmla="*/ 37 h 41"/>
                <a:gd name="T64" fmla="*/ 6 w 15"/>
                <a:gd name="T65" fmla="*/ 39 h 41"/>
                <a:gd name="T66" fmla="*/ 5 w 15"/>
                <a:gd name="T67" fmla="*/ 38 h 41"/>
                <a:gd name="T68" fmla="*/ 5 w 15"/>
                <a:gd name="T69" fmla="*/ 40 h 41"/>
                <a:gd name="T70" fmla="*/ 1 w 15"/>
                <a:gd name="T7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 h="41">
                  <a:moveTo>
                    <a:pt x="1" y="40"/>
                  </a:moveTo>
                  <a:cubicBezTo>
                    <a:pt x="0" y="40"/>
                    <a:pt x="0" y="38"/>
                    <a:pt x="0" y="38"/>
                  </a:cubicBezTo>
                  <a:cubicBezTo>
                    <a:pt x="0" y="37"/>
                    <a:pt x="4" y="28"/>
                    <a:pt x="4" y="28"/>
                  </a:cubicBezTo>
                  <a:cubicBezTo>
                    <a:pt x="4" y="28"/>
                    <a:pt x="1" y="17"/>
                    <a:pt x="0" y="16"/>
                  </a:cubicBezTo>
                  <a:cubicBezTo>
                    <a:pt x="0" y="14"/>
                    <a:pt x="0" y="8"/>
                    <a:pt x="0" y="4"/>
                  </a:cubicBezTo>
                  <a:cubicBezTo>
                    <a:pt x="0" y="4"/>
                    <a:pt x="2" y="6"/>
                    <a:pt x="1" y="6"/>
                  </a:cubicBezTo>
                  <a:cubicBezTo>
                    <a:pt x="1" y="7"/>
                    <a:pt x="1" y="12"/>
                    <a:pt x="1" y="12"/>
                  </a:cubicBezTo>
                  <a:cubicBezTo>
                    <a:pt x="3" y="14"/>
                    <a:pt x="3" y="21"/>
                    <a:pt x="3" y="23"/>
                  </a:cubicBezTo>
                  <a:cubicBezTo>
                    <a:pt x="4" y="24"/>
                    <a:pt x="5" y="23"/>
                    <a:pt x="5" y="22"/>
                  </a:cubicBezTo>
                  <a:cubicBezTo>
                    <a:pt x="5" y="20"/>
                    <a:pt x="4" y="15"/>
                    <a:pt x="4" y="15"/>
                  </a:cubicBezTo>
                  <a:cubicBezTo>
                    <a:pt x="5" y="16"/>
                    <a:pt x="5" y="16"/>
                    <a:pt x="5" y="16"/>
                  </a:cubicBezTo>
                  <a:cubicBezTo>
                    <a:pt x="4" y="15"/>
                    <a:pt x="4" y="11"/>
                    <a:pt x="4" y="11"/>
                  </a:cubicBezTo>
                  <a:cubicBezTo>
                    <a:pt x="4" y="11"/>
                    <a:pt x="5" y="14"/>
                    <a:pt x="6" y="14"/>
                  </a:cubicBezTo>
                  <a:cubicBezTo>
                    <a:pt x="7" y="13"/>
                    <a:pt x="6" y="11"/>
                    <a:pt x="5" y="10"/>
                  </a:cubicBezTo>
                  <a:cubicBezTo>
                    <a:pt x="5" y="9"/>
                    <a:pt x="5" y="4"/>
                    <a:pt x="5" y="4"/>
                  </a:cubicBezTo>
                  <a:cubicBezTo>
                    <a:pt x="5" y="4"/>
                    <a:pt x="5" y="6"/>
                    <a:pt x="6" y="8"/>
                  </a:cubicBezTo>
                  <a:cubicBezTo>
                    <a:pt x="7" y="11"/>
                    <a:pt x="8" y="10"/>
                    <a:pt x="8" y="9"/>
                  </a:cubicBezTo>
                  <a:cubicBezTo>
                    <a:pt x="8" y="9"/>
                    <a:pt x="9" y="2"/>
                    <a:pt x="9" y="2"/>
                  </a:cubicBezTo>
                  <a:cubicBezTo>
                    <a:pt x="9" y="2"/>
                    <a:pt x="11" y="1"/>
                    <a:pt x="12" y="0"/>
                  </a:cubicBezTo>
                  <a:cubicBezTo>
                    <a:pt x="13" y="0"/>
                    <a:pt x="14" y="0"/>
                    <a:pt x="14" y="0"/>
                  </a:cubicBezTo>
                  <a:cubicBezTo>
                    <a:pt x="14" y="0"/>
                    <a:pt x="15" y="1"/>
                    <a:pt x="15" y="2"/>
                  </a:cubicBezTo>
                  <a:cubicBezTo>
                    <a:pt x="14" y="3"/>
                    <a:pt x="11" y="6"/>
                    <a:pt x="11" y="7"/>
                  </a:cubicBezTo>
                  <a:cubicBezTo>
                    <a:pt x="9" y="7"/>
                    <a:pt x="8" y="9"/>
                    <a:pt x="9" y="9"/>
                  </a:cubicBezTo>
                  <a:cubicBezTo>
                    <a:pt x="11" y="8"/>
                    <a:pt x="14" y="8"/>
                    <a:pt x="14" y="8"/>
                  </a:cubicBezTo>
                  <a:cubicBezTo>
                    <a:pt x="10" y="9"/>
                    <a:pt x="8" y="10"/>
                    <a:pt x="8" y="10"/>
                  </a:cubicBezTo>
                  <a:cubicBezTo>
                    <a:pt x="10" y="10"/>
                    <a:pt x="12" y="10"/>
                    <a:pt x="12" y="10"/>
                  </a:cubicBezTo>
                  <a:cubicBezTo>
                    <a:pt x="8" y="11"/>
                    <a:pt x="7" y="13"/>
                    <a:pt x="7" y="13"/>
                  </a:cubicBezTo>
                  <a:cubicBezTo>
                    <a:pt x="8" y="14"/>
                    <a:pt x="7" y="15"/>
                    <a:pt x="7" y="15"/>
                  </a:cubicBezTo>
                  <a:cubicBezTo>
                    <a:pt x="7" y="16"/>
                    <a:pt x="5" y="27"/>
                    <a:pt x="4" y="28"/>
                  </a:cubicBezTo>
                  <a:cubicBezTo>
                    <a:pt x="3" y="30"/>
                    <a:pt x="1" y="37"/>
                    <a:pt x="1" y="37"/>
                  </a:cubicBezTo>
                  <a:cubicBezTo>
                    <a:pt x="2" y="36"/>
                    <a:pt x="4" y="37"/>
                    <a:pt x="4" y="37"/>
                  </a:cubicBezTo>
                  <a:cubicBezTo>
                    <a:pt x="5" y="38"/>
                    <a:pt x="5" y="37"/>
                    <a:pt x="6" y="37"/>
                  </a:cubicBezTo>
                  <a:cubicBezTo>
                    <a:pt x="6" y="37"/>
                    <a:pt x="6" y="38"/>
                    <a:pt x="6" y="39"/>
                  </a:cubicBezTo>
                  <a:cubicBezTo>
                    <a:pt x="5" y="39"/>
                    <a:pt x="5" y="38"/>
                    <a:pt x="5" y="38"/>
                  </a:cubicBezTo>
                  <a:cubicBezTo>
                    <a:pt x="5" y="40"/>
                    <a:pt x="5" y="40"/>
                    <a:pt x="5" y="40"/>
                  </a:cubicBezTo>
                  <a:cubicBezTo>
                    <a:pt x="4" y="41"/>
                    <a:pt x="1" y="40"/>
                    <a:pt x="1" y="4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7" name="Freeform 722"/>
            <p:cNvSpPr>
              <a:spLocks/>
            </p:cNvSpPr>
            <p:nvPr/>
          </p:nvSpPr>
          <p:spPr bwMode="auto">
            <a:xfrm>
              <a:off x="3054350" y="-320675"/>
              <a:ext cx="53975" cy="69850"/>
            </a:xfrm>
            <a:custGeom>
              <a:avLst/>
              <a:gdLst>
                <a:gd name="T0" fmla="*/ 6 w 7"/>
                <a:gd name="T1" fmla="*/ 9 h 9"/>
                <a:gd name="T2" fmla="*/ 5 w 7"/>
                <a:gd name="T3" fmla="*/ 9 h 9"/>
                <a:gd name="T4" fmla="*/ 2 w 7"/>
                <a:gd name="T5" fmla="*/ 6 h 9"/>
                <a:gd name="T6" fmla="*/ 2 w 7"/>
                <a:gd name="T7" fmla="*/ 5 h 9"/>
                <a:gd name="T8" fmla="*/ 1 w 7"/>
                <a:gd name="T9" fmla="*/ 3 h 9"/>
                <a:gd name="T10" fmla="*/ 2 w 7"/>
                <a:gd name="T11" fmla="*/ 3 h 9"/>
                <a:gd name="T12" fmla="*/ 1 w 7"/>
                <a:gd name="T13" fmla="*/ 2 h 9"/>
                <a:gd name="T14" fmla="*/ 1 w 7"/>
                <a:gd name="T15" fmla="*/ 0 h 9"/>
                <a:gd name="T16" fmla="*/ 1 w 7"/>
                <a:gd name="T17" fmla="*/ 0 h 9"/>
                <a:gd name="T18" fmla="*/ 2 w 7"/>
                <a:gd name="T19" fmla="*/ 1 h 9"/>
                <a:gd name="T20" fmla="*/ 3 w 7"/>
                <a:gd name="T21" fmla="*/ 2 h 9"/>
                <a:gd name="T22" fmla="*/ 4 w 7"/>
                <a:gd name="T23" fmla="*/ 4 h 9"/>
                <a:gd name="T24" fmla="*/ 6 w 7"/>
                <a:gd name="T25" fmla="*/ 6 h 9"/>
                <a:gd name="T26" fmla="*/ 7 w 7"/>
                <a:gd name="T27" fmla="*/ 7 h 9"/>
                <a:gd name="T28" fmla="*/ 6 w 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9">
                  <a:moveTo>
                    <a:pt x="6" y="9"/>
                  </a:moveTo>
                  <a:cubicBezTo>
                    <a:pt x="5" y="9"/>
                    <a:pt x="5" y="9"/>
                    <a:pt x="5" y="9"/>
                  </a:cubicBezTo>
                  <a:cubicBezTo>
                    <a:pt x="2" y="6"/>
                    <a:pt x="2" y="6"/>
                    <a:pt x="2" y="6"/>
                  </a:cubicBezTo>
                  <a:cubicBezTo>
                    <a:pt x="2" y="6"/>
                    <a:pt x="2" y="5"/>
                    <a:pt x="2" y="5"/>
                  </a:cubicBezTo>
                  <a:cubicBezTo>
                    <a:pt x="1" y="4"/>
                    <a:pt x="1" y="3"/>
                    <a:pt x="1" y="3"/>
                  </a:cubicBezTo>
                  <a:cubicBezTo>
                    <a:pt x="2" y="3"/>
                    <a:pt x="2" y="3"/>
                    <a:pt x="2" y="3"/>
                  </a:cubicBezTo>
                  <a:cubicBezTo>
                    <a:pt x="2" y="3"/>
                    <a:pt x="1" y="3"/>
                    <a:pt x="1" y="2"/>
                  </a:cubicBezTo>
                  <a:cubicBezTo>
                    <a:pt x="1" y="2"/>
                    <a:pt x="0" y="1"/>
                    <a:pt x="1" y="0"/>
                  </a:cubicBezTo>
                  <a:cubicBezTo>
                    <a:pt x="1" y="0"/>
                    <a:pt x="1" y="0"/>
                    <a:pt x="1" y="0"/>
                  </a:cubicBezTo>
                  <a:cubicBezTo>
                    <a:pt x="2" y="1"/>
                    <a:pt x="2" y="1"/>
                    <a:pt x="2" y="1"/>
                  </a:cubicBezTo>
                  <a:cubicBezTo>
                    <a:pt x="2" y="1"/>
                    <a:pt x="3" y="2"/>
                    <a:pt x="3" y="2"/>
                  </a:cubicBezTo>
                  <a:cubicBezTo>
                    <a:pt x="3" y="2"/>
                    <a:pt x="3" y="4"/>
                    <a:pt x="4" y="4"/>
                  </a:cubicBezTo>
                  <a:cubicBezTo>
                    <a:pt x="4" y="4"/>
                    <a:pt x="5" y="5"/>
                    <a:pt x="6" y="6"/>
                  </a:cubicBezTo>
                  <a:cubicBezTo>
                    <a:pt x="6" y="7"/>
                    <a:pt x="7" y="7"/>
                    <a:pt x="7" y="7"/>
                  </a:cubicBezTo>
                  <a:cubicBezTo>
                    <a:pt x="7" y="7"/>
                    <a:pt x="7" y="8"/>
                    <a:pt x="6" y="9"/>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8" name="Freeform 723"/>
            <p:cNvSpPr>
              <a:spLocks/>
            </p:cNvSpPr>
            <p:nvPr/>
          </p:nvSpPr>
          <p:spPr bwMode="auto">
            <a:xfrm>
              <a:off x="3341688" y="-288925"/>
              <a:ext cx="30163" cy="22225"/>
            </a:xfrm>
            <a:custGeom>
              <a:avLst/>
              <a:gdLst>
                <a:gd name="T0" fmla="*/ 19 w 19"/>
                <a:gd name="T1" fmla="*/ 14 h 14"/>
                <a:gd name="T2" fmla="*/ 0 w 19"/>
                <a:gd name="T3" fmla="*/ 0 h 14"/>
                <a:gd name="T4" fmla="*/ 19 w 19"/>
                <a:gd name="T5" fmla="*/ 14 h 14"/>
                <a:gd name="T6" fmla="*/ 19 w 19"/>
                <a:gd name="T7" fmla="*/ 14 h 14"/>
              </a:gdLst>
              <a:ahLst/>
              <a:cxnLst>
                <a:cxn ang="0">
                  <a:pos x="T0" y="T1"/>
                </a:cxn>
                <a:cxn ang="0">
                  <a:pos x="T2" y="T3"/>
                </a:cxn>
                <a:cxn ang="0">
                  <a:pos x="T4" y="T5"/>
                </a:cxn>
                <a:cxn ang="0">
                  <a:pos x="T6" y="T7"/>
                </a:cxn>
              </a:cxnLst>
              <a:rect l="0" t="0" r="r" b="b"/>
              <a:pathLst>
                <a:path w="19" h="14">
                  <a:moveTo>
                    <a:pt x="19" y="14"/>
                  </a:moveTo>
                  <a:lnTo>
                    <a:pt x="0" y="0"/>
                  </a:lnTo>
                  <a:lnTo>
                    <a:pt x="19" y="14"/>
                  </a:lnTo>
                  <a:lnTo>
                    <a:pt x="19" y="14"/>
                  </a:ln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69" name="Freeform 724"/>
            <p:cNvSpPr>
              <a:spLocks/>
            </p:cNvSpPr>
            <p:nvPr/>
          </p:nvSpPr>
          <p:spPr bwMode="auto">
            <a:xfrm>
              <a:off x="3271838" y="-280988"/>
              <a:ext cx="61913" cy="146050"/>
            </a:xfrm>
            <a:custGeom>
              <a:avLst/>
              <a:gdLst>
                <a:gd name="T0" fmla="*/ 8 w 8"/>
                <a:gd name="T1" fmla="*/ 0 h 19"/>
                <a:gd name="T2" fmla="*/ 5 w 8"/>
                <a:gd name="T3" fmla="*/ 2 h 19"/>
                <a:gd name="T4" fmla="*/ 2 w 8"/>
                <a:gd name="T5" fmla="*/ 10 h 19"/>
                <a:gd name="T6" fmla="*/ 0 w 8"/>
                <a:gd name="T7" fmla="*/ 18 h 19"/>
                <a:gd name="T8" fmla="*/ 6 w 8"/>
                <a:gd name="T9" fmla="*/ 18 h 19"/>
                <a:gd name="T10" fmla="*/ 3 w 8"/>
                <a:gd name="T11" fmla="*/ 16 h 19"/>
                <a:gd name="T12" fmla="*/ 6 w 8"/>
                <a:gd name="T13" fmla="*/ 12 h 19"/>
                <a:gd name="T14" fmla="*/ 5 w 8"/>
                <a:gd name="T15" fmla="*/ 10 h 19"/>
                <a:gd name="T16" fmla="*/ 5 w 8"/>
                <a:gd name="T17" fmla="*/ 3 h 19"/>
                <a:gd name="T18" fmla="*/ 8 w 8"/>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9">
                  <a:moveTo>
                    <a:pt x="8" y="0"/>
                  </a:moveTo>
                  <a:cubicBezTo>
                    <a:pt x="5" y="2"/>
                    <a:pt x="5" y="2"/>
                    <a:pt x="5" y="2"/>
                  </a:cubicBezTo>
                  <a:cubicBezTo>
                    <a:pt x="2" y="10"/>
                    <a:pt x="2" y="10"/>
                    <a:pt x="2" y="10"/>
                  </a:cubicBezTo>
                  <a:cubicBezTo>
                    <a:pt x="0" y="18"/>
                    <a:pt x="0" y="18"/>
                    <a:pt x="0" y="18"/>
                  </a:cubicBezTo>
                  <a:cubicBezTo>
                    <a:pt x="0" y="18"/>
                    <a:pt x="5" y="19"/>
                    <a:pt x="6" y="18"/>
                  </a:cubicBezTo>
                  <a:cubicBezTo>
                    <a:pt x="6" y="18"/>
                    <a:pt x="3" y="19"/>
                    <a:pt x="3" y="16"/>
                  </a:cubicBezTo>
                  <a:cubicBezTo>
                    <a:pt x="3" y="13"/>
                    <a:pt x="5" y="13"/>
                    <a:pt x="6" y="12"/>
                  </a:cubicBezTo>
                  <a:cubicBezTo>
                    <a:pt x="6" y="12"/>
                    <a:pt x="5" y="12"/>
                    <a:pt x="5" y="10"/>
                  </a:cubicBezTo>
                  <a:cubicBezTo>
                    <a:pt x="5" y="8"/>
                    <a:pt x="5" y="3"/>
                    <a:pt x="5" y="3"/>
                  </a:cubicBezTo>
                  <a:cubicBezTo>
                    <a:pt x="5" y="3"/>
                    <a:pt x="6" y="1"/>
                    <a:pt x="8" y="0"/>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0" name="Freeform 725"/>
            <p:cNvSpPr>
              <a:spLocks/>
            </p:cNvSpPr>
            <p:nvPr/>
          </p:nvSpPr>
          <p:spPr bwMode="auto">
            <a:xfrm>
              <a:off x="3355975" y="-304800"/>
              <a:ext cx="85725" cy="233363"/>
            </a:xfrm>
            <a:custGeom>
              <a:avLst/>
              <a:gdLst>
                <a:gd name="T0" fmla="*/ 6 w 11"/>
                <a:gd name="T1" fmla="*/ 30 h 30"/>
                <a:gd name="T2" fmla="*/ 4 w 11"/>
                <a:gd name="T3" fmla="*/ 27 h 30"/>
                <a:gd name="T4" fmla="*/ 1 w 11"/>
                <a:gd name="T5" fmla="*/ 16 h 30"/>
                <a:gd name="T6" fmla="*/ 0 w 11"/>
                <a:gd name="T7" fmla="*/ 0 h 30"/>
                <a:gd name="T8" fmla="*/ 2 w 11"/>
                <a:gd name="T9" fmla="*/ 1 h 30"/>
                <a:gd name="T10" fmla="*/ 8 w 11"/>
                <a:gd name="T11" fmla="*/ 3 h 30"/>
                <a:gd name="T12" fmla="*/ 11 w 11"/>
                <a:gd name="T13" fmla="*/ 17 h 30"/>
                <a:gd name="T14" fmla="*/ 10 w 11"/>
                <a:gd name="T15" fmla="*/ 23 h 30"/>
                <a:gd name="T16" fmla="*/ 6 w 11"/>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0">
                  <a:moveTo>
                    <a:pt x="6" y="30"/>
                  </a:moveTo>
                  <a:cubicBezTo>
                    <a:pt x="6" y="30"/>
                    <a:pt x="6" y="28"/>
                    <a:pt x="4" y="27"/>
                  </a:cubicBezTo>
                  <a:cubicBezTo>
                    <a:pt x="4" y="27"/>
                    <a:pt x="1" y="21"/>
                    <a:pt x="1" y="16"/>
                  </a:cubicBezTo>
                  <a:cubicBezTo>
                    <a:pt x="1" y="10"/>
                    <a:pt x="1" y="1"/>
                    <a:pt x="0" y="0"/>
                  </a:cubicBezTo>
                  <a:cubicBezTo>
                    <a:pt x="0" y="0"/>
                    <a:pt x="1" y="0"/>
                    <a:pt x="2" y="1"/>
                  </a:cubicBezTo>
                  <a:cubicBezTo>
                    <a:pt x="2" y="1"/>
                    <a:pt x="7" y="2"/>
                    <a:pt x="8" y="3"/>
                  </a:cubicBezTo>
                  <a:cubicBezTo>
                    <a:pt x="8" y="3"/>
                    <a:pt x="10" y="8"/>
                    <a:pt x="11" y="17"/>
                  </a:cubicBezTo>
                  <a:cubicBezTo>
                    <a:pt x="11" y="17"/>
                    <a:pt x="10" y="22"/>
                    <a:pt x="10" y="23"/>
                  </a:cubicBezTo>
                  <a:cubicBezTo>
                    <a:pt x="10" y="23"/>
                    <a:pt x="8" y="27"/>
                    <a:pt x="6" y="30"/>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1" name="Freeform 726"/>
            <p:cNvSpPr>
              <a:spLocks/>
            </p:cNvSpPr>
            <p:nvPr/>
          </p:nvSpPr>
          <p:spPr bwMode="auto">
            <a:xfrm>
              <a:off x="3054350" y="-320675"/>
              <a:ext cx="46038" cy="69850"/>
            </a:xfrm>
            <a:custGeom>
              <a:avLst/>
              <a:gdLst>
                <a:gd name="T0" fmla="*/ 1 w 6"/>
                <a:gd name="T1" fmla="*/ 0 h 9"/>
                <a:gd name="T2" fmla="*/ 1 w 6"/>
                <a:gd name="T3" fmla="*/ 0 h 9"/>
                <a:gd name="T4" fmla="*/ 2 w 6"/>
                <a:gd name="T5" fmla="*/ 3 h 9"/>
                <a:gd name="T6" fmla="*/ 2 w 6"/>
                <a:gd name="T7" fmla="*/ 4 h 9"/>
                <a:gd name="T8" fmla="*/ 1 w 6"/>
                <a:gd name="T9" fmla="*/ 4 h 9"/>
                <a:gd name="T10" fmla="*/ 2 w 6"/>
                <a:gd name="T11" fmla="*/ 6 h 9"/>
                <a:gd name="T12" fmla="*/ 5 w 6"/>
                <a:gd name="T13" fmla="*/ 8 h 9"/>
                <a:gd name="T14" fmla="*/ 6 w 6"/>
                <a:gd name="T15" fmla="*/ 8 h 9"/>
                <a:gd name="T16" fmla="*/ 6 w 6"/>
                <a:gd name="T17" fmla="*/ 8 h 9"/>
                <a:gd name="T18" fmla="*/ 6 w 6"/>
                <a:gd name="T19" fmla="*/ 9 h 9"/>
                <a:gd name="T20" fmla="*/ 5 w 6"/>
                <a:gd name="T21" fmla="*/ 9 h 9"/>
                <a:gd name="T22" fmla="*/ 2 w 6"/>
                <a:gd name="T23" fmla="*/ 6 h 9"/>
                <a:gd name="T24" fmla="*/ 2 w 6"/>
                <a:gd name="T25" fmla="*/ 5 h 9"/>
                <a:gd name="T26" fmla="*/ 1 w 6"/>
                <a:gd name="T27" fmla="*/ 3 h 9"/>
                <a:gd name="T28" fmla="*/ 2 w 6"/>
                <a:gd name="T29" fmla="*/ 3 h 9"/>
                <a:gd name="T30" fmla="*/ 1 w 6"/>
                <a:gd name="T31" fmla="*/ 2 h 9"/>
                <a:gd name="T32" fmla="*/ 1 w 6"/>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9">
                  <a:moveTo>
                    <a:pt x="1" y="0"/>
                  </a:moveTo>
                  <a:cubicBezTo>
                    <a:pt x="1" y="0"/>
                    <a:pt x="1" y="0"/>
                    <a:pt x="1" y="0"/>
                  </a:cubicBezTo>
                  <a:cubicBezTo>
                    <a:pt x="0" y="1"/>
                    <a:pt x="2" y="3"/>
                    <a:pt x="2" y="3"/>
                  </a:cubicBezTo>
                  <a:cubicBezTo>
                    <a:pt x="2" y="4"/>
                    <a:pt x="2" y="4"/>
                    <a:pt x="2" y="4"/>
                  </a:cubicBezTo>
                  <a:cubicBezTo>
                    <a:pt x="1" y="4"/>
                    <a:pt x="1" y="4"/>
                    <a:pt x="1" y="4"/>
                  </a:cubicBezTo>
                  <a:cubicBezTo>
                    <a:pt x="2" y="4"/>
                    <a:pt x="2" y="6"/>
                    <a:pt x="2" y="6"/>
                  </a:cubicBezTo>
                  <a:cubicBezTo>
                    <a:pt x="2" y="6"/>
                    <a:pt x="3" y="7"/>
                    <a:pt x="5" y="8"/>
                  </a:cubicBezTo>
                  <a:cubicBezTo>
                    <a:pt x="6" y="9"/>
                    <a:pt x="6" y="8"/>
                    <a:pt x="6" y="8"/>
                  </a:cubicBezTo>
                  <a:cubicBezTo>
                    <a:pt x="6" y="8"/>
                    <a:pt x="6" y="8"/>
                    <a:pt x="6" y="8"/>
                  </a:cubicBezTo>
                  <a:cubicBezTo>
                    <a:pt x="6" y="9"/>
                    <a:pt x="6" y="9"/>
                    <a:pt x="6" y="9"/>
                  </a:cubicBezTo>
                  <a:cubicBezTo>
                    <a:pt x="5" y="9"/>
                    <a:pt x="5" y="9"/>
                    <a:pt x="5" y="9"/>
                  </a:cubicBezTo>
                  <a:cubicBezTo>
                    <a:pt x="2" y="6"/>
                    <a:pt x="2" y="6"/>
                    <a:pt x="2" y="6"/>
                  </a:cubicBezTo>
                  <a:cubicBezTo>
                    <a:pt x="2" y="6"/>
                    <a:pt x="2" y="5"/>
                    <a:pt x="2" y="5"/>
                  </a:cubicBezTo>
                  <a:cubicBezTo>
                    <a:pt x="1" y="4"/>
                    <a:pt x="1" y="3"/>
                    <a:pt x="1" y="3"/>
                  </a:cubicBezTo>
                  <a:cubicBezTo>
                    <a:pt x="2" y="3"/>
                    <a:pt x="2" y="3"/>
                    <a:pt x="2" y="3"/>
                  </a:cubicBezTo>
                  <a:cubicBezTo>
                    <a:pt x="2" y="3"/>
                    <a:pt x="1" y="3"/>
                    <a:pt x="1" y="2"/>
                  </a:cubicBezTo>
                  <a:cubicBezTo>
                    <a:pt x="1" y="2"/>
                    <a:pt x="0" y="1"/>
                    <a:pt x="1" y="0"/>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2" name="Freeform 727"/>
            <p:cNvSpPr>
              <a:spLocks/>
            </p:cNvSpPr>
            <p:nvPr/>
          </p:nvSpPr>
          <p:spPr bwMode="auto">
            <a:xfrm>
              <a:off x="3271838" y="-134938"/>
              <a:ext cx="100013" cy="23813"/>
            </a:xfrm>
            <a:custGeom>
              <a:avLst/>
              <a:gdLst>
                <a:gd name="T0" fmla="*/ 1 w 13"/>
                <a:gd name="T1" fmla="*/ 0 h 3"/>
                <a:gd name="T2" fmla="*/ 12 w 13"/>
                <a:gd name="T3" fmla="*/ 1 h 3"/>
                <a:gd name="T4" fmla="*/ 13 w 13"/>
                <a:gd name="T5" fmla="*/ 2 h 3"/>
                <a:gd name="T6" fmla="*/ 0 w 13"/>
                <a:gd name="T7" fmla="*/ 1 h 3"/>
                <a:gd name="T8" fmla="*/ 1 w 13"/>
                <a:gd name="T9" fmla="*/ 0 h 3"/>
              </a:gdLst>
              <a:ahLst/>
              <a:cxnLst>
                <a:cxn ang="0">
                  <a:pos x="T0" y="T1"/>
                </a:cxn>
                <a:cxn ang="0">
                  <a:pos x="T2" y="T3"/>
                </a:cxn>
                <a:cxn ang="0">
                  <a:pos x="T4" y="T5"/>
                </a:cxn>
                <a:cxn ang="0">
                  <a:pos x="T6" y="T7"/>
                </a:cxn>
                <a:cxn ang="0">
                  <a:pos x="T8" y="T9"/>
                </a:cxn>
              </a:cxnLst>
              <a:rect l="0" t="0" r="r" b="b"/>
              <a:pathLst>
                <a:path w="13" h="3">
                  <a:moveTo>
                    <a:pt x="1" y="0"/>
                  </a:moveTo>
                  <a:cubicBezTo>
                    <a:pt x="5" y="2"/>
                    <a:pt x="10" y="2"/>
                    <a:pt x="12" y="1"/>
                  </a:cubicBezTo>
                  <a:cubicBezTo>
                    <a:pt x="13" y="2"/>
                    <a:pt x="13" y="2"/>
                    <a:pt x="13" y="2"/>
                  </a:cubicBezTo>
                  <a:cubicBezTo>
                    <a:pt x="13" y="2"/>
                    <a:pt x="5" y="3"/>
                    <a:pt x="0" y="1"/>
                  </a:cubicBez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3" name="Freeform 728"/>
            <p:cNvSpPr>
              <a:spLocks/>
            </p:cNvSpPr>
            <p:nvPr/>
          </p:nvSpPr>
          <p:spPr bwMode="auto">
            <a:xfrm>
              <a:off x="3363913" y="-280988"/>
              <a:ext cx="23813" cy="131763"/>
            </a:xfrm>
            <a:custGeom>
              <a:avLst/>
              <a:gdLst>
                <a:gd name="T0" fmla="*/ 0 w 3"/>
                <a:gd name="T1" fmla="*/ 17 h 17"/>
                <a:gd name="T2" fmla="*/ 0 w 3"/>
                <a:gd name="T3" fmla="*/ 13 h 17"/>
                <a:gd name="T4" fmla="*/ 0 w 3"/>
                <a:gd name="T5" fmla="*/ 12 h 17"/>
                <a:gd name="T6" fmla="*/ 3 w 3"/>
                <a:gd name="T7" fmla="*/ 2 h 17"/>
                <a:gd name="T8" fmla="*/ 2 w 3"/>
                <a:gd name="T9" fmla="*/ 1 h 17"/>
                <a:gd name="T10" fmla="*/ 3 w 3"/>
                <a:gd name="T11" fmla="*/ 0 h 17"/>
                <a:gd name="T12" fmla="*/ 2 w 3"/>
                <a:gd name="T13" fmla="*/ 1 h 17"/>
                <a:gd name="T14" fmla="*/ 3 w 3"/>
                <a:gd name="T15" fmla="*/ 2 h 17"/>
                <a:gd name="T16" fmla="*/ 0 w 3"/>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7">
                  <a:moveTo>
                    <a:pt x="0" y="17"/>
                  </a:moveTo>
                  <a:cubicBezTo>
                    <a:pt x="0" y="15"/>
                    <a:pt x="0" y="14"/>
                    <a:pt x="0" y="13"/>
                  </a:cubicBezTo>
                  <a:cubicBezTo>
                    <a:pt x="0" y="12"/>
                    <a:pt x="0" y="12"/>
                    <a:pt x="0" y="12"/>
                  </a:cubicBezTo>
                  <a:cubicBezTo>
                    <a:pt x="1" y="8"/>
                    <a:pt x="3" y="2"/>
                    <a:pt x="3" y="2"/>
                  </a:cubicBezTo>
                  <a:cubicBezTo>
                    <a:pt x="2" y="1"/>
                    <a:pt x="2" y="1"/>
                    <a:pt x="2" y="1"/>
                  </a:cubicBezTo>
                  <a:cubicBezTo>
                    <a:pt x="2" y="0"/>
                    <a:pt x="3" y="0"/>
                    <a:pt x="3" y="0"/>
                  </a:cubicBezTo>
                  <a:cubicBezTo>
                    <a:pt x="2" y="1"/>
                    <a:pt x="2" y="1"/>
                    <a:pt x="2" y="1"/>
                  </a:cubicBezTo>
                  <a:cubicBezTo>
                    <a:pt x="3" y="1"/>
                    <a:pt x="3" y="2"/>
                    <a:pt x="3" y="2"/>
                  </a:cubicBezTo>
                  <a:cubicBezTo>
                    <a:pt x="2" y="8"/>
                    <a:pt x="1" y="14"/>
                    <a:pt x="0"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4" name="Freeform 729"/>
            <p:cNvSpPr>
              <a:spLocks/>
            </p:cNvSpPr>
            <p:nvPr/>
          </p:nvSpPr>
          <p:spPr bwMode="auto">
            <a:xfrm>
              <a:off x="3092450" y="-274638"/>
              <a:ext cx="15875" cy="31750"/>
            </a:xfrm>
            <a:custGeom>
              <a:avLst/>
              <a:gdLst>
                <a:gd name="T0" fmla="*/ 0 w 2"/>
                <a:gd name="T1" fmla="*/ 0 h 4"/>
                <a:gd name="T2" fmla="*/ 2 w 2"/>
                <a:gd name="T3" fmla="*/ 1 h 4"/>
                <a:gd name="T4" fmla="*/ 1 w 2"/>
                <a:gd name="T5" fmla="*/ 4 h 4"/>
                <a:gd name="T6" fmla="*/ 0 w 2"/>
                <a:gd name="T7" fmla="*/ 0 h 4"/>
              </a:gdLst>
              <a:ahLst/>
              <a:cxnLst>
                <a:cxn ang="0">
                  <a:pos x="T0" y="T1"/>
                </a:cxn>
                <a:cxn ang="0">
                  <a:pos x="T2" y="T3"/>
                </a:cxn>
                <a:cxn ang="0">
                  <a:pos x="T4" y="T5"/>
                </a:cxn>
                <a:cxn ang="0">
                  <a:pos x="T6" y="T7"/>
                </a:cxn>
              </a:cxnLst>
              <a:rect l="0" t="0" r="r" b="b"/>
              <a:pathLst>
                <a:path w="2" h="4">
                  <a:moveTo>
                    <a:pt x="0" y="0"/>
                  </a:moveTo>
                  <a:cubicBezTo>
                    <a:pt x="2" y="1"/>
                    <a:pt x="2" y="1"/>
                    <a:pt x="2" y="1"/>
                  </a:cubicBezTo>
                  <a:cubicBezTo>
                    <a:pt x="1" y="4"/>
                    <a:pt x="1" y="4"/>
                    <a:pt x="1" y="4"/>
                  </a:cubicBezTo>
                  <a:cubicBezTo>
                    <a:pt x="1" y="4"/>
                    <a:pt x="0" y="2"/>
                    <a:pt x="0" y="0"/>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5" name="Freeform 730"/>
            <p:cNvSpPr>
              <a:spLocks/>
            </p:cNvSpPr>
            <p:nvPr/>
          </p:nvSpPr>
          <p:spPr bwMode="auto">
            <a:xfrm>
              <a:off x="3387725" y="-219075"/>
              <a:ext cx="0" cy="1428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0"/>
                    <a:pt x="0" y="0"/>
                    <a:pt x="0" y="2"/>
                  </a:cubicBezTo>
                  <a:cubicBezTo>
                    <a:pt x="0" y="1"/>
                    <a:pt x="0" y="1"/>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6" name="Freeform 731"/>
            <p:cNvSpPr>
              <a:spLocks/>
            </p:cNvSpPr>
            <p:nvPr/>
          </p:nvSpPr>
          <p:spPr bwMode="auto">
            <a:xfrm>
              <a:off x="3379788" y="-266700"/>
              <a:ext cx="53975" cy="171450"/>
            </a:xfrm>
            <a:custGeom>
              <a:avLst/>
              <a:gdLst>
                <a:gd name="T0" fmla="*/ 0 w 7"/>
                <a:gd name="T1" fmla="*/ 21 h 22"/>
                <a:gd name="T2" fmla="*/ 1 w 7"/>
                <a:gd name="T3" fmla="*/ 16 h 22"/>
                <a:gd name="T4" fmla="*/ 1 w 7"/>
                <a:gd name="T5" fmla="*/ 8 h 22"/>
                <a:gd name="T6" fmla="*/ 2 w 7"/>
                <a:gd name="T7" fmla="*/ 14 h 22"/>
                <a:gd name="T8" fmla="*/ 2 w 7"/>
                <a:gd name="T9" fmla="*/ 6 h 22"/>
                <a:gd name="T10" fmla="*/ 2 w 7"/>
                <a:gd name="T11" fmla="*/ 16 h 22"/>
                <a:gd name="T12" fmla="*/ 4 w 7"/>
                <a:gd name="T13" fmla="*/ 10 h 22"/>
                <a:gd name="T14" fmla="*/ 4 w 7"/>
                <a:gd name="T15" fmla="*/ 0 h 22"/>
                <a:gd name="T16" fmla="*/ 5 w 7"/>
                <a:gd name="T17" fmla="*/ 9 h 22"/>
                <a:gd name="T18" fmla="*/ 7 w 7"/>
                <a:gd name="T19" fmla="*/ 7 h 22"/>
                <a:gd name="T20" fmla="*/ 5 w 7"/>
                <a:gd name="T21" fmla="*/ 10 h 22"/>
                <a:gd name="T22" fmla="*/ 5 w 7"/>
                <a:gd name="T23" fmla="*/ 11 h 22"/>
                <a:gd name="T24" fmla="*/ 5 w 7"/>
                <a:gd name="T25" fmla="*/ 12 h 22"/>
                <a:gd name="T26" fmla="*/ 6 w 7"/>
                <a:gd name="T27" fmla="*/ 13 h 22"/>
                <a:gd name="T28" fmla="*/ 4 w 7"/>
                <a:gd name="T29" fmla="*/ 13 h 22"/>
                <a:gd name="T30" fmla="*/ 6 w 7"/>
                <a:gd name="T31" fmla="*/ 13 h 22"/>
                <a:gd name="T32" fmla="*/ 4 w 7"/>
                <a:gd name="T33" fmla="*/ 15 h 22"/>
                <a:gd name="T34" fmla="*/ 1 w 7"/>
                <a:gd name="T35" fmla="*/ 22 h 22"/>
                <a:gd name="T36" fmla="*/ 0 w 7"/>
                <a:gd name="T37"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22">
                  <a:moveTo>
                    <a:pt x="0" y="21"/>
                  </a:moveTo>
                  <a:cubicBezTo>
                    <a:pt x="1" y="19"/>
                    <a:pt x="1" y="16"/>
                    <a:pt x="1" y="16"/>
                  </a:cubicBezTo>
                  <a:cubicBezTo>
                    <a:pt x="1" y="13"/>
                    <a:pt x="1" y="10"/>
                    <a:pt x="1" y="8"/>
                  </a:cubicBezTo>
                  <a:cubicBezTo>
                    <a:pt x="1" y="10"/>
                    <a:pt x="2" y="14"/>
                    <a:pt x="2" y="14"/>
                  </a:cubicBezTo>
                  <a:cubicBezTo>
                    <a:pt x="2" y="12"/>
                    <a:pt x="2" y="6"/>
                    <a:pt x="2" y="6"/>
                  </a:cubicBezTo>
                  <a:cubicBezTo>
                    <a:pt x="2" y="16"/>
                    <a:pt x="2" y="16"/>
                    <a:pt x="2" y="16"/>
                  </a:cubicBezTo>
                  <a:cubicBezTo>
                    <a:pt x="3" y="14"/>
                    <a:pt x="4" y="10"/>
                    <a:pt x="4" y="10"/>
                  </a:cubicBezTo>
                  <a:cubicBezTo>
                    <a:pt x="3" y="7"/>
                    <a:pt x="4" y="0"/>
                    <a:pt x="4" y="0"/>
                  </a:cubicBezTo>
                  <a:cubicBezTo>
                    <a:pt x="4" y="0"/>
                    <a:pt x="4" y="8"/>
                    <a:pt x="5" y="9"/>
                  </a:cubicBezTo>
                  <a:cubicBezTo>
                    <a:pt x="6" y="10"/>
                    <a:pt x="7" y="7"/>
                    <a:pt x="7" y="7"/>
                  </a:cubicBezTo>
                  <a:cubicBezTo>
                    <a:pt x="6" y="9"/>
                    <a:pt x="5" y="10"/>
                    <a:pt x="5" y="10"/>
                  </a:cubicBezTo>
                  <a:cubicBezTo>
                    <a:pt x="5" y="11"/>
                    <a:pt x="5" y="11"/>
                    <a:pt x="5" y="11"/>
                  </a:cubicBezTo>
                  <a:cubicBezTo>
                    <a:pt x="5" y="11"/>
                    <a:pt x="5" y="12"/>
                    <a:pt x="5" y="12"/>
                  </a:cubicBezTo>
                  <a:cubicBezTo>
                    <a:pt x="5" y="12"/>
                    <a:pt x="6" y="13"/>
                    <a:pt x="6" y="13"/>
                  </a:cubicBezTo>
                  <a:cubicBezTo>
                    <a:pt x="5" y="12"/>
                    <a:pt x="4" y="13"/>
                    <a:pt x="4" y="13"/>
                  </a:cubicBezTo>
                  <a:cubicBezTo>
                    <a:pt x="5" y="12"/>
                    <a:pt x="6" y="13"/>
                    <a:pt x="6" y="13"/>
                  </a:cubicBezTo>
                  <a:cubicBezTo>
                    <a:pt x="5" y="13"/>
                    <a:pt x="4" y="14"/>
                    <a:pt x="4" y="15"/>
                  </a:cubicBezTo>
                  <a:cubicBezTo>
                    <a:pt x="3" y="15"/>
                    <a:pt x="2" y="20"/>
                    <a:pt x="1" y="22"/>
                  </a:cubicBezTo>
                  <a:cubicBezTo>
                    <a:pt x="1" y="22"/>
                    <a:pt x="0" y="21"/>
                    <a:pt x="0" y="2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7" name="Freeform 732"/>
            <p:cNvSpPr>
              <a:spLocks/>
            </p:cNvSpPr>
            <p:nvPr/>
          </p:nvSpPr>
          <p:spPr bwMode="auto">
            <a:xfrm>
              <a:off x="3092450" y="-304800"/>
              <a:ext cx="225425" cy="255588"/>
            </a:xfrm>
            <a:custGeom>
              <a:avLst/>
              <a:gdLst>
                <a:gd name="T0" fmla="*/ 29 w 29"/>
                <a:gd name="T1" fmla="*/ 1 h 33"/>
                <a:gd name="T2" fmla="*/ 28 w 29"/>
                <a:gd name="T3" fmla="*/ 14 h 33"/>
                <a:gd name="T4" fmla="*/ 18 w 29"/>
                <a:gd name="T5" fmla="*/ 33 h 33"/>
                <a:gd name="T6" fmla="*/ 17 w 29"/>
                <a:gd name="T7" fmla="*/ 32 h 33"/>
                <a:gd name="T8" fmla="*/ 19 w 29"/>
                <a:gd name="T9" fmla="*/ 16 h 33"/>
                <a:gd name="T10" fmla="*/ 20 w 29"/>
                <a:gd name="T11" fmla="*/ 10 h 33"/>
                <a:gd name="T12" fmla="*/ 15 w 29"/>
                <a:gd name="T13" fmla="*/ 10 h 33"/>
                <a:gd name="T14" fmla="*/ 14 w 29"/>
                <a:gd name="T15" fmla="*/ 11 h 33"/>
                <a:gd name="T16" fmla="*/ 8 w 29"/>
                <a:gd name="T17" fmla="*/ 10 h 33"/>
                <a:gd name="T18" fmla="*/ 0 w 29"/>
                <a:gd name="T19" fmla="*/ 8 h 33"/>
                <a:gd name="T20" fmla="*/ 1 w 29"/>
                <a:gd name="T21" fmla="*/ 4 h 33"/>
                <a:gd name="T22" fmla="*/ 13 w 29"/>
                <a:gd name="T23" fmla="*/ 5 h 33"/>
                <a:gd name="T24" fmla="*/ 17 w 29"/>
                <a:gd name="T25" fmla="*/ 5 h 33"/>
                <a:gd name="T26" fmla="*/ 19 w 29"/>
                <a:gd name="T27" fmla="*/ 5 h 33"/>
                <a:gd name="T28" fmla="*/ 19 w 29"/>
                <a:gd name="T29" fmla="*/ 4 h 33"/>
                <a:gd name="T30" fmla="*/ 21 w 29"/>
                <a:gd name="T31" fmla="*/ 4 h 33"/>
                <a:gd name="T32" fmla="*/ 21 w 29"/>
                <a:gd name="T33" fmla="*/ 1 h 33"/>
                <a:gd name="T34" fmla="*/ 25 w 29"/>
                <a:gd name="T35" fmla="*/ 1 h 33"/>
                <a:gd name="T36" fmla="*/ 28 w 29"/>
                <a:gd name="T37" fmla="*/ 0 h 33"/>
                <a:gd name="T38" fmla="*/ 29 w 29"/>
                <a:gd name="T39"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33">
                  <a:moveTo>
                    <a:pt x="29" y="1"/>
                  </a:moveTo>
                  <a:cubicBezTo>
                    <a:pt x="29" y="1"/>
                    <a:pt x="29" y="10"/>
                    <a:pt x="28" y="14"/>
                  </a:cubicBezTo>
                  <a:cubicBezTo>
                    <a:pt x="28" y="14"/>
                    <a:pt x="24" y="31"/>
                    <a:pt x="18" y="33"/>
                  </a:cubicBezTo>
                  <a:cubicBezTo>
                    <a:pt x="18" y="33"/>
                    <a:pt x="17" y="32"/>
                    <a:pt x="17" y="32"/>
                  </a:cubicBezTo>
                  <a:cubicBezTo>
                    <a:pt x="16" y="31"/>
                    <a:pt x="19" y="17"/>
                    <a:pt x="19" y="16"/>
                  </a:cubicBezTo>
                  <a:cubicBezTo>
                    <a:pt x="19" y="15"/>
                    <a:pt x="20" y="10"/>
                    <a:pt x="20" y="10"/>
                  </a:cubicBezTo>
                  <a:cubicBezTo>
                    <a:pt x="20" y="10"/>
                    <a:pt x="16" y="10"/>
                    <a:pt x="15" y="10"/>
                  </a:cubicBezTo>
                  <a:cubicBezTo>
                    <a:pt x="15" y="10"/>
                    <a:pt x="15" y="11"/>
                    <a:pt x="14" y="11"/>
                  </a:cubicBezTo>
                  <a:cubicBezTo>
                    <a:pt x="13" y="11"/>
                    <a:pt x="9" y="10"/>
                    <a:pt x="8" y="10"/>
                  </a:cubicBezTo>
                  <a:cubicBezTo>
                    <a:pt x="7" y="10"/>
                    <a:pt x="1" y="9"/>
                    <a:pt x="0" y="8"/>
                  </a:cubicBezTo>
                  <a:cubicBezTo>
                    <a:pt x="0" y="8"/>
                    <a:pt x="1" y="5"/>
                    <a:pt x="1" y="4"/>
                  </a:cubicBezTo>
                  <a:cubicBezTo>
                    <a:pt x="1" y="4"/>
                    <a:pt x="11" y="5"/>
                    <a:pt x="13" y="5"/>
                  </a:cubicBezTo>
                  <a:cubicBezTo>
                    <a:pt x="17" y="5"/>
                    <a:pt x="17" y="5"/>
                    <a:pt x="17" y="5"/>
                  </a:cubicBezTo>
                  <a:cubicBezTo>
                    <a:pt x="19" y="5"/>
                    <a:pt x="19" y="5"/>
                    <a:pt x="19" y="5"/>
                  </a:cubicBezTo>
                  <a:cubicBezTo>
                    <a:pt x="19" y="4"/>
                    <a:pt x="19" y="4"/>
                    <a:pt x="19" y="4"/>
                  </a:cubicBezTo>
                  <a:cubicBezTo>
                    <a:pt x="21" y="4"/>
                    <a:pt x="21" y="4"/>
                    <a:pt x="21" y="4"/>
                  </a:cubicBezTo>
                  <a:cubicBezTo>
                    <a:pt x="21" y="4"/>
                    <a:pt x="20" y="2"/>
                    <a:pt x="21" y="1"/>
                  </a:cubicBezTo>
                  <a:cubicBezTo>
                    <a:pt x="23" y="1"/>
                    <a:pt x="25" y="1"/>
                    <a:pt x="25" y="1"/>
                  </a:cubicBezTo>
                  <a:cubicBezTo>
                    <a:pt x="26" y="1"/>
                    <a:pt x="28" y="0"/>
                    <a:pt x="28" y="0"/>
                  </a:cubicBezTo>
                  <a:lnTo>
                    <a:pt x="2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8" name="Freeform 733"/>
            <p:cNvSpPr>
              <a:spLocks/>
            </p:cNvSpPr>
            <p:nvPr/>
          </p:nvSpPr>
          <p:spPr bwMode="auto">
            <a:xfrm>
              <a:off x="3100388" y="-296863"/>
              <a:ext cx="217488" cy="231775"/>
            </a:xfrm>
            <a:custGeom>
              <a:avLst/>
              <a:gdLst>
                <a:gd name="T0" fmla="*/ 1 w 28"/>
                <a:gd name="T1" fmla="*/ 4 h 30"/>
                <a:gd name="T2" fmla="*/ 11 w 28"/>
                <a:gd name="T3" fmla="*/ 5 h 30"/>
                <a:gd name="T4" fmla="*/ 16 w 28"/>
                <a:gd name="T5" fmla="*/ 7 h 30"/>
                <a:gd name="T6" fmla="*/ 13 w 28"/>
                <a:gd name="T7" fmla="*/ 5 h 30"/>
                <a:gd name="T8" fmla="*/ 17 w 28"/>
                <a:gd name="T9" fmla="*/ 7 h 30"/>
                <a:gd name="T10" fmla="*/ 15 w 28"/>
                <a:gd name="T11" fmla="*/ 5 h 30"/>
                <a:gd name="T12" fmla="*/ 18 w 28"/>
                <a:gd name="T13" fmla="*/ 7 h 30"/>
                <a:gd name="T14" fmla="*/ 17 w 28"/>
                <a:gd name="T15" fmla="*/ 5 h 30"/>
                <a:gd name="T16" fmla="*/ 17 w 28"/>
                <a:gd name="T17" fmla="*/ 4 h 30"/>
                <a:gd name="T18" fmla="*/ 18 w 28"/>
                <a:gd name="T19" fmla="*/ 4 h 30"/>
                <a:gd name="T20" fmla="*/ 19 w 28"/>
                <a:gd name="T21" fmla="*/ 6 h 30"/>
                <a:gd name="T22" fmla="*/ 19 w 28"/>
                <a:gd name="T23" fmla="*/ 4 h 30"/>
                <a:gd name="T24" fmla="*/ 20 w 28"/>
                <a:gd name="T25" fmla="*/ 5 h 30"/>
                <a:gd name="T26" fmla="*/ 20 w 28"/>
                <a:gd name="T27" fmla="*/ 5 h 30"/>
                <a:gd name="T28" fmla="*/ 20 w 28"/>
                <a:gd name="T29" fmla="*/ 1 h 30"/>
                <a:gd name="T30" fmla="*/ 20 w 28"/>
                <a:gd name="T31" fmla="*/ 0 h 30"/>
                <a:gd name="T32" fmla="*/ 22 w 28"/>
                <a:gd name="T33" fmla="*/ 0 h 30"/>
                <a:gd name="T34" fmla="*/ 22 w 28"/>
                <a:gd name="T35" fmla="*/ 0 h 30"/>
                <a:gd name="T36" fmla="*/ 24 w 28"/>
                <a:gd name="T37" fmla="*/ 0 h 30"/>
                <a:gd name="T38" fmla="*/ 23 w 28"/>
                <a:gd name="T39" fmla="*/ 2 h 30"/>
                <a:gd name="T40" fmla="*/ 27 w 28"/>
                <a:gd name="T41" fmla="*/ 0 h 30"/>
                <a:gd name="T42" fmla="*/ 28 w 28"/>
                <a:gd name="T43" fmla="*/ 0 h 30"/>
                <a:gd name="T44" fmla="*/ 28 w 28"/>
                <a:gd name="T45" fmla="*/ 1 h 30"/>
                <a:gd name="T46" fmla="*/ 26 w 28"/>
                <a:gd name="T47" fmla="*/ 2 h 30"/>
                <a:gd name="T48" fmla="*/ 27 w 28"/>
                <a:gd name="T49" fmla="*/ 8 h 30"/>
                <a:gd name="T50" fmla="*/ 27 w 28"/>
                <a:gd name="T51" fmla="*/ 12 h 30"/>
                <a:gd name="T52" fmla="*/ 27 w 28"/>
                <a:gd name="T53" fmla="*/ 13 h 30"/>
                <a:gd name="T54" fmla="*/ 26 w 28"/>
                <a:gd name="T55" fmla="*/ 15 h 30"/>
                <a:gd name="T56" fmla="*/ 25 w 28"/>
                <a:gd name="T57" fmla="*/ 8 h 30"/>
                <a:gd name="T58" fmla="*/ 25 w 28"/>
                <a:gd name="T59" fmla="*/ 3 h 30"/>
                <a:gd name="T60" fmla="*/ 25 w 28"/>
                <a:gd name="T61" fmla="*/ 9 h 30"/>
                <a:gd name="T62" fmla="*/ 25 w 28"/>
                <a:gd name="T63" fmla="*/ 15 h 30"/>
                <a:gd name="T64" fmla="*/ 20 w 28"/>
                <a:gd name="T65" fmla="*/ 27 h 30"/>
                <a:gd name="T66" fmla="*/ 17 w 28"/>
                <a:gd name="T67" fmla="*/ 30 h 30"/>
                <a:gd name="T68" fmla="*/ 19 w 28"/>
                <a:gd name="T69" fmla="*/ 19 h 30"/>
                <a:gd name="T70" fmla="*/ 19 w 28"/>
                <a:gd name="T71" fmla="*/ 8 h 30"/>
                <a:gd name="T72" fmla="*/ 15 w 28"/>
                <a:gd name="T73" fmla="*/ 8 h 30"/>
                <a:gd name="T74" fmla="*/ 12 w 28"/>
                <a:gd name="T75" fmla="*/ 8 h 30"/>
                <a:gd name="T76" fmla="*/ 13 w 28"/>
                <a:gd name="T77" fmla="*/ 8 h 30"/>
                <a:gd name="T78" fmla="*/ 9 w 28"/>
                <a:gd name="T79" fmla="*/ 8 h 30"/>
                <a:gd name="T80" fmla="*/ 0 w 28"/>
                <a:gd name="T81" fmla="*/ 7 h 30"/>
                <a:gd name="T82" fmla="*/ 1 w 28"/>
                <a:gd name="T83"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 h="30">
                  <a:moveTo>
                    <a:pt x="1" y="4"/>
                  </a:moveTo>
                  <a:cubicBezTo>
                    <a:pt x="2" y="3"/>
                    <a:pt x="11" y="5"/>
                    <a:pt x="11" y="5"/>
                  </a:cubicBezTo>
                  <a:cubicBezTo>
                    <a:pt x="11" y="5"/>
                    <a:pt x="15" y="8"/>
                    <a:pt x="16" y="7"/>
                  </a:cubicBezTo>
                  <a:cubicBezTo>
                    <a:pt x="16" y="7"/>
                    <a:pt x="13" y="6"/>
                    <a:pt x="13" y="5"/>
                  </a:cubicBezTo>
                  <a:cubicBezTo>
                    <a:pt x="14" y="4"/>
                    <a:pt x="17" y="7"/>
                    <a:pt x="17" y="7"/>
                  </a:cubicBezTo>
                  <a:cubicBezTo>
                    <a:pt x="17" y="7"/>
                    <a:pt x="16" y="5"/>
                    <a:pt x="15" y="5"/>
                  </a:cubicBezTo>
                  <a:cubicBezTo>
                    <a:pt x="15" y="5"/>
                    <a:pt x="17" y="4"/>
                    <a:pt x="18" y="7"/>
                  </a:cubicBezTo>
                  <a:cubicBezTo>
                    <a:pt x="18" y="7"/>
                    <a:pt x="18" y="6"/>
                    <a:pt x="17" y="5"/>
                  </a:cubicBezTo>
                  <a:cubicBezTo>
                    <a:pt x="17" y="4"/>
                    <a:pt x="17" y="4"/>
                    <a:pt x="17" y="4"/>
                  </a:cubicBezTo>
                  <a:cubicBezTo>
                    <a:pt x="16" y="4"/>
                    <a:pt x="17" y="4"/>
                    <a:pt x="18" y="4"/>
                  </a:cubicBezTo>
                  <a:cubicBezTo>
                    <a:pt x="19" y="5"/>
                    <a:pt x="19" y="6"/>
                    <a:pt x="19" y="6"/>
                  </a:cubicBezTo>
                  <a:cubicBezTo>
                    <a:pt x="19" y="6"/>
                    <a:pt x="19" y="4"/>
                    <a:pt x="19" y="4"/>
                  </a:cubicBezTo>
                  <a:cubicBezTo>
                    <a:pt x="19" y="4"/>
                    <a:pt x="20" y="3"/>
                    <a:pt x="20" y="5"/>
                  </a:cubicBezTo>
                  <a:cubicBezTo>
                    <a:pt x="20" y="5"/>
                    <a:pt x="20" y="5"/>
                    <a:pt x="20" y="5"/>
                  </a:cubicBezTo>
                  <a:cubicBezTo>
                    <a:pt x="20" y="8"/>
                    <a:pt x="22" y="2"/>
                    <a:pt x="20" y="1"/>
                  </a:cubicBezTo>
                  <a:cubicBezTo>
                    <a:pt x="20" y="0"/>
                    <a:pt x="20" y="0"/>
                    <a:pt x="20" y="0"/>
                  </a:cubicBezTo>
                  <a:cubicBezTo>
                    <a:pt x="21" y="0"/>
                    <a:pt x="21" y="0"/>
                    <a:pt x="22" y="0"/>
                  </a:cubicBezTo>
                  <a:cubicBezTo>
                    <a:pt x="22" y="0"/>
                    <a:pt x="22" y="0"/>
                    <a:pt x="22" y="0"/>
                  </a:cubicBezTo>
                  <a:cubicBezTo>
                    <a:pt x="24" y="0"/>
                    <a:pt x="24" y="0"/>
                    <a:pt x="24" y="0"/>
                  </a:cubicBezTo>
                  <a:cubicBezTo>
                    <a:pt x="24" y="0"/>
                    <a:pt x="23" y="2"/>
                    <a:pt x="23" y="2"/>
                  </a:cubicBezTo>
                  <a:cubicBezTo>
                    <a:pt x="23" y="2"/>
                    <a:pt x="26" y="1"/>
                    <a:pt x="27" y="0"/>
                  </a:cubicBezTo>
                  <a:cubicBezTo>
                    <a:pt x="28" y="0"/>
                    <a:pt x="28" y="0"/>
                    <a:pt x="28" y="0"/>
                  </a:cubicBezTo>
                  <a:cubicBezTo>
                    <a:pt x="28" y="1"/>
                    <a:pt x="28" y="1"/>
                    <a:pt x="28" y="1"/>
                  </a:cubicBezTo>
                  <a:cubicBezTo>
                    <a:pt x="27" y="1"/>
                    <a:pt x="26" y="2"/>
                    <a:pt x="26" y="2"/>
                  </a:cubicBezTo>
                  <a:cubicBezTo>
                    <a:pt x="25" y="2"/>
                    <a:pt x="27" y="4"/>
                    <a:pt x="27" y="8"/>
                  </a:cubicBezTo>
                  <a:cubicBezTo>
                    <a:pt x="27" y="9"/>
                    <a:pt x="27" y="11"/>
                    <a:pt x="27" y="12"/>
                  </a:cubicBezTo>
                  <a:cubicBezTo>
                    <a:pt x="27" y="12"/>
                    <a:pt x="27" y="13"/>
                    <a:pt x="27" y="13"/>
                  </a:cubicBezTo>
                  <a:cubicBezTo>
                    <a:pt x="27" y="13"/>
                    <a:pt x="27" y="14"/>
                    <a:pt x="26" y="15"/>
                  </a:cubicBezTo>
                  <a:cubicBezTo>
                    <a:pt x="25" y="8"/>
                    <a:pt x="25" y="8"/>
                    <a:pt x="25" y="8"/>
                  </a:cubicBezTo>
                  <a:cubicBezTo>
                    <a:pt x="25" y="3"/>
                    <a:pt x="25" y="3"/>
                    <a:pt x="25" y="3"/>
                  </a:cubicBezTo>
                  <a:cubicBezTo>
                    <a:pt x="25" y="9"/>
                    <a:pt x="25" y="9"/>
                    <a:pt x="25" y="9"/>
                  </a:cubicBezTo>
                  <a:cubicBezTo>
                    <a:pt x="25" y="9"/>
                    <a:pt x="25" y="15"/>
                    <a:pt x="25" y="15"/>
                  </a:cubicBezTo>
                  <a:cubicBezTo>
                    <a:pt x="24" y="16"/>
                    <a:pt x="20" y="27"/>
                    <a:pt x="20" y="27"/>
                  </a:cubicBezTo>
                  <a:cubicBezTo>
                    <a:pt x="17" y="30"/>
                    <a:pt x="17" y="30"/>
                    <a:pt x="17" y="30"/>
                  </a:cubicBezTo>
                  <a:cubicBezTo>
                    <a:pt x="17" y="30"/>
                    <a:pt x="19" y="19"/>
                    <a:pt x="19" y="19"/>
                  </a:cubicBezTo>
                  <a:cubicBezTo>
                    <a:pt x="19" y="18"/>
                    <a:pt x="19" y="8"/>
                    <a:pt x="19" y="8"/>
                  </a:cubicBezTo>
                  <a:cubicBezTo>
                    <a:pt x="19" y="8"/>
                    <a:pt x="16" y="8"/>
                    <a:pt x="15" y="8"/>
                  </a:cubicBezTo>
                  <a:cubicBezTo>
                    <a:pt x="15" y="8"/>
                    <a:pt x="13" y="8"/>
                    <a:pt x="12" y="8"/>
                  </a:cubicBezTo>
                  <a:cubicBezTo>
                    <a:pt x="12" y="8"/>
                    <a:pt x="13" y="8"/>
                    <a:pt x="13" y="8"/>
                  </a:cubicBezTo>
                  <a:cubicBezTo>
                    <a:pt x="12" y="9"/>
                    <a:pt x="10" y="8"/>
                    <a:pt x="9" y="8"/>
                  </a:cubicBezTo>
                  <a:cubicBezTo>
                    <a:pt x="8" y="8"/>
                    <a:pt x="0" y="7"/>
                    <a:pt x="0" y="7"/>
                  </a:cubicBezTo>
                  <a:cubicBezTo>
                    <a:pt x="0" y="7"/>
                    <a:pt x="0" y="4"/>
                    <a:pt x="1" y="4"/>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79" name="Freeform 734"/>
            <p:cNvSpPr>
              <a:spLocks/>
            </p:cNvSpPr>
            <p:nvPr/>
          </p:nvSpPr>
          <p:spPr bwMode="auto">
            <a:xfrm>
              <a:off x="3263900" y="160338"/>
              <a:ext cx="69850" cy="77788"/>
            </a:xfrm>
            <a:custGeom>
              <a:avLst/>
              <a:gdLst>
                <a:gd name="T0" fmla="*/ 4 w 9"/>
                <a:gd name="T1" fmla="*/ 2 h 10"/>
                <a:gd name="T2" fmla="*/ 6 w 9"/>
                <a:gd name="T3" fmla="*/ 5 h 10"/>
                <a:gd name="T4" fmla="*/ 8 w 9"/>
                <a:gd name="T5" fmla="*/ 9 h 10"/>
                <a:gd name="T6" fmla="*/ 4 w 9"/>
                <a:gd name="T7" fmla="*/ 9 h 10"/>
                <a:gd name="T8" fmla="*/ 2 w 9"/>
                <a:gd name="T9" fmla="*/ 7 h 10"/>
                <a:gd name="T10" fmla="*/ 0 w 9"/>
                <a:gd name="T11" fmla="*/ 5 h 10"/>
                <a:gd name="T12" fmla="*/ 0 w 9"/>
                <a:gd name="T13" fmla="*/ 2 h 10"/>
                <a:gd name="T14" fmla="*/ 4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4" y="2"/>
                  </a:moveTo>
                  <a:cubicBezTo>
                    <a:pt x="4" y="2"/>
                    <a:pt x="5" y="4"/>
                    <a:pt x="6" y="5"/>
                  </a:cubicBezTo>
                  <a:cubicBezTo>
                    <a:pt x="6" y="5"/>
                    <a:pt x="9" y="8"/>
                    <a:pt x="8" y="9"/>
                  </a:cubicBezTo>
                  <a:cubicBezTo>
                    <a:pt x="8" y="9"/>
                    <a:pt x="6" y="10"/>
                    <a:pt x="4" y="9"/>
                  </a:cubicBezTo>
                  <a:cubicBezTo>
                    <a:pt x="2" y="8"/>
                    <a:pt x="3" y="7"/>
                    <a:pt x="2" y="7"/>
                  </a:cubicBezTo>
                  <a:cubicBezTo>
                    <a:pt x="2" y="7"/>
                    <a:pt x="0" y="6"/>
                    <a:pt x="0" y="5"/>
                  </a:cubicBezTo>
                  <a:cubicBezTo>
                    <a:pt x="0" y="4"/>
                    <a:pt x="0" y="3"/>
                    <a:pt x="0" y="2"/>
                  </a:cubicBezTo>
                  <a:cubicBezTo>
                    <a:pt x="1" y="0"/>
                    <a:pt x="4" y="2"/>
                    <a:pt x="4"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80" name="Freeform 735"/>
            <p:cNvSpPr>
              <a:spLocks/>
            </p:cNvSpPr>
            <p:nvPr/>
          </p:nvSpPr>
          <p:spPr bwMode="auto">
            <a:xfrm>
              <a:off x="3309938" y="160338"/>
              <a:ext cx="46038" cy="61913"/>
            </a:xfrm>
            <a:custGeom>
              <a:avLst/>
              <a:gdLst>
                <a:gd name="T0" fmla="*/ 4 w 6"/>
                <a:gd name="T1" fmla="*/ 1 h 8"/>
                <a:gd name="T2" fmla="*/ 5 w 6"/>
                <a:gd name="T3" fmla="*/ 4 h 8"/>
                <a:gd name="T4" fmla="*/ 5 w 6"/>
                <a:gd name="T5" fmla="*/ 7 h 8"/>
                <a:gd name="T6" fmla="*/ 1 w 6"/>
                <a:gd name="T7" fmla="*/ 7 h 8"/>
                <a:gd name="T8" fmla="*/ 1 w 6"/>
                <a:gd name="T9" fmla="*/ 4 h 8"/>
                <a:gd name="T10" fmla="*/ 1 w 6"/>
                <a:gd name="T11" fmla="*/ 0 h 8"/>
                <a:gd name="T12" fmla="*/ 4 w 6"/>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4" y="1"/>
                  </a:moveTo>
                  <a:cubicBezTo>
                    <a:pt x="4" y="1"/>
                    <a:pt x="4" y="3"/>
                    <a:pt x="5" y="4"/>
                  </a:cubicBezTo>
                  <a:cubicBezTo>
                    <a:pt x="5" y="4"/>
                    <a:pt x="6" y="7"/>
                    <a:pt x="5" y="7"/>
                  </a:cubicBezTo>
                  <a:cubicBezTo>
                    <a:pt x="5" y="7"/>
                    <a:pt x="1" y="8"/>
                    <a:pt x="1" y="7"/>
                  </a:cubicBezTo>
                  <a:cubicBezTo>
                    <a:pt x="0" y="6"/>
                    <a:pt x="1" y="4"/>
                    <a:pt x="1" y="4"/>
                  </a:cubicBezTo>
                  <a:cubicBezTo>
                    <a:pt x="1" y="4"/>
                    <a:pt x="1" y="1"/>
                    <a:pt x="1" y="0"/>
                  </a:cubicBezTo>
                  <a:cubicBezTo>
                    <a:pt x="1" y="0"/>
                    <a:pt x="3" y="0"/>
                    <a:pt x="4"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81" name="Freeform 736"/>
            <p:cNvSpPr>
              <a:spLocks/>
            </p:cNvSpPr>
            <p:nvPr/>
          </p:nvSpPr>
          <p:spPr bwMode="auto">
            <a:xfrm>
              <a:off x="3309938" y="-95250"/>
              <a:ext cx="93663" cy="239713"/>
            </a:xfrm>
            <a:custGeom>
              <a:avLst/>
              <a:gdLst>
                <a:gd name="T0" fmla="*/ 3 w 12"/>
                <a:gd name="T1" fmla="*/ 19 h 31"/>
                <a:gd name="T2" fmla="*/ 3 w 12"/>
                <a:gd name="T3" fmla="*/ 13 h 31"/>
                <a:gd name="T4" fmla="*/ 5 w 12"/>
                <a:gd name="T5" fmla="*/ 18 h 31"/>
                <a:gd name="T6" fmla="*/ 5 w 12"/>
                <a:gd name="T7" fmla="*/ 12 h 31"/>
                <a:gd name="T8" fmla="*/ 8 w 12"/>
                <a:gd name="T9" fmla="*/ 8 h 31"/>
                <a:gd name="T10" fmla="*/ 10 w 12"/>
                <a:gd name="T11" fmla="*/ 2 h 31"/>
                <a:gd name="T12" fmla="*/ 10 w 12"/>
                <a:gd name="T13" fmla="*/ 0 h 31"/>
                <a:gd name="T14" fmla="*/ 10 w 12"/>
                <a:gd name="T15" fmla="*/ 0 h 31"/>
                <a:gd name="T16" fmla="*/ 11 w 12"/>
                <a:gd name="T17" fmla="*/ 2 h 31"/>
                <a:gd name="T18" fmla="*/ 11 w 12"/>
                <a:gd name="T19" fmla="*/ 4 h 31"/>
                <a:gd name="T20" fmla="*/ 7 w 12"/>
                <a:gd name="T21" fmla="*/ 14 h 31"/>
                <a:gd name="T22" fmla="*/ 3 w 12"/>
                <a:gd name="T23" fmla="*/ 28 h 31"/>
                <a:gd name="T24" fmla="*/ 1 w 12"/>
                <a:gd name="T25" fmla="*/ 31 h 31"/>
                <a:gd name="T26" fmla="*/ 3 w 12"/>
                <a:gd name="T27" fmla="*/ 27 h 31"/>
                <a:gd name="T28" fmla="*/ 1 w 12"/>
                <a:gd name="T29" fmla="*/ 29 h 31"/>
                <a:gd name="T30" fmla="*/ 2 w 12"/>
                <a:gd name="T31" fmla="*/ 25 h 31"/>
                <a:gd name="T32" fmla="*/ 3 w 12"/>
                <a:gd name="T33"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31">
                  <a:moveTo>
                    <a:pt x="3" y="19"/>
                  </a:moveTo>
                  <a:cubicBezTo>
                    <a:pt x="3" y="18"/>
                    <a:pt x="3" y="13"/>
                    <a:pt x="3" y="13"/>
                  </a:cubicBezTo>
                  <a:cubicBezTo>
                    <a:pt x="3" y="13"/>
                    <a:pt x="3" y="18"/>
                    <a:pt x="5" y="18"/>
                  </a:cubicBezTo>
                  <a:cubicBezTo>
                    <a:pt x="6" y="18"/>
                    <a:pt x="5" y="13"/>
                    <a:pt x="5" y="12"/>
                  </a:cubicBezTo>
                  <a:cubicBezTo>
                    <a:pt x="5" y="11"/>
                    <a:pt x="8" y="8"/>
                    <a:pt x="8" y="8"/>
                  </a:cubicBezTo>
                  <a:cubicBezTo>
                    <a:pt x="9" y="7"/>
                    <a:pt x="10" y="3"/>
                    <a:pt x="10" y="2"/>
                  </a:cubicBezTo>
                  <a:cubicBezTo>
                    <a:pt x="9" y="2"/>
                    <a:pt x="10" y="1"/>
                    <a:pt x="10" y="0"/>
                  </a:cubicBezTo>
                  <a:cubicBezTo>
                    <a:pt x="10" y="0"/>
                    <a:pt x="10" y="0"/>
                    <a:pt x="10" y="0"/>
                  </a:cubicBezTo>
                  <a:cubicBezTo>
                    <a:pt x="10" y="0"/>
                    <a:pt x="10" y="1"/>
                    <a:pt x="11" y="2"/>
                  </a:cubicBezTo>
                  <a:cubicBezTo>
                    <a:pt x="11" y="2"/>
                    <a:pt x="12" y="3"/>
                    <a:pt x="11" y="4"/>
                  </a:cubicBezTo>
                  <a:cubicBezTo>
                    <a:pt x="10" y="4"/>
                    <a:pt x="8" y="12"/>
                    <a:pt x="7" y="14"/>
                  </a:cubicBezTo>
                  <a:cubicBezTo>
                    <a:pt x="7" y="17"/>
                    <a:pt x="3" y="28"/>
                    <a:pt x="3" y="28"/>
                  </a:cubicBezTo>
                  <a:cubicBezTo>
                    <a:pt x="2" y="30"/>
                    <a:pt x="1" y="31"/>
                    <a:pt x="1" y="31"/>
                  </a:cubicBezTo>
                  <a:cubicBezTo>
                    <a:pt x="2" y="30"/>
                    <a:pt x="3" y="27"/>
                    <a:pt x="3" y="27"/>
                  </a:cubicBezTo>
                  <a:cubicBezTo>
                    <a:pt x="2" y="27"/>
                    <a:pt x="1" y="29"/>
                    <a:pt x="1" y="29"/>
                  </a:cubicBezTo>
                  <a:cubicBezTo>
                    <a:pt x="0" y="28"/>
                    <a:pt x="1" y="25"/>
                    <a:pt x="2" y="25"/>
                  </a:cubicBezTo>
                  <a:cubicBezTo>
                    <a:pt x="2" y="24"/>
                    <a:pt x="4" y="20"/>
                    <a:pt x="3" y="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82" name="Freeform 737"/>
            <p:cNvSpPr>
              <a:spLocks/>
            </p:cNvSpPr>
            <p:nvPr/>
          </p:nvSpPr>
          <p:spPr bwMode="auto">
            <a:xfrm>
              <a:off x="3325813" y="-296863"/>
              <a:ext cx="30163" cy="155575"/>
            </a:xfrm>
            <a:custGeom>
              <a:avLst/>
              <a:gdLst>
                <a:gd name="T0" fmla="*/ 4 w 4"/>
                <a:gd name="T1" fmla="*/ 18 h 20"/>
                <a:gd name="T2" fmla="*/ 2 w 4"/>
                <a:gd name="T3" fmla="*/ 20 h 20"/>
                <a:gd name="T4" fmla="*/ 0 w 4"/>
                <a:gd name="T5" fmla="*/ 18 h 20"/>
                <a:gd name="T6" fmla="*/ 0 w 4"/>
                <a:gd name="T7" fmla="*/ 5 h 20"/>
                <a:gd name="T8" fmla="*/ 1 w 4"/>
                <a:gd name="T9" fmla="*/ 3 h 20"/>
                <a:gd name="T10" fmla="*/ 1 w 4"/>
                <a:gd name="T11" fmla="*/ 2 h 20"/>
                <a:gd name="T12" fmla="*/ 2 w 4"/>
                <a:gd name="T13" fmla="*/ 1 h 20"/>
                <a:gd name="T14" fmla="*/ 3 w 4"/>
                <a:gd name="T15" fmla="*/ 3 h 20"/>
                <a:gd name="T16" fmla="*/ 4 w 4"/>
                <a:gd name="T17" fmla="*/ 4 h 20"/>
                <a:gd name="T18" fmla="*/ 4 w 4"/>
                <a:gd name="T19"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0">
                  <a:moveTo>
                    <a:pt x="4" y="18"/>
                  </a:moveTo>
                  <a:cubicBezTo>
                    <a:pt x="2" y="20"/>
                    <a:pt x="2" y="20"/>
                    <a:pt x="2" y="20"/>
                  </a:cubicBezTo>
                  <a:cubicBezTo>
                    <a:pt x="0" y="18"/>
                    <a:pt x="0" y="18"/>
                    <a:pt x="0" y="18"/>
                  </a:cubicBezTo>
                  <a:cubicBezTo>
                    <a:pt x="0" y="18"/>
                    <a:pt x="0" y="5"/>
                    <a:pt x="0" y="5"/>
                  </a:cubicBezTo>
                  <a:cubicBezTo>
                    <a:pt x="0" y="4"/>
                    <a:pt x="1" y="3"/>
                    <a:pt x="1" y="3"/>
                  </a:cubicBezTo>
                  <a:cubicBezTo>
                    <a:pt x="1" y="2"/>
                    <a:pt x="1" y="2"/>
                    <a:pt x="1" y="2"/>
                  </a:cubicBezTo>
                  <a:cubicBezTo>
                    <a:pt x="1" y="2"/>
                    <a:pt x="1" y="0"/>
                    <a:pt x="2" y="1"/>
                  </a:cubicBezTo>
                  <a:cubicBezTo>
                    <a:pt x="3" y="1"/>
                    <a:pt x="3" y="3"/>
                    <a:pt x="3" y="3"/>
                  </a:cubicBezTo>
                  <a:cubicBezTo>
                    <a:pt x="4" y="4"/>
                    <a:pt x="4" y="4"/>
                    <a:pt x="4" y="4"/>
                  </a:cubicBezTo>
                  <a:lnTo>
                    <a:pt x="4" y="18"/>
                  </a:ln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83" name="Freeform 738"/>
            <p:cNvSpPr>
              <a:spLocks/>
            </p:cNvSpPr>
            <p:nvPr/>
          </p:nvSpPr>
          <p:spPr bwMode="auto">
            <a:xfrm>
              <a:off x="3062288" y="-296863"/>
              <a:ext cx="14288" cy="15875"/>
            </a:xfrm>
            <a:custGeom>
              <a:avLst/>
              <a:gdLst>
                <a:gd name="T0" fmla="*/ 2 w 2"/>
                <a:gd name="T1" fmla="*/ 2 h 2"/>
                <a:gd name="T2" fmla="*/ 0 w 2"/>
                <a:gd name="T3" fmla="*/ 1 h 2"/>
                <a:gd name="T4" fmla="*/ 1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2" y="2"/>
                    <a:pt x="1" y="1"/>
                    <a:pt x="0" y="1"/>
                  </a:cubicBezTo>
                  <a:cubicBezTo>
                    <a:pt x="1" y="0"/>
                    <a:pt x="1" y="0"/>
                    <a:pt x="1" y="0"/>
                  </a:cubicBezTo>
                  <a:lnTo>
                    <a:pt x="2" y="2"/>
                  </a:ln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sp>
          <p:nvSpPr>
            <p:cNvPr id="84" name="Freeform 739"/>
            <p:cNvSpPr>
              <a:spLocks/>
            </p:cNvSpPr>
            <p:nvPr/>
          </p:nvSpPr>
          <p:spPr bwMode="auto">
            <a:xfrm>
              <a:off x="3062288" y="-312738"/>
              <a:ext cx="14288" cy="15875"/>
            </a:xfrm>
            <a:custGeom>
              <a:avLst/>
              <a:gdLst>
                <a:gd name="T0" fmla="*/ 9 w 9"/>
                <a:gd name="T1" fmla="*/ 10 h 10"/>
                <a:gd name="T2" fmla="*/ 4 w 9"/>
                <a:gd name="T3" fmla="*/ 5 h 10"/>
                <a:gd name="T4" fmla="*/ 0 w 9"/>
                <a:gd name="T5" fmla="*/ 0 h 10"/>
                <a:gd name="T6" fmla="*/ 4 w 9"/>
                <a:gd name="T7" fmla="*/ 5 h 10"/>
                <a:gd name="T8" fmla="*/ 9 w 9"/>
                <a:gd name="T9" fmla="*/ 10 h 10"/>
              </a:gdLst>
              <a:ahLst/>
              <a:cxnLst>
                <a:cxn ang="0">
                  <a:pos x="T0" y="T1"/>
                </a:cxn>
                <a:cxn ang="0">
                  <a:pos x="T2" y="T3"/>
                </a:cxn>
                <a:cxn ang="0">
                  <a:pos x="T4" y="T5"/>
                </a:cxn>
                <a:cxn ang="0">
                  <a:pos x="T6" y="T7"/>
                </a:cxn>
                <a:cxn ang="0">
                  <a:pos x="T8" y="T9"/>
                </a:cxn>
              </a:cxnLst>
              <a:rect l="0" t="0" r="r" b="b"/>
              <a:pathLst>
                <a:path w="9" h="10">
                  <a:moveTo>
                    <a:pt x="9" y="10"/>
                  </a:moveTo>
                  <a:lnTo>
                    <a:pt x="4" y="5"/>
                  </a:lnTo>
                  <a:lnTo>
                    <a:pt x="0" y="0"/>
                  </a:lnTo>
                  <a:lnTo>
                    <a:pt x="4" y="5"/>
                  </a:lnTo>
                  <a:lnTo>
                    <a:pt x="9" y="10"/>
                  </a:ln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mpact"/>
                <a:ea typeface="微软雅黑"/>
              </a:endParaRPr>
            </a:p>
          </p:txBody>
        </p:sp>
      </p:grpSp>
      <p:grpSp>
        <p:nvGrpSpPr>
          <p:cNvPr id="41" name="Group 8"/>
          <p:cNvGrpSpPr/>
          <p:nvPr/>
        </p:nvGrpSpPr>
        <p:grpSpPr>
          <a:xfrm>
            <a:off x="246458" y="698900"/>
            <a:ext cx="385055" cy="453931"/>
            <a:chOff x="1101969" y="1465385"/>
            <a:chExt cx="679206" cy="567843"/>
          </a:xfrm>
          <a:solidFill>
            <a:schemeClr val="accent1"/>
          </a:solidFill>
        </p:grpSpPr>
        <p:sp>
          <p:nvSpPr>
            <p:cNvPr id="42"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3"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4"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45" name="Text Box 3"/>
          <p:cNvSpPr txBox="1">
            <a:spLocks noChangeArrowheads="1"/>
          </p:cNvSpPr>
          <p:nvPr/>
        </p:nvSpPr>
        <p:spPr bwMode="auto">
          <a:xfrm>
            <a:off x="549921" y="598833"/>
            <a:ext cx="28863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一、房态系统</a:t>
            </a:r>
            <a:endParaRPr lang="en-US" altLang="zh-CN" sz="3000" b="1" dirty="0">
              <a:solidFill>
                <a:srgbClr val="CC3300"/>
              </a:solidFill>
              <a:latin typeface="黑体" pitchFamily="49" charset="-122"/>
              <a:ea typeface="黑体" pitchFamily="49" charset="-122"/>
            </a:endParaRPr>
          </a:p>
        </p:txBody>
      </p:sp>
      <p:pic>
        <p:nvPicPr>
          <p:cNvPr id="46" name="图片 45" descr="02房间_01全部"/>
          <p:cNvPicPr/>
          <p:nvPr/>
        </p:nvPicPr>
        <p:blipFill>
          <a:blip r:embed="rId2">
            <a:extLst>
              <a:ext uri="{28A0092B-C50C-407E-A947-70E740481C1C}">
                <a14:useLocalDpi xmlns:a14="http://schemas.microsoft.com/office/drawing/2010/main" val="0"/>
              </a:ext>
            </a:extLst>
          </a:blip>
          <a:srcRect/>
          <a:stretch>
            <a:fillRect/>
          </a:stretch>
        </p:blipFill>
        <p:spPr bwMode="auto">
          <a:xfrm>
            <a:off x="750549" y="1979962"/>
            <a:ext cx="2912776" cy="4587316"/>
          </a:xfrm>
          <a:prstGeom prst="rect">
            <a:avLst/>
          </a:prstGeom>
          <a:noFill/>
          <a:ln>
            <a:noFill/>
          </a:ln>
        </p:spPr>
      </p:pic>
      <p:pic>
        <p:nvPicPr>
          <p:cNvPr id="47" name="图片 46" descr="02房间_02未住脏"/>
          <p:cNvPicPr/>
          <p:nvPr/>
        </p:nvPicPr>
        <p:blipFill>
          <a:blip r:embed="rId3">
            <a:extLst>
              <a:ext uri="{28A0092B-C50C-407E-A947-70E740481C1C}">
                <a14:useLocalDpi xmlns:a14="http://schemas.microsoft.com/office/drawing/2010/main" val="0"/>
              </a:ext>
            </a:extLst>
          </a:blip>
          <a:srcRect/>
          <a:stretch>
            <a:fillRect/>
          </a:stretch>
        </p:blipFill>
        <p:spPr bwMode="auto">
          <a:xfrm>
            <a:off x="5780685" y="2276920"/>
            <a:ext cx="3024210" cy="4213180"/>
          </a:xfrm>
          <a:prstGeom prst="rect">
            <a:avLst/>
          </a:prstGeom>
          <a:noFill/>
          <a:ln>
            <a:noFill/>
          </a:ln>
        </p:spPr>
      </p:pic>
      <p:sp>
        <p:nvSpPr>
          <p:cNvPr id="86" name="TextBox 85"/>
          <p:cNvSpPr txBox="1"/>
          <p:nvPr/>
        </p:nvSpPr>
        <p:spPr>
          <a:xfrm>
            <a:off x="3253404" y="225635"/>
            <a:ext cx="5890595" cy="1754326"/>
          </a:xfrm>
          <a:prstGeom prst="rect">
            <a:avLst/>
          </a:prstGeom>
          <a:noFill/>
        </p:spPr>
        <p:txBody>
          <a:bodyPr wrap="square" rtlCol="0">
            <a:spAutoFit/>
          </a:bodyPr>
          <a:lstStyle/>
          <a:p>
            <a:pPr>
              <a:lnSpc>
                <a:spcPct val="150000"/>
              </a:lnSpc>
            </a:pPr>
            <a:r>
              <a:rPr lang="zh-CN" altLang="en-US" sz="2400" dirty="0">
                <a:latin typeface="+mn-ea"/>
                <a:ea typeface="+mn-ea"/>
              </a:rPr>
              <a:t>客房管家系统中的房态管理主要针对空房、在住房、</a:t>
            </a:r>
            <a:r>
              <a:rPr lang="en-US" altLang="zh-CN" sz="2400" dirty="0">
                <a:latin typeface="+mn-ea"/>
                <a:ea typeface="+mn-ea"/>
              </a:rPr>
              <a:t>VIP</a:t>
            </a:r>
            <a:r>
              <a:rPr lang="zh-CN" altLang="en-US" sz="2400" dirty="0">
                <a:latin typeface="+mn-ea"/>
                <a:ea typeface="+mn-ea"/>
              </a:rPr>
              <a:t>房、未住脏房、在住脏房、维修房、预留房等房间类型进行转换和管理。</a:t>
            </a:r>
            <a:endParaRPr lang="zh-CN" altLang="zh-CN" sz="2400" dirty="0">
              <a:latin typeface="+mn-ea"/>
              <a:ea typeface="+mn-ea"/>
            </a:endParaRPr>
          </a:p>
        </p:txBody>
      </p:sp>
    </p:spTree>
    <p:extLst>
      <p:ext uri="{BB962C8B-B14F-4D97-AF65-F5344CB8AC3E}">
        <p14:creationId xmlns:p14="http://schemas.microsoft.com/office/powerpoint/2010/main" val="901778482"/>
      </p:ext>
    </p:extLst>
  </p:cSld>
  <p:clrMapOvr>
    <a:masterClrMapping/>
  </p:clrMapOvr>
  <p:transition spd="slow">
    <p:cover/>
  </p:transition>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1700" y="1484634"/>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5292050" y="3385375"/>
            <a:ext cx="3635935" cy="1200329"/>
          </a:xfrm>
          <a:prstGeom prst="rect">
            <a:avLst/>
          </a:prstGeom>
          <a:noFill/>
        </p:spPr>
        <p:txBody>
          <a:bodyPr wrap="square" rtlCol="0">
            <a:spAutoFit/>
          </a:bodyPr>
          <a:lstStyle/>
          <a:p>
            <a:pPr>
              <a:lnSpc>
                <a:spcPct val="150000"/>
              </a:lnSpc>
            </a:pPr>
            <a:r>
              <a:rPr lang="zh-CN" altLang="en-US" sz="2400" dirty="0">
                <a:latin typeface="+mn-ea"/>
                <a:ea typeface="+mn-ea"/>
              </a:rPr>
              <a:t>点击上图中任何一个房号，即可进入客房管家系统。</a:t>
            </a:r>
          </a:p>
        </p:txBody>
      </p:sp>
      <p:sp>
        <p:nvSpPr>
          <p:cNvPr id="11" name="Text Box 3"/>
          <p:cNvSpPr txBox="1">
            <a:spLocks noChangeArrowheads="1"/>
          </p:cNvSpPr>
          <p:nvPr/>
        </p:nvSpPr>
        <p:spPr bwMode="auto">
          <a:xfrm>
            <a:off x="555162" y="1384567"/>
            <a:ext cx="495290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二、管家系统</a:t>
            </a:r>
          </a:p>
        </p:txBody>
      </p:sp>
      <p:pic>
        <p:nvPicPr>
          <p:cNvPr id="15" name="图片 14" descr="49868133892364590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526" y="2302932"/>
            <a:ext cx="4320301" cy="3898989"/>
          </a:xfrm>
          <a:prstGeom prst="rect">
            <a:avLst/>
          </a:prstGeom>
          <a:noFill/>
          <a:ln>
            <a:noFill/>
          </a:ln>
        </p:spPr>
      </p:pic>
    </p:spTree>
    <p:extLst>
      <p:ext uri="{BB962C8B-B14F-4D97-AF65-F5344CB8AC3E}">
        <p14:creationId xmlns:p14="http://schemas.microsoft.com/office/powerpoint/2010/main" val="36686633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3995960" y="1180206"/>
            <a:ext cx="1980029"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（一）入帐</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4265924" y="1842760"/>
            <a:ext cx="4464310" cy="4524315"/>
          </a:xfrm>
          <a:prstGeom prst="rect">
            <a:avLst/>
          </a:prstGeom>
        </p:spPr>
        <p:txBody>
          <a:bodyPr wrap="square">
            <a:spAutoFit/>
          </a:bodyPr>
          <a:lstStyle/>
          <a:p>
            <a:pPr>
              <a:lnSpc>
                <a:spcPct val="150000"/>
              </a:lnSpc>
            </a:pPr>
            <a:r>
              <a:rPr lang="zh-CN" altLang="en-US" sz="2400" dirty="0">
                <a:latin typeface="+mn-ea"/>
                <a:ea typeface="+mn-ea"/>
              </a:rPr>
              <a:t>以客房小酒吧的酒水入帐为例，服务员补充客房小酒吧酒水时，不需要填写纸质做房报表，只需要在手机移动端客家系统中点“</a:t>
            </a:r>
            <a:r>
              <a:rPr lang="en-US" altLang="zh-CN" sz="2400" dirty="0">
                <a:latin typeface="+mn-ea"/>
                <a:ea typeface="+mn-ea"/>
              </a:rPr>
              <a:t>+”</a:t>
            </a:r>
            <a:r>
              <a:rPr lang="zh-CN" altLang="en-US" sz="2400" dirty="0">
                <a:latin typeface="+mn-ea"/>
                <a:ea typeface="+mn-ea"/>
              </a:rPr>
              <a:t>号即可。这样，系统会自动计入客人账单中，并自动统计酒店消耗情况，而无需人工统计，大大降低了客房管理的人工成本。</a:t>
            </a:r>
          </a:p>
        </p:txBody>
      </p:sp>
      <p:pic>
        <p:nvPicPr>
          <p:cNvPr id="4" name="图片 3" descr="66356555897547947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700" y="1511483"/>
            <a:ext cx="3600250" cy="4866008"/>
          </a:xfrm>
          <a:prstGeom prst="rect">
            <a:avLst/>
          </a:prstGeom>
          <a:noFill/>
          <a:ln>
            <a:noFill/>
          </a:ln>
        </p:spPr>
      </p:pic>
    </p:spTree>
    <p:extLst>
      <p:ext uri="{BB962C8B-B14F-4D97-AF65-F5344CB8AC3E}">
        <p14:creationId xmlns:p14="http://schemas.microsoft.com/office/powerpoint/2010/main" val="37207338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611725" y="1511483"/>
            <a:ext cx="2698175"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（二）设为净房</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2627865" y="2924965"/>
            <a:ext cx="5674534" cy="2308324"/>
          </a:xfrm>
          <a:prstGeom prst="rect">
            <a:avLst/>
          </a:prstGeom>
        </p:spPr>
        <p:txBody>
          <a:bodyPr wrap="square">
            <a:spAutoFit/>
          </a:bodyPr>
          <a:lstStyle/>
          <a:p>
            <a:pPr>
              <a:lnSpc>
                <a:spcPct val="150000"/>
              </a:lnSpc>
            </a:pPr>
            <a:r>
              <a:rPr lang="zh-CN" altLang="en-US" sz="2400" dirty="0">
                <a:latin typeface="+mn-ea"/>
                <a:ea typeface="+mn-ea"/>
              </a:rPr>
              <a:t>领班检查完服务员打扫过的房间，如合格，则按手机上客房管家系统上的“设为净房”，该房就在总台房态表中显示为可出租房（“</a:t>
            </a:r>
            <a:r>
              <a:rPr lang="en-US" altLang="zh-CN" sz="2400" dirty="0">
                <a:latin typeface="+mn-ea"/>
                <a:ea typeface="+mn-ea"/>
              </a:rPr>
              <a:t>OK”</a:t>
            </a:r>
            <a:r>
              <a:rPr lang="zh-CN" altLang="en-US" sz="2400" dirty="0">
                <a:latin typeface="+mn-ea"/>
                <a:ea typeface="+mn-ea"/>
              </a:rPr>
              <a:t>房）。</a:t>
            </a:r>
          </a:p>
        </p:txBody>
      </p:sp>
    </p:spTree>
    <p:extLst>
      <p:ext uri="{BB962C8B-B14F-4D97-AF65-F5344CB8AC3E}">
        <p14:creationId xmlns:p14="http://schemas.microsoft.com/office/powerpoint/2010/main" val="36508096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611725" y="1511483"/>
            <a:ext cx="2698175"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（三）设为脏房</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2699870" y="2924965"/>
            <a:ext cx="5386514" cy="2308324"/>
          </a:xfrm>
          <a:prstGeom prst="rect">
            <a:avLst/>
          </a:prstGeom>
        </p:spPr>
        <p:txBody>
          <a:bodyPr wrap="square">
            <a:spAutoFit/>
          </a:bodyPr>
          <a:lstStyle/>
          <a:p>
            <a:pPr>
              <a:lnSpc>
                <a:spcPct val="150000"/>
              </a:lnSpc>
            </a:pPr>
            <a:r>
              <a:rPr lang="zh-CN" altLang="en-US" sz="2400" dirty="0">
                <a:latin typeface="+mn-ea"/>
                <a:ea typeface="+mn-ea"/>
              </a:rPr>
              <a:t>客人结帐时，客房服务员查房时，就可将该房设为脏房（ “离店房”：脏房）。另外，尚未清洁的住客房也都属于脏房。</a:t>
            </a:r>
          </a:p>
        </p:txBody>
      </p:sp>
    </p:spTree>
    <p:extLst>
      <p:ext uri="{BB962C8B-B14F-4D97-AF65-F5344CB8AC3E}">
        <p14:creationId xmlns:p14="http://schemas.microsoft.com/office/powerpoint/2010/main" val="20840933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264344" y="1416516"/>
            <a:ext cx="1980029"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（四）查房</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4265924" y="2137455"/>
            <a:ext cx="4464310" cy="3329758"/>
          </a:xfrm>
          <a:prstGeom prst="rect">
            <a:avLst/>
          </a:prstGeom>
        </p:spPr>
        <p:txBody>
          <a:bodyPr wrap="square">
            <a:spAutoFit/>
          </a:bodyPr>
          <a:lstStyle/>
          <a:p>
            <a:pPr>
              <a:lnSpc>
                <a:spcPct val="150000"/>
              </a:lnSpc>
            </a:pPr>
            <a:r>
              <a:rPr lang="zh-CN" altLang="en-US" sz="2400" dirty="0">
                <a:latin typeface="+mn-ea"/>
                <a:ea typeface="+mn-ea"/>
              </a:rPr>
              <a:t>客人结帐离店时，需要查收，此时，服务员只需要点击移动端相关消费项目或赔偿项目及数量，保存后，按“查房完成”健即可，相关查房信息及客人消费信息将即刻进入前台帐户。</a:t>
            </a:r>
          </a:p>
        </p:txBody>
      </p:sp>
      <p:pic>
        <p:nvPicPr>
          <p:cNvPr id="5" name="图片 4" descr="20915902707535770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700" y="1511483"/>
            <a:ext cx="3744260" cy="4581702"/>
          </a:xfrm>
          <a:prstGeom prst="rect">
            <a:avLst/>
          </a:prstGeom>
          <a:noFill/>
          <a:ln>
            <a:noFill/>
          </a:ln>
        </p:spPr>
      </p:pic>
    </p:spTree>
    <p:extLst>
      <p:ext uri="{BB962C8B-B14F-4D97-AF65-F5344CB8AC3E}">
        <p14:creationId xmlns:p14="http://schemas.microsoft.com/office/powerpoint/2010/main" val="29803772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3432" y="1382107"/>
            <a:ext cx="5199378" cy="4725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5436060" y="5277474"/>
            <a:ext cx="3432990" cy="1198534"/>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 name="文本框 106"/>
          <p:cNvSpPr txBox="1"/>
          <p:nvPr/>
        </p:nvSpPr>
        <p:spPr>
          <a:xfrm>
            <a:off x="5911574" y="5646337"/>
            <a:ext cx="2425705" cy="461665"/>
          </a:xfrm>
          <a:prstGeom prst="rect">
            <a:avLst/>
          </a:prstGeom>
          <a:noFill/>
        </p:spPr>
        <p:txBody>
          <a:bodyPr wrap="square" rtlCol="0">
            <a:spAutoFit/>
          </a:bodyPr>
          <a:lstStyle/>
          <a:p>
            <a:pPr algn="ctr"/>
            <a:r>
              <a:rPr lang="zh-CN" altLang="en-US" sz="2400" b="1" dirty="0" smtClean="0">
                <a:solidFill>
                  <a:schemeClr val="bg1"/>
                </a:solidFill>
                <a:latin typeface="微软雅黑" pitchFamily="34" charset="-122"/>
                <a:ea typeface="微软雅黑" pitchFamily="34" charset="-122"/>
              </a:rPr>
              <a:t>设施的现代化</a:t>
            </a:r>
            <a:endParaRPr lang="zh-CN" altLang="en-US" sz="2400" b="1" dirty="0">
              <a:solidFill>
                <a:schemeClr val="bg1"/>
              </a:solidFill>
              <a:latin typeface="微软雅黑" pitchFamily="34" charset="-122"/>
              <a:ea typeface="微软雅黑" pitchFamily="34" charset="-122"/>
            </a:endParaRPr>
          </a:p>
        </p:txBody>
      </p:sp>
      <p:sp>
        <p:nvSpPr>
          <p:cNvPr id="15" name="文本框 107"/>
          <p:cNvSpPr txBox="1"/>
          <p:nvPr/>
        </p:nvSpPr>
        <p:spPr>
          <a:xfrm>
            <a:off x="6068781" y="1518574"/>
            <a:ext cx="3075219" cy="1310295"/>
          </a:xfrm>
          <a:prstGeom prst="rect">
            <a:avLst/>
          </a:prstGeom>
          <a:noFill/>
        </p:spPr>
        <p:txBody>
          <a:bodyPr wrap="square" rtlCol="0">
            <a:spAutoFit/>
          </a:bodyPr>
          <a:lstStyle>
            <a:defPPr>
              <a:defRPr lang="zh-CN"/>
            </a:defPPr>
            <a:lvl1pPr algn="just">
              <a:lnSpc>
                <a:spcPct val="130000"/>
              </a:lnSpc>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eaLnBrk="1" hangingPunct="1">
              <a:buNone/>
            </a:pPr>
            <a:r>
              <a:rPr lang="en-US" altLang="zh-CN" sz="3200" b="1" dirty="0" smtClean="0">
                <a:solidFill>
                  <a:srgbClr val="0000FF"/>
                </a:solidFill>
              </a:rPr>
              <a:t>Ritz-Carlton</a:t>
            </a:r>
          </a:p>
          <a:p>
            <a:pPr eaLnBrk="1" hangingPunct="1">
              <a:buNone/>
            </a:pPr>
            <a:r>
              <a:rPr lang="zh-CN" altLang="en-US" sz="3200" b="1" dirty="0" smtClean="0">
                <a:solidFill>
                  <a:srgbClr val="0000FF"/>
                </a:solidFill>
              </a:rPr>
              <a:t>酒店</a:t>
            </a:r>
            <a:r>
              <a:rPr lang="zh-CN" altLang="en-US" sz="3200" b="1" dirty="0">
                <a:solidFill>
                  <a:srgbClr val="0000FF"/>
                </a:solidFill>
              </a:rPr>
              <a:t>卫生间浴缸</a:t>
            </a:r>
          </a:p>
        </p:txBody>
      </p:sp>
      <p:sp>
        <p:nvSpPr>
          <p:cNvPr id="10" name="矩形 9"/>
          <p:cNvSpPr/>
          <p:nvPr/>
        </p:nvSpPr>
        <p:spPr>
          <a:xfrm>
            <a:off x="468313" y="1136513"/>
            <a:ext cx="447034" cy="550608"/>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矩形 10"/>
          <p:cNvSpPr/>
          <p:nvPr/>
        </p:nvSpPr>
        <p:spPr>
          <a:xfrm>
            <a:off x="663432" y="1203145"/>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6126215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264344" y="1416516"/>
            <a:ext cx="1980029"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（五）报修</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4265924" y="2137455"/>
            <a:ext cx="4464310" cy="3883755"/>
          </a:xfrm>
          <a:prstGeom prst="rect">
            <a:avLst/>
          </a:prstGeom>
        </p:spPr>
        <p:txBody>
          <a:bodyPr wrap="square">
            <a:spAutoFit/>
          </a:bodyPr>
          <a:lstStyle/>
          <a:p>
            <a:pPr>
              <a:lnSpc>
                <a:spcPct val="150000"/>
              </a:lnSpc>
            </a:pPr>
            <a:r>
              <a:rPr lang="zh-CN" altLang="en-US" sz="2400" dirty="0">
                <a:latin typeface="+mn-ea"/>
                <a:ea typeface="+mn-ea"/>
              </a:rPr>
              <a:t>如做卫生或查收时发现有些项目需要报维修，服务员或主管可直接选需要报修的项目，并对报修项目做补充说明。酒店工程部便可第一时间收到报修申请表，安排人员去楼层对所报项目进行维修保养。</a:t>
            </a:r>
          </a:p>
        </p:txBody>
      </p:sp>
      <p:pic>
        <p:nvPicPr>
          <p:cNvPr id="6" name="图片 5" descr="69571187747733596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700" y="1544772"/>
            <a:ext cx="3868634" cy="4764428"/>
          </a:xfrm>
          <a:prstGeom prst="rect">
            <a:avLst/>
          </a:prstGeom>
          <a:noFill/>
          <a:ln>
            <a:noFill/>
          </a:ln>
        </p:spPr>
      </p:pic>
    </p:spTree>
    <p:extLst>
      <p:ext uri="{BB962C8B-B14F-4D97-AF65-F5344CB8AC3E}">
        <p14:creationId xmlns:p14="http://schemas.microsoft.com/office/powerpoint/2010/main" val="28329400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264344" y="1416516"/>
            <a:ext cx="2698175"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（六）录易耗品</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4264344" y="2636945"/>
            <a:ext cx="4464310" cy="2775760"/>
          </a:xfrm>
          <a:prstGeom prst="rect">
            <a:avLst/>
          </a:prstGeom>
        </p:spPr>
        <p:txBody>
          <a:bodyPr wrap="square">
            <a:spAutoFit/>
          </a:bodyPr>
          <a:lstStyle/>
          <a:p>
            <a:pPr>
              <a:lnSpc>
                <a:spcPct val="150000"/>
              </a:lnSpc>
            </a:pPr>
            <a:r>
              <a:rPr lang="zh-CN" altLang="en-US" sz="2400" dirty="0">
                <a:latin typeface="+mn-ea"/>
                <a:ea typeface="+mn-ea"/>
              </a:rPr>
              <a:t>采用移动端客家系统，客房清洁员也不用填写纸质“客房用品使用报表”，只需要在移动直接点击“</a:t>
            </a:r>
            <a:r>
              <a:rPr lang="en-US" altLang="zh-CN" sz="2400" dirty="0">
                <a:latin typeface="+mn-ea"/>
                <a:ea typeface="+mn-ea"/>
              </a:rPr>
              <a:t>+”</a:t>
            </a:r>
            <a:r>
              <a:rPr lang="zh-CN" altLang="en-US" sz="2400" dirty="0">
                <a:latin typeface="+mn-ea"/>
                <a:ea typeface="+mn-ea"/>
              </a:rPr>
              <a:t>号即可，不仅方便操作，也方便统计和客房部成本核算。</a:t>
            </a:r>
          </a:p>
        </p:txBody>
      </p:sp>
      <p:pic>
        <p:nvPicPr>
          <p:cNvPr id="5" name="图片 4" descr="707216711069668548"/>
          <p:cNvPicPr/>
          <p:nvPr/>
        </p:nvPicPr>
        <p:blipFill rotWithShape="1">
          <a:blip r:embed="rId3" cstate="print">
            <a:extLst>
              <a:ext uri="{28A0092B-C50C-407E-A947-70E740481C1C}">
                <a14:useLocalDpi xmlns:a14="http://schemas.microsoft.com/office/drawing/2010/main" val="0"/>
              </a:ext>
            </a:extLst>
          </a:blip>
          <a:srcRect b="25928"/>
          <a:stretch/>
        </p:blipFill>
        <p:spPr bwMode="auto">
          <a:xfrm>
            <a:off x="323704" y="1416516"/>
            <a:ext cx="3672255" cy="4748674"/>
          </a:xfrm>
          <a:prstGeom prst="rect">
            <a:avLst/>
          </a:prstGeom>
          <a:noFill/>
          <a:ln>
            <a:noFill/>
          </a:ln>
        </p:spPr>
      </p:pic>
    </p:spTree>
    <p:extLst>
      <p:ext uri="{BB962C8B-B14F-4D97-AF65-F5344CB8AC3E}">
        <p14:creationId xmlns:p14="http://schemas.microsoft.com/office/powerpoint/2010/main" val="33600988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432" y="1846501"/>
            <a:ext cx="3950988" cy="4368142"/>
          </a:xfrm>
          <a:prstGeom prst="rect">
            <a:avLst/>
          </a:prstGeom>
          <a:noFill/>
          <a:ln>
            <a:noFill/>
          </a:ln>
          <a:effectLst/>
        </p:spPr>
      </p:pic>
      <p:sp>
        <p:nvSpPr>
          <p:cNvPr id="6" name="矩形 5"/>
          <p:cNvSpPr/>
          <p:nvPr/>
        </p:nvSpPr>
        <p:spPr>
          <a:xfrm>
            <a:off x="4029445" y="4293060"/>
            <a:ext cx="4298332" cy="2352401"/>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 name="文本框 106"/>
          <p:cNvSpPr txBox="1"/>
          <p:nvPr/>
        </p:nvSpPr>
        <p:spPr>
          <a:xfrm>
            <a:off x="4607470" y="4697126"/>
            <a:ext cx="3341815" cy="1569660"/>
          </a:xfrm>
          <a:prstGeom prst="rect">
            <a:avLst/>
          </a:prstGeom>
          <a:noFill/>
        </p:spPr>
        <p:txBody>
          <a:bodyPr wrap="square" rtlCol="0">
            <a:spAutoFit/>
          </a:bodyPr>
          <a:lstStyle/>
          <a:p>
            <a:pPr algn="ctr"/>
            <a:r>
              <a:rPr lang="zh-CN" altLang="en-US" sz="2400" b="1" dirty="0">
                <a:solidFill>
                  <a:schemeClr val="bg1"/>
                </a:solidFill>
                <a:latin typeface="微软雅黑" pitchFamily="34" charset="-122"/>
                <a:ea typeface="微软雅黑" pitchFamily="34" charset="-122"/>
              </a:rPr>
              <a:t>有客人离店时，总台通过移动端通知客房服务中心或直接通知相关区域的楼层服务员查房。</a:t>
            </a:r>
          </a:p>
        </p:txBody>
      </p:sp>
      <p:sp>
        <p:nvSpPr>
          <p:cNvPr id="10" name="矩形 9"/>
          <p:cNvSpPr/>
          <p:nvPr/>
        </p:nvSpPr>
        <p:spPr>
          <a:xfrm>
            <a:off x="468313" y="1620489"/>
            <a:ext cx="447034" cy="550608"/>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矩形 10"/>
          <p:cNvSpPr/>
          <p:nvPr/>
        </p:nvSpPr>
        <p:spPr>
          <a:xfrm>
            <a:off x="663432" y="1687121"/>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9" name="Text Box 3"/>
          <p:cNvSpPr txBox="1">
            <a:spLocks noChangeArrowheads="1"/>
          </p:cNvSpPr>
          <p:nvPr/>
        </p:nvSpPr>
        <p:spPr bwMode="auto">
          <a:xfrm>
            <a:off x="1056560" y="1066491"/>
            <a:ext cx="37314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smtClean="0">
                <a:solidFill>
                  <a:srgbClr val="CC3300"/>
                </a:solidFill>
                <a:latin typeface="黑体" pitchFamily="49" charset="-122"/>
                <a:ea typeface="黑体" pitchFamily="49" charset="-122"/>
              </a:rPr>
              <a:t>一</a:t>
            </a:r>
            <a:r>
              <a:rPr lang="zh-CN" altLang="en-US" sz="3000" b="1" dirty="0">
                <a:solidFill>
                  <a:srgbClr val="CC3300"/>
                </a:solidFill>
                <a:latin typeface="黑体" pitchFamily="49" charset="-122"/>
                <a:ea typeface="黑体" pitchFamily="49" charset="-122"/>
              </a:rPr>
              <a:t>、离店查房通知</a:t>
            </a:r>
            <a:endParaRPr lang="en-US" altLang="zh-CN" sz="3000" b="1" dirty="0">
              <a:solidFill>
                <a:srgbClr val="CC3300"/>
              </a:solidFill>
              <a:latin typeface="黑体" pitchFamily="49" charset="-122"/>
              <a:ea typeface="黑体" pitchFamily="49" charset="-122"/>
            </a:endParaRPr>
          </a:p>
        </p:txBody>
      </p:sp>
      <p:sp>
        <p:nvSpPr>
          <p:cNvPr id="12" name="Text Box 2"/>
          <p:cNvSpPr txBox="1">
            <a:spLocks noChangeArrowheads="1"/>
          </p:cNvSpPr>
          <p:nvPr/>
        </p:nvSpPr>
        <p:spPr bwMode="auto">
          <a:xfrm>
            <a:off x="359579" y="229987"/>
            <a:ext cx="529249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第二</a:t>
            </a:r>
            <a:r>
              <a:rPr lang="zh-CN" altLang="en-US" sz="3500" b="1" dirty="0">
                <a:solidFill>
                  <a:schemeClr val="accent1"/>
                </a:solidFill>
                <a:latin typeface="微软雅黑" pitchFamily="34" charset="-122"/>
                <a:ea typeface="微软雅黑" pitchFamily="34" charset="-122"/>
              </a:rPr>
              <a:t>节    </a:t>
            </a:r>
            <a:r>
              <a:rPr lang="zh-CN" altLang="en-US" sz="3500" b="1" dirty="0" smtClean="0">
                <a:solidFill>
                  <a:schemeClr val="accent1"/>
                </a:solidFill>
                <a:latin typeface="微软雅黑" pitchFamily="34" charset="-122"/>
                <a:ea typeface="微软雅黑" pitchFamily="34" charset="-122"/>
              </a:rPr>
              <a:t>服务</a:t>
            </a:r>
            <a:r>
              <a:rPr lang="zh-CN" altLang="en-US" sz="3500" b="1" dirty="0">
                <a:solidFill>
                  <a:schemeClr val="accent1"/>
                </a:solidFill>
                <a:latin typeface="微软雅黑" pitchFamily="34" charset="-122"/>
                <a:ea typeface="微软雅黑" pitchFamily="34" charset="-122"/>
              </a:rPr>
              <a:t>通知系统 </a:t>
            </a:r>
          </a:p>
        </p:txBody>
      </p:sp>
      <p:sp>
        <p:nvSpPr>
          <p:cNvPr id="13" name="矩形 12"/>
          <p:cNvSpPr/>
          <p:nvPr/>
        </p:nvSpPr>
        <p:spPr>
          <a:xfrm>
            <a:off x="5436060" y="274174"/>
            <a:ext cx="3426655" cy="2308324"/>
          </a:xfrm>
          <a:prstGeom prst="rect">
            <a:avLst/>
          </a:prstGeom>
        </p:spPr>
        <p:txBody>
          <a:bodyPr wrap="square">
            <a:spAutoFit/>
          </a:bodyPr>
          <a:lstStyle/>
          <a:p>
            <a:pPr>
              <a:lnSpc>
                <a:spcPct val="150000"/>
              </a:lnSpc>
            </a:pPr>
            <a:r>
              <a:rPr lang="zh-CN" altLang="en-US" sz="2400" dirty="0">
                <a:latin typeface="+mn-ea"/>
                <a:ea typeface="+mn-ea"/>
              </a:rPr>
              <a:t>服务通知系统：可由总台或客房服务中心通过移动端向楼层服务员发出服务指令。</a:t>
            </a:r>
          </a:p>
        </p:txBody>
      </p:sp>
    </p:spTree>
    <p:extLst>
      <p:ext uri="{BB962C8B-B14F-4D97-AF65-F5344CB8AC3E}">
        <p14:creationId xmlns:p14="http://schemas.microsoft.com/office/powerpoint/2010/main" val="14470078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99727" y="1896266"/>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5292050" y="3140980"/>
            <a:ext cx="3456240" cy="1754326"/>
          </a:xfrm>
          <a:prstGeom prst="rect">
            <a:avLst/>
          </a:prstGeom>
          <a:noFill/>
        </p:spPr>
        <p:txBody>
          <a:bodyPr wrap="square" rtlCol="0">
            <a:spAutoFit/>
          </a:bodyPr>
          <a:lstStyle/>
          <a:p>
            <a:pPr>
              <a:lnSpc>
                <a:spcPct val="150000"/>
              </a:lnSpc>
            </a:pPr>
            <a:r>
              <a:rPr lang="zh-CN" altLang="en-US" sz="2400" dirty="0">
                <a:latin typeface="+mn-ea"/>
                <a:ea typeface="+mn-ea"/>
              </a:rPr>
              <a:t>有客人入住时，总台通过移动端直接通知相关区域的楼层服务员。</a:t>
            </a:r>
            <a:endParaRPr lang="zh-CN" altLang="zh-CN" sz="2400"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7715" y="1384568"/>
            <a:ext cx="3816265" cy="48526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5292050" y="1796199"/>
            <a:ext cx="36002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二、客人入住通知</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41951895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99727" y="1896266"/>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5020606" y="3144887"/>
            <a:ext cx="3456240" cy="1682577"/>
          </a:xfrm>
          <a:prstGeom prst="rect">
            <a:avLst/>
          </a:prstGeom>
          <a:noFill/>
        </p:spPr>
        <p:txBody>
          <a:bodyPr wrap="square" rtlCol="0">
            <a:spAutoFit/>
          </a:bodyPr>
          <a:lstStyle/>
          <a:p>
            <a:pPr>
              <a:lnSpc>
                <a:spcPct val="150000"/>
              </a:lnSpc>
            </a:pPr>
            <a:r>
              <a:rPr lang="zh-CN" altLang="en-US" sz="2400" dirty="0">
                <a:latin typeface="+mn-ea"/>
                <a:ea typeface="+mn-ea"/>
              </a:rPr>
              <a:t>有客人借物时，房务中心可通过移动端通知相关区域的楼层服务员。</a:t>
            </a:r>
            <a:endParaRPr lang="zh-CN" altLang="zh-CN" sz="2400"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9720" y="1384568"/>
            <a:ext cx="3600250" cy="48526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5292050" y="1796199"/>
            <a:ext cx="36002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三、客人借物通知</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32295804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99727" y="1896266"/>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5020605" y="3144887"/>
            <a:ext cx="3655679" cy="2308324"/>
          </a:xfrm>
          <a:prstGeom prst="rect">
            <a:avLst/>
          </a:prstGeom>
          <a:noFill/>
        </p:spPr>
        <p:txBody>
          <a:bodyPr wrap="square" rtlCol="0">
            <a:spAutoFit/>
          </a:bodyPr>
          <a:lstStyle/>
          <a:p>
            <a:pPr>
              <a:lnSpc>
                <a:spcPct val="150000"/>
              </a:lnSpc>
            </a:pPr>
            <a:r>
              <a:rPr lang="zh-CN" altLang="en-US" sz="2400" dirty="0">
                <a:latin typeface="+mn-ea"/>
                <a:ea typeface="+mn-ea"/>
              </a:rPr>
              <a:t>需要做房间卫生时，房务中心可通过移动端通知相关区域的楼层服务员直接去相关房间做卫生。</a:t>
            </a:r>
            <a:endParaRPr lang="zh-CN" altLang="zh-CN" sz="2400"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9720" y="1384567"/>
            <a:ext cx="3744259" cy="48526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5292050" y="1796199"/>
            <a:ext cx="36002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四、卫生通知</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40030117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99727" y="1896266"/>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5436060" y="3144887"/>
            <a:ext cx="3240224" cy="1754326"/>
          </a:xfrm>
          <a:prstGeom prst="rect">
            <a:avLst/>
          </a:prstGeom>
          <a:noFill/>
        </p:spPr>
        <p:txBody>
          <a:bodyPr wrap="square" rtlCol="0">
            <a:spAutoFit/>
          </a:bodyPr>
          <a:lstStyle/>
          <a:p>
            <a:pPr>
              <a:lnSpc>
                <a:spcPct val="150000"/>
              </a:lnSpc>
            </a:pPr>
            <a:r>
              <a:rPr lang="zh-CN" altLang="en-US" sz="2400" dirty="0">
                <a:latin typeface="+mn-ea"/>
                <a:ea typeface="+mn-ea"/>
              </a:rPr>
              <a:t>前厅及客房服务中心有其它通知也可在移动终端显示。</a:t>
            </a:r>
            <a:endParaRPr lang="zh-CN" altLang="zh-CN" sz="2400"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7715" y="1384567"/>
            <a:ext cx="4032280" cy="48526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5292050" y="1796199"/>
            <a:ext cx="36002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五、其他通知</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28704670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95350" y="428625"/>
            <a:ext cx="630579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a:solidFill>
                  <a:schemeClr val="accent1"/>
                </a:solidFill>
                <a:latin typeface="微软雅黑" pitchFamily="34" charset="-122"/>
                <a:ea typeface="微软雅黑" pitchFamily="34" charset="-122"/>
              </a:rPr>
              <a:t>第三</a:t>
            </a:r>
            <a:r>
              <a:rPr lang="zh-CN" altLang="en-US" sz="3500" b="1" dirty="0" smtClean="0">
                <a:solidFill>
                  <a:schemeClr val="accent1"/>
                </a:solidFill>
                <a:latin typeface="微软雅黑" pitchFamily="34" charset="-122"/>
                <a:ea typeface="微软雅黑" pitchFamily="34" charset="-122"/>
              </a:rPr>
              <a:t>节   房务</a:t>
            </a:r>
            <a:r>
              <a:rPr lang="zh-CN" altLang="en-US" sz="3500" b="1" dirty="0">
                <a:solidFill>
                  <a:schemeClr val="accent1"/>
                </a:solidFill>
                <a:latin typeface="微软雅黑" pitchFamily="34" charset="-122"/>
                <a:ea typeface="微软雅黑" pitchFamily="34" charset="-122"/>
              </a:rPr>
              <a:t>查询系统</a:t>
            </a:r>
          </a:p>
        </p:txBody>
      </p:sp>
      <p:sp>
        <p:nvSpPr>
          <p:cNvPr id="6" name="TextBox 5"/>
          <p:cNvSpPr txBox="1"/>
          <p:nvPr/>
        </p:nvSpPr>
        <p:spPr>
          <a:xfrm>
            <a:off x="6300120" y="1286686"/>
            <a:ext cx="2196518" cy="5262979"/>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zh-CN" altLang="en-US" sz="2800" dirty="0" smtClean="0">
                <a:latin typeface="微软雅黑" panose="020B0503020204020204" pitchFamily="34" charset="-122"/>
                <a:ea typeface="微软雅黑" panose="020B0503020204020204" pitchFamily="34" charset="-122"/>
              </a:rPr>
              <a:t>入帐历史</a:t>
            </a:r>
            <a:endParaRPr lang="en-US" altLang="zh-CN" sz="2800" dirty="0" smtClean="0">
              <a:latin typeface="微软雅黑" panose="020B0503020204020204" pitchFamily="34" charset="-122"/>
              <a:ea typeface="微软雅黑" panose="020B0503020204020204" pitchFamily="34" charset="-122"/>
            </a:endParaRPr>
          </a:p>
          <a:p>
            <a:pPr marL="457200" indent="-457200">
              <a:lnSpc>
                <a:spcPct val="150000"/>
              </a:lnSpc>
              <a:buFont typeface="Wingdings" panose="05000000000000000000" pitchFamily="2" charset="2"/>
              <a:buChar char="ü"/>
            </a:pPr>
            <a:r>
              <a:rPr lang="zh-CN" altLang="en-US" sz="2800" dirty="0" smtClean="0">
                <a:latin typeface="微软雅黑" panose="020B0503020204020204" pitchFamily="34" charset="-122"/>
                <a:ea typeface="微软雅黑" panose="020B0503020204020204" pitchFamily="34" charset="-122"/>
              </a:rPr>
              <a:t>查房历史</a:t>
            </a:r>
            <a:endParaRPr lang="en-US" altLang="zh-CN" sz="2800" dirty="0" smtClean="0">
              <a:latin typeface="微软雅黑" panose="020B0503020204020204" pitchFamily="34" charset="-122"/>
              <a:ea typeface="微软雅黑" panose="020B0503020204020204" pitchFamily="34" charset="-122"/>
            </a:endParaRPr>
          </a:p>
          <a:p>
            <a:pPr marL="457200" indent="-457200">
              <a:lnSpc>
                <a:spcPct val="150000"/>
              </a:lnSpc>
              <a:buFont typeface="Wingdings" panose="05000000000000000000" pitchFamily="2" charset="2"/>
              <a:buChar char="ü"/>
            </a:pPr>
            <a:r>
              <a:rPr lang="zh-CN" altLang="en-US" sz="2800" dirty="0" smtClean="0">
                <a:latin typeface="微软雅黑" panose="020B0503020204020204" pitchFamily="34" charset="-122"/>
                <a:ea typeface="微软雅黑" panose="020B0503020204020204" pitchFamily="34" charset="-122"/>
              </a:rPr>
              <a:t>报修历史</a:t>
            </a:r>
            <a:endParaRPr lang="en-US" altLang="zh-CN" sz="2800" dirty="0" smtClean="0">
              <a:latin typeface="微软雅黑" panose="020B0503020204020204" pitchFamily="34" charset="-122"/>
              <a:ea typeface="微软雅黑" panose="020B0503020204020204" pitchFamily="34" charset="-122"/>
            </a:endParaRPr>
          </a:p>
          <a:p>
            <a:pPr marL="457200" indent="-457200">
              <a:lnSpc>
                <a:spcPct val="150000"/>
              </a:lnSpc>
              <a:buFont typeface="Wingdings" panose="05000000000000000000" pitchFamily="2" charset="2"/>
              <a:buChar char="ü"/>
            </a:pPr>
            <a:r>
              <a:rPr lang="zh-CN" altLang="en-US" sz="2800" dirty="0" smtClean="0">
                <a:latin typeface="微软雅黑" panose="020B0503020204020204" pitchFamily="34" charset="-122"/>
                <a:ea typeface="微软雅黑" panose="020B0503020204020204" pitchFamily="34" charset="-122"/>
              </a:rPr>
              <a:t>房</a:t>
            </a:r>
            <a:r>
              <a:rPr lang="zh-CN" altLang="en-US" sz="2800" dirty="0">
                <a:latin typeface="微软雅黑" panose="020B0503020204020204" pitchFamily="34" charset="-122"/>
                <a:ea typeface="微软雅黑" panose="020B0503020204020204" pitchFamily="34" charset="-122"/>
              </a:rPr>
              <a:t>态</a:t>
            </a:r>
            <a:r>
              <a:rPr lang="zh-CN" altLang="en-US" sz="2800" dirty="0" smtClean="0">
                <a:latin typeface="微软雅黑" panose="020B0503020204020204" pitchFamily="34" charset="-122"/>
                <a:ea typeface="微软雅黑" panose="020B0503020204020204" pitchFamily="34" charset="-122"/>
              </a:rPr>
              <a:t>历史</a:t>
            </a:r>
            <a:endParaRPr lang="en-US" altLang="zh-CN" sz="2800" dirty="0" smtClean="0">
              <a:latin typeface="微软雅黑" panose="020B0503020204020204" pitchFamily="34" charset="-122"/>
              <a:ea typeface="微软雅黑" panose="020B0503020204020204" pitchFamily="34" charset="-122"/>
            </a:endParaRPr>
          </a:p>
          <a:p>
            <a:pPr marL="457200" indent="-457200">
              <a:lnSpc>
                <a:spcPct val="150000"/>
              </a:lnSpc>
              <a:buFont typeface="Wingdings" panose="05000000000000000000" pitchFamily="2" charset="2"/>
              <a:buChar char="ü"/>
            </a:pPr>
            <a:r>
              <a:rPr lang="zh-CN" altLang="en-US" sz="2800" dirty="0" smtClean="0">
                <a:latin typeface="微软雅黑" panose="020B0503020204020204" pitchFamily="34" charset="-122"/>
                <a:ea typeface="微软雅黑" panose="020B0503020204020204" pitchFamily="34" charset="-122"/>
              </a:rPr>
              <a:t>免</a:t>
            </a:r>
            <a:r>
              <a:rPr lang="zh-CN" altLang="en-US" sz="2800" dirty="0">
                <a:latin typeface="微软雅黑" panose="020B0503020204020204" pitchFamily="34" charset="-122"/>
                <a:ea typeface="微软雅黑" panose="020B0503020204020204" pitchFamily="34" charset="-122"/>
              </a:rPr>
              <a:t>打扰等每个房间历史信息的查询。</a:t>
            </a:r>
          </a:p>
        </p:txBody>
      </p:sp>
      <p:pic>
        <p:nvPicPr>
          <p:cNvPr id="7" name="图片 6" descr="88852463964647039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765" y="1309686"/>
            <a:ext cx="4464310" cy="5359045"/>
          </a:xfrm>
          <a:prstGeom prst="rect">
            <a:avLst/>
          </a:prstGeom>
          <a:noFill/>
          <a:ln>
            <a:noFill/>
          </a:ln>
        </p:spPr>
      </p:pic>
    </p:spTree>
    <p:extLst>
      <p:ext uri="{BB962C8B-B14F-4D97-AF65-F5344CB8AC3E}">
        <p14:creationId xmlns:p14="http://schemas.microsoft.com/office/powerpoint/2010/main" val="178283767"/>
      </p:ext>
    </p:extLst>
  </p:cSld>
  <p:clrMapOvr>
    <a:masterClrMapping/>
  </p:clrMapOvr>
  <p:transition spd="slow">
    <p:cover/>
  </p:transition>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99727" y="1896266"/>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5084782" y="2605905"/>
            <a:ext cx="3600250" cy="3416320"/>
          </a:xfrm>
          <a:prstGeom prst="rect">
            <a:avLst/>
          </a:prstGeom>
          <a:noFill/>
        </p:spPr>
        <p:txBody>
          <a:bodyPr wrap="square" rtlCol="0">
            <a:spAutoFit/>
          </a:bodyPr>
          <a:lstStyle/>
          <a:p>
            <a:pPr>
              <a:lnSpc>
                <a:spcPct val="150000"/>
              </a:lnSpc>
            </a:pPr>
            <a:r>
              <a:rPr lang="zh-CN" altLang="en-US" sz="2400" dirty="0">
                <a:latin typeface="+mn-ea"/>
                <a:ea typeface="+mn-ea"/>
              </a:rPr>
              <a:t>客房管理人员或服务员需要查询某个房间的入帐历史，可在查询系统中直接点击“入帐历史”，接着输入房号，按“查询”键，即可查询该房入帐历史。</a:t>
            </a:r>
            <a:endParaRPr lang="zh-CN" altLang="zh-CN" sz="2400"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1725" y="1384567"/>
            <a:ext cx="3672255" cy="48526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5292050" y="1796199"/>
            <a:ext cx="36002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一、入帐历史查询</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32398376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99727" y="1896266"/>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5084782" y="2605905"/>
            <a:ext cx="3600250" cy="3416320"/>
          </a:xfrm>
          <a:prstGeom prst="rect">
            <a:avLst/>
          </a:prstGeom>
          <a:noFill/>
        </p:spPr>
        <p:txBody>
          <a:bodyPr wrap="square" rtlCol="0">
            <a:spAutoFit/>
          </a:bodyPr>
          <a:lstStyle/>
          <a:p>
            <a:pPr>
              <a:lnSpc>
                <a:spcPct val="150000"/>
              </a:lnSpc>
            </a:pPr>
            <a:r>
              <a:rPr lang="zh-CN" altLang="en-US" sz="2400" dirty="0">
                <a:latin typeface="+mn-ea"/>
                <a:ea typeface="+mn-ea"/>
              </a:rPr>
              <a:t>客房管理人员或服务员需要了解某个房间的查房历史，可在查询系统中直接点击“查房历史”，接着输入房号，按“查询”键，即可查询该房查房历史。</a:t>
            </a:r>
            <a:endParaRPr lang="zh-CN" altLang="zh-CN" sz="2400" dirty="0"/>
          </a:p>
        </p:txBody>
      </p: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9630"/>
          <a:stretch/>
        </p:blipFill>
        <p:spPr bwMode="auto">
          <a:xfrm>
            <a:off x="539719" y="1384566"/>
            <a:ext cx="3816265" cy="47806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5292050" y="1796199"/>
            <a:ext cx="36002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二、查房历史查询</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10749841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p:cNvGraphicFramePr>
            <a:graphicFrameLocks noChangeAspect="1"/>
          </p:cNvGraphicFramePr>
          <p:nvPr>
            <p:extLst>
              <p:ext uri="{D42A27DB-BD31-4B8C-83A1-F6EECF244321}">
                <p14:modId xmlns:p14="http://schemas.microsoft.com/office/powerpoint/2010/main" val="1709163472"/>
              </p:ext>
            </p:extLst>
          </p:nvPr>
        </p:nvGraphicFramePr>
        <p:xfrm>
          <a:off x="3491925" y="3933035"/>
          <a:ext cx="4884933" cy="3600249"/>
        </p:xfrm>
        <a:graphic>
          <a:graphicData uri="http://schemas.openxmlformats.org/presentationml/2006/ole">
            <mc:AlternateContent xmlns:mc="http://schemas.openxmlformats.org/markup-compatibility/2006">
              <mc:Choice xmlns:v="urn:schemas-microsoft-com:vml" Requires="v">
                <p:oleObj spid="_x0000_s1139" name="图表" r:id="rId4" imgW="2914649" imgH="3333695" progId="MSGraph.Chart.8">
                  <p:embed/>
                </p:oleObj>
              </mc:Choice>
              <mc:Fallback>
                <p:oleObj name="图表" r:id="rId4" imgW="2914649" imgH="3333695" progId="MSGraph.Char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925" y="3933035"/>
                        <a:ext cx="4884933" cy="3600249"/>
                      </a:xfrm>
                      <a:prstGeom prst="rect">
                        <a:avLst/>
                      </a:prstGeom>
                      <a:noFill/>
                    </p:spPr>
                  </p:pic>
                </p:oleObj>
              </mc:Fallback>
            </mc:AlternateContent>
          </a:graphicData>
        </a:graphic>
      </p:graphicFrame>
      <p:graphicFrame>
        <p:nvGraphicFramePr>
          <p:cNvPr id="21" name="对象 33"/>
          <p:cNvGraphicFramePr>
            <a:graphicFrameLocks noChangeAspect="1"/>
          </p:cNvGraphicFramePr>
          <p:nvPr>
            <p:extLst>
              <p:ext uri="{D42A27DB-BD31-4B8C-83A1-F6EECF244321}">
                <p14:modId xmlns:p14="http://schemas.microsoft.com/office/powerpoint/2010/main" val="2769977810"/>
              </p:ext>
            </p:extLst>
          </p:nvPr>
        </p:nvGraphicFramePr>
        <p:xfrm>
          <a:off x="4871536" y="1110721"/>
          <a:ext cx="4475370" cy="3591785"/>
        </p:xfrm>
        <a:graphic>
          <a:graphicData uri="http://schemas.openxmlformats.org/drawingml/2006/chart">
            <c:chart xmlns:c="http://schemas.openxmlformats.org/drawingml/2006/chart" xmlns:r="http://schemas.openxmlformats.org/officeDocument/2006/relationships" r:id="rId6"/>
          </a:graphicData>
        </a:graphic>
      </p:graphicFrame>
      <p:grpSp>
        <p:nvGrpSpPr>
          <p:cNvPr id="16396" name="组合 16"/>
          <p:cNvGrpSpPr>
            <a:grpSpLocks/>
          </p:cNvGrpSpPr>
          <p:nvPr/>
        </p:nvGrpSpPr>
        <p:grpSpPr bwMode="auto">
          <a:xfrm>
            <a:off x="-3573" y="142814"/>
            <a:ext cx="736099" cy="813773"/>
            <a:chOff x="0" y="85723"/>
            <a:chExt cx="981293" cy="814388"/>
          </a:xfrm>
        </p:grpSpPr>
        <p:sp>
          <p:nvSpPr>
            <p:cNvPr id="16397" name="矩形 17"/>
            <p:cNvSpPr>
              <a:spLocks noChangeArrowheads="1"/>
            </p:cNvSpPr>
            <p:nvPr/>
          </p:nvSpPr>
          <p:spPr bwMode="auto">
            <a:xfrm>
              <a:off x="823918" y="85723"/>
              <a:ext cx="157375"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399" name="矩形 19"/>
            <p:cNvSpPr>
              <a:spLocks noChangeArrowheads="1"/>
            </p:cNvSpPr>
            <p:nvPr/>
          </p:nvSpPr>
          <p:spPr bwMode="auto">
            <a:xfrm>
              <a:off x="0" y="85723"/>
              <a:ext cx="704852"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25" name="Text Box 2"/>
          <p:cNvSpPr txBox="1">
            <a:spLocks noChangeArrowheads="1"/>
          </p:cNvSpPr>
          <p:nvPr/>
        </p:nvSpPr>
        <p:spPr bwMode="auto">
          <a:xfrm>
            <a:off x="800392" y="264559"/>
            <a:ext cx="81422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3500" b="1" dirty="0" smtClean="0">
                <a:solidFill>
                  <a:schemeClr val="accent1"/>
                </a:solidFill>
                <a:latin typeface="微软雅黑" pitchFamily="34" charset="-122"/>
                <a:ea typeface="微软雅黑" pitchFamily="34" charset="-122"/>
              </a:rPr>
              <a:t>第一节    客房部的地位作用及主要任务</a:t>
            </a:r>
            <a:endParaRPr lang="zh-CN" altLang="en-US" sz="3500" b="1" dirty="0">
              <a:solidFill>
                <a:schemeClr val="accent1"/>
              </a:solidFill>
              <a:latin typeface="微软雅黑" pitchFamily="34" charset="-122"/>
              <a:ea typeface="微软雅黑" pitchFamily="34" charset="-122"/>
            </a:endParaRPr>
          </a:p>
        </p:txBody>
      </p:sp>
      <p:sp>
        <p:nvSpPr>
          <p:cNvPr id="26" name="Text Box 3"/>
          <p:cNvSpPr txBox="1">
            <a:spLocks noChangeArrowheads="1"/>
          </p:cNvSpPr>
          <p:nvPr/>
        </p:nvSpPr>
        <p:spPr bwMode="auto">
          <a:xfrm>
            <a:off x="525066" y="1525608"/>
            <a:ext cx="48958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3000" b="1" dirty="0">
                <a:solidFill>
                  <a:schemeClr val="bg1"/>
                </a:solidFill>
                <a:latin typeface="黑体" pitchFamily="49" charset="-122"/>
                <a:ea typeface="黑体" pitchFamily="49" charset="-122"/>
              </a:rPr>
              <a:t>一</a:t>
            </a:r>
            <a:r>
              <a:rPr lang="zh-CN" altLang="en-US" sz="3000" b="1" dirty="0" smtClean="0">
                <a:solidFill>
                  <a:schemeClr val="bg1"/>
                </a:solidFill>
                <a:latin typeface="黑体" pitchFamily="49" charset="-122"/>
                <a:ea typeface="黑体" pitchFamily="49" charset="-122"/>
              </a:rPr>
              <a:t>、客房部的地位和作用</a:t>
            </a:r>
            <a:endParaRPr lang="en-US" altLang="zh-CN" sz="3000" b="1" dirty="0">
              <a:solidFill>
                <a:schemeClr val="bg1"/>
              </a:solidFill>
              <a:latin typeface="黑体" pitchFamily="49" charset="-122"/>
              <a:ea typeface="黑体" pitchFamily="49" charset="-122"/>
            </a:endParaRPr>
          </a:p>
        </p:txBody>
      </p:sp>
      <p:sp>
        <p:nvSpPr>
          <p:cNvPr id="19" name="Text Box 3"/>
          <p:cNvSpPr txBox="1">
            <a:spLocks noChangeArrowheads="1"/>
          </p:cNvSpPr>
          <p:nvPr/>
        </p:nvSpPr>
        <p:spPr bwMode="auto">
          <a:xfrm>
            <a:off x="551564" y="1674579"/>
            <a:ext cx="48958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3000" b="1" dirty="0" smtClean="0">
                <a:solidFill>
                  <a:srgbClr val="CC3300"/>
                </a:solidFill>
                <a:latin typeface="黑体" pitchFamily="49" charset="-122"/>
                <a:ea typeface="黑体" pitchFamily="49" charset="-122"/>
              </a:rPr>
              <a:t>一、客房部的地位与作用</a:t>
            </a:r>
            <a:endParaRPr lang="en-US" altLang="zh-CN" sz="3000" b="1" dirty="0">
              <a:solidFill>
                <a:srgbClr val="CC3300"/>
              </a:solidFill>
              <a:latin typeface="黑体" pitchFamily="49" charset="-122"/>
              <a:ea typeface="黑体" pitchFamily="49" charset="-122"/>
            </a:endParaRPr>
          </a:p>
        </p:txBody>
      </p:sp>
      <p:sp>
        <p:nvSpPr>
          <p:cNvPr id="20" name="矩形 19"/>
          <p:cNvSpPr/>
          <p:nvPr/>
        </p:nvSpPr>
        <p:spPr>
          <a:xfrm>
            <a:off x="615364" y="2906614"/>
            <a:ext cx="3744247" cy="2308324"/>
          </a:xfrm>
          <a:prstGeom prst="rect">
            <a:avLst/>
          </a:prstGeom>
        </p:spPr>
        <p:txBody>
          <a:bodyPr wrap="square">
            <a:spAutoFit/>
          </a:bodyPr>
          <a:lstStyle/>
          <a:p>
            <a:pPr marL="0" indent="0">
              <a:lnSpc>
                <a:spcPct val="150000"/>
              </a:lnSpc>
              <a:buNone/>
            </a:pPr>
            <a:r>
              <a:rPr lang="en-US" altLang="zh-CN" sz="2400" dirty="0">
                <a:latin typeface="+mn-ea"/>
                <a:ea typeface="+mn-ea"/>
              </a:rPr>
              <a:t>1</a:t>
            </a:r>
            <a:r>
              <a:rPr lang="en-US" altLang="zh-CN" sz="2400" dirty="0" smtClean="0">
                <a:latin typeface="+mn-ea"/>
                <a:ea typeface="+mn-ea"/>
              </a:rPr>
              <a:t>.</a:t>
            </a:r>
            <a:r>
              <a:rPr lang="zh-CN" altLang="zh-CN" sz="2400" dirty="0"/>
              <a:t>客房部是酒店为客人提供服务的主要部门</a:t>
            </a:r>
            <a:r>
              <a:rPr lang="zh-CN" altLang="zh-CN" sz="2400" dirty="0" smtClean="0"/>
              <a:t>。</a:t>
            </a:r>
            <a:endParaRPr lang="en-US" altLang="zh-CN" sz="2400" dirty="0" smtClean="0"/>
          </a:p>
          <a:p>
            <a:pPr marL="0" indent="0">
              <a:lnSpc>
                <a:spcPct val="150000"/>
              </a:lnSpc>
              <a:buNone/>
            </a:pPr>
            <a:r>
              <a:rPr lang="en-US" altLang="zh-CN" sz="2400" dirty="0" smtClean="0">
                <a:latin typeface="+mn-ea"/>
                <a:ea typeface="+mn-ea"/>
              </a:rPr>
              <a:t>2.</a:t>
            </a:r>
            <a:r>
              <a:rPr lang="zh-CN" altLang="zh-CN" sz="2400" dirty="0"/>
              <a:t>客房部还是酒店取得营业收入的主要部门</a:t>
            </a:r>
            <a:r>
              <a:rPr lang="zh-CN" altLang="zh-CN" sz="2400" dirty="0" smtClean="0"/>
              <a:t>。</a:t>
            </a:r>
            <a:endParaRPr lang="en-US" altLang="zh-CN" sz="2400" dirty="0" smtClean="0"/>
          </a:p>
        </p:txBody>
      </p:sp>
    </p:spTree>
    <p:extLst>
      <p:ext uri="{BB962C8B-B14F-4D97-AF65-F5344CB8AC3E}">
        <p14:creationId xmlns:p14="http://schemas.microsoft.com/office/powerpoint/2010/main" val="19026514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3432" y="1478450"/>
            <a:ext cx="5199378" cy="462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5436060" y="5277474"/>
            <a:ext cx="3432990" cy="1198534"/>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 name="文本框 106"/>
          <p:cNvSpPr txBox="1"/>
          <p:nvPr/>
        </p:nvSpPr>
        <p:spPr>
          <a:xfrm>
            <a:off x="5604447" y="5461242"/>
            <a:ext cx="3096215" cy="830997"/>
          </a:xfrm>
          <a:prstGeom prst="rect">
            <a:avLst/>
          </a:prstGeom>
          <a:noFill/>
        </p:spPr>
        <p:txBody>
          <a:bodyPr wrap="square" rtlCol="0">
            <a:spAutoFit/>
          </a:bodyPr>
          <a:lstStyle/>
          <a:p>
            <a:pPr algn="ctr"/>
            <a:r>
              <a:rPr lang="zh-CN" altLang="en-US" sz="2400" b="1" dirty="0">
                <a:solidFill>
                  <a:schemeClr val="bg1"/>
                </a:solidFill>
                <a:latin typeface="微软雅黑" pitchFamily="34" charset="-122"/>
                <a:ea typeface="微软雅黑" pitchFamily="34" charset="-122"/>
              </a:rPr>
              <a:t>更加注重</a:t>
            </a:r>
            <a:r>
              <a:rPr lang="en-US" altLang="zh-CN" sz="2400" b="1" dirty="0">
                <a:solidFill>
                  <a:schemeClr val="bg1"/>
                </a:solidFill>
                <a:latin typeface="微软雅黑" pitchFamily="34" charset="-122"/>
                <a:ea typeface="微软雅黑" pitchFamily="34" charset="-122"/>
              </a:rPr>
              <a:t>"</a:t>
            </a:r>
            <a:r>
              <a:rPr lang="zh-CN" altLang="en-US" sz="2400" b="1" dirty="0">
                <a:solidFill>
                  <a:schemeClr val="bg1"/>
                </a:solidFill>
                <a:latin typeface="微软雅黑" pitchFamily="34" charset="-122"/>
                <a:ea typeface="微软雅黑" pitchFamily="34" charset="-122"/>
              </a:rPr>
              <a:t>美感</a:t>
            </a:r>
            <a:r>
              <a:rPr lang="en-US" altLang="zh-CN" sz="2400" b="1" dirty="0">
                <a:solidFill>
                  <a:schemeClr val="bg1"/>
                </a:solidFill>
                <a:latin typeface="微软雅黑" pitchFamily="34" charset="-122"/>
                <a:ea typeface="微软雅黑" pitchFamily="34" charset="-122"/>
              </a:rPr>
              <a:t>"</a:t>
            </a:r>
            <a:r>
              <a:rPr lang="zh-CN" altLang="en-US" sz="2400" b="1" dirty="0">
                <a:solidFill>
                  <a:schemeClr val="bg1"/>
                </a:solidFill>
                <a:latin typeface="微软雅黑" pitchFamily="34" charset="-122"/>
                <a:ea typeface="微软雅黑" pitchFamily="34" charset="-122"/>
              </a:rPr>
              <a:t>、“温馨”和</a:t>
            </a:r>
            <a:r>
              <a:rPr lang="en-US" altLang="zh-CN" sz="2400" b="1" dirty="0">
                <a:solidFill>
                  <a:schemeClr val="bg1"/>
                </a:solidFill>
                <a:latin typeface="微软雅黑" pitchFamily="34" charset="-122"/>
                <a:ea typeface="微软雅黑" pitchFamily="34" charset="-122"/>
              </a:rPr>
              <a:t>"</a:t>
            </a:r>
            <a:r>
              <a:rPr lang="zh-CN" altLang="en-US" sz="2400" b="1" dirty="0">
                <a:solidFill>
                  <a:schemeClr val="bg1"/>
                </a:solidFill>
                <a:latin typeface="微软雅黑" pitchFamily="34" charset="-122"/>
                <a:ea typeface="微软雅黑" pitchFamily="34" charset="-122"/>
              </a:rPr>
              <a:t>浪漫</a:t>
            </a:r>
            <a:r>
              <a:rPr lang="en-US" altLang="zh-CN" sz="2400" b="1" dirty="0">
                <a:solidFill>
                  <a:schemeClr val="bg1"/>
                </a:solidFill>
                <a:latin typeface="微软雅黑" pitchFamily="34" charset="-122"/>
                <a:ea typeface="微软雅黑" pitchFamily="34" charset="-122"/>
              </a:rPr>
              <a:t>"</a:t>
            </a:r>
            <a:endParaRPr lang="zh-CN" altLang="en-US" sz="2400" b="1" dirty="0">
              <a:solidFill>
                <a:schemeClr val="bg1"/>
              </a:solidFill>
              <a:latin typeface="微软雅黑" pitchFamily="34" charset="-122"/>
              <a:ea typeface="微软雅黑" pitchFamily="34" charset="-122"/>
            </a:endParaRPr>
          </a:p>
        </p:txBody>
      </p:sp>
      <p:sp>
        <p:nvSpPr>
          <p:cNvPr id="15" name="文本框 107"/>
          <p:cNvSpPr txBox="1"/>
          <p:nvPr/>
        </p:nvSpPr>
        <p:spPr>
          <a:xfrm>
            <a:off x="6068781" y="1518574"/>
            <a:ext cx="3075219" cy="2590646"/>
          </a:xfrm>
          <a:prstGeom prst="rect">
            <a:avLst/>
          </a:prstGeom>
          <a:noFill/>
        </p:spPr>
        <p:txBody>
          <a:bodyPr wrap="square" rtlCol="0">
            <a:spAutoFit/>
          </a:bodyPr>
          <a:lstStyle>
            <a:defPPr>
              <a:defRPr lang="zh-CN"/>
            </a:defPPr>
            <a:lvl1pPr algn="just">
              <a:lnSpc>
                <a:spcPct val="130000"/>
              </a:lnSpc>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eaLnBrk="1" hangingPunct="1">
              <a:buNone/>
            </a:pPr>
            <a:r>
              <a:rPr lang="zh-CN" altLang="en-US" sz="3200" b="1" dirty="0">
                <a:solidFill>
                  <a:srgbClr val="0000FF"/>
                </a:solidFill>
              </a:rPr>
              <a:t>海南三亚凤凰岛度假酒店将浴缸设在卧室外的阳台上</a:t>
            </a:r>
          </a:p>
        </p:txBody>
      </p:sp>
      <p:sp>
        <p:nvSpPr>
          <p:cNvPr id="10" name="矩形 9"/>
          <p:cNvSpPr/>
          <p:nvPr/>
        </p:nvSpPr>
        <p:spPr>
          <a:xfrm>
            <a:off x="468313" y="1136513"/>
            <a:ext cx="447034" cy="550608"/>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矩形 10"/>
          <p:cNvSpPr/>
          <p:nvPr/>
        </p:nvSpPr>
        <p:spPr>
          <a:xfrm>
            <a:off x="663432" y="1203145"/>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3892706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99727" y="1896266"/>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4976784" y="2852960"/>
            <a:ext cx="4059218" cy="2862322"/>
          </a:xfrm>
          <a:prstGeom prst="rect">
            <a:avLst/>
          </a:prstGeom>
          <a:noFill/>
        </p:spPr>
        <p:txBody>
          <a:bodyPr wrap="square" rtlCol="0">
            <a:spAutoFit/>
          </a:bodyPr>
          <a:lstStyle/>
          <a:p>
            <a:pPr>
              <a:lnSpc>
                <a:spcPct val="150000"/>
              </a:lnSpc>
            </a:pPr>
            <a:r>
              <a:rPr lang="zh-CN" altLang="en-US" sz="2400" dirty="0">
                <a:latin typeface="+mn-ea"/>
                <a:ea typeface="+mn-ea"/>
              </a:rPr>
              <a:t>如需了解某个房间的报修历史，可在查询系统中直接点击“报修历史”，接着输入房号，按“查询”键，即可查询该房报修历史。</a:t>
            </a:r>
            <a:endParaRPr lang="zh-CN" altLang="zh-CN" sz="2400" dirty="0"/>
          </a:p>
        </p:txBody>
      </p: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9348"/>
          <a:stretch/>
        </p:blipFill>
        <p:spPr bwMode="auto">
          <a:xfrm>
            <a:off x="683729" y="1384566"/>
            <a:ext cx="3672255" cy="48526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5292050" y="1796199"/>
            <a:ext cx="36002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三、报修历史查询</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17857368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99727" y="1896266"/>
            <a:ext cx="385055"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4910323" y="2636945"/>
            <a:ext cx="4059218" cy="3344570"/>
          </a:xfrm>
          <a:prstGeom prst="rect">
            <a:avLst/>
          </a:prstGeom>
          <a:noFill/>
        </p:spPr>
        <p:txBody>
          <a:bodyPr wrap="square" rtlCol="0">
            <a:spAutoFit/>
          </a:bodyPr>
          <a:lstStyle/>
          <a:p>
            <a:pPr>
              <a:lnSpc>
                <a:spcPct val="150000"/>
              </a:lnSpc>
            </a:pPr>
            <a:r>
              <a:rPr lang="zh-CN" altLang="en-US" sz="2400" dirty="0">
                <a:latin typeface="+mn-ea"/>
                <a:ea typeface="+mn-ea"/>
              </a:rPr>
              <a:t>出于管理的需要，管理人员如需查询某个房间的房态操作历史，可在查询系统中直接点击“房态历史”，接着输入房号，按“查询”键，即可查询该房房态历史。</a:t>
            </a:r>
            <a:endParaRPr lang="zh-CN" altLang="zh-CN" sz="2400"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9720" y="1384566"/>
            <a:ext cx="3888270" cy="48526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5292050" y="1796199"/>
            <a:ext cx="36002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smtClean="0">
                <a:solidFill>
                  <a:srgbClr val="CC3300"/>
                </a:solidFill>
                <a:latin typeface="黑体" pitchFamily="49" charset="-122"/>
                <a:ea typeface="黑体" pitchFamily="49" charset="-122"/>
              </a:rPr>
              <a:t>四、</a:t>
            </a:r>
            <a:r>
              <a:rPr lang="zh-CN" altLang="en-US" sz="3000" b="1" dirty="0">
                <a:solidFill>
                  <a:srgbClr val="CC3300"/>
                </a:solidFill>
                <a:latin typeface="黑体" pitchFamily="49" charset="-122"/>
                <a:ea typeface="黑体" pitchFamily="49" charset="-122"/>
              </a:rPr>
              <a:t>房态历史查询</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39817839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6"/>
          <p:cNvSpPr>
            <a:spLocks noChangeArrowheads="1"/>
          </p:cNvSpPr>
          <p:nvPr/>
        </p:nvSpPr>
        <p:spPr bwMode="auto">
          <a:xfrm>
            <a:off x="0" y="1339849"/>
            <a:ext cx="323850" cy="4032251"/>
          </a:xfrm>
          <a:prstGeom prst="rect">
            <a:avLst/>
          </a:prstGeom>
          <a:solidFill>
            <a:srgbClr val="C00000"/>
          </a:solidFill>
          <a:ln w="25400">
            <a:solidFill>
              <a:srgbClr val="C0000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93187" name="矩形 7"/>
          <p:cNvSpPr>
            <a:spLocks noChangeArrowheads="1"/>
          </p:cNvSpPr>
          <p:nvPr/>
        </p:nvSpPr>
        <p:spPr bwMode="auto">
          <a:xfrm>
            <a:off x="8856663" y="1339849"/>
            <a:ext cx="323850" cy="40322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pic>
        <p:nvPicPr>
          <p:cNvPr id="93188" name="Picture 2" descr="实用手势矢量素材（二）"/>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56" t="9123" r="51369" b="46364"/>
          <a:stretch>
            <a:fillRect/>
          </a:stretch>
        </p:blipFill>
        <p:spPr bwMode="auto">
          <a:xfrm>
            <a:off x="1331915" y="1987551"/>
            <a:ext cx="2560637"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Box 2"/>
          <p:cNvSpPr>
            <a:spLocks noChangeArrowheads="1"/>
          </p:cNvSpPr>
          <p:nvPr/>
        </p:nvSpPr>
        <p:spPr bwMode="auto">
          <a:xfrm>
            <a:off x="3932239" y="3654425"/>
            <a:ext cx="13692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0"/>
              </a:spcBef>
              <a:buFont typeface="Arial" charset="0"/>
              <a:buNone/>
            </a:pPr>
            <a:r>
              <a:rPr lang="zh-CN" altLang="en-US" sz="2800" b="1">
                <a:solidFill>
                  <a:srgbClr val="0070C0"/>
                </a:solidFill>
                <a:latin typeface="微软雅黑" pitchFamily="34" charset="-122"/>
                <a:ea typeface="微软雅黑" pitchFamily="34" charset="-122"/>
                <a:sym typeface="微软雅黑" pitchFamily="34" charset="-122"/>
              </a:rPr>
              <a:t>谢 谢！</a:t>
            </a:r>
          </a:p>
        </p:txBody>
      </p:sp>
      <p:sp>
        <p:nvSpPr>
          <p:cNvPr id="93190" name="TextBox 3"/>
          <p:cNvSpPr>
            <a:spLocks noChangeArrowheads="1"/>
          </p:cNvSpPr>
          <p:nvPr/>
        </p:nvSpPr>
        <p:spPr bwMode="auto">
          <a:xfrm>
            <a:off x="3913188" y="4210051"/>
            <a:ext cx="22365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0"/>
              </a:spcBef>
              <a:buFont typeface="Arial" charset="0"/>
              <a:buNone/>
            </a:pPr>
            <a:r>
              <a:rPr lang="zh-CN" altLang="en-US" sz="2000">
                <a:solidFill>
                  <a:srgbClr val="C00000"/>
                </a:solidFill>
                <a:latin typeface="微软雅黑" pitchFamily="34" charset="-122"/>
                <a:ea typeface="微软雅黑" pitchFamily="34" charset="-122"/>
                <a:sym typeface="微软雅黑" pitchFamily="34" charset="-122"/>
              </a:rPr>
              <a:t>欢迎各位批评指正</a:t>
            </a:r>
          </a:p>
        </p:txBody>
      </p:sp>
      <p:sp>
        <p:nvSpPr>
          <p:cNvPr id="93191" name="直接连接符 5"/>
          <p:cNvSpPr>
            <a:spLocks noChangeShapeType="1"/>
          </p:cNvSpPr>
          <p:nvPr/>
        </p:nvSpPr>
        <p:spPr bwMode="auto">
          <a:xfrm>
            <a:off x="4000502" y="4176713"/>
            <a:ext cx="2574925" cy="1587"/>
          </a:xfrm>
          <a:prstGeom prst="line">
            <a:avLst/>
          </a:prstGeom>
          <a:noFill/>
          <a:ln w="9525">
            <a:solidFill>
              <a:schemeClr val="accent1"/>
            </a:solidFill>
            <a:prstDash val="sysDash"/>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7612" y="3062408"/>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939735" y="3038426"/>
            <a:ext cx="370086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一、智能门锁系统</a:t>
            </a:r>
            <a:endParaRPr lang="en-US" altLang="zh-CN" sz="3000" b="1" dirty="0">
              <a:solidFill>
                <a:srgbClr val="CC3300"/>
              </a:solidFill>
              <a:latin typeface="黑体" pitchFamily="49" charset="-122"/>
              <a:ea typeface="黑体" pitchFamily="49" charset="-122"/>
            </a:endParaRPr>
          </a:p>
        </p:txBody>
      </p:sp>
      <p:sp>
        <p:nvSpPr>
          <p:cNvPr id="15" name="Text Box 2"/>
          <p:cNvSpPr txBox="1">
            <a:spLocks noChangeArrowheads="1"/>
          </p:cNvSpPr>
          <p:nvPr/>
        </p:nvSpPr>
        <p:spPr bwMode="auto">
          <a:xfrm>
            <a:off x="298071" y="1340855"/>
            <a:ext cx="8142288"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第三节       智能</a:t>
            </a:r>
            <a:r>
              <a:rPr lang="zh-CN" altLang="en-US" sz="3500" b="1" dirty="0">
                <a:solidFill>
                  <a:schemeClr val="accent1"/>
                </a:solidFill>
                <a:latin typeface="微软雅黑" pitchFamily="34" charset="-122"/>
                <a:ea typeface="微软雅黑" pitchFamily="34" charset="-122"/>
              </a:rPr>
              <a:t>技术在</a:t>
            </a:r>
            <a:r>
              <a:rPr lang="zh-CN" altLang="en-US" sz="3500" b="1" dirty="0" smtClean="0">
                <a:solidFill>
                  <a:schemeClr val="accent1"/>
                </a:solidFill>
                <a:latin typeface="微软雅黑" pitchFamily="34" charset="-122"/>
                <a:ea typeface="微软雅黑" pitchFamily="34" charset="-122"/>
              </a:rPr>
              <a:t>酒店设计</a:t>
            </a:r>
            <a:endParaRPr lang="en-US" altLang="zh-CN" sz="3500" b="1" dirty="0" smtClean="0">
              <a:solidFill>
                <a:schemeClr val="accent1"/>
              </a:solidFill>
              <a:latin typeface="微软雅黑" pitchFamily="34" charset="-122"/>
              <a:ea typeface="微软雅黑" pitchFamily="34" charset="-122"/>
            </a:endParaRPr>
          </a:p>
          <a:p>
            <a:pPr eaLnBrk="1" hangingPunct="1">
              <a:spcBef>
                <a:spcPct val="50000"/>
              </a:spcBef>
              <a:buNone/>
            </a:pPr>
            <a:r>
              <a:rPr lang="en-US" altLang="zh-CN" sz="3500" b="1" dirty="0" smtClean="0">
                <a:solidFill>
                  <a:schemeClr val="accent1"/>
                </a:solidFill>
                <a:latin typeface="微软雅黑" pitchFamily="34" charset="-122"/>
                <a:ea typeface="微软雅黑" pitchFamily="34" charset="-122"/>
              </a:rPr>
              <a:t>                              </a:t>
            </a:r>
            <a:r>
              <a:rPr lang="zh-CN" altLang="en-US" sz="3500" b="1" dirty="0" smtClean="0">
                <a:solidFill>
                  <a:schemeClr val="accent1"/>
                </a:solidFill>
                <a:latin typeface="微软雅黑" pitchFamily="34" charset="-122"/>
                <a:ea typeface="微软雅黑" pitchFamily="34" charset="-122"/>
              </a:rPr>
              <a:t>与装修中的应用</a:t>
            </a:r>
            <a:endParaRPr lang="zh-CN" altLang="en-US" sz="3500" b="1" dirty="0">
              <a:solidFill>
                <a:schemeClr val="accent1"/>
              </a:solidFill>
              <a:latin typeface="微软雅黑" pitchFamily="34" charset="-122"/>
              <a:ea typeface="微软雅黑" pitchFamily="34" charset="-122"/>
            </a:endParaRPr>
          </a:p>
        </p:txBody>
      </p:sp>
      <p:pic>
        <p:nvPicPr>
          <p:cNvPr id="14" name="图片 13"/>
          <p:cNvPicPr/>
          <p:nvPr/>
        </p:nvPicPr>
        <p:blipFill>
          <a:blip r:embed="rId3">
            <a:extLst>
              <a:ext uri="{28A0092B-C50C-407E-A947-70E740481C1C}">
                <a14:useLocalDpi xmlns:a14="http://schemas.microsoft.com/office/drawing/2010/main" val="0"/>
              </a:ext>
            </a:extLst>
          </a:blip>
          <a:srcRect/>
          <a:stretch>
            <a:fillRect/>
          </a:stretch>
        </p:blipFill>
        <p:spPr bwMode="auto">
          <a:xfrm>
            <a:off x="5107991" y="3035658"/>
            <a:ext cx="3665942" cy="3010621"/>
          </a:xfrm>
          <a:prstGeom prst="rect">
            <a:avLst/>
          </a:prstGeom>
          <a:noFill/>
          <a:ln>
            <a:noFill/>
          </a:ln>
        </p:spPr>
      </p:pic>
      <p:grpSp>
        <p:nvGrpSpPr>
          <p:cNvPr id="16" name="Group 8"/>
          <p:cNvGrpSpPr/>
          <p:nvPr/>
        </p:nvGrpSpPr>
        <p:grpSpPr>
          <a:xfrm>
            <a:off x="610862" y="4178858"/>
            <a:ext cx="352123" cy="453931"/>
            <a:chOff x="1101969" y="1465385"/>
            <a:chExt cx="679206" cy="567843"/>
          </a:xfrm>
          <a:solidFill>
            <a:schemeClr val="accent1"/>
          </a:solidFill>
        </p:grpSpPr>
        <p:sp>
          <p:nvSpPr>
            <p:cNvPr id="17"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8"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9"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20" name="Text Box 3"/>
          <p:cNvSpPr txBox="1">
            <a:spLocks noChangeArrowheads="1"/>
          </p:cNvSpPr>
          <p:nvPr/>
        </p:nvSpPr>
        <p:spPr bwMode="auto">
          <a:xfrm>
            <a:off x="962985" y="4154876"/>
            <a:ext cx="370086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a:t>
            </a:r>
            <a:r>
              <a:rPr lang="zh-CN" altLang="en-US" sz="3000" b="1" dirty="0" smtClean="0">
                <a:solidFill>
                  <a:srgbClr val="CC3300"/>
                </a:solidFill>
                <a:latin typeface="黑体" pitchFamily="49" charset="-122"/>
                <a:ea typeface="黑体" pitchFamily="49" charset="-122"/>
              </a:rPr>
              <a:t>、智能</a:t>
            </a:r>
            <a:r>
              <a:rPr lang="zh-CN" altLang="en-US" sz="3000" b="1" dirty="0">
                <a:solidFill>
                  <a:srgbClr val="CC3300"/>
                </a:solidFill>
                <a:latin typeface="黑体" pitchFamily="49" charset="-122"/>
                <a:ea typeface="黑体" pitchFamily="49" charset="-122"/>
              </a:rPr>
              <a:t>保险箱</a:t>
            </a:r>
            <a:endParaRPr lang="en-US" altLang="zh-CN" sz="3000" b="1" dirty="0">
              <a:solidFill>
                <a:srgbClr val="CC3300"/>
              </a:solidFill>
              <a:latin typeface="黑体" pitchFamily="49" charset="-122"/>
              <a:ea typeface="黑体" pitchFamily="49" charset="-122"/>
            </a:endParaRPr>
          </a:p>
        </p:txBody>
      </p:sp>
      <p:grpSp>
        <p:nvGrpSpPr>
          <p:cNvPr id="21" name="Group 8"/>
          <p:cNvGrpSpPr/>
          <p:nvPr/>
        </p:nvGrpSpPr>
        <p:grpSpPr>
          <a:xfrm>
            <a:off x="641250" y="5258933"/>
            <a:ext cx="352123" cy="453931"/>
            <a:chOff x="1101969" y="1465385"/>
            <a:chExt cx="679206" cy="567843"/>
          </a:xfrm>
          <a:solidFill>
            <a:schemeClr val="accent1"/>
          </a:solidFill>
        </p:grpSpPr>
        <p:sp>
          <p:nvSpPr>
            <p:cNvPr id="22"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3"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4"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25" name="Text Box 3"/>
          <p:cNvSpPr txBox="1">
            <a:spLocks noChangeArrowheads="1"/>
          </p:cNvSpPr>
          <p:nvPr/>
        </p:nvSpPr>
        <p:spPr bwMode="auto">
          <a:xfrm>
            <a:off x="993373" y="5234951"/>
            <a:ext cx="370086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a:t>
            </a:r>
            <a:r>
              <a:rPr lang="zh-CN" altLang="en-US" sz="3000" b="1" dirty="0" smtClean="0">
                <a:solidFill>
                  <a:srgbClr val="CC3300"/>
                </a:solidFill>
                <a:latin typeface="黑体" pitchFamily="49" charset="-122"/>
                <a:ea typeface="黑体" pitchFamily="49" charset="-122"/>
              </a:rPr>
              <a:t>、智能</a:t>
            </a:r>
            <a:r>
              <a:rPr lang="zh-CN" altLang="en-US" sz="3000" b="1" dirty="0">
                <a:solidFill>
                  <a:srgbClr val="CC3300"/>
                </a:solidFill>
                <a:latin typeface="黑体" pitchFamily="49" charset="-122"/>
                <a:ea typeface="黑体" pitchFamily="49" charset="-122"/>
              </a:rPr>
              <a:t>客房中心</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26446211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特色床--鸳鸯房"/>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0429" cy="6858000"/>
          </a:xfrm>
          <a:prstGeom prst="rect">
            <a:avLst/>
          </a:prstGeom>
          <a:noFill/>
          <a:ln>
            <a:noFill/>
          </a:ln>
        </p:spPr>
      </p:pic>
      <p:sp>
        <p:nvSpPr>
          <p:cNvPr id="6148" name="直角三角形 8"/>
          <p:cNvSpPr>
            <a:spLocks noChangeArrowheads="1"/>
          </p:cNvSpPr>
          <p:nvPr/>
        </p:nvSpPr>
        <p:spPr bwMode="auto">
          <a:xfrm flipV="1">
            <a:off x="-7144" y="0"/>
            <a:ext cx="6523279" cy="1916895"/>
          </a:xfrm>
          <a:prstGeom prst="rtTriangle">
            <a:avLst/>
          </a:prstGeom>
          <a:solidFill>
            <a:srgbClr val="FFFFFF">
              <a:alpha val="92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146" name="任意多边形 7"/>
          <p:cNvSpPr>
            <a:spLocks noChangeArrowheads="1"/>
          </p:cNvSpPr>
          <p:nvPr/>
        </p:nvSpPr>
        <p:spPr bwMode="auto">
          <a:xfrm>
            <a:off x="2" y="6259515"/>
            <a:ext cx="9140429" cy="598487"/>
          </a:xfrm>
          <a:custGeom>
            <a:avLst/>
            <a:gdLst>
              <a:gd name="T0" fmla="*/ 4779236 w 12187227"/>
              <a:gd name="T1" fmla="*/ 0 h 598771"/>
              <a:gd name="T2" fmla="*/ 12187227 w 12187227"/>
              <a:gd name="T3" fmla="*/ 598771 h 598771"/>
              <a:gd name="T4" fmla="*/ 0 w 12187227"/>
              <a:gd name="T5" fmla="*/ 598771 h 598771"/>
              <a:gd name="T6" fmla="*/ 4779236 w 12187227"/>
              <a:gd name="T7" fmla="*/ 0 h 598771"/>
              <a:gd name="T8" fmla="*/ 0 60000 65536"/>
              <a:gd name="T9" fmla="*/ 0 60000 65536"/>
              <a:gd name="T10" fmla="*/ 0 60000 65536"/>
              <a:gd name="T11" fmla="*/ 0 60000 65536"/>
              <a:gd name="T12" fmla="*/ 0 w 12187227"/>
              <a:gd name="T13" fmla="*/ 0 h 598771"/>
              <a:gd name="T14" fmla="*/ 12187227 w 12187227"/>
              <a:gd name="T15" fmla="*/ 598771 h 598771"/>
            </a:gdLst>
            <a:ahLst/>
            <a:cxnLst>
              <a:cxn ang="T8">
                <a:pos x="T0" y="T1"/>
              </a:cxn>
              <a:cxn ang="T9">
                <a:pos x="T2" y="T3"/>
              </a:cxn>
              <a:cxn ang="T10">
                <a:pos x="T4" y="T5"/>
              </a:cxn>
              <a:cxn ang="T11">
                <a:pos x="T6" y="T7"/>
              </a:cxn>
            </a:cxnLst>
            <a:rect l="T12" t="T13" r="T14" b="T15"/>
            <a:pathLst>
              <a:path w="12187227" h="598771">
                <a:moveTo>
                  <a:pt x="4779236" y="0"/>
                </a:moveTo>
                <a:lnTo>
                  <a:pt x="12187227" y="598771"/>
                </a:lnTo>
                <a:lnTo>
                  <a:pt x="0" y="598771"/>
                </a:lnTo>
                <a:lnTo>
                  <a:pt x="4779236" y="0"/>
                </a:lnTo>
                <a:close/>
              </a:path>
            </a:pathLst>
          </a:custGeom>
          <a:solidFill>
            <a:srgbClr val="BBD6EE">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147" name="任意多边形 5"/>
          <p:cNvSpPr>
            <a:spLocks noChangeArrowheads="1"/>
          </p:cNvSpPr>
          <p:nvPr/>
        </p:nvSpPr>
        <p:spPr bwMode="auto">
          <a:xfrm>
            <a:off x="-7143" y="6259515"/>
            <a:ext cx="3602831" cy="598487"/>
          </a:xfrm>
          <a:custGeom>
            <a:avLst/>
            <a:gdLst>
              <a:gd name="T0" fmla="*/ 275 w 4803336"/>
              <a:gd name="T1" fmla="*/ 155859 h 598771"/>
              <a:gd name="T2" fmla="*/ 4803336 w 4803336"/>
              <a:gd name="T3" fmla="*/ 0 h 598771"/>
              <a:gd name="T4" fmla="*/ 24100 w 4803336"/>
              <a:gd name="T5" fmla="*/ 598771 h 598771"/>
              <a:gd name="T6" fmla="*/ 19327 w 4803336"/>
              <a:gd name="T7" fmla="*/ 598771 h 598771"/>
              <a:gd name="T8" fmla="*/ 275 w 4803336"/>
              <a:gd name="T9" fmla="*/ 155859 h 598771"/>
              <a:gd name="T10" fmla="*/ 0 60000 65536"/>
              <a:gd name="T11" fmla="*/ 0 60000 65536"/>
              <a:gd name="T12" fmla="*/ 0 60000 65536"/>
              <a:gd name="T13" fmla="*/ 0 60000 65536"/>
              <a:gd name="T14" fmla="*/ 0 60000 65536"/>
              <a:gd name="T15" fmla="*/ 0 w 4803336"/>
              <a:gd name="T16" fmla="*/ 0 h 598771"/>
              <a:gd name="T17" fmla="*/ 4803336 w 4803336"/>
              <a:gd name="T18" fmla="*/ 598771 h 598771"/>
            </a:gdLst>
            <a:ahLst/>
            <a:cxnLst>
              <a:cxn ang="T10">
                <a:pos x="T0" y="T1"/>
              </a:cxn>
              <a:cxn ang="T11">
                <a:pos x="T2" y="T3"/>
              </a:cxn>
              <a:cxn ang="T12">
                <a:pos x="T4" y="T5"/>
              </a:cxn>
              <a:cxn ang="T13">
                <a:pos x="T6" y="T7"/>
              </a:cxn>
              <a:cxn ang="T14">
                <a:pos x="T8" y="T9"/>
              </a:cxn>
            </a:cxnLst>
            <a:rect l="T15" t="T16" r="T17" b="T18"/>
            <a:pathLst>
              <a:path w="4803336" h="598771">
                <a:moveTo>
                  <a:pt x="275" y="155859"/>
                </a:moveTo>
                <a:lnTo>
                  <a:pt x="4803336" y="0"/>
                </a:lnTo>
                <a:lnTo>
                  <a:pt x="24100" y="598771"/>
                </a:lnTo>
                <a:lnTo>
                  <a:pt x="19327" y="598771"/>
                </a:lnTo>
                <a:cubicBezTo>
                  <a:pt x="22502" y="270159"/>
                  <a:pt x="-2900" y="484471"/>
                  <a:pt x="275" y="155859"/>
                </a:cubicBezTo>
                <a:close/>
              </a:path>
            </a:pathLst>
          </a:custGeom>
          <a:solidFill>
            <a:srgbClr val="2E75B5">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149" name="等腰三角形 17"/>
          <p:cNvSpPr>
            <a:spLocks noChangeArrowheads="1"/>
          </p:cNvSpPr>
          <p:nvPr/>
        </p:nvSpPr>
        <p:spPr bwMode="auto">
          <a:xfrm>
            <a:off x="6969973" y="407988"/>
            <a:ext cx="2199033" cy="6136115"/>
          </a:xfrm>
          <a:custGeom>
            <a:avLst/>
            <a:gdLst>
              <a:gd name="T0" fmla="*/ 0 w 4162425"/>
              <a:gd name="T1" fmla="*/ 933451 h 5600700"/>
              <a:gd name="T2" fmla="*/ 4152901 w 4162425"/>
              <a:gd name="T3" fmla="*/ 0 h 5600700"/>
              <a:gd name="T4" fmla="*/ 4162425 w 4162425"/>
              <a:gd name="T5" fmla="*/ 5600700 h 5600700"/>
              <a:gd name="T6" fmla="*/ 0 w 4162425"/>
              <a:gd name="T7" fmla="*/ 933451 h 5600700"/>
              <a:gd name="T8" fmla="*/ 0 60000 65536"/>
              <a:gd name="T9" fmla="*/ 0 60000 65536"/>
              <a:gd name="T10" fmla="*/ 0 60000 65536"/>
              <a:gd name="T11" fmla="*/ 0 60000 65536"/>
              <a:gd name="T12" fmla="*/ 0 w 4162425"/>
              <a:gd name="T13" fmla="*/ 0 h 5600700"/>
              <a:gd name="T14" fmla="*/ 4162425 w 4162425"/>
              <a:gd name="T15" fmla="*/ 5600700 h 5600700"/>
            </a:gdLst>
            <a:ahLst/>
            <a:cxnLst>
              <a:cxn ang="T8">
                <a:pos x="T0" y="T1"/>
              </a:cxn>
              <a:cxn ang="T9">
                <a:pos x="T2" y="T3"/>
              </a:cxn>
              <a:cxn ang="T10">
                <a:pos x="T4" y="T5"/>
              </a:cxn>
              <a:cxn ang="T11">
                <a:pos x="T6" y="T7"/>
              </a:cxn>
            </a:cxnLst>
            <a:rect l="T12" t="T13" r="T14" b="T15"/>
            <a:pathLst>
              <a:path w="4162425" h="5600700">
                <a:moveTo>
                  <a:pt x="0" y="933451"/>
                </a:moveTo>
                <a:lnTo>
                  <a:pt x="4152901" y="0"/>
                </a:lnTo>
                <a:cubicBezTo>
                  <a:pt x="4156076" y="1866900"/>
                  <a:pt x="4159250" y="3733800"/>
                  <a:pt x="4162425" y="5600700"/>
                </a:cubicBezTo>
                <a:lnTo>
                  <a:pt x="0" y="933451"/>
                </a:lnTo>
                <a:close/>
              </a:path>
            </a:pathLst>
          </a:custGeom>
          <a:solidFill>
            <a:srgbClr val="DDEAF6">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150" name="矩形 15"/>
          <p:cNvSpPr>
            <a:spLocks noChangeArrowheads="1"/>
          </p:cNvSpPr>
          <p:nvPr/>
        </p:nvSpPr>
        <p:spPr bwMode="auto">
          <a:xfrm>
            <a:off x="6965749" y="2"/>
            <a:ext cx="2188967" cy="6558756"/>
          </a:xfrm>
          <a:custGeom>
            <a:avLst/>
            <a:gdLst>
              <a:gd name="T0" fmla="*/ 0 w 4030921"/>
              <a:gd name="T1" fmla="*/ 1276821 h 5767281"/>
              <a:gd name="T2" fmla="*/ 4015127 w 4030921"/>
              <a:gd name="T3" fmla="*/ 0 h 5767281"/>
              <a:gd name="T4" fmla="*/ 4030921 w 4030921"/>
              <a:gd name="T5" fmla="*/ 5767281 h 5767281"/>
              <a:gd name="T6" fmla="*/ 0 w 4030921"/>
              <a:gd name="T7" fmla="*/ 4920133 h 5767281"/>
              <a:gd name="T8" fmla="*/ 0 w 4030921"/>
              <a:gd name="T9" fmla="*/ 1276821 h 5767281"/>
              <a:gd name="T10" fmla="*/ 0 60000 65536"/>
              <a:gd name="T11" fmla="*/ 0 60000 65536"/>
              <a:gd name="T12" fmla="*/ 0 60000 65536"/>
              <a:gd name="T13" fmla="*/ 0 60000 65536"/>
              <a:gd name="T14" fmla="*/ 0 60000 65536"/>
              <a:gd name="T15" fmla="*/ 0 w 4030921"/>
              <a:gd name="T16" fmla="*/ 0 h 5767281"/>
              <a:gd name="T17" fmla="*/ 4030921 w 4030921"/>
              <a:gd name="T18" fmla="*/ 5767281 h 5767281"/>
            </a:gdLst>
            <a:ahLst/>
            <a:cxnLst>
              <a:cxn ang="T10">
                <a:pos x="T0" y="T1"/>
              </a:cxn>
              <a:cxn ang="T11">
                <a:pos x="T2" y="T3"/>
              </a:cxn>
              <a:cxn ang="T12">
                <a:pos x="T4" y="T5"/>
              </a:cxn>
              <a:cxn ang="T13">
                <a:pos x="T6" y="T7"/>
              </a:cxn>
              <a:cxn ang="T14">
                <a:pos x="T8" y="T9"/>
              </a:cxn>
            </a:cxnLst>
            <a:rect l="T15" t="T16" r="T17" b="T18"/>
            <a:pathLst>
              <a:path w="4030921" h="5767281">
                <a:moveTo>
                  <a:pt x="0" y="1276821"/>
                </a:moveTo>
                <a:lnTo>
                  <a:pt x="4015127" y="0"/>
                </a:lnTo>
                <a:cubicBezTo>
                  <a:pt x="4019890" y="2024063"/>
                  <a:pt x="4026158" y="3743218"/>
                  <a:pt x="4030921" y="5767281"/>
                </a:cubicBezTo>
                <a:lnTo>
                  <a:pt x="0" y="4920133"/>
                </a:lnTo>
                <a:lnTo>
                  <a:pt x="0" y="1276821"/>
                </a:lnTo>
                <a:close/>
              </a:path>
            </a:pathLst>
          </a:custGeom>
          <a:solidFill>
            <a:srgbClr val="2E75B5">
              <a:alpha val="67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152" name="文本框 2"/>
          <p:cNvSpPr>
            <a:spLocks noChangeArrowheads="1"/>
          </p:cNvSpPr>
          <p:nvPr/>
        </p:nvSpPr>
        <p:spPr bwMode="auto">
          <a:xfrm>
            <a:off x="7164180" y="2397948"/>
            <a:ext cx="183456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a:solidFill>
                  <a:schemeClr val="bg1"/>
                </a:solidFill>
                <a:latin typeface="Calibri Light" panose="020F0302020204030204" pitchFamily="34" charset="0"/>
                <a:ea typeface="Segoe UI Emoji" panose="020B0604020202020204" pitchFamily="2" charset="0"/>
                <a:cs typeface="Segoe UI Emoji" panose="020B0604020202020204" pitchFamily="2" charset="0"/>
              </a:rPr>
              <a:t>佛山新湖酒店蜜月房里的鸳鸯床</a:t>
            </a:r>
            <a:endParaRPr lang="zh-CN" altLang="en-US" sz="3200" b="1" dirty="0">
              <a:solidFill>
                <a:schemeClr val="bg1"/>
              </a:solidFill>
              <a:latin typeface="Calibri Light" panose="020F0302020204030204" pitchFamily="34" charset="0"/>
              <a:sym typeface="Calibri Light" panose="020F0302020204030204" pitchFamily="34" charset="0"/>
            </a:endParaRPr>
          </a:p>
        </p:txBody>
      </p:sp>
      <p:grpSp>
        <p:nvGrpSpPr>
          <p:cNvPr id="6156" name="组合 27"/>
          <p:cNvGrpSpPr>
            <a:grpSpLocks/>
          </p:cNvGrpSpPr>
          <p:nvPr/>
        </p:nvGrpSpPr>
        <p:grpSpPr bwMode="auto">
          <a:xfrm>
            <a:off x="-3573" y="142814"/>
            <a:ext cx="736099" cy="813773"/>
            <a:chOff x="0" y="85723"/>
            <a:chExt cx="981293" cy="814388"/>
          </a:xfrm>
        </p:grpSpPr>
        <p:sp>
          <p:nvSpPr>
            <p:cNvPr id="6157" name="矩形 28"/>
            <p:cNvSpPr>
              <a:spLocks noChangeArrowheads="1"/>
            </p:cNvSpPr>
            <p:nvPr/>
          </p:nvSpPr>
          <p:spPr bwMode="auto">
            <a:xfrm>
              <a:off x="823918" y="85723"/>
              <a:ext cx="157375"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159" name="矩形 30"/>
            <p:cNvSpPr>
              <a:spLocks noChangeArrowheads="1"/>
            </p:cNvSpPr>
            <p:nvPr/>
          </p:nvSpPr>
          <p:spPr bwMode="auto">
            <a:xfrm>
              <a:off x="0" y="85723"/>
              <a:ext cx="704852"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20" name="Text Box 2"/>
          <p:cNvSpPr txBox="1">
            <a:spLocks noChangeArrowheads="1"/>
          </p:cNvSpPr>
          <p:nvPr/>
        </p:nvSpPr>
        <p:spPr bwMode="auto">
          <a:xfrm>
            <a:off x="803964" y="205339"/>
            <a:ext cx="61617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lnSpc>
                <a:spcPct val="80000"/>
              </a:lnSpc>
              <a:spcBef>
                <a:spcPct val="50000"/>
              </a:spcBef>
              <a:buFont typeface="Arial" charset="0"/>
              <a:buNone/>
            </a:pPr>
            <a:r>
              <a:rPr lang="zh-CN" altLang="en-US" sz="3500" b="1" dirty="0" smtClean="0">
                <a:solidFill>
                  <a:schemeClr val="accent1"/>
                </a:solidFill>
                <a:latin typeface="微软雅黑" pitchFamily="34" charset="-122"/>
                <a:ea typeface="微软雅黑" pitchFamily="34" charset="-122"/>
              </a:rPr>
              <a:t>第</a:t>
            </a:r>
            <a:r>
              <a:rPr lang="zh-CN" altLang="en-US" sz="3500" b="1" dirty="0">
                <a:solidFill>
                  <a:schemeClr val="accent1"/>
                </a:solidFill>
                <a:latin typeface="微软雅黑" pitchFamily="34" charset="-122"/>
                <a:ea typeface="微软雅黑" pitchFamily="34" charset="-122"/>
              </a:rPr>
              <a:t>四</a:t>
            </a:r>
            <a:r>
              <a:rPr lang="zh-CN" altLang="en-US" sz="3500" b="1" dirty="0" smtClean="0">
                <a:solidFill>
                  <a:schemeClr val="accent1"/>
                </a:solidFill>
                <a:latin typeface="微软雅黑" pitchFamily="34" charset="-122"/>
                <a:ea typeface="微软雅黑" pitchFamily="34" charset="-122"/>
              </a:rPr>
              <a:t>节    特色客房</a:t>
            </a:r>
            <a:endParaRPr lang="zh-CN" altLang="en-US" sz="35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38375557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026873" y="1768276"/>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6927" y="1667748"/>
            <a:ext cx="3763068" cy="465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3"/>
          <p:cNvSpPr txBox="1">
            <a:spLocks noChangeArrowheads="1"/>
          </p:cNvSpPr>
          <p:nvPr/>
        </p:nvSpPr>
        <p:spPr bwMode="auto">
          <a:xfrm>
            <a:off x="5393737" y="1706842"/>
            <a:ext cx="30665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a:t>
            </a:r>
            <a:r>
              <a:rPr lang="zh-CN" altLang="en-US" sz="3000" b="1" dirty="0" smtClean="0">
                <a:solidFill>
                  <a:srgbClr val="CC3300"/>
                </a:solidFill>
                <a:latin typeface="黑体" pitchFamily="49" charset="-122"/>
                <a:ea typeface="黑体" pitchFamily="49" charset="-122"/>
              </a:rPr>
              <a:t>、女性客房</a:t>
            </a:r>
            <a:endParaRPr lang="en-US" altLang="zh-CN" sz="3000" b="1" dirty="0">
              <a:solidFill>
                <a:srgbClr val="CC3300"/>
              </a:solidFill>
              <a:latin typeface="黑体" pitchFamily="49" charset="-122"/>
              <a:ea typeface="黑体" pitchFamily="49" charset="-122"/>
            </a:endParaRPr>
          </a:p>
        </p:txBody>
      </p:sp>
      <p:sp>
        <p:nvSpPr>
          <p:cNvPr id="18" name="矩形 17"/>
          <p:cNvSpPr/>
          <p:nvPr/>
        </p:nvSpPr>
        <p:spPr>
          <a:xfrm>
            <a:off x="5729729" y="3567912"/>
            <a:ext cx="3096143" cy="3096215"/>
          </a:xfrm>
          <a:prstGeom prst="rect">
            <a:avLst/>
          </a:prstGeom>
        </p:spPr>
        <p:txBody>
          <a:bodyPr/>
          <a:lstStyle/>
          <a:p>
            <a:pPr lvl="0" rtl="0" fontAlgn="b">
              <a:lnSpc>
                <a:spcPct val="150000"/>
              </a:lnSpc>
              <a:buChar char="•"/>
            </a:pPr>
            <a:endParaRPr lang="zh-CN" altLang="en-US" sz="2400" dirty="0">
              <a:latin typeface="+mj-ea"/>
              <a:ea typeface="+mj-ea"/>
            </a:endParaRPr>
          </a:p>
        </p:txBody>
      </p:sp>
      <p:sp>
        <p:nvSpPr>
          <p:cNvPr id="11" name="TextBox 10"/>
          <p:cNvSpPr txBox="1"/>
          <p:nvPr/>
        </p:nvSpPr>
        <p:spPr>
          <a:xfrm>
            <a:off x="4788015" y="3119047"/>
            <a:ext cx="4176290" cy="2308324"/>
          </a:xfrm>
          <a:prstGeom prst="rect">
            <a:avLst/>
          </a:prstGeom>
          <a:noFill/>
        </p:spPr>
        <p:txBody>
          <a:bodyPr wrap="square" rtlCol="0">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“安全、卫生、温馨、方便”，是女性客人入住酒店时最为关心的问题。因此，女性客房必须体现以上特点。</a:t>
            </a:r>
          </a:p>
        </p:txBody>
      </p:sp>
    </p:spTree>
    <p:extLst>
      <p:ext uri="{BB962C8B-B14F-4D97-AF65-F5344CB8AC3E}">
        <p14:creationId xmlns:p14="http://schemas.microsoft.com/office/powerpoint/2010/main" val="29192920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04886" y="1666383"/>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5" name="Text Box 3"/>
          <p:cNvSpPr txBox="1">
            <a:spLocks noChangeArrowheads="1"/>
          </p:cNvSpPr>
          <p:nvPr/>
        </p:nvSpPr>
        <p:spPr bwMode="auto">
          <a:xfrm>
            <a:off x="971750" y="1604949"/>
            <a:ext cx="30665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a:t>
            </a:r>
            <a:r>
              <a:rPr lang="zh-CN" altLang="en-US" sz="3000" b="1" dirty="0" smtClean="0">
                <a:solidFill>
                  <a:srgbClr val="CC3300"/>
                </a:solidFill>
                <a:latin typeface="黑体" pitchFamily="49" charset="-122"/>
                <a:ea typeface="黑体" pitchFamily="49" charset="-122"/>
              </a:rPr>
              <a:t>、女性客房</a:t>
            </a:r>
            <a:endParaRPr lang="en-US" altLang="zh-CN" sz="3000" b="1" dirty="0">
              <a:solidFill>
                <a:srgbClr val="CC3300"/>
              </a:solidFill>
              <a:latin typeface="黑体" pitchFamily="49" charset="-122"/>
              <a:ea typeface="黑体" pitchFamily="49" charset="-122"/>
            </a:endParaRPr>
          </a:p>
        </p:txBody>
      </p:sp>
      <p:pic>
        <p:nvPicPr>
          <p:cNvPr id="16" name="图片 15" descr="File0009"/>
          <p:cNvPicPr/>
          <p:nvPr/>
        </p:nvPicPr>
        <p:blipFill>
          <a:blip r:embed="rId3">
            <a:extLst>
              <a:ext uri="{28A0092B-C50C-407E-A947-70E740481C1C}">
                <a14:useLocalDpi xmlns:a14="http://schemas.microsoft.com/office/drawing/2010/main" val="0"/>
              </a:ext>
            </a:extLst>
          </a:blip>
          <a:srcRect/>
          <a:stretch>
            <a:fillRect/>
          </a:stretch>
        </p:blipFill>
        <p:spPr bwMode="auto">
          <a:xfrm>
            <a:off x="3635936" y="1648022"/>
            <a:ext cx="5184360" cy="4661177"/>
          </a:xfrm>
          <a:prstGeom prst="rect">
            <a:avLst/>
          </a:prstGeom>
          <a:noFill/>
          <a:ln>
            <a:noFill/>
          </a:ln>
        </p:spPr>
      </p:pic>
      <p:sp>
        <p:nvSpPr>
          <p:cNvPr id="18" name="矩形 132100"/>
          <p:cNvSpPr>
            <a:spLocks noRot="1" noChangeArrowheads="1"/>
          </p:cNvSpPr>
          <p:nvPr/>
        </p:nvSpPr>
        <p:spPr bwMode="auto">
          <a:xfrm>
            <a:off x="1246150" y="3212985"/>
            <a:ext cx="2190032" cy="1836128"/>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buNone/>
            </a:pPr>
            <a:r>
              <a:rPr lang="zh-CN" altLang="en-US" dirty="0"/>
              <a:t>女性客房布置要求</a:t>
            </a:r>
            <a:endParaRPr lang="zh-CN" altLang="en-US" b="1" dirty="0">
              <a:solidFill>
                <a:srgbClr val="0000FF"/>
              </a:solidFill>
            </a:endParaRPr>
          </a:p>
        </p:txBody>
      </p:sp>
    </p:spTree>
    <p:extLst>
      <p:ext uri="{BB962C8B-B14F-4D97-AF65-F5344CB8AC3E}">
        <p14:creationId xmlns:p14="http://schemas.microsoft.com/office/powerpoint/2010/main" val="2795121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32100"/>
          <p:cNvSpPr>
            <a:spLocks noRot="1" noChangeArrowheads="1"/>
          </p:cNvSpPr>
          <p:nvPr/>
        </p:nvSpPr>
        <p:spPr bwMode="auto">
          <a:xfrm>
            <a:off x="5940095" y="515712"/>
            <a:ext cx="3749648" cy="212177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buNone/>
            </a:pPr>
            <a:r>
              <a:rPr lang="zh-CN" altLang="en-US" b="1" dirty="0" smtClean="0">
                <a:solidFill>
                  <a:srgbClr val="3333FF"/>
                </a:solidFill>
              </a:rPr>
              <a:t>“海盗主题”</a:t>
            </a:r>
            <a:endParaRPr lang="en-US" altLang="zh-CN" b="1" dirty="0" smtClean="0">
              <a:solidFill>
                <a:srgbClr val="3333FF"/>
              </a:solidFill>
            </a:endParaRPr>
          </a:p>
          <a:p>
            <a:pPr eaLnBrk="1" hangingPunct="1">
              <a:buNone/>
            </a:pPr>
            <a:r>
              <a:rPr lang="en-US" altLang="zh-CN" b="1" dirty="0">
                <a:solidFill>
                  <a:srgbClr val="3333FF"/>
                </a:solidFill>
              </a:rPr>
              <a:t> </a:t>
            </a:r>
            <a:r>
              <a:rPr lang="en-US" altLang="zh-CN" b="1" dirty="0" smtClean="0">
                <a:solidFill>
                  <a:srgbClr val="3333FF"/>
                </a:solidFill>
              </a:rPr>
              <a:t>          </a:t>
            </a:r>
            <a:r>
              <a:rPr lang="zh-CN" altLang="en-US" b="1" dirty="0" smtClean="0">
                <a:solidFill>
                  <a:srgbClr val="3333FF"/>
                </a:solidFill>
              </a:rPr>
              <a:t>儿童</a:t>
            </a:r>
            <a:r>
              <a:rPr lang="zh-CN" altLang="en-US" b="1" dirty="0">
                <a:solidFill>
                  <a:srgbClr val="3333FF"/>
                </a:solidFill>
              </a:rPr>
              <a:t>房</a:t>
            </a:r>
          </a:p>
        </p:txBody>
      </p:sp>
      <p:sp>
        <p:nvSpPr>
          <p:cNvPr id="4" name="Text Box 3"/>
          <p:cNvSpPr txBox="1">
            <a:spLocks noChangeArrowheads="1"/>
          </p:cNvSpPr>
          <p:nvPr/>
        </p:nvSpPr>
        <p:spPr bwMode="auto">
          <a:xfrm>
            <a:off x="611727" y="272537"/>
            <a:ext cx="38162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a:t>
            </a:r>
            <a:r>
              <a:rPr lang="zh-CN" altLang="en-US" sz="3000" b="1" dirty="0" smtClean="0">
                <a:solidFill>
                  <a:srgbClr val="CC3300"/>
                </a:solidFill>
                <a:latin typeface="黑体" pitchFamily="49" charset="-122"/>
                <a:ea typeface="黑体" pitchFamily="49" charset="-122"/>
              </a:rPr>
              <a:t>、儿童客房</a:t>
            </a:r>
            <a:endParaRPr lang="en-US" altLang="zh-CN" sz="3000" b="1" dirty="0">
              <a:solidFill>
                <a:srgbClr val="CC3300"/>
              </a:solidFill>
              <a:latin typeface="黑体" pitchFamily="49" charset="-122"/>
              <a:ea typeface="黑体" pitchFamily="49" charset="-122"/>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7715" y="1556870"/>
            <a:ext cx="7048887" cy="47463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867376"/>
      </p:ext>
    </p:extLst>
  </p:cSld>
  <p:clrMapOvr>
    <a:masterClrMapping/>
  </p:clrMapOvr>
  <p:transition spd="slow">
    <p:cove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83327" y="1340855"/>
            <a:ext cx="5385742" cy="50403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6" name="矩形 132100"/>
          <p:cNvSpPr>
            <a:spLocks noRot="1" noChangeArrowheads="1"/>
          </p:cNvSpPr>
          <p:nvPr/>
        </p:nvSpPr>
        <p:spPr bwMode="auto">
          <a:xfrm>
            <a:off x="-217540" y="1141422"/>
            <a:ext cx="3463242" cy="547238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buNone/>
            </a:pPr>
            <a:r>
              <a:rPr lang="zh-CN" altLang="en-US" b="1" dirty="0" smtClean="0">
                <a:solidFill>
                  <a:srgbClr val="0000FF"/>
                </a:solidFill>
              </a:rPr>
              <a:t>   </a:t>
            </a:r>
            <a:r>
              <a:rPr lang="zh-CN" altLang="zh-CN" b="1" dirty="0" smtClean="0">
                <a:solidFill>
                  <a:srgbClr val="0000FF"/>
                </a:solidFill>
              </a:rPr>
              <a:t>所谓</a:t>
            </a:r>
            <a:r>
              <a:rPr lang="zh-CN" altLang="zh-CN" b="1" dirty="0">
                <a:solidFill>
                  <a:srgbClr val="0000FF"/>
                </a:solidFill>
              </a:rPr>
              <a:t>“健康客房”，是指酒店在健康理念的指导下，通过配备全套健康睡眠用具以及保健</a:t>
            </a:r>
            <a:r>
              <a:rPr lang="zh-CN" altLang="zh-CN" b="1" dirty="0" smtClean="0">
                <a:solidFill>
                  <a:srgbClr val="0000FF"/>
                </a:solidFill>
              </a:rPr>
              <a:t>设备，</a:t>
            </a:r>
            <a:r>
              <a:rPr lang="zh-CN" altLang="zh-CN" b="1" dirty="0">
                <a:solidFill>
                  <a:srgbClr val="0000FF"/>
                </a:solidFill>
              </a:rPr>
              <a:t>从而满足客人对健康需求的一种特色客房</a:t>
            </a:r>
            <a:r>
              <a:rPr lang="zh-CN" altLang="zh-CN" dirty="0"/>
              <a:t>。</a:t>
            </a:r>
            <a:endParaRPr lang="zh-CN" altLang="en-US" b="1" dirty="0">
              <a:solidFill>
                <a:srgbClr val="0000FF"/>
              </a:solidFill>
            </a:endParaRPr>
          </a:p>
        </p:txBody>
      </p:sp>
      <p:sp>
        <p:nvSpPr>
          <p:cNvPr id="5" name="Text Box 3"/>
          <p:cNvSpPr txBox="1">
            <a:spLocks noChangeArrowheads="1"/>
          </p:cNvSpPr>
          <p:nvPr/>
        </p:nvSpPr>
        <p:spPr bwMode="auto">
          <a:xfrm>
            <a:off x="611726" y="587424"/>
            <a:ext cx="38162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smtClean="0">
                <a:solidFill>
                  <a:srgbClr val="CC3300"/>
                </a:solidFill>
                <a:latin typeface="黑体" pitchFamily="49" charset="-122"/>
                <a:ea typeface="黑体" pitchFamily="49" charset="-122"/>
              </a:rPr>
              <a:t>三、健康</a:t>
            </a:r>
            <a:r>
              <a:rPr lang="zh-CN" altLang="en-US" sz="3000" b="1" dirty="0">
                <a:solidFill>
                  <a:srgbClr val="CC3300"/>
                </a:solidFill>
                <a:latin typeface="黑体" pitchFamily="49" charset="-122"/>
                <a:ea typeface="黑体" pitchFamily="49" charset="-122"/>
              </a:rPr>
              <a:t>客房</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1716916240"/>
      </p:ext>
    </p:extLst>
  </p:cSld>
  <p:clrMapOvr>
    <a:masterClrMapping/>
  </p:clrMapOvr>
  <p:transition spd="slow">
    <p:cove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28924" y="1412860"/>
            <a:ext cx="4680326" cy="47866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6" name="矩形 132100"/>
          <p:cNvSpPr>
            <a:spLocks noRot="1" noChangeArrowheads="1"/>
          </p:cNvSpPr>
          <p:nvPr/>
        </p:nvSpPr>
        <p:spPr bwMode="auto">
          <a:xfrm>
            <a:off x="5704830" y="1124840"/>
            <a:ext cx="3294508" cy="432396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marL="0" indent="0">
              <a:buNone/>
            </a:pPr>
            <a:endParaRPr lang="en-US" altLang="zh-CN" b="1" dirty="0" smtClean="0">
              <a:solidFill>
                <a:srgbClr val="0000FF"/>
              </a:solidFill>
            </a:endParaRPr>
          </a:p>
          <a:p>
            <a:pPr marL="0" indent="0">
              <a:buNone/>
            </a:pPr>
            <a:endParaRPr lang="en-US" altLang="zh-CN" b="1" dirty="0">
              <a:solidFill>
                <a:srgbClr val="0000FF"/>
              </a:solidFill>
            </a:endParaRPr>
          </a:p>
          <a:p>
            <a:pPr marL="0" indent="0">
              <a:buNone/>
            </a:pPr>
            <a:r>
              <a:rPr lang="zh-CN" altLang="en-US" b="1" dirty="0">
                <a:solidFill>
                  <a:srgbClr val="0000FF"/>
                </a:solidFill>
              </a:rPr>
              <a:t>主题客房的类型很多</a:t>
            </a:r>
            <a:r>
              <a:rPr lang="zh-CN" altLang="en-US" b="1" dirty="0" smtClean="0">
                <a:solidFill>
                  <a:srgbClr val="0000FF"/>
                </a:solidFill>
              </a:rPr>
              <a:t>，饭店</a:t>
            </a:r>
            <a:r>
              <a:rPr lang="zh-CN" altLang="en-US" b="1" dirty="0">
                <a:solidFill>
                  <a:srgbClr val="0000FF"/>
                </a:solidFill>
              </a:rPr>
              <a:t>还可根据不同历史时代的人文现象进行主题的选择和</a:t>
            </a:r>
            <a:r>
              <a:rPr lang="zh-CN" altLang="en-US" b="1" dirty="0" smtClean="0">
                <a:solidFill>
                  <a:srgbClr val="0000FF"/>
                </a:solidFill>
              </a:rPr>
              <a:t>设计，既</a:t>
            </a:r>
            <a:r>
              <a:rPr lang="zh-CN" altLang="en-US" b="1" dirty="0">
                <a:solidFill>
                  <a:srgbClr val="0000FF"/>
                </a:solidFill>
              </a:rPr>
              <a:t>可以是现代的，也</a:t>
            </a:r>
            <a:r>
              <a:rPr lang="zh-CN" altLang="en-US" b="1" dirty="0" smtClean="0">
                <a:solidFill>
                  <a:srgbClr val="0000FF"/>
                </a:solidFill>
              </a:rPr>
              <a:t>可以是</a:t>
            </a:r>
            <a:r>
              <a:rPr lang="zh-CN" altLang="en-US" b="1" dirty="0">
                <a:solidFill>
                  <a:srgbClr val="0000FF"/>
                </a:solidFill>
              </a:rPr>
              <a:t>历史的</a:t>
            </a:r>
            <a:r>
              <a:rPr lang="zh-CN" altLang="en-US" b="1" dirty="0" smtClean="0">
                <a:solidFill>
                  <a:srgbClr val="0000FF"/>
                </a:solidFill>
              </a:rPr>
              <a:t>，抑或</a:t>
            </a:r>
            <a:r>
              <a:rPr lang="zh-CN" altLang="en-US" b="1" dirty="0">
                <a:solidFill>
                  <a:srgbClr val="0000FF"/>
                </a:solidFill>
              </a:rPr>
              <a:t>是末来虚拟</a:t>
            </a:r>
            <a:r>
              <a:rPr lang="zh-CN" altLang="en-US" b="1" dirty="0" smtClean="0">
                <a:solidFill>
                  <a:srgbClr val="0000FF"/>
                </a:solidFill>
              </a:rPr>
              <a:t>的。</a:t>
            </a:r>
            <a:endParaRPr lang="zh-CN" altLang="zh-CN" b="1" dirty="0">
              <a:solidFill>
                <a:srgbClr val="0000FF"/>
              </a:solidFill>
            </a:endParaRPr>
          </a:p>
          <a:p>
            <a:pPr eaLnBrk="1" hangingPunct="1">
              <a:buNone/>
            </a:pPr>
            <a:endParaRPr lang="zh-CN" altLang="en-US" b="1" dirty="0">
              <a:solidFill>
                <a:srgbClr val="0000FF"/>
              </a:solidFill>
            </a:endParaRPr>
          </a:p>
        </p:txBody>
      </p:sp>
      <p:sp>
        <p:nvSpPr>
          <p:cNvPr id="5" name="Text Box 3"/>
          <p:cNvSpPr txBox="1">
            <a:spLocks noChangeArrowheads="1"/>
          </p:cNvSpPr>
          <p:nvPr/>
        </p:nvSpPr>
        <p:spPr bwMode="auto">
          <a:xfrm>
            <a:off x="428924" y="310425"/>
            <a:ext cx="38162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smtClean="0">
                <a:solidFill>
                  <a:srgbClr val="CC3300"/>
                </a:solidFill>
                <a:latin typeface="黑体" pitchFamily="49" charset="-122"/>
                <a:ea typeface="黑体" pitchFamily="49" charset="-122"/>
              </a:rPr>
              <a:t>四、主题</a:t>
            </a:r>
            <a:r>
              <a:rPr lang="zh-CN" altLang="en-US" sz="3000" b="1" dirty="0">
                <a:solidFill>
                  <a:srgbClr val="CC3300"/>
                </a:solidFill>
                <a:latin typeface="黑体" pitchFamily="49" charset="-122"/>
                <a:ea typeface="黑体" pitchFamily="49" charset="-122"/>
              </a:rPr>
              <a:t>客房</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3961898157"/>
      </p:ext>
    </p:extLst>
  </p:cSld>
  <p:clrMapOvr>
    <a:masterClrMapping/>
  </p:clrMapOvr>
  <p:transition spd="slow">
    <p:cov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32100"/>
          <p:cNvSpPr>
            <a:spLocks noRot="1" noChangeArrowheads="1"/>
          </p:cNvSpPr>
          <p:nvPr/>
        </p:nvSpPr>
        <p:spPr bwMode="auto">
          <a:xfrm>
            <a:off x="5084570" y="4232582"/>
            <a:ext cx="4067965" cy="2625268"/>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buNone/>
            </a:pPr>
            <a:r>
              <a:rPr lang="zh-CN" altLang="en-US" b="1" dirty="0" smtClean="0">
                <a:solidFill>
                  <a:srgbClr val="3333FF"/>
                </a:solidFill>
              </a:rPr>
              <a:t>   白金</a:t>
            </a:r>
            <a:r>
              <a:rPr lang="zh-CN" altLang="en-US" b="1" dirty="0">
                <a:solidFill>
                  <a:srgbClr val="3333FF"/>
                </a:solidFill>
              </a:rPr>
              <a:t>五星：广州花园酒店公寓客房</a:t>
            </a:r>
          </a:p>
        </p:txBody>
      </p:sp>
      <p:sp>
        <p:nvSpPr>
          <p:cNvPr id="4" name="Text Box 3"/>
          <p:cNvSpPr txBox="1">
            <a:spLocks noChangeArrowheads="1"/>
          </p:cNvSpPr>
          <p:nvPr/>
        </p:nvSpPr>
        <p:spPr bwMode="auto">
          <a:xfrm>
            <a:off x="611727" y="272537"/>
            <a:ext cx="38162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smtClean="0">
                <a:solidFill>
                  <a:srgbClr val="CC3300"/>
                </a:solidFill>
                <a:latin typeface="黑体" pitchFamily="49" charset="-122"/>
                <a:ea typeface="黑体" pitchFamily="49" charset="-122"/>
              </a:rPr>
              <a:t>五、公寓式</a:t>
            </a:r>
            <a:r>
              <a:rPr lang="zh-CN" altLang="en-US" sz="3000" b="1" dirty="0">
                <a:solidFill>
                  <a:srgbClr val="CC3300"/>
                </a:solidFill>
                <a:latin typeface="黑体" pitchFamily="49" charset="-122"/>
                <a:ea typeface="黑体" pitchFamily="49" charset="-122"/>
              </a:rPr>
              <a:t>酒店客房</a:t>
            </a:r>
            <a:endParaRPr lang="en-US" altLang="zh-CN" sz="3000" b="1" dirty="0">
              <a:solidFill>
                <a:srgbClr val="CC3300"/>
              </a:solidFill>
              <a:latin typeface="黑体" pitchFamily="49" charset="-122"/>
              <a:ea typeface="黑体" pitchFamily="49" charset="-122"/>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2764" y="1556870"/>
            <a:ext cx="5387332" cy="47463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643140" y="1124840"/>
            <a:ext cx="3203904" cy="2308324"/>
          </a:xfrm>
          <a:prstGeom prst="rect">
            <a:avLst/>
          </a:prstGeom>
          <a:noFill/>
        </p:spPr>
        <p:txBody>
          <a:bodyPr wrap="square" rtlCol="0">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公寓式客房可将睡觉、做饭、就餐、洗澡、工作集中于一室，非常实惠</a:t>
            </a:r>
          </a:p>
        </p:txBody>
      </p:sp>
    </p:spTree>
    <p:extLst>
      <p:ext uri="{BB962C8B-B14F-4D97-AF65-F5344CB8AC3E}">
        <p14:creationId xmlns:p14="http://schemas.microsoft.com/office/powerpoint/2010/main" val="711748820"/>
      </p:ext>
    </p:extLst>
  </p:cSld>
  <p:clrMapOvr>
    <a:masterClrMapping/>
  </p:clrMapOvr>
  <p:transition spd="slow">
    <p:cov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83327" y="1268851"/>
            <a:ext cx="5385742" cy="49683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6" name="矩形 132100"/>
          <p:cNvSpPr>
            <a:spLocks noRot="1" noChangeArrowheads="1"/>
          </p:cNvSpPr>
          <p:nvPr/>
        </p:nvSpPr>
        <p:spPr bwMode="auto">
          <a:xfrm>
            <a:off x="-217540" y="2132910"/>
            <a:ext cx="3463242" cy="324022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buNone/>
            </a:pPr>
            <a:r>
              <a:rPr lang="zh-CN" altLang="en-US" b="1" dirty="0" smtClean="0">
                <a:solidFill>
                  <a:srgbClr val="0000FF"/>
                </a:solidFill>
              </a:rPr>
              <a:t>   残疾人</a:t>
            </a:r>
            <a:r>
              <a:rPr lang="zh-CN" altLang="en-US" b="1" dirty="0">
                <a:solidFill>
                  <a:srgbClr val="0000FF"/>
                </a:solidFill>
              </a:rPr>
              <a:t>房的设计要同时考虑行走不便和失聪失明残疾人的使用。</a:t>
            </a:r>
          </a:p>
        </p:txBody>
      </p:sp>
      <p:sp>
        <p:nvSpPr>
          <p:cNvPr id="5" name="Text Box 3"/>
          <p:cNvSpPr txBox="1">
            <a:spLocks noChangeArrowheads="1"/>
          </p:cNvSpPr>
          <p:nvPr/>
        </p:nvSpPr>
        <p:spPr bwMode="auto">
          <a:xfrm>
            <a:off x="611726" y="587424"/>
            <a:ext cx="38162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六</a:t>
            </a:r>
            <a:r>
              <a:rPr lang="zh-CN" altLang="en-US" sz="3000" b="1" dirty="0" smtClean="0">
                <a:solidFill>
                  <a:srgbClr val="CC3300"/>
                </a:solidFill>
                <a:latin typeface="黑体" pitchFamily="49" charset="-122"/>
                <a:ea typeface="黑体" pitchFamily="49" charset="-122"/>
              </a:rPr>
              <a:t>、残疾人客房</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27318493"/>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a:spLocks/>
          </p:cNvSpPr>
          <p:nvPr/>
        </p:nvSpPr>
        <p:spPr bwMode="auto">
          <a:xfrm flipH="1">
            <a:off x="6827401" y="5679646"/>
            <a:ext cx="893867" cy="192303"/>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solidFill>
            <a:srgbClr val="FF6D6D"/>
          </a:solidFill>
          <a:ln>
            <a:noFill/>
          </a:ln>
        </p:spPr>
        <p:txBody>
          <a:bodyPr vert="horz" wrap="square" lIns="91440" tIns="45720" rIns="91440" bIns="45720" numCol="1" anchor="t" anchorCtr="0" compatLnSpc="1">
            <a:prstTxWarp prst="textNoShape">
              <a:avLst/>
            </a:prstTxWarp>
          </a:bodyPr>
          <a:lstStyle/>
          <a:p>
            <a:endParaRPr lang="id-ID" sz="1351"/>
          </a:p>
        </p:txBody>
      </p:sp>
      <p:sp>
        <p:nvSpPr>
          <p:cNvPr id="3" name="Freeform 24"/>
          <p:cNvSpPr/>
          <p:nvPr/>
        </p:nvSpPr>
        <p:spPr>
          <a:xfrm flipH="1">
            <a:off x="6593112" y="5242387"/>
            <a:ext cx="1362439" cy="397176"/>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Freeform 25"/>
          <p:cNvSpPr/>
          <p:nvPr/>
        </p:nvSpPr>
        <p:spPr>
          <a:xfrm flipH="1">
            <a:off x="6970450" y="5912030"/>
            <a:ext cx="607766" cy="129743"/>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Freeform 5"/>
          <p:cNvSpPr>
            <a:spLocks/>
          </p:cNvSpPr>
          <p:nvPr/>
        </p:nvSpPr>
        <p:spPr bwMode="auto">
          <a:xfrm>
            <a:off x="7164999" y="4474971"/>
            <a:ext cx="177800" cy="525463"/>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 name="Freeform 6"/>
          <p:cNvSpPr>
            <a:spLocks/>
          </p:cNvSpPr>
          <p:nvPr/>
        </p:nvSpPr>
        <p:spPr bwMode="auto">
          <a:xfrm>
            <a:off x="7215799" y="4381308"/>
            <a:ext cx="139700" cy="16192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 name="Freeform 7"/>
          <p:cNvSpPr>
            <a:spLocks/>
          </p:cNvSpPr>
          <p:nvPr/>
        </p:nvSpPr>
        <p:spPr bwMode="auto">
          <a:xfrm>
            <a:off x="7199924" y="4440046"/>
            <a:ext cx="152400" cy="147639"/>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 name="Freeform 8"/>
          <p:cNvSpPr>
            <a:spLocks/>
          </p:cNvSpPr>
          <p:nvPr/>
        </p:nvSpPr>
        <p:spPr bwMode="auto">
          <a:xfrm>
            <a:off x="7188812" y="4981383"/>
            <a:ext cx="46038" cy="76200"/>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 name="Freeform 9"/>
          <p:cNvSpPr>
            <a:spLocks/>
          </p:cNvSpPr>
          <p:nvPr/>
        </p:nvSpPr>
        <p:spPr bwMode="auto">
          <a:xfrm>
            <a:off x="7349151" y="4473383"/>
            <a:ext cx="176213" cy="525463"/>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 name="Freeform 10"/>
          <p:cNvSpPr>
            <a:spLocks/>
          </p:cNvSpPr>
          <p:nvPr/>
        </p:nvSpPr>
        <p:spPr bwMode="auto">
          <a:xfrm>
            <a:off x="7398362" y="4376546"/>
            <a:ext cx="139700" cy="16192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 name="Freeform 11"/>
          <p:cNvSpPr>
            <a:spLocks/>
          </p:cNvSpPr>
          <p:nvPr/>
        </p:nvSpPr>
        <p:spPr bwMode="auto">
          <a:xfrm>
            <a:off x="7384074" y="4438457"/>
            <a:ext cx="152400" cy="146051"/>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 name="Freeform 12"/>
          <p:cNvSpPr>
            <a:spLocks/>
          </p:cNvSpPr>
          <p:nvPr/>
        </p:nvSpPr>
        <p:spPr bwMode="auto">
          <a:xfrm>
            <a:off x="7372962" y="4976620"/>
            <a:ext cx="46038" cy="76200"/>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13"/>
          <p:cNvSpPr>
            <a:spLocks/>
          </p:cNvSpPr>
          <p:nvPr/>
        </p:nvSpPr>
        <p:spPr bwMode="auto">
          <a:xfrm>
            <a:off x="7509489" y="4476558"/>
            <a:ext cx="41275" cy="266700"/>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14" name="Group 123"/>
          <p:cNvGrpSpPr/>
          <p:nvPr/>
        </p:nvGrpSpPr>
        <p:grpSpPr>
          <a:xfrm>
            <a:off x="6274414" y="4394009"/>
            <a:ext cx="817563" cy="620713"/>
            <a:chOff x="7170738" y="4168775"/>
            <a:chExt cx="817563" cy="620713"/>
          </a:xfrm>
          <a:solidFill>
            <a:srgbClr val="FF6D6D"/>
          </a:solidFill>
        </p:grpSpPr>
        <p:sp>
          <p:nvSpPr>
            <p:cNvPr id="15" name="Freeform 14"/>
            <p:cNvSpPr>
              <a:spLocks/>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17"/>
            <p:cNvSpPr>
              <a:spLocks/>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 name="Freeform 18"/>
            <p:cNvSpPr>
              <a:spLocks/>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 name="Freeform 19"/>
            <p:cNvSpPr>
              <a:spLocks/>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1" name="Freeform 20"/>
          <p:cNvSpPr>
            <a:spLocks noEditPoints="1"/>
          </p:cNvSpPr>
          <p:nvPr/>
        </p:nvSpPr>
        <p:spPr bwMode="auto">
          <a:xfrm>
            <a:off x="5609249" y="2235007"/>
            <a:ext cx="477838" cy="503239"/>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 name="Oval 21"/>
          <p:cNvSpPr>
            <a:spLocks noChangeArrowheads="1"/>
          </p:cNvSpPr>
          <p:nvPr/>
        </p:nvSpPr>
        <p:spPr bwMode="auto">
          <a:xfrm>
            <a:off x="8658837" y="2117532"/>
            <a:ext cx="141288" cy="141288"/>
          </a:xfrm>
          <a:prstGeom prst="ellipse">
            <a:avLst/>
          </a:pr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 name="Freeform 22"/>
          <p:cNvSpPr>
            <a:spLocks/>
          </p:cNvSpPr>
          <p:nvPr/>
        </p:nvSpPr>
        <p:spPr bwMode="auto">
          <a:xfrm>
            <a:off x="8709637" y="2222307"/>
            <a:ext cx="222250" cy="463551"/>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 name="Freeform 23"/>
          <p:cNvSpPr>
            <a:spLocks/>
          </p:cNvSpPr>
          <p:nvPr/>
        </p:nvSpPr>
        <p:spPr bwMode="auto">
          <a:xfrm>
            <a:off x="8514376" y="2222307"/>
            <a:ext cx="238125" cy="457200"/>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 name="Freeform 24"/>
          <p:cNvSpPr>
            <a:spLocks/>
          </p:cNvSpPr>
          <p:nvPr/>
        </p:nvSpPr>
        <p:spPr bwMode="auto">
          <a:xfrm>
            <a:off x="8722337" y="2066734"/>
            <a:ext cx="25400" cy="79375"/>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 name="Freeform 25"/>
          <p:cNvSpPr>
            <a:spLocks noEditPoints="1"/>
          </p:cNvSpPr>
          <p:nvPr/>
        </p:nvSpPr>
        <p:spPr bwMode="auto">
          <a:xfrm>
            <a:off x="7585689" y="1725420"/>
            <a:ext cx="225425" cy="609600"/>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 name="Freeform 26"/>
          <p:cNvSpPr>
            <a:spLocks noEditPoints="1"/>
          </p:cNvSpPr>
          <p:nvPr/>
        </p:nvSpPr>
        <p:spPr bwMode="auto">
          <a:xfrm>
            <a:off x="7392012" y="1917507"/>
            <a:ext cx="611188" cy="223839"/>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 name="Freeform 27"/>
          <p:cNvSpPr>
            <a:spLocks noEditPoints="1"/>
          </p:cNvSpPr>
          <p:nvPr/>
        </p:nvSpPr>
        <p:spPr bwMode="auto">
          <a:xfrm>
            <a:off x="7438051" y="1779396"/>
            <a:ext cx="519113" cy="498475"/>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Freeform 28"/>
          <p:cNvSpPr>
            <a:spLocks noEditPoints="1"/>
          </p:cNvSpPr>
          <p:nvPr/>
        </p:nvSpPr>
        <p:spPr bwMode="auto">
          <a:xfrm>
            <a:off x="7438051" y="1779396"/>
            <a:ext cx="519113" cy="498475"/>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Oval 29"/>
          <p:cNvSpPr>
            <a:spLocks noChangeArrowheads="1"/>
          </p:cNvSpPr>
          <p:nvPr/>
        </p:nvSpPr>
        <p:spPr bwMode="auto">
          <a:xfrm>
            <a:off x="7652364" y="1982597"/>
            <a:ext cx="93663" cy="93663"/>
          </a:xfrm>
          <a:prstGeom prst="ellipse">
            <a:avLst/>
          </a:pr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Freeform 30"/>
          <p:cNvSpPr>
            <a:spLocks noEditPoints="1"/>
          </p:cNvSpPr>
          <p:nvPr/>
        </p:nvSpPr>
        <p:spPr bwMode="auto">
          <a:xfrm>
            <a:off x="8371501" y="1552383"/>
            <a:ext cx="257175" cy="487363"/>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Rectangle 31"/>
          <p:cNvSpPr>
            <a:spLocks noChangeArrowheads="1"/>
          </p:cNvSpPr>
          <p:nvPr/>
        </p:nvSpPr>
        <p:spPr bwMode="auto">
          <a:xfrm>
            <a:off x="8242912" y="1550797"/>
            <a:ext cx="65088" cy="47466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Freeform 32"/>
          <p:cNvSpPr>
            <a:spLocks noEditPoints="1"/>
          </p:cNvSpPr>
          <p:nvPr/>
        </p:nvSpPr>
        <p:spPr bwMode="auto">
          <a:xfrm>
            <a:off x="6134714" y="3941571"/>
            <a:ext cx="561975" cy="411163"/>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34" name="Group 127"/>
          <p:cNvGrpSpPr/>
          <p:nvPr/>
        </p:nvGrpSpPr>
        <p:grpSpPr>
          <a:xfrm>
            <a:off x="7714276" y="4352732"/>
            <a:ext cx="508001" cy="654051"/>
            <a:chOff x="8610600" y="4127500"/>
            <a:chExt cx="508001" cy="654050"/>
          </a:xfrm>
          <a:solidFill>
            <a:srgbClr val="FF6D6D"/>
          </a:solidFill>
        </p:grpSpPr>
        <p:sp>
          <p:nvSpPr>
            <p:cNvPr id="35" name="Freeform 33"/>
            <p:cNvSpPr>
              <a:spLocks/>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35"/>
            <p:cNvSpPr>
              <a:spLocks/>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36"/>
            <p:cNvSpPr>
              <a:spLocks/>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37"/>
            <p:cNvSpPr>
              <a:spLocks/>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38"/>
            <p:cNvSpPr>
              <a:spLocks/>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40"/>
            <p:cNvSpPr>
              <a:spLocks/>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43" name="Freeform 41"/>
          <p:cNvSpPr>
            <a:spLocks noEditPoints="1"/>
          </p:cNvSpPr>
          <p:nvPr/>
        </p:nvSpPr>
        <p:spPr bwMode="auto">
          <a:xfrm>
            <a:off x="8134964" y="3692332"/>
            <a:ext cx="428625" cy="390525"/>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42"/>
          <p:cNvSpPr>
            <a:spLocks/>
          </p:cNvSpPr>
          <p:nvPr/>
        </p:nvSpPr>
        <p:spPr bwMode="auto">
          <a:xfrm>
            <a:off x="8246089" y="4052695"/>
            <a:ext cx="92075" cy="198439"/>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Freeform 43"/>
          <p:cNvSpPr>
            <a:spLocks/>
          </p:cNvSpPr>
          <p:nvPr/>
        </p:nvSpPr>
        <p:spPr bwMode="auto">
          <a:xfrm>
            <a:off x="8207989" y="4113020"/>
            <a:ext cx="130175" cy="268288"/>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Freeform 44"/>
          <p:cNvSpPr>
            <a:spLocks/>
          </p:cNvSpPr>
          <p:nvPr/>
        </p:nvSpPr>
        <p:spPr bwMode="auto">
          <a:xfrm>
            <a:off x="7018951" y="1107884"/>
            <a:ext cx="523875" cy="479425"/>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rgbClr val="FF6D6D"/>
          </a:solidFill>
          <a:ln>
            <a:noFill/>
          </a:ln>
        </p:spPr>
        <p:txBody>
          <a:bodyPr vert="horz" wrap="square" lIns="91440" tIns="45720" rIns="91440" bIns="45720" numCol="1" anchor="t" anchorCtr="0" compatLnSpc="1">
            <a:prstTxWarp prst="textNoShape">
              <a:avLst/>
            </a:prstTxWarp>
          </a:bodyPr>
          <a:lstStyle/>
          <a:p>
            <a:endParaRPr lang="id-ID"/>
          </a:p>
        </p:txBody>
      </p:sp>
      <p:sp>
        <p:nvSpPr>
          <p:cNvPr id="47" name="Freeform 45"/>
          <p:cNvSpPr>
            <a:spLocks noEditPoints="1"/>
          </p:cNvSpPr>
          <p:nvPr/>
        </p:nvSpPr>
        <p:spPr bwMode="auto">
          <a:xfrm>
            <a:off x="6863376" y="3768533"/>
            <a:ext cx="638175" cy="528639"/>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Freeform 46"/>
          <p:cNvSpPr>
            <a:spLocks noEditPoints="1"/>
          </p:cNvSpPr>
          <p:nvPr/>
        </p:nvSpPr>
        <p:spPr bwMode="auto">
          <a:xfrm>
            <a:off x="7992087" y="2716021"/>
            <a:ext cx="819150" cy="955675"/>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rgbClr val="FF6D6D"/>
          </a:solidFill>
          <a:ln>
            <a:noFill/>
          </a:ln>
        </p:spPr>
        <p:txBody>
          <a:bodyPr vert="horz" wrap="square" lIns="91440" tIns="45720" rIns="91440" bIns="45720" numCol="1" anchor="t" anchorCtr="0" compatLnSpc="1">
            <a:prstTxWarp prst="textNoShape">
              <a:avLst/>
            </a:prstTxWarp>
          </a:bodyPr>
          <a:lstStyle/>
          <a:p>
            <a:endParaRPr lang="id-ID"/>
          </a:p>
        </p:txBody>
      </p:sp>
      <p:sp>
        <p:nvSpPr>
          <p:cNvPr id="49" name="Freeform 47"/>
          <p:cNvSpPr>
            <a:spLocks noEditPoints="1"/>
          </p:cNvSpPr>
          <p:nvPr/>
        </p:nvSpPr>
        <p:spPr bwMode="auto">
          <a:xfrm>
            <a:off x="8612801" y="2995420"/>
            <a:ext cx="354013" cy="695325"/>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rgbClr val="FF6D6D"/>
          </a:solidFill>
          <a:ln>
            <a:noFill/>
          </a:ln>
        </p:spPr>
        <p:txBody>
          <a:bodyPr vert="horz" wrap="square" lIns="91440" tIns="45720" rIns="91440" bIns="45720" numCol="1" anchor="t" anchorCtr="0" compatLnSpc="1">
            <a:prstTxWarp prst="textNoShape">
              <a:avLst/>
            </a:prstTxWarp>
          </a:bodyPr>
          <a:lstStyle/>
          <a:p>
            <a:endParaRPr lang="id-ID"/>
          </a:p>
        </p:txBody>
      </p:sp>
      <p:sp>
        <p:nvSpPr>
          <p:cNvPr id="50" name="Freeform 48"/>
          <p:cNvSpPr>
            <a:spLocks noEditPoints="1"/>
          </p:cNvSpPr>
          <p:nvPr/>
        </p:nvSpPr>
        <p:spPr bwMode="auto">
          <a:xfrm>
            <a:off x="7377724" y="3084321"/>
            <a:ext cx="579438" cy="579439"/>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1" name="Freeform 49"/>
          <p:cNvSpPr>
            <a:spLocks/>
          </p:cNvSpPr>
          <p:nvPr/>
        </p:nvSpPr>
        <p:spPr bwMode="auto">
          <a:xfrm>
            <a:off x="7484089" y="3268471"/>
            <a:ext cx="288925" cy="152400"/>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52" name="Group 126"/>
          <p:cNvGrpSpPr/>
          <p:nvPr/>
        </p:nvGrpSpPr>
        <p:grpSpPr>
          <a:xfrm>
            <a:off x="7609501" y="3830445"/>
            <a:ext cx="454025" cy="431800"/>
            <a:chOff x="8505825" y="3605213"/>
            <a:chExt cx="454025" cy="431800"/>
          </a:xfrm>
        </p:grpSpPr>
        <p:sp>
          <p:nvSpPr>
            <p:cNvPr id="53" name="Freeform 50"/>
            <p:cNvSpPr>
              <a:spLocks/>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4" name="Freeform 51"/>
            <p:cNvSpPr>
              <a:spLocks/>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55" name="Freeform 52"/>
          <p:cNvSpPr>
            <a:spLocks/>
          </p:cNvSpPr>
          <p:nvPr/>
        </p:nvSpPr>
        <p:spPr bwMode="auto">
          <a:xfrm>
            <a:off x="6209324" y="1260281"/>
            <a:ext cx="679450" cy="552451"/>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6" name="Freeform 53"/>
          <p:cNvSpPr>
            <a:spLocks/>
          </p:cNvSpPr>
          <p:nvPr/>
        </p:nvSpPr>
        <p:spPr bwMode="auto">
          <a:xfrm>
            <a:off x="6725264" y="1230122"/>
            <a:ext cx="187325" cy="257175"/>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54"/>
          <p:cNvSpPr>
            <a:spLocks/>
          </p:cNvSpPr>
          <p:nvPr/>
        </p:nvSpPr>
        <p:spPr bwMode="auto">
          <a:xfrm>
            <a:off x="6298224" y="1406333"/>
            <a:ext cx="514350" cy="336551"/>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55"/>
          <p:cNvSpPr>
            <a:spLocks noEditPoints="1"/>
          </p:cNvSpPr>
          <p:nvPr/>
        </p:nvSpPr>
        <p:spPr bwMode="auto">
          <a:xfrm>
            <a:off x="5879126" y="1701607"/>
            <a:ext cx="296863" cy="520700"/>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rgbClr val="FF6D6D"/>
          </a:solidFill>
          <a:ln>
            <a:noFill/>
          </a:ln>
        </p:spPr>
        <p:txBody>
          <a:bodyPr vert="horz" wrap="square" lIns="91440" tIns="45720" rIns="91440" bIns="45720" numCol="1" anchor="t" anchorCtr="0" compatLnSpc="1">
            <a:prstTxWarp prst="textNoShape">
              <a:avLst/>
            </a:prstTxWarp>
          </a:bodyPr>
          <a:lstStyle/>
          <a:p>
            <a:endParaRPr lang="id-ID"/>
          </a:p>
        </p:txBody>
      </p:sp>
      <p:sp>
        <p:nvSpPr>
          <p:cNvPr id="59" name="Freeform 56"/>
          <p:cNvSpPr>
            <a:spLocks noEditPoints="1"/>
          </p:cNvSpPr>
          <p:nvPr/>
        </p:nvSpPr>
        <p:spPr bwMode="auto">
          <a:xfrm>
            <a:off x="5609251" y="2792221"/>
            <a:ext cx="555625" cy="604839"/>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0" name="Freeform 57"/>
          <p:cNvSpPr>
            <a:spLocks noEditPoints="1"/>
          </p:cNvSpPr>
          <p:nvPr/>
        </p:nvSpPr>
        <p:spPr bwMode="auto">
          <a:xfrm>
            <a:off x="7658712" y="1228533"/>
            <a:ext cx="528638" cy="519113"/>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58"/>
          <p:cNvSpPr>
            <a:spLocks noEditPoints="1"/>
          </p:cNvSpPr>
          <p:nvPr/>
        </p:nvSpPr>
        <p:spPr bwMode="auto">
          <a:xfrm>
            <a:off x="5791304" y="3394157"/>
            <a:ext cx="514350" cy="520700"/>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2" name="Rectangle 59"/>
          <p:cNvSpPr>
            <a:spLocks noChangeArrowheads="1"/>
          </p:cNvSpPr>
          <p:nvPr/>
        </p:nvSpPr>
        <p:spPr bwMode="auto">
          <a:xfrm>
            <a:off x="7787301" y="2900170"/>
            <a:ext cx="627063" cy="31751"/>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3" name="Rectangle 60"/>
          <p:cNvSpPr>
            <a:spLocks noChangeArrowheads="1"/>
          </p:cNvSpPr>
          <p:nvPr/>
        </p:nvSpPr>
        <p:spPr bwMode="auto">
          <a:xfrm>
            <a:off x="7812701" y="2836670"/>
            <a:ext cx="576263" cy="31751"/>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Rectangle 61"/>
          <p:cNvSpPr>
            <a:spLocks noChangeArrowheads="1"/>
          </p:cNvSpPr>
          <p:nvPr/>
        </p:nvSpPr>
        <p:spPr bwMode="auto">
          <a:xfrm>
            <a:off x="8039712" y="2771582"/>
            <a:ext cx="122238" cy="31751"/>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5" name="Rectangle 62"/>
          <p:cNvSpPr>
            <a:spLocks noChangeArrowheads="1"/>
          </p:cNvSpPr>
          <p:nvPr/>
        </p:nvSpPr>
        <p:spPr bwMode="auto">
          <a:xfrm>
            <a:off x="8061937" y="2538220"/>
            <a:ext cx="77788" cy="25400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6" name="Rectangle 63"/>
          <p:cNvSpPr>
            <a:spLocks noChangeArrowheads="1"/>
          </p:cNvSpPr>
          <p:nvPr/>
        </p:nvSpPr>
        <p:spPr bwMode="auto">
          <a:xfrm>
            <a:off x="8039712" y="2525521"/>
            <a:ext cx="122238" cy="31751"/>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7" name="Rectangle 64"/>
          <p:cNvSpPr>
            <a:spLocks noChangeArrowheads="1"/>
          </p:cNvSpPr>
          <p:nvPr/>
        </p:nvSpPr>
        <p:spPr bwMode="auto">
          <a:xfrm>
            <a:off x="8225451" y="2771582"/>
            <a:ext cx="119063" cy="31751"/>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8" name="Rectangle 65"/>
          <p:cNvSpPr>
            <a:spLocks noChangeArrowheads="1"/>
          </p:cNvSpPr>
          <p:nvPr/>
        </p:nvSpPr>
        <p:spPr bwMode="auto">
          <a:xfrm>
            <a:off x="8246087" y="2538220"/>
            <a:ext cx="76200" cy="25400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9" name="Rectangle 66"/>
          <p:cNvSpPr>
            <a:spLocks noChangeArrowheads="1"/>
          </p:cNvSpPr>
          <p:nvPr/>
        </p:nvSpPr>
        <p:spPr bwMode="auto">
          <a:xfrm>
            <a:off x="8225451" y="2525521"/>
            <a:ext cx="119063" cy="31751"/>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0" name="Rectangle 67"/>
          <p:cNvSpPr>
            <a:spLocks noChangeArrowheads="1"/>
          </p:cNvSpPr>
          <p:nvPr/>
        </p:nvSpPr>
        <p:spPr bwMode="auto">
          <a:xfrm>
            <a:off x="7857149" y="2771582"/>
            <a:ext cx="122238" cy="31751"/>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1" name="Rectangle 68"/>
          <p:cNvSpPr>
            <a:spLocks noChangeArrowheads="1"/>
          </p:cNvSpPr>
          <p:nvPr/>
        </p:nvSpPr>
        <p:spPr bwMode="auto">
          <a:xfrm>
            <a:off x="7877788" y="2538220"/>
            <a:ext cx="79375" cy="25400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2" name="Rectangle 69"/>
          <p:cNvSpPr>
            <a:spLocks noChangeArrowheads="1"/>
          </p:cNvSpPr>
          <p:nvPr/>
        </p:nvSpPr>
        <p:spPr bwMode="auto">
          <a:xfrm>
            <a:off x="7857149" y="2525521"/>
            <a:ext cx="122238" cy="31751"/>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3" name="Rectangle 70"/>
          <p:cNvSpPr>
            <a:spLocks noChangeArrowheads="1"/>
          </p:cNvSpPr>
          <p:nvPr/>
        </p:nvSpPr>
        <p:spPr bwMode="auto">
          <a:xfrm>
            <a:off x="7812701" y="2455670"/>
            <a:ext cx="576263" cy="31751"/>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4" name="Freeform 71"/>
          <p:cNvSpPr>
            <a:spLocks/>
          </p:cNvSpPr>
          <p:nvPr/>
        </p:nvSpPr>
        <p:spPr bwMode="auto">
          <a:xfrm>
            <a:off x="7812701" y="2271521"/>
            <a:ext cx="576263" cy="184151"/>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5" name="Freeform 72"/>
          <p:cNvSpPr>
            <a:spLocks noEditPoints="1"/>
          </p:cNvSpPr>
          <p:nvPr/>
        </p:nvSpPr>
        <p:spPr bwMode="auto">
          <a:xfrm>
            <a:off x="6228374" y="2438207"/>
            <a:ext cx="800100" cy="522288"/>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6" name="Freeform 73"/>
          <p:cNvSpPr>
            <a:spLocks noEditPoints="1"/>
          </p:cNvSpPr>
          <p:nvPr/>
        </p:nvSpPr>
        <p:spPr bwMode="auto">
          <a:xfrm>
            <a:off x="7993676" y="3011297"/>
            <a:ext cx="187325" cy="327025"/>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7" name="Freeform 74"/>
          <p:cNvSpPr>
            <a:spLocks noEditPoints="1"/>
          </p:cNvSpPr>
          <p:nvPr/>
        </p:nvSpPr>
        <p:spPr bwMode="auto">
          <a:xfrm>
            <a:off x="6358549" y="1890521"/>
            <a:ext cx="376238" cy="460375"/>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rgbClr val="FF6D6D"/>
          </a:solidFill>
          <a:ln>
            <a:noFill/>
          </a:ln>
        </p:spPr>
        <p:txBody>
          <a:bodyPr vert="horz" wrap="square" lIns="91440" tIns="45720" rIns="91440" bIns="45720" numCol="1" anchor="t" anchorCtr="0" compatLnSpc="1">
            <a:prstTxWarp prst="textNoShape">
              <a:avLst/>
            </a:prstTxWarp>
          </a:bodyPr>
          <a:lstStyle/>
          <a:p>
            <a:endParaRPr lang="id-ID"/>
          </a:p>
        </p:txBody>
      </p:sp>
      <p:sp>
        <p:nvSpPr>
          <p:cNvPr id="78" name="Freeform 75"/>
          <p:cNvSpPr>
            <a:spLocks noEditPoints="1"/>
          </p:cNvSpPr>
          <p:nvPr/>
        </p:nvSpPr>
        <p:spPr bwMode="auto">
          <a:xfrm>
            <a:off x="7082451" y="2374707"/>
            <a:ext cx="569913" cy="571500"/>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rgbClr val="FF6D6D"/>
          </a:solidFill>
          <a:ln>
            <a:noFill/>
          </a:ln>
        </p:spPr>
        <p:txBody>
          <a:bodyPr vert="horz" wrap="square" lIns="91440" tIns="45720" rIns="91440" bIns="45720" numCol="1" anchor="t" anchorCtr="0" compatLnSpc="1">
            <a:prstTxWarp prst="textNoShape">
              <a:avLst/>
            </a:prstTxWarp>
          </a:bodyPr>
          <a:lstStyle/>
          <a:p>
            <a:endParaRPr lang="id-ID"/>
          </a:p>
        </p:txBody>
      </p:sp>
      <p:sp>
        <p:nvSpPr>
          <p:cNvPr id="79" name="Freeform 76"/>
          <p:cNvSpPr>
            <a:spLocks noEditPoints="1"/>
          </p:cNvSpPr>
          <p:nvPr/>
        </p:nvSpPr>
        <p:spPr bwMode="auto">
          <a:xfrm>
            <a:off x="6514124" y="3111308"/>
            <a:ext cx="642938" cy="487363"/>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rgbClr val="FF6D6D"/>
          </a:solidFill>
          <a:ln>
            <a:noFill/>
          </a:ln>
        </p:spPr>
        <p:txBody>
          <a:bodyPr vert="horz" wrap="square" lIns="91440" tIns="45720" rIns="91440" bIns="45720" numCol="1" anchor="t" anchorCtr="0" compatLnSpc="1">
            <a:prstTxWarp prst="textNoShape">
              <a:avLst/>
            </a:prstTxWarp>
          </a:bodyPr>
          <a:lstStyle/>
          <a:p>
            <a:endParaRPr lang="id-ID"/>
          </a:p>
        </p:txBody>
      </p:sp>
      <p:sp>
        <p:nvSpPr>
          <p:cNvPr id="80" name="Freeform 77"/>
          <p:cNvSpPr>
            <a:spLocks/>
          </p:cNvSpPr>
          <p:nvPr/>
        </p:nvSpPr>
        <p:spPr bwMode="auto">
          <a:xfrm>
            <a:off x="6795114" y="2396932"/>
            <a:ext cx="214313" cy="160339"/>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1" name="Freeform 78"/>
          <p:cNvSpPr>
            <a:spLocks/>
          </p:cNvSpPr>
          <p:nvPr/>
        </p:nvSpPr>
        <p:spPr bwMode="auto">
          <a:xfrm>
            <a:off x="6890362" y="2355658"/>
            <a:ext cx="58738" cy="73025"/>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2" name="Freeform 79"/>
          <p:cNvSpPr>
            <a:spLocks noEditPoints="1"/>
          </p:cNvSpPr>
          <p:nvPr/>
        </p:nvSpPr>
        <p:spPr bwMode="auto">
          <a:xfrm>
            <a:off x="6556989" y="3692332"/>
            <a:ext cx="225425" cy="312739"/>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3" name="Freeform 80"/>
          <p:cNvSpPr>
            <a:spLocks noEditPoints="1"/>
          </p:cNvSpPr>
          <p:nvPr/>
        </p:nvSpPr>
        <p:spPr bwMode="auto">
          <a:xfrm>
            <a:off x="8288951" y="2088957"/>
            <a:ext cx="282575" cy="309563"/>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4" name="Freeform 81"/>
          <p:cNvSpPr>
            <a:spLocks noEditPoints="1"/>
          </p:cNvSpPr>
          <p:nvPr/>
        </p:nvSpPr>
        <p:spPr bwMode="auto">
          <a:xfrm>
            <a:off x="6876074" y="1673033"/>
            <a:ext cx="427038" cy="614363"/>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5" name="Freeform 82"/>
          <p:cNvSpPr>
            <a:spLocks noEditPoints="1"/>
          </p:cNvSpPr>
          <p:nvPr/>
        </p:nvSpPr>
        <p:spPr bwMode="auto">
          <a:xfrm>
            <a:off x="6723676" y="1585720"/>
            <a:ext cx="246063" cy="217488"/>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6" name="Freeform 83"/>
          <p:cNvSpPr>
            <a:spLocks/>
          </p:cNvSpPr>
          <p:nvPr/>
        </p:nvSpPr>
        <p:spPr bwMode="auto">
          <a:xfrm>
            <a:off x="6653824" y="1715897"/>
            <a:ext cx="107950" cy="68263"/>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7" name="Freeform 84"/>
          <p:cNvSpPr>
            <a:spLocks/>
          </p:cNvSpPr>
          <p:nvPr/>
        </p:nvSpPr>
        <p:spPr bwMode="auto">
          <a:xfrm>
            <a:off x="6585562" y="1725421"/>
            <a:ext cx="146050" cy="88900"/>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8" name="Freeform 85"/>
          <p:cNvSpPr>
            <a:spLocks noEditPoints="1"/>
          </p:cNvSpPr>
          <p:nvPr/>
        </p:nvSpPr>
        <p:spPr bwMode="auto">
          <a:xfrm>
            <a:off x="6501424" y="2884295"/>
            <a:ext cx="446088" cy="158751"/>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9" name="Freeform 86"/>
          <p:cNvSpPr>
            <a:spLocks/>
          </p:cNvSpPr>
          <p:nvPr/>
        </p:nvSpPr>
        <p:spPr bwMode="auto">
          <a:xfrm>
            <a:off x="8349276" y="3293872"/>
            <a:ext cx="246063" cy="315913"/>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0" name="Freeform 87"/>
          <p:cNvSpPr>
            <a:spLocks/>
          </p:cNvSpPr>
          <p:nvPr/>
        </p:nvSpPr>
        <p:spPr bwMode="auto">
          <a:xfrm>
            <a:off x="8488976" y="3282758"/>
            <a:ext cx="119063" cy="82551"/>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1" name="Freeform 88"/>
          <p:cNvSpPr>
            <a:spLocks/>
          </p:cNvSpPr>
          <p:nvPr/>
        </p:nvSpPr>
        <p:spPr bwMode="auto">
          <a:xfrm>
            <a:off x="8396901" y="3347846"/>
            <a:ext cx="163513" cy="227013"/>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2" name="Freeform 89"/>
          <p:cNvSpPr>
            <a:spLocks noEditPoints="1"/>
          </p:cNvSpPr>
          <p:nvPr/>
        </p:nvSpPr>
        <p:spPr bwMode="auto">
          <a:xfrm>
            <a:off x="8015899" y="2055620"/>
            <a:ext cx="222250" cy="161925"/>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3" name="Freeform 90"/>
          <p:cNvSpPr>
            <a:spLocks/>
          </p:cNvSpPr>
          <p:nvPr/>
        </p:nvSpPr>
        <p:spPr bwMode="auto">
          <a:xfrm>
            <a:off x="6163289" y="3116071"/>
            <a:ext cx="206375" cy="266700"/>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4" name="Freeform 91"/>
          <p:cNvSpPr>
            <a:spLocks/>
          </p:cNvSpPr>
          <p:nvPr/>
        </p:nvSpPr>
        <p:spPr bwMode="auto">
          <a:xfrm>
            <a:off x="6150587" y="3106545"/>
            <a:ext cx="101600" cy="69851"/>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5" name="Freeform 92"/>
          <p:cNvSpPr>
            <a:spLocks/>
          </p:cNvSpPr>
          <p:nvPr/>
        </p:nvSpPr>
        <p:spPr bwMode="auto">
          <a:xfrm>
            <a:off x="6191862" y="3163695"/>
            <a:ext cx="139700" cy="192088"/>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6" name="Freeform 93"/>
          <p:cNvSpPr>
            <a:spLocks noEditPoints="1"/>
          </p:cNvSpPr>
          <p:nvPr/>
        </p:nvSpPr>
        <p:spPr bwMode="auto">
          <a:xfrm>
            <a:off x="7523776" y="4767072"/>
            <a:ext cx="219075" cy="239713"/>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7" name="Freeform 94"/>
          <p:cNvSpPr>
            <a:spLocks/>
          </p:cNvSpPr>
          <p:nvPr/>
        </p:nvSpPr>
        <p:spPr bwMode="auto">
          <a:xfrm>
            <a:off x="7258662" y="3187508"/>
            <a:ext cx="63500" cy="60325"/>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8" name="Freeform 95"/>
          <p:cNvSpPr>
            <a:spLocks/>
          </p:cNvSpPr>
          <p:nvPr/>
        </p:nvSpPr>
        <p:spPr bwMode="auto">
          <a:xfrm>
            <a:off x="7244374" y="3004945"/>
            <a:ext cx="58738" cy="196851"/>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9" name="Freeform 96"/>
          <p:cNvSpPr>
            <a:spLocks/>
          </p:cNvSpPr>
          <p:nvPr/>
        </p:nvSpPr>
        <p:spPr bwMode="auto">
          <a:xfrm>
            <a:off x="7285649" y="3036697"/>
            <a:ext cx="127000" cy="169863"/>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0" name="Freeform 97"/>
          <p:cNvSpPr>
            <a:spLocks/>
          </p:cNvSpPr>
          <p:nvPr/>
        </p:nvSpPr>
        <p:spPr bwMode="auto">
          <a:xfrm>
            <a:off x="7274539" y="3233546"/>
            <a:ext cx="15875" cy="31751"/>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1" name="Freeform 98"/>
          <p:cNvSpPr>
            <a:spLocks noEditPoints="1"/>
          </p:cNvSpPr>
          <p:nvPr/>
        </p:nvSpPr>
        <p:spPr bwMode="auto">
          <a:xfrm>
            <a:off x="7223739" y="1625406"/>
            <a:ext cx="220663" cy="236539"/>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3" name="矩形 102"/>
          <p:cNvSpPr/>
          <p:nvPr/>
        </p:nvSpPr>
        <p:spPr>
          <a:xfrm>
            <a:off x="245046" y="1725420"/>
            <a:ext cx="5400830" cy="3970318"/>
          </a:xfrm>
          <a:prstGeom prst="rect">
            <a:avLst/>
          </a:prstGeom>
        </p:spPr>
        <p:txBody>
          <a:bodyPr wrap="square">
            <a:spAutoFit/>
          </a:bodyPr>
          <a:lstStyle/>
          <a:p>
            <a:pPr marL="0" indent="0">
              <a:lnSpc>
                <a:spcPct val="150000"/>
              </a:lnSpc>
              <a:buNone/>
            </a:pPr>
            <a:r>
              <a:rPr lang="en-US" altLang="zh-CN" sz="2400" dirty="0">
                <a:latin typeface="+mn-ea"/>
                <a:ea typeface="+mn-ea"/>
              </a:rPr>
              <a:t>1</a:t>
            </a:r>
            <a:r>
              <a:rPr lang="en-US" altLang="zh-CN" sz="2400" dirty="0" smtClean="0">
                <a:latin typeface="+mn-ea"/>
                <a:ea typeface="+mn-ea"/>
              </a:rPr>
              <a:t>.</a:t>
            </a:r>
            <a:r>
              <a:rPr lang="zh-CN" altLang="en-US" sz="2400" dirty="0">
                <a:latin typeface="+mn-ea"/>
                <a:ea typeface="+mn-ea"/>
              </a:rPr>
              <a:t>保持房间干净、整洁、</a:t>
            </a:r>
            <a:r>
              <a:rPr lang="zh-CN" altLang="en-US" sz="2400" dirty="0" smtClean="0">
                <a:latin typeface="+mn-ea"/>
                <a:ea typeface="+mn-ea"/>
              </a:rPr>
              <a:t>舒适</a:t>
            </a:r>
            <a:endParaRPr lang="en-US" altLang="zh-CN" sz="2400" dirty="0" smtClean="0">
              <a:latin typeface="+mn-ea"/>
              <a:ea typeface="+mn-ea"/>
            </a:endParaRPr>
          </a:p>
          <a:p>
            <a:pPr marL="0" indent="0">
              <a:lnSpc>
                <a:spcPct val="150000"/>
              </a:lnSpc>
              <a:buNone/>
            </a:pPr>
            <a:r>
              <a:rPr lang="en-US" altLang="zh-CN" sz="2400" dirty="0" smtClean="0">
                <a:latin typeface="+mn-ea"/>
                <a:ea typeface="+mn-ea"/>
              </a:rPr>
              <a:t>2.</a:t>
            </a:r>
            <a:r>
              <a:rPr lang="zh-CN" altLang="en-US" sz="2400" dirty="0">
                <a:latin typeface="+mn-ea"/>
                <a:ea typeface="+mn-ea"/>
              </a:rPr>
              <a:t>提供热情、周到而有礼貌的</a:t>
            </a:r>
            <a:r>
              <a:rPr lang="zh-CN" altLang="en-US" sz="2400" dirty="0" smtClean="0">
                <a:latin typeface="+mn-ea"/>
                <a:ea typeface="+mn-ea"/>
              </a:rPr>
              <a:t>服务</a:t>
            </a:r>
            <a:endParaRPr lang="en-US" altLang="zh-CN" sz="2400" dirty="0" smtClean="0">
              <a:latin typeface="+mn-ea"/>
              <a:ea typeface="+mn-ea"/>
            </a:endParaRPr>
          </a:p>
          <a:p>
            <a:pPr marL="0" indent="0">
              <a:lnSpc>
                <a:spcPct val="150000"/>
              </a:lnSpc>
              <a:buNone/>
            </a:pPr>
            <a:r>
              <a:rPr lang="en-US" altLang="zh-CN" sz="2400" dirty="0" smtClean="0">
                <a:latin typeface="+mn-ea"/>
                <a:ea typeface="+mn-ea"/>
              </a:rPr>
              <a:t>3.</a:t>
            </a:r>
            <a:r>
              <a:rPr lang="zh-CN" altLang="en-US" sz="2400" dirty="0">
                <a:latin typeface="+mn-ea"/>
                <a:ea typeface="+mn-ea"/>
              </a:rPr>
              <a:t>确保客房设施设备时刻处于良好的</a:t>
            </a:r>
            <a:r>
              <a:rPr lang="zh-CN" altLang="en-US" sz="2400" dirty="0" smtClean="0">
                <a:latin typeface="+mn-ea"/>
                <a:ea typeface="+mn-ea"/>
              </a:rPr>
              <a:t>工作状态</a:t>
            </a:r>
            <a:endParaRPr lang="en-US" altLang="zh-CN" sz="2400" dirty="0" smtClean="0">
              <a:latin typeface="+mn-ea"/>
              <a:ea typeface="+mn-ea"/>
            </a:endParaRPr>
          </a:p>
          <a:p>
            <a:pPr marL="0" indent="0">
              <a:lnSpc>
                <a:spcPct val="150000"/>
              </a:lnSpc>
              <a:buNone/>
            </a:pPr>
            <a:r>
              <a:rPr lang="en-US" altLang="zh-CN" sz="2400" dirty="0" smtClean="0">
                <a:latin typeface="+mn-ea"/>
                <a:ea typeface="+mn-ea"/>
              </a:rPr>
              <a:t>4.</a:t>
            </a:r>
            <a:r>
              <a:rPr lang="zh-CN" altLang="en-US" sz="2400" dirty="0">
                <a:latin typeface="+mn-ea"/>
                <a:ea typeface="+mn-ea"/>
              </a:rPr>
              <a:t>保障酒店及客人生命和财产的</a:t>
            </a:r>
            <a:r>
              <a:rPr lang="zh-CN" altLang="en-US" sz="2400" dirty="0" smtClean="0">
                <a:latin typeface="+mn-ea"/>
                <a:ea typeface="+mn-ea"/>
              </a:rPr>
              <a:t>安全</a:t>
            </a:r>
            <a:endParaRPr lang="en-US" altLang="zh-CN" sz="2400" dirty="0" smtClean="0">
              <a:latin typeface="+mn-ea"/>
              <a:ea typeface="+mn-ea"/>
            </a:endParaRPr>
          </a:p>
          <a:p>
            <a:pPr marL="0" indent="0">
              <a:lnSpc>
                <a:spcPct val="150000"/>
              </a:lnSpc>
              <a:buNone/>
            </a:pPr>
            <a:r>
              <a:rPr lang="en-US" altLang="zh-CN" sz="2400" dirty="0" smtClean="0">
                <a:latin typeface="+mn-ea"/>
                <a:ea typeface="+mn-ea"/>
              </a:rPr>
              <a:t>5.</a:t>
            </a:r>
            <a:r>
              <a:rPr lang="zh-CN" altLang="zh-CN" sz="2400" dirty="0"/>
              <a:t>负责酒店所有布草及员工制服的保管和洗涤工作</a:t>
            </a:r>
            <a:endParaRPr lang="zh-CN" altLang="en-US" sz="2400" dirty="0">
              <a:latin typeface="+mn-ea"/>
              <a:ea typeface="+mn-ea"/>
            </a:endParaRPr>
          </a:p>
        </p:txBody>
      </p:sp>
      <p:sp>
        <p:nvSpPr>
          <p:cNvPr id="104" name="Text Box 3"/>
          <p:cNvSpPr txBox="1">
            <a:spLocks noChangeArrowheads="1"/>
          </p:cNvSpPr>
          <p:nvPr/>
        </p:nvSpPr>
        <p:spPr bwMode="auto">
          <a:xfrm>
            <a:off x="738331" y="576379"/>
            <a:ext cx="48958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3000" b="1" dirty="0">
                <a:solidFill>
                  <a:srgbClr val="CC3300"/>
                </a:solidFill>
                <a:latin typeface="黑体" pitchFamily="49" charset="-122"/>
                <a:ea typeface="黑体" pitchFamily="49" charset="-122"/>
              </a:rPr>
              <a:t>二</a:t>
            </a:r>
            <a:r>
              <a:rPr lang="zh-CN" altLang="en-US" sz="3000" b="1" dirty="0" smtClean="0">
                <a:solidFill>
                  <a:srgbClr val="CC3300"/>
                </a:solidFill>
                <a:latin typeface="黑体" pitchFamily="49" charset="-122"/>
                <a:ea typeface="黑体" pitchFamily="49" charset="-122"/>
              </a:rPr>
              <a:t>、客房部的主要任务</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356481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par>
                                <p:cTn id="36" presetID="2" presetClass="entr" presetSubtype="3"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1+#ppt_w/2"/>
                                          </p:val>
                                        </p:tav>
                                        <p:tav tm="100000">
                                          <p:val>
                                            <p:strVal val="#ppt_x"/>
                                          </p:val>
                                        </p:tav>
                                      </p:tavLst>
                                    </p:anim>
                                    <p:anim calcmode="lin" valueType="num">
                                      <p:cBhvr additive="base">
                                        <p:cTn id="39" dur="500" fill="hold"/>
                                        <p:tgtEl>
                                          <p:spTgt spid="9"/>
                                        </p:tgtEl>
                                        <p:attrNameLst>
                                          <p:attrName>ppt_y</p:attrName>
                                        </p:attrNameLst>
                                      </p:cBhvr>
                                      <p:tavLst>
                                        <p:tav tm="0">
                                          <p:val>
                                            <p:strVal val="0-#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par>
                                <p:cTn id="56" presetID="2" presetClass="entr" presetSubtype="6"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1+#ppt_w/2"/>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par>
                                <p:cTn id="60" presetID="2" presetClass="entr" presetSubtype="6"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1+#ppt_w/2"/>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500" fill="hold"/>
                                        <p:tgtEl>
                                          <p:spTgt spid="23"/>
                                        </p:tgtEl>
                                        <p:attrNameLst>
                                          <p:attrName>ppt_x</p:attrName>
                                        </p:attrNameLst>
                                      </p:cBhvr>
                                      <p:tavLst>
                                        <p:tav tm="0">
                                          <p:val>
                                            <p:strVal val="#ppt_x"/>
                                          </p:val>
                                        </p:tav>
                                        <p:tav tm="100000">
                                          <p:val>
                                            <p:strVal val="#ppt_x"/>
                                          </p:val>
                                        </p:tav>
                                      </p:tavLst>
                                    </p:anim>
                                    <p:anim calcmode="lin" valueType="num">
                                      <p:cBhvr additive="base">
                                        <p:cTn id="71" dur="500" fill="hold"/>
                                        <p:tgtEl>
                                          <p:spTgt spid="23"/>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additive="base">
                                        <p:cTn id="74" dur="500" fill="hold"/>
                                        <p:tgtEl>
                                          <p:spTgt spid="24"/>
                                        </p:tgtEl>
                                        <p:attrNameLst>
                                          <p:attrName>ppt_x</p:attrName>
                                        </p:attrNameLst>
                                      </p:cBhvr>
                                      <p:tavLst>
                                        <p:tav tm="0">
                                          <p:val>
                                            <p:strVal val="#ppt_x"/>
                                          </p:val>
                                        </p:tav>
                                        <p:tav tm="100000">
                                          <p:val>
                                            <p:strVal val="#ppt_x"/>
                                          </p:val>
                                        </p:tav>
                                      </p:tavLst>
                                    </p:anim>
                                    <p:anim calcmode="lin" valueType="num">
                                      <p:cBhvr additive="base">
                                        <p:cTn id="75" dur="500" fill="hold"/>
                                        <p:tgtEl>
                                          <p:spTgt spid="24"/>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500" fill="hold"/>
                                        <p:tgtEl>
                                          <p:spTgt spid="25"/>
                                        </p:tgtEl>
                                        <p:attrNameLst>
                                          <p:attrName>ppt_x</p:attrName>
                                        </p:attrNameLst>
                                      </p:cBhvr>
                                      <p:tavLst>
                                        <p:tav tm="0">
                                          <p:val>
                                            <p:strVal val="#ppt_x"/>
                                          </p:val>
                                        </p:tav>
                                        <p:tav tm="100000">
                                          <p:val>
                                            <p:strVal val="#ppt_x"/>
                                          </p:val>
                                        </p:tav>
                                      </p:tavLst>
                                    </p:anim>
                                    <p:anim calcmode="lin" valueType="num">
                                      <p:cBhvr additive="base">
                                        <p:cTn id="79" dur="500" fill="hold"/>
                                        <p:tgtEl>
                                          <p:spTgt spid="25"/>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additive="base">
                                        <p:cTn id="82" dur="500" fill="hold"/>
                                        <p:tgtEl>
                                          <p:spTgt spid="26"/>
                                        </p:tgtEl>
                                        <p:attrNameLst>
                                          <p:attrName>ppt_x</p:attrName>
                                        </p:attrNameLst>
                                      </p:cBhvr>
                                      <p:tavLst>
                                        <p:tav tm="0">
                                          <p:val>
                                            <p:strVal val="#ppt_x"/>
                                          </p:val>
                                        </p:tav>
                                        <p:tav tm="100000">
                                          <p:val>
                                            <p:strVal val="#ppt_x"/>
                                          </p:val>
                                        </p:tav>
                                      </p:tavLst>
                                    </p:anim>
                                    <p:anim calcmode="lin" valueType="num">
                                      <p:cBhvr additive="base">
                                        <p:cTn id="83" dur="500" fill="hold"/>
                                        <p:tgtEl>
                                          <p:spTgt spid="26"/>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 calcmode="lin" valueType="num">
                                      <p:cBhvr additive="base">
                                        <p:cTn id="90" dur="500" fill="hold"/>
                                        <p:tgtEl>
                                          <p:spTgt spid="28"/>
                                        </p:tgtEl>
                                        <p:attrNameLst>
                                          <p:attrName>ppt_x</p:attrName>
                                        </p:attrNameLst>
                                      </p:cBhvr>
                                      <p:tavLst>
                                        <p:tav tm="0">
                                          <p:val>
                                            <p:strVal val="#ppt_x"/>
                                          </p:val>
                                        </p:tav>
                                        <p:tav tm="100000">
                                          <p:val>
                                            <p:strVal val="#ppt_x"/>
                                          </p:val>
                                        </p:tav>
                                      </p:tavLst>
                                    </p:anim>
                                    <p:anim calcmode="lin" valueType="num">
                                      <p:cBhvr additive="base">
                                        <p:cTn id="91" dur="500" fill="hold"/>
                                        <p:tgtEl>
                                          <p:spTgt spid="28"/>
                                        </p:tgtEl>
                                        <p:attrNameLst>
                                          <p:attrName>ppt_y</p:attrName>
                                        </p:attrNameLst>
                                      </p:cBhvr>
                                      <p:tavLst>
                                        <p:tav tm="0">
                                          <p:val>
                                            <p:strVal val="1+#ppt_h/2"/>
                                          </p:val>
                                        </p:tav>
                                        <p:tav tm="100000">
                                          <p:val>
                                            <p:strVal val="#ppt_y"/>
                                          </p:val>
                                        </p:tav>
                                      </p:tavLst>
                                    </p:anim>
                                  </p:childTnLst>
                                </p:cTn>
                              </p:par>
                              <p:par>
                                <p:cTn id="92" presetID="2" presetClass="entr" presetSubtype="1"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additive="base">
                                        <p:cTn id="94" dur="500" fill="hold"/>
                                        <p:tgtEl>
                                          <p:spTgt spid="29"/>
                                        </p:tgtEl>
                                        <p:attrNameLst>
                                          <p:attrName>ppt_x</p:attrName>
                                        </p:attrNameLst>
                                      </p:cBhvr>
                                      <p:tavLst>
                                        <p:tav tm="0">
                                          <p:val>
                                            <p:strVal val="#ppt_x"/>
                                          </p:val>
                                        </p:tav>
                                        <p:tav tm="100000">
                                          <p:val>
                                            <p:strVal val="#ppt_x"/>
                                          </p:val>
                                        </p:tav>
                                      </p:tavLst>
                                    </p:anim>
                                    <p:anim calcmode="lin" valueType="num">
                                      <p:cBhvr additive="base">
                                        <p:cTn id="95" dur="500" fill="hold"/>
                                        <p:tgtEl>
                                          <p:spTgt spid="29"/>
                                        </p:tgtEl>
                                        <p:attrNameLst>
                                          <p:attrName>ppt_y</p:attrName>
                                        </p:attrNameLst>
                                      </p:cBhvr>
                                      <p:tavLst>
                                        <p:tav tm="0">
                                          <p:val>
                                            <p:strVal val="0-#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30"/>
                                        </p:tgtEl>
                                        <p:attrNameLst>
                                          <p:attrName>style.visibility</p:attrName>
                                        </p:attrNameLst>
                                      </p:cBhvr>
                                      <p:to>
                                        <p:strVal val="visible"/>
                                      </p:to>
                                    </p:set>
                                    <p:anim calcmode="lin" valueType="num">
                                      <p:cBhvr additive="base">
                                        <p:cTn id="98" dur="500" fill="hold"/>
                                        <p:tgtEl>
                                          <p:spTgt spid="30"/>
                                        </p:tgtEl>
                                        <p:attrNameLst>
                                          <p:attrName>ppt_x</p:attrName>
                                        </p:attrNameLst>
                                      </p:cBhvr>
                                      <p:tavLst>
                                        <p:tav tm="0">
                                          <p:val>
                                            <p:strVal val="#ppt_x"/>
                                          </p:val>
                                        </p:tav>
                                        <p:tav tm="100000">
                                          <p:val>
                                            <p:strVal val="#ppt_x"/>
                                          </p:val>
                                        </p:tav>
                                      </p:tavLst>
                                    </p:anim>
                                    <p:anim calcmode="lin" valueType="num">
                                      <p:cBhvr additive="base">
                                        <p:cTn id="99" dur="500" fill="hold"/>
                                        <p:tgtEl>
                                          <p:spTgt spid="30"/>
                                        </p:tgtEl>
                                        <p:attrNameLst>
                                          <p:attrName>ppt_y</p:attrName>
                                        </p:attrNameLst>
                                      </p:cBhvr>
                                      <p:tavLst>
                                        <p:tav tm="0">
                                          <p:val>
                                            <p:strVal val="1+#ppt_h/2"/>
                                          </p:val>
                                        </p:tav>
                                        <p:tav tm="100000">
                                          <p:val>
                                            <p:strVal val="#ppt_y"/>
                                          </p:val>
                                        </p:tav>
                                      </p:tavLst>
                                    </p:anim>
                                  </p:childTnLst>
                                </p:cTn>
                              </p:par>
                              <p:par>
                                <p:cTn id="100" presetID="2" presetClass="entr" presetSubtype="9" fill="hold" grpId="0"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additive="base">
                                        <p:cTn id="102" dur="500" fill="hold"/>
                                        <p:tgtEl>
                                          <p:spTgt spid="31"/>
                                        </p:tgtEl>
                                        <p:attrNameLst>
                                          <p:attrName>ppt_x</p:attrName>
                                        </p:attrNameLst>
                                      </p:cBhvr>
                                      <p:tavLst>
                                        <p:tav tm="0">
                                          <p:val>
                                            <p:strVal val="0-#ppt_w/2"/>
                                          </p:val>
                                        </p:tav>
                                        <p:tav tm="100000">
                                          <p:val>
                                            <p:strVal val="#ppt_x"/>
                                          </p:val>
                                        </p:tav>
                                      </p:tavLst>
                                    </p:anim>
                                    <p:anim calcmode="lin" valueType="num">
                                      <p:cBhvr additive="base">
                                        <p:cTn id="103" dur="500" fill="hold"/>
                                        <p:tgtEl>
                                          <p:spTgt spid="31"/>
                                        </p:tgtEl>
                                        <p:attrNameLst>
                                          <p:attrName>ppt_y</p:attrName>
                                        </p:attrNameLst>
                                      </p:cBhvr>
                                      <p:tavLst>
                                        <p:tav tm="0">
                                          <p:val>
                                            <p:strVal val="0-#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32"/>
                                        </p:tgtEl>
                                        <p:attrNameLst>
                                          <p:attrName>style.visibility</p:attrName>
                                        </p:attrNameLst>
                                      </p:cBhvr>
                                      <p:to>
                                        <p:strVal val="visible"/>
                                      </p:to>
                                    </p:set>
                                    <p:anim calcmode="lin" valueType="num">
                                      <p:cBhvr additive="base">
                                        <p:cTn id="106" dur="500" fill="hold"/>
                                        <p:tgtEl>
                                          <p:spTgt spid="32"/>
                                        </p:tgtEl>
                                        <p:attrNameLst>
                                          <p:attrName>ppt_x</p:attrName>
                                        </p:attrNameLst>
                                      </p:cBhvr>
                                      <p:tavLst>
                                        <p:tav tm="0">
                                          <p:val>
                                            <p:strVal val="#ppt_x"/>
                                          </p:val>
                                        </p:tav>
                                        <p:tav tm="100000">
                                          <p:val>
                                            <p:strVal val="#ppt_x"/>
                                          </p:val>
                                        </p:tav>
                                      </p:tavLst>
                                    </p:anim>
                                    <p:anim calcmode="lin" valueType="num">
                                      <p:cBhvr additive="base">
                                        <p:cTn id="107" dur="500" fill="hold"/>
                                        <p:tgtEl>
                                          <p:spTgt spid="32"/>
                                        </p:tgtEl>
                                        <p:attrNameLst>
                                          <p:attrName>ppt_y</p:attrName>
                                        </p:attrNameLst>
                                      </p:cBhvr>
                                      <p:tavLst>
                                        <p:tav tm="0">
                                          <p:val>
                                            <p:strVal val="1+#ppt_h/2"/>
                                          </p:val>
                                        </p:tav>
                                        <p:tav tm="100000">
                                          <p:val>
                                            <p:strVal val="#ppt_y"/>
                                          </p:val>
                                        </p:tav>
                                      </p:tavLst>
                                    </p:anim>
                                  </p:childTnLst>
                                </p:cTn>
                              </p:par>
                              <p:par>
                                <p:cTn id="108" presetID="2" presetClass="entr" presetSubtype="9" fill="hold" grpId="0" nodeType="withEffect">
                                  <p:stCondLst>
                                    <p:cond delay="0"/>
                                  </p:stCondLst>
                                  <p:childTnLst>
                                    <p:set>
                                      <p:cBhvr>
                                        <p:cTn id="109" dur="1" fill="hold">
                                          <p:stCondLst>
                                            <p:cond delay="0"/>
                                          </p:stCondLst>
                                        </p:cTn>
                                        <p:tgtEl>
                                          <p:spTgt spid="33"/>
                                        </p:tgtEl>
                                        <p:attrNameLst>
                                          <p:attrName>style.visibility</p:attrName>
                                        </p:attrNameLst>
                                      </p:cBhvr>
                                      <p:to>
                                        <p:strVal val="visible"/>
                                      </p:to>
                                    </p:set>
                                    <p:anim calcmode="lin" valueType="num">
                                      <p:cBhvr additive="base">
                                        <p:cTn id="110" dur="500" fill="hold"/>
                                        <p:tgtEl>
                                          <p:spTgt spid="33"/>
                                        </p:tgtEl>
                                        <p:attrNameLst>
                                          <p:attrName>ppt_x</p:attrName>
                                        </p:attrNameLst>
                                      </p:cBhvr>
                                      <p:tavLst>
                                        <p:tav tm="0">
                                          <p:val>
                                            <p:strVal val="0-#ppt_w/2"/>
                                          </p:val>
                                        </p:tav>
                                        <p:tav tm="100000">
                                          <p:val>
                                            <p:strVal val="#ppt_x"/>
                                          </p:val>
                                        </p:tav>
                                      </p:tavLst>
                                    </p:anim>
                                    <p:anim calcmode="lin" valueType="num">
                                      <p:cBhvr additive="base">
                                        <p:cTn id="111" dur="500" fill="hold"/>
                                        <p:tgtEl>
                                          <p:spTgt spid="33"/>
                                        </p:tgtEl>
                                        <p:attrNameLst>
                                          <p:attrName>ppt_y</p:attrName>
                                        </p:attrNameLst>
                                      </p:cBhvr>
                                      <p:tavLst>
                                        <p:tav tm="0">
                                          <p:val>
                                            <p:strVal val="0-#ppt_h/2"/>
                                          </p:val>
                                        </p:tav>
                                        <p:tav tm="100000">
                                          <p:val>
                                            <p:strVal val="#ppt_y"/>
                                          </p:val>
                                        </p:tav>
                                      </p:tavLst>
                                    </p:anim>
                                  </p:childTnLst>
                                </p:cTn>
                              </p:par>
                              <p:par>
                                <p:cTn id="112" presetID="2" presetClass="entr" presetSubtype="12" fill="hold" nodeType="withEffect">
                                  <p:stCondLst>
                                    <p:cond delay="0"/>
                                  </p:stCondLst>
                                  <p:childTnLst>
                                    <p:set>
                                      <p:cBhvr>
                                        <p:cTn id="113" dur="1" fill="hold">
                                          <p:stCondLst>
                                            <p:cond delay="0"/>
                                          </p:stCondLst>
                                        </p:cTn>
                                        <p:tgtEl>
                                          <p:spTgt spid="34"/>
                                        </p:tgtEl>
                                        <p:attrNameLst>
                                          <p:attrName>style.visibility</p:attrName>
                                        </p:attrNameLst>
                                      </p:cBhvr>
                                      <p:to>
                                        <p:strVal val="visible"/>
                                      </p:to>
                                    </p:set>
                                    <p:anim calcmode="lin" valueType="num">
                                      <p:cBhvr additive="base">
                                        <p:cTn id="114" dur="500" fill="hold"/>
                                        <p:tgtEl>
                                          <p:spTgt spid="34"/>
                                        </p:tgtEl>
                                        <p:attrNameLst>
                                          <p:attrName>ppt_x</p:attrName>
                                        </p:attrNameLst>
                                      </p:cBhvr>
                                      <p:tavLst>
                                        <p:tav tm="0">
                                          <p:val>
                                            <p:strVal val="0-#ppt_w/2"/>
                                          </p:val>
                                        </p:tav>
                                        <p:tav tm="100000">
                                          <p:val>
                                            <p:strVal val="#ppt_x"/>
                                          </p:val>
                                        </p:tav>
                                      </p:tavLst>
                                    </p:anim>
                                    <p:anim calcmode="lin" valueType="num">
                                      <p:cBhvr additive="base">
                                        <p:cTn id="115" dur="500" fill="hold"/>
                                        <p:tgtEl>
                                          <p:spTgt spid="34"/>
                                        </p:tgtEl>
                                        <p:attrNameLst>
                                          <p:attrName>ppt_y</p:attrName>
                                        </p:attrNameLst>
                                      </p:cBhvr>
                                      <p:tavLst>
                                        <p:tav tm="0">
                                          <p:val>
                                            <p:strVal val="1+#ppt_h/2"/>
                                          </p:val>
                                        </p:tav>
                                        <p:tav tm="100000">
                                          <p:val>
                                            <p:strVal val="#ppt_y"/>
                                          </p:val>
                                        </p:tav>
                                      </p:tavLst>
                                    </p:anim>
                                  </p:childTnLst>
                                </p:cTn>
                              </p:par>
                              <p:par>
                                <p:cTn id="116" presetID="2" presetClass="entr" presetSubtype="4" fill="hold" grpId="0" nodeType="withEffect">
                                  <p:stCondLst>
                                    <p:cond delay="0"/>
                                  </p:stCondLst>
                                  <p:childTnLst>
                                    <p:set>
                                      <p:cBhvr>
                                        <p:cTn id="117" dur="1" fill="hold">
                                          <p:stCondLst>
                                            <p:cond delay="0"/>
                                          </p:stCondLst>
                                        </p:cTn>
                                        <p:tgtEl>
                                          <p:spTgt spid="43"/>
                                        </p:tgtEl>
                                        <p:attrNameLst>
                                          <p:attrName>style.visibility</p:attrName>
                                        </p:attrNameLst>
                                      </p:cBhvr>
                                      <p:to>
                                        <p:strVal val="visible"/>
                                      </p:to>
                                    </p:set>
                                    <p:anim calcmode="lin" valueType="num">
                                      <p:cBhvr additive="base">
                                        <p:cTn id="118" dur="500" fill="hold"/>
                                        <p:tgtEl>
                                          <p:spTgt spid="43"/>
                                        </p:tgtEl>
                                        <p:attrNameLst>
                                          <p:attrName>ppt_x</p:attrName>
                                        </p:attrNameLst>
                                      </p:cBhvr>
                                      <p:tavLst>
                                        <p:tav tm="0">
                                          <p:val>
                                            <p:strVal val="#ppt_x"/>
                                          </p:val>
                                        </p:tav>
                                        <p:tav tm="100000">
                                          <p:val>
                                            <p:strVal val="#ppt_x"/>
                                          </p:val>
                                        </p:tav>
                                      </p:tavLst>
                                    </p:anim>
                                    <p:anim calcmode="lin" valueType="num">
                                      <p:cBhvr additive="base">
                                        <p:cTn id="119" dur="500" fill="hold"/>
                                        <p:tgtEl>
                                          <p:spTgt spid="43"/>
                                        </p:tgtEl>
                                        <p:attrNameLst>
                                          <p:attrName>ppt_y</p:attrName>
                                        </p:attrNameLst>
                                      </p:cBhvr>
                                      <p:tavLst>
                                        <p:tav tm="0">
                                          <p:val>
                                            <p:strVal val="1+#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44"/>
                                        </p:tgtEl>
                                        <p:attrNameLst>
                                          <p:attrName>style.visibility</p:attrName>
                                        </p:attrNameLst>
                                      </p:cBhvr>
                                      <p:to>
                                        <p:strVal val="visible"/>
                                      </p:to>
                                    </p:set>
                                    <p:anim calcmode="lin" valueType="num">
                                      <p:cBhvr additive="base">
                                        <p:cTn id="122" dur="500" fill="hold"/>
                                        <p:tgtEl>
                                          <p:spTgt spid="44"/>
                                        </p:tgtEl>
                                        <p:attrNameLst>
                                          <p:attrName>ppt_x</p:attrName>
                                        </p:attrNameLst>
                                      </p:cBhvr>
                                      <p:tavLst>
                                        <p:tav tm="0">
                                          <p:val>
                                            <p:strVal val="#ppt_x"/>
                                          </p:val>
                                        </p:tav>
                                        <p:tav tm="100000">
                                          <p:val>
                                            <p:strVal val="#ppt_x"/>
                                          </p:val>
                                        </p:tav>
                                      </p:tavLst>
                                    </p:anim>
                                    <p:anim calcmode="lin" valueType="num">
                                      <p:cBhvr additive="base">
                                        <p:cTn id="123" dur="500" fill="hold"/>
                                        <p:tgtEl>
                                          <p:spTgt spid="44"/>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45"/>
                                        </p:tgtEl>
                                        <p:attrNameLst>
                                          <p:attrName>style.visibility</p:attrName>
                                        </p:attrNameLst>
                                      </p:cBhvr>
                                      <p:to>
                                        <p:strVal val="visible"/>
                                      </p:to>
                                    </p:set>
                                    <p:anim calcmode="lin" valueType="num">
                                      <p:cBhvr additive="base">
                                        <p:cTn id="126" dur="500" fill="hold"/>
                                        <p:tgtEl>
                                          <p:spTgt spid="45"/>
                                        </p:tgtEl>
                                        <p:attrNameLst>
                                          <p:attrName>ppt_x</p:attrName>
                                        </p:attrNameLst>
                                      </p:cBhvr>
                                      <p:tavLst>
                                        <p:tav tm="0">
                                          <p:val>
                                            <p:strVal val="#ppt_x"/>
                                          </p:val>
                                        </p:tav>
                                        <p:tav tm="100000">
                                          <p:val>
                                            <p:strVal val="#ppt_x"/>
                                          </p:val>
                                        </p:tav>
                                      </p:tavLst>
                                    </p:anim>
                                    <p:anim calcmode="lin" valueType="num">
                                      <p:cBhvr additive="base">
                                        <p:cTn id="127" dur="500" fill="hold"/>
                                        <p:tgtEl>
                                          <p:spTgt spid="45"/>
                                        </p:tgtEl>
                                        <p:attrNameLst>
                                          <p:attrName>ppt_y</p:attrName>
                                        </p:attrNameLst>
                                      </p:cBhvr>
                                      <p:tavLst>
                                        <p:tav tm="0">
                                          <p:val>
                                            <p:strVal val="1+#ppt_h/2"/>
                                          </p:val>
                                        </p:tav>
                                        <p:tav tm="100000">
                                          <p:val>
                                            <p:strVal val="#ppt_y"/>
                                          </p:val>
                                        </p:tav>
                                      </p:tavLst>
                                    </p:anim>
                                  </p:childTnLst>
                                </p:cTn>
                              </p:par>
                              <p:par>
                                <p:cTn id="128" presetID="2" presetClass="entr" presetSubtype="12" fill="hold" grpId="0" nodeType="withEffect">
                                  <p:stCondLst>
                                    <p:cond delay="0"/>
                                  </p:stCondLst>
                                  <p:childTnLst>
                                    <p:set>
                                      <p:cBhvr>
                                        <p:cTn id="129" dur="1" fill="hold">
                                          <p:stCondLst>
                                            <p:cond delay="0"/>
                                          </p:stCondLst>
                                        </p:cTn>
                                        <p:tgtEl>
                                          <p:spTgt spid="46"/>
                                        </p:tgtEl>
                                        <p:attrNameLst>
                                          <p:attrName>style.visibility</p:attrName>
                                        </p:attrNameLst>
                                      </p:cBhvr>
                                      <p:to>
                                        <p:strVal val="visible"/>
                                      </p:to>
                                    </p:set>
                                    <p:anim calcmode="lin" valueType="num">
                                      <p:cBhvr additive="base">
                                        <p:cTn id="130" dur="500" fill="hold"/>
                                        <p:tgtEl>
                                          <p:spTgt spid="46"/>
                                        </p:tgtEl>
                                        <p:attrNameLst>
                                          <p:attrName>ppt_x</p:attrName>
                                        </p:attrNameLst>
                                      </p:cBhvr>
                                      <p:tavLst>
                                        <p:tav tm="0">
                                          <p:val>
                                            <p:strVal val="0-#ppt_w/2"/>
                                          </p:val>
                                        </p:tav>
                                        <p:tav tm="100000">
                                          <p:val>
                                            <p:strVal val="#ppt_x"/>
                                          </p:val>
                                        </p:tav>
                                      </p:tavLst>
                                    </p:anim>
                                    <p:anim calcmode="lin" valueType="num">
                                      <p:cBhvr additive="base">
                                        <p:cTn id="131" dur="500" fill="hold"/>
                                        <p:tgtEl>
                                          <p:spTgt spid="46"/>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47"/>
                                        </p:tgtEl>
                                        <p:attrNameLst>
                                          <p:attrName>style.visibility</p:attrName>
                                        </p:attrNameLst>
                                      </p:cBhvr>
                                      <p:to>
                                        <p:strVal val="visible"/>
                                      </p:to>
                                    </p:set>
                                    <p:anim calcmode="lin" valueType="num">
                                      <p:cBhvr additive="base">
                                        <p:cTn id="134" dur="500" fill="hold"/>
                                        <p:tgtEl>
                                          <p:spTgt spid="47"/>
                                        </p:tgtEl>
                                        <p:attrNameLst>
                                          <p:attrName>ppt_x</p:attrName>
                                        </p:attrNameLst>
                                      </p:cBhvr>
                                      <p:tavLst>
                                        <p:tav tm="0">
                                          <p:val>
                                            <p:strVal val="#ppt_x"/>
                                          </p:val>
                                        </p:tav>
                                        <p:tav tm="100000">
                                          <p:val>
                                            <p:strVal val="#ppt_x"/>
                                          </p:val>
                                        </p:tav>
                                      </p:tavLst>
                                    </p:anim>
                                    <p:anim calcmode="lin" valueType="num">
                                      <p:cBhvr additive="base">
                                        <p:cTn id="135" dur="500" fill="hold"/>
                                        <p:tgtEl>
                                          <p:spTgt spid="47"/>
                                        </p:tgtEl>
                                        <p:attrNameLst>
                                          <p:attrName>ppt_y</p:attrName>
                                        </p:attrNameLst>
                                      </p:cBhvr>
                                      <p:tavLst>
                                        <p:tav tm="0">
                                          <p:val>
                                            <p:strVal val="1+#ppt_h/2"/>
                                          </p:val>
                                        </p:tav>
                                        <p:tav tm="100000">
                                          <p:val>
                                            <p:strVal val="#ppt_y"/>
                                          </p:val>
                                        </p:tav>
                                      </p:tavLst>
                                    </p:anim>
                                  </p:childTnLst>
                                </p:cTn>
                              </p:par>
                              <p:par>
                                <p:cTn id="136" presetID="2" presetClass="entr" presetSubtype="12" fill="hold" grpId="0" nodeType="withEffect">
                                  <p:stCondLst>
                                    <p:cond delay="0"/>
                                  </p:stCondLst>
                                  <p:childTnLst>
                                    <p:set>
                                      <p:cBhvr>
                                        <p:cTn id="137" dur="1" fill="hold">
                                          <p:stCondLst>
                                            <p:cond delay="0"/>
                                          </p:stCondLst>
                                        </p:cTn>
                                        <p:tgtEl>
                                          <p:spTgt spid="48"/>
                                        </p:tgtEl>
                                        <p:attrNameLst>
                                          <p:attrName>style.visibility</p:attrName>
                                        </p:attrNameLst>
                                      </p:cBhvr>
                                      <p:to>
                                        <p:strVal val="visible"/>
                                      </p:to>
                                    </p:set>
                                    <p:anim calcmode="lin" valueType="num">
                                      <p:cBhvr additive="base">
                                        <p:cTn id="138" dur="500" fill="hold"/>
                                        <p:tgtEl>
                                          <p:spTgt spid="48"/>
                                        </p:tgtEl>
                                        <p:attrNameLst>
                                          <p:attrName>ppt_x</p:attrName>
                                        </p:attrNameLst>
                                      </p:cBhvr>
                                      <p:tavLst>
                                        <p:tav tm="0">
                                          <p:val>
                                            <p:strVal val="0-#ppt_w/2"/>
                                          </p:val>
                                        </p:tav>
                                        <p:tav tm="100000">
                                          <p:val>
                                            <p:strVal val="#ppt_x"/>
                                          </p:val>
                                        </p:tav>
                                      </p:tavLst>
                                    </p:anim>
                                    <p:anim calcmode="lin" valueType="num">
                                      <p:cBhvr additive="base">
                                        <p:cTn id="139" dur="500" fill="hold"/>
                                        <p:tgtEl>
                                          <p:spTgt spid="48"/>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49"/>
                                        </p:tgtEl>
                                        <p:attrNameLst>
                                          <p:attrName>style.visibility</p:attrName>
                                        </p:attrNameLst>
                                      </p:cBhvr>
                                      <p:to>
                                        <p:strVal val="visible"/>
                                      </p:to>
                                    </p:set>
                                    <p:anim calcmode="lin" valueType="num">
                                      <p:cBhvr additive="base">
                                        <p:cTn id="142" dur="500" fill="hold"/>
                                        <p:tgtEl>
                                          <p:spTgt spid="49"/>
                                        </p:tgtEl>
                                        <p:attrNameLst>
                                          <p:attrName>ppt_x</p:attrName>
                                        </p:attrNameLst>
                                      </p:cBhvr>
                                      <p:tavLst>
                                        <p:tav tm="0">
                                          <p:val>
                                            <p:strVal val="#ppt_x"/>
                                          </p:val>
                                        </p:tav>
                                        <p:tav tm="100000">
                                          <p:val>
                                            <p:strVal val="#ppt_x"/>
                                          </p:val>
                                        </p:tav>
                                      </p:tavLst>
                                    </p:anim>
                                    <p:anim calcmode="lin" valueType="num">
                                      <p:cBhvr additive="base">
                                        <p:cTn id="143" dur="500" fill="hold"/>
                                        <p:tgtEl>
                                          <p:spTgt spid="49"/>
                                        </p:tgtEl>
                                        <p:attrNameLst>
                                          <p:attrName>ppt_y</p:attrName>
                                        </p:attrNameLst>
                                      </p:cBhvr>
                                      <p:tavLst>
                                        <p:tav tm="0">
                                          <p:val>
                                            <p:strVal val="1+#ppt_h/2"/>
                                          </p:val>
                                        </p:tav>
                                        <p:tav tm="100000">
                                          <p:val>
                                            <p:strVal val="#ppt_y"/>
                                          </p:val>
                                        </p:tav>
                                      </p:tavLst>
                                    </p:anim>
                                  </p:childTnLst>
                                </p:cTn>
                              </p:par>
                              <p:par>
                                <p:cTn id="144" presetID="2" presetClass="entr" presetSubtype="4" fill="hold" grpId="0" nodeType="withEffect">
                                  <p:stCondLst>
                                    <p:cond delay="0"/>
                                  </p:stCondLst>
                                  <p:childTnLst>
                                    <p:set>
                                      <p:cBhvr>
                                        <p:cTn id="145" dur="1" fill="hold">
                                          <p:stCondLst>
                                            <p:cond delay="0"/>
                                          </p:stCondLst>
                                        </p:cTn>
                                        <p:tgtEl>
                                          <p:spTgt spid="50"/>
                                        </p:tgtEl>
                                        <p:attrNameLst>
                                          <p:attrName>style.visibility</p:attrName>
                                        </p:attrNameLst>
                                      </p:cBhvr>
                                      <p:to>
                                        <p:strVal val="visible"/>
                                      </p:to>
                                    </p:set>
                                    <p:anim calcmode="lin" valueType="num">
                                      <p:cBhvr additive="base">
                                        <p:cTn id="146" dur="500" fill="hold"/>
                                        <p:tgtEl>
                                          <p:spTgt spid="50"/>
                                        </p:tgtEl>
                                        <p:attrNameLst>
                                          <p:attrName>ppt_x</p:attrName>
                                        </p:attrNameLst>
                                      </p:cBhvr>
                                      <p:tavLst>
                                        <p:tav tm="0">
                                          <p:val>
                                            <p:strVal val="#ppt_x"/>
                                          </p:val>
                                        </p:tav>
                                        <p:tav tm="100000">
                                          <p:val>
                                            <p:strVal val="#ppt_x"/>
                                          </p:val>
                                        </p:tav>
                                      </p:tavLst>
                                    </p:anim>
                                    <p:anim calcmode="lin" valueType="num">
                                      <p:cBhvr additive="base">
                                        <p:cTn id="147" dur="500" fill="hold"/>
                                        <p:tgtEl>
                                          <p:spTgt spid="50"/>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51"/>
                                        </p:tgtEl>
                                        <p:attrNameLst>
                                          <p:attrName>style.visibility</p:attrName>
                                        </p:attrNameLst>
                                      </p:cBhvr>
                                      <p:to>
                                        <p:strVal val="visible"/>
                                      </p:to>
                                    </p:set>
                                    <p:anim calcmode="lin" valueType="num">
                                      <p:cBhvr additive="base">
                                        <p:cTn id="150" dur="500" fill="hold"/>
                                        <p:tgtEl>
                                          <p:spTgt spid="51"/>
                                        </p:tgtEl>
                                        <p:attrNameLst>
                                          <p:attrName>ppt_x</p:attrName>
                                        </p:attrNameLst>
                                      </p:cBhvr>
                                      <p:tavLst>
                                        <p:tav tm="0">
                                          <p:val>
                                            <p:strVal val="#ppt_x"/>
                                          </p:val>
                                        </p:tav>
                                        <p:tav tm="100000">
                                          <p:val>
                                            <p:strVal val="#ppt_x"/>
                                          </p:val>
                                        </p:tav>
                                      </p:tavLst>
                                    </p:anim>
                                    <p:anim calcmode="lin" valueType="num">
                                      <p:cBhvr additive="base">
                                        <p:cTn id="151" dur="500" fill="hold"/>
                                        <p:tgtEl>
                                          <p:spTgt spid="51"/>
                                        </p:tgtEl>
                                        <p:attrNameLst>
                                          <p:attrName>ppt_y</p:attrName>
                                        </p:attrNameLst>
                                      </p:cBhvr>
                                      <p:tavLst>
                                        <p:tav tm="0">
                                          <p:val>
                                            <p:strVal val="1+#ppt_h/2"/>
                                          </p:val>
                                        </p:tav>
                                        <p:tav tm="100000">
                                          <p:val>
                                            <p:strVal val="#ppt_y"/>
                                          </p:val>
                                        </p:tav>
                                      </p:tavLst>
                                    </p:anim>
                                  </p:childTnLst>
                                </p:cTn>
                              </p:par>
                              <p:par>
                                <p:cTn id="152" presetID="2" presetClass="entr" presetSubtype="8" fill="hold" nodeType="withEffect">
                                  <p:stCondLst>
                                    <p:cond delay="0"/>
                                  </p:stCondLst>
                                  <p:childTnLst>
                                    <p:set>
                                      <p:cBhvr>
                                        <p:cTn id="153" dur="1" fill="hold">
                                          <p:stCondLst>
                                            <p:cond delay="0"/>
                                          </p:stCondLst>
                                        </p:cTn>
                                        <p:tgtEl>
                                          <p:spTgt spid="52"/>
                                        </p:tgtEl>
                                        <p:attrNameLst>
                                          <p:attrName>style.visibility</p:attrName>
                                        </p:attrNameLst>
                                      </p:cBhvr>
                                      <p:to>
                                        <p:strVal val="visible"/>
                                      </p:to>
                                    </p:set>
                                    <p:anim calcmode="lin" valueType="num">
                                      <p:cBhvr additive="base">
                                        <p:cTn id="154" dur="500" fill="hold"/>
                                        <p:tgtEl>
                                          <p:spTgt spid="52"/>
                                        </p:tgtEl>
                                        <p:attrNameLst>
                                          <p:attrName>ppt_x</p:attrName>
                                        </p:attrNameLst>
                                      </p:cBhvr>
                                      <p:tavLst>
                                        <p:tav tm="0">
                                          <p:val>
                                            <p:strVal val="0-#ppt_w/2"/>
                                          </p:val>
                                        </p:tav>
                                        <p:tav tm="100000">
                                          <p:val>
                                            <p:strVal val="#ppt_x"/>
                                          </p:val>
                                        </p:tav>
                                      </p:tavLst>
                                    </p:anim>
                                    <p:anim calcmode="lin" valueType="num">
                                      <p:cBhvr additive="base">
                                        <p:cTn id="155" dur="500" fill="hold"/>
                                        <p:tgtEl>
                                          <p:spTgt spid="52"/>
                                        </p:tgtEl>
                                        <p:attrNameLst>
                                          <p:attrName>ppt_y</p:attrName>
                                        </p:attrNameLst>
                                      </p:cBhvr>
                                      <p:tavLst>
                                        <p:tav tm="0">
                                          <p:val>
                                            <p:strVal val="#ppt_y"/>
                                          </p:val>
                                        </p:tav>
                                        <p:tav tm="100000">
                                          <p:val>
                                            <p:strVal val="#ppt_y"/>
                                          </p:val>
                                        </p:tav>
                                      </p:tavLst>
                                    </p:anim>
                                  </p:childTnLst>
                                </p:cTn>
                              </p:par>
                              <p:par>
                                <p:cTn id="156" presetID="2" presetClass="entr" presetSubtype="4" fill="hold" grpId="0" nodeType="withEffect">
                                  <p:stCondLst>
                                    <p:cond delay="0"/>
                                  </p:stCondLst>
                                  <p:childTnLst>
                                    <p:set>
                                      <p:cBhvr>
                                        <p:cTn id="157" dur="1" fill="hold">
                                          <p:stCondLst>
                                            <p:cond delay="0"/>
                                          </p:stCondLst>
                                        </p:cTn>
                                        <p:tgtEl>
                                          <p:spTgt spid="55"/>
                                        </p:tgtEl>
                                        <p:attrNameLst>
                                          <p:attrName>style.visibility</p:attrName>
                                        </p:attrNameLst>
                                      </p:cBhvr>
                                      <p:to>
                                        <p:strVal val="visible"/>
                                      </p:to>
                                    </p:set>
                                    <p:anim calcmode="lin" valueType="num">
                                      <p:cBhvr additive="base">
                                        <p:cTn id="158" dur="500" fill="hold"/>
                                        <p:tgtEl>
                                          <p:spTgt spid="55"/>
                                        </p:tgtEl>
                                        <p:attrNameLst>
                                          <p:attrName>ppt_x</p:attrName>
                                        </p:attrNameLst>
                                      </p:cBhvr>
                                      <p:tavLst>
                                        <p:tav tm="0">
                                          <p:val>
                                            <p:strVal val="#ppt_x"/>
                                          </p:val>
                                        </p:tav>
                                        <p:tav tm="100000">
                                          <p:val>
                                            <p:strVal val="#ppt_x"/>
                                          </p:val>
                                        </p:tav>
                                      </p:tavLst>
                                    </p:anim>
                                    <p:anim calcmode="lin" valueType="num">
                                      <p:cBhvr additive="base">
                                        <p:cTn id="159" dur="500" fill="hold"/>
                                        <p:tgtEl>
                                          <p:spTgt spid="55"/>
                                        </p:tgtEl>
                                        <p:attrNameLst>
                                          <p:attrName>ppt_y</p:attrName>
                                        </p:attrNameLst>
                                      </p:cBhvr>
                                      <p:tavLst>
                                        <p:tav tm="0">
                                          <p:val>
                                            <p:strVal val="1+#ppt_h/2"/>
                                          </p:val>
                                        </p:tav>
                                        <p:tav tm="100000">
                                          <p:val>
                                            <p:strVal val="#ppt_y"/>
                                          </p:val>
                                        </p:tav>
                                      </p:tavLst>
                                    </p:anim>
                                  </p:childTnLst>
                                </p:cTn>
                              </p:par>
                              <p:par>
                                <p:cTn id="160" presetID="2" presetClass="entr" presetSubtype="4" fill="hold" grpId="0" nodeType="withEffect">
                                  <p:stCondLst>
                                    <p:cond delay="0"/>
                                  </p:stCondLst>
                                  <p:childTnLst>
                                    <p:set>
                                      <p:cBhvr>
                                        <p:cTn id="161" dur="1" fill="hold">
                                          <p:stCondLst>
                                            <p:cond delay="0"/>
                                          </p:stCondLst>
                                        </p:cTn>
                                        <p:tgtEl>
                                          <p:spTgt spid="56"/>
                                        </p:tgtEl>
                                        <p:attrNameLst>
                                          <p:attrName>style.visibility</p:attrName>
                                        </p:attrNameLst>
                                      </p:cBhvr>
                                      <p:to>
                                        <p:strVal val="visible"/>
                                      </p:to>
                                    </p:set>
                                    <p:anim calcmode="lin" valueType="num">
                                      <p:cBhvr additive="base">
                                        <p:cTn id="162" dur="500" fill="hold"/>
                                        <p:tgtEl>
                                          <p:spTgt spid="56"/>
                                        </p:tgtEl>
                                        <p:attrNameLst>
                                          <p:attrName>ppt_x</p:attrName>
                                        </p:attrNameLst>
                                      </p:cBhvr>
                                      <p:tavLst>
                                        <p:tav tm="0">
                                          <p:val>
                                            <p:strVal val="#ppt_x"/>
                                          </p:val>
                                        </p:tav>
                                        <p:tav tm="100000">
                                          <p:val>
                                            <p:strVal val="#ppt_x"/>
                                          </p:val>
                                        </p:tav>
                                      </p:tavLst>
                                    </p:anim>
                                    <p:anim calcmode="lin" valueType="num">
                                      <p:cBhvr additive="base">
                                        <p:cTn id="163" dur="500" fill="hold"/>
                                        <p:tgtEl>
                                          <p:spTgt spid="56"/>
                                        </p:tgtEl>
                                        <p:attrNameLst>
                                          <p:attrName>ppt_y</p:attrName>
                                        </p:attrNameLst>
                                      </p:cBhvr>
                                      <p:tavLst>
                                        <p:tav tm="0">
                                          <p:val>
                                            <p:strVal val="1+#ppt_h/2"/>
                                          </p:val>
                                        </p:tav>
                                        <p:tav tm="100000">
                                          <p:val>
                                            <p:strVal val="#ppt_y"/>
                                          </p:val>
                                        </p:tav>
                                      </p:tavLst>
                                    </p:anim>
                                  </p:childTnLst>
                                </p:cTn>
                              </p:par>
                              <p:par>
                                <p:cTn id="164" presetID="2" presetClass="entr" presetSubtype="4" fill="hold" grpId="0" nodeType="withEffect">
                                  <p:stCondLst>
                                    <p:cond delay="0"/>
                                  </p:stCondLst>
                                  <p:childTnLst>
                                    <p:set>
                                      <p:cBhvr>
                                        <p:cTn id="165" dur="1" fill="hold">
                                          <p:stCondLst>
                                            <p:cond delay="0"/>
                                          </p:stCondLst>
                                        </p:cTn>
                                        <p:tgtEl>
                                          <p:spTgt spid="57"/>
                                        </p:tgtEl>
                                        <p:attrNameLst>
                                          <p:attrName>style.visibility</p:attrName>
                                        </p:attrNameLst>
                                      </p:cBhvr>
                                      <p:to>
                                        <p:strVal val="visible"/>
                                      </p:to>
                                    </p:set>
                                    <p:anim calcmode="lin" valueType="num">
                                      <p:cBhvr additive="base">
                                        <p:cTn id="166" dur="500" fill="hold"/>
                                        <p:tgtEl>
                                          <p:spTgt spid="57"/>
                                        </p:tgtEl>
                                        <p:attrNameLst>
                                          <p:attrName>ppt_x</p:attrName>
                                        </p:attrNameLst>
                                      </p:cBhvr>
                                      <p:tavLst>
                                        <p:tav tm="0">
                                          <p:val>
                                            <p:strVal val="#ppt_x"/>
                                          </p:val>
                                        </p:tav>
                                        <p:tav tm="100000">
                                          <p:val>
                                            <p:strVal val="#ppt_x"/>
                                          </p:val>
                                        </p:tav>
                                      </p:tavLst>
                                    </p:anim>
                                    <p:anim calcmode="lin" valueType="num">
                                      <p:cBhvr additive="base">
                                        <p:cTn id="167" dur="500" fill="hold"/>
                                        <p:tgtEl>
                                          <p:spTgt spid="57"/>
                                        </p:tgtEl>
                                        <p:attrNameLst>
                                          <p:attrName>ppt_y</p:attrName>
                                        </p:attrNameLst>
                                      </p:cBhvr>
                                      <p:tavLst>
                                        <p:tav tm="0">
                                          <p:val>
                                            <p:strVal val="1+#ppt_h/2"/>
                                          </p:val>
                                        </p:tav>
                                        <p:tav tm="100000">
                                          <p:val>
                                            <p:strVal val="#ppt_y"/>
                                          </p:val>
                                        </p:tav>
                                      </p:tavLst>
                                    </p:anim>
                                  </p:childTnLst>
                                </p:cTn>
                              </p:par>
                              <p:par>
                                <p:cTn id="168" presetID="2" presetClass="entr" presetSubtype="4" fill="hold" grpId="0" nodeType="withEffect">
                                  <p:stCondLst>
                                    <p:cond delay="0"/>
                                  </p:stCondLst>
                                  <p:childTnLst>
                                    <p:set>
                                      <p:cBhvr>
                                        <p:cTn id="169" dur="1" fill="hold">
                                          <p:stCondLst>
                                            <p:cond delay="0"/>
                                          </p:stCondLst>
                                        </p:cTn>
                                        <p:tgtEl>
                                          <p:spTgt spid="58"/>
                                        </p:tgtEl>
                                        <p:attrNameLst>
                                          <p:attrName>style.visibility</p:attrName>
                                        </p:attrNameLst>
                                      </p:cBhvr>
                                      <p:to>
                                        <p:strVal val="visible"/>
                                      </p:to>
                                    </p:set>
                                    <p:anim calcmode="lin" valueType="num">
                                      <p:cBhvr additive="base">
                                        <p:cTn id="170" dur="500" fill="hold"/>
                                        <p:tgtEl>
                                          <p:spTgt spid="58"/>
                                        </p:tgtEl>
                                        <p:attrNameLst>
                                          <p:attrName>ppt_x</p:attrName>
                                        </p:attrNameLst>
                                      </p:cBhvr>
                                      <p:tavLst>
                                        <p:tav tm="0">
                                          <p:val>
                                            <p:strVal val="#ppt_x"/>
                                          </p:val>
                                        </p:tav>
                                        <p:tav tm="100000">
                                          <p:val>
                                            <p:strVal val="#ppt_x"/>
                                          </p:val>
                                        </p:tav>
                                      </p:tavLst>
                                    </p:anim>
                                    <p:anim calcmode="lin" valueType="num">
                                      <p:cBhvr additive="base">
                                        <p:cTn id="171" dur="500" fill="hold"/>
                                        <p:tgtEl>
                                          <p:spTgt spid="58"/>
                                        </p:tgtEl>
                                        <p:attrNameLst>
                                          <p:attrName>ppt_y</p:attrName>
                                        </p:attrNameLst>
                                      </p:cBhvr>
                                      <p:tavLst>
                                        <p:tav tm="0">
                                          <p:val>
                                            <p:strVal val="1+#ppt_h/2"/>
                                          </p:val>
                                        </p:tav>
                                        <p:tav tm="100000">
                                          <p:val>
                                            <p:strVal val="#ppt_y"/>
                                          </p:val>
                                        </p:tav>
                                      </p:tavLst>
                                    </p:anim>
                                  </p:childTnLst>
                                </p:cTn>
                              </p:par>
                              <p:par>
                                <p:cTn id="172" presetID="2" presetClass="entr" presetSubtype="4" fill="hold" grpId="0" nodeType="withEffect">
                                  <p:stCondLst>
                                    <p:cond delay="0"/>
                                  </p:stCondLst>
                                  <p:childTnLst>
                                    <p:set>
                                      <p:cBhvr>
                                        <p:cTn id="173" dur="1" fill="hold">
                                          <p:stCondLst>
                                            <p:cond delay="0"/>
                                          </p:stCondLst>
                                        </p:cTn>
                                        <p:tgtEl>
                                          <p:spTgt spid="59"/>
                                        </p:tgtEl>
                                        <p:attrNameLst>
                                          <p:attrName>style.visibility</p:attrName>
                                        </p:attrNameLst>
                                      </p:cBhvr>
                                      <p:to>
                                        <p:strVal val="visible"/>
                                      </p:to>
                                    </p:set>
                                    <p:anim calcmode="lin" valueType="num">
                                      <p:cBhvr additive="base">
                                        <p:cTn id="174" dur="500" fill="hold"/>
                                        <p:tgtEl>
                                          <p:spTgt spid="59"/>
                                        </p:tgtEl>
                                        <p:attrNameLst>
                                          <p:attrName>ppt_x</p:attrName>
                                        </p:attrNameLst>
                                      </p:cBhvr>
                                      <p:tavLst>
                                        <p:tav tm="0">
                                          <p:val>
                                            <p:strVal val="#ppt_x"/>
                                          </p:val>
                                        </p:tav>
                                        <p:tav tm="100000">
                                          <p:val>
                                            <p:strVal val="#ppt_x"/>
                                          </p:val>
                                        </p:tav>
                                      </p:tavLst>
                                    </p:anim>
                                    <p:anim calcmode="lin" valueType="num">
                                      <p:cBhvr additive="base">
                                        <p:cTn id="175" dur="500" fill="hold"/>
                                        <p:tgtEl>
                                          <p:spTgt spid="59"/>
                                        </p:tgtEl>
                                        <p:attrNameLst>
                                          <p:attrName>ppt_y</p:attrName>
                                        </p:attrNameLst>
                                      </p:cBhvr>
                                      <p:tavLst>
                                        <p:tav tm="0">
                                          <p:val>
                                            <p:strVal val="1+#ppt_h/2"/>
                                          </p:val>
                                        </p:tav>
                                        <p:tav tm="100000">
                                          <p:val>
                                            <p:strVal val="#ppt_y"/>
                                          </p:val>
                                        </p:tav>
                                      </p:tavLst>
                                    </p:anim>
                                  </p:childTnLst>
                                </p:cTn>
                              </p:par>
                              <p:par>
                                <p:cTn id="176" presetID="2" presetClass="entr" presetSubtype="8" fill="hold" grpId="0" nodeType="withEffect">
                                  <p:stCondLst>
                                    <p:cond delay="0"/>
                                  </p:stCondLst>
                                  <p:childTnLst>
                                    <p:set>
                                      <p:cBhvr>
                                        <p:cTn id="177" dur="1" fill="hold">
                                          <p:stCondLst>
                                            <p:cond delay="0"/>
                                          </p:stCondLst>
                                        </p:cTn>
                                        <p:tgtEl>
                                          <p:spTgt spid="60"/>
                                        </p:tgtEl>
                                        <p:attrNameLst>
                                          <p:attrName>style.visibility</p:attrName>
                                        </p:attrNameLst>
                                      </p:cBhvr>
                                      <p:to>
                                        <p:strVal val="visible"/>
                                      </p:to>
                                    </p:set>
                                    <p:anim calcmode="lin" valueType="num">
                                      <p:cBhvr additive="base">
                                        <p:cTn id="178" dur="500" fill="hold"/>
                                        <p:tgtEl>
                                          <p:spTgt spid="60"/>
                                        </p:tgtEl>
                                        <p:attrNameLst>
                                          <p:attrName>ppt_x</p:attrName>
                                        </p:attrNameLst>
                                      </p:cBhvr>
                                      <p:tavLst>
                                        <p:tav tm="0">
                                          <p:val>
                                            <p:strVal val="0-#ppt_w/2"/>
                                          </p:val>
                                        </p:tav>
                                        <p:tav tm="100000">
                                          <p:val>
                                            <p:strVal val="#ppt_x"/>
                                          </p:val>
                                        </p:tav>
                                      </p:tavLst>
                                    </p:anim>
                                    <p:anim calcmode="lin" valueType="num">
                                      <p:cBhvr additive="base">
                                        <p:cTn id="179" dur="500" fill="hold"/>
                                        <p:tgtEl>
                                          <p:spTgt spid="60"/>
                                        </p:tgtEl>
                                        <p:attrNameLst>
                                          <p:attrName>ppt_y</p:attrName>
                                        </p:attrNameLst>
                                      </p:cBhvr>
                                      <p:tavLst>
                                        <p:tav tm="0">
                                          <p:val>
                                            <p:strVal val="#ppt_y"/>
                                          </p:val>
                                        </p:tav>
                                        <p:tav tm="100000">
                                          <p:val>
                                            <p:strVal val="#ppt_y"/>
                                          </p:val>
                                        </p:tav>
                                      </p:tavLst>
                                    </p:anim>
                                  </p:childTnLst>
                                </p:cTn>
                              </p:par>
                              <p:par>
                                <p:cTn id="180" presetID="2" presetClass="entr" presetSubtype="4" fill="hold" grpId="0" nodeType="withEffect">
                                  <p:stCondLst>
                                    <p:cond delay="0"/>
                                  </p:stCondLst>
                                  <p:childTnLst>
                                    <p:set>
                                      <p:cBhvr>
                                        <p:cTn id="181" dur="1" fill="hold">
                                          <p:stCondLst>
                                            <p:cond delay="0"/>
                                          </p:stCondLst>
                                        </p:cTn>
                                        <p:tgtEl>
                                          <p:spTgt spid="61"/>
                                        </p:tgtEl>
                                        <p:attrNameLst>
                                          <p:attrName>style.visibility</p:attrName>
                                        </p:attrNameLst>
                                      </p:cBhvr>
                                      <p:to>
                                        <p:strVal val="visible"/>
                                      </p:to>
                                    </p:set>
                                    <p:anim calcmode="lin" valueType="num">
                                      <p:cBhvr additive="base">
                                        <p:cTn id="182" dur="500" fill="hold"/>
                                        <p:tgtEl>
                                          <p:spTgt spid="61"/>
                                        </p:tgtEl>
                                        <p:attrNameLst>
                                          <p:attrName>ppt_x</p:attrName>
                                        </p:attrNameLst>
                                      </p:cBhvr>
                                      <p:tavLst>
                                        <p:tav tm="0">
                                          <p:val>
                                            <p:strVal val="#ppt_x"/>
                                          </p:val>
                                        </p:tav>
                                        <p:tav tm="100000">
                                          <p:val>
                                            <p:strVal val="#ppt_x"/>
                                          </p:val>
                                        </p:tav>
                                      </p:tavLst>
                                    </p:anim>
                                    <p:anim calcmode="lin" valueType="num">
                                      <p:cBhvr additive="base">
                                        <p:cTn id="183" dur="500" fill="hold"/>
                                        <p:tgtEl>
                                          <p:spTgt spid="61"/>
                                        </p:tgtEl>
                                        <p:attrNameLst>
                                          <p:attrName>ppt_y</p:attrName>
                                        </p:attrNameLst>
                                      </p:cBhvr>
                                      <p:tavLst>
                                        <p:tav tm="0">
                                          <p:val>
                                            <p:strVal val="1+#ppt_h/2"/>
                                          </p:val>
                                        </p:tav>
                                        <p:tav tm="100000">
                                          <p:val>
                                            <p:strVal val="#ppt_y"/>
                                          </p:val>
                                        </p:tav>
                                      </p:tavLst>
                                    </p:anim>
                                  </p:childTnLst>
                                </p:cTn>
                              </p:par>
                              <p:par>
                                <p:cTn id="184" presetID="2" presetClass="entr" presetSubtype="4" fill="hold" grpId="0" nodeType="withEffect">
                                  <p:stCondLst>
                                    <p:cond delay="0"/>
                                  </p:stCondLst>
                                  <p:childTnLst>
                                    <p:set>
                                      <p:cBhvr>
                                        <p:cTn id="185" dur="1" fill="hold">
                                          <p:stCondLst>
                                            <p:cond delay="0"/>
                                          </p:stCondLst>
                                        </p:cTn>
                                        <p:tgtEl>
                                          <p:spTgt spid="62"/>
                                        </p:tgtEl>
                                        <p:attrNameLst>
                                          <p:attrName>style.visibility</p:attrName>
                                        </p:attrNameLst>
                                      </p:cBhvr>
                                      <p:to>
                                        <p:strVal val="visible"/>
                                      </p:to>
                                    </p:set>
                                    <p:anim calcmode="lin" valueType="num">
                                      <p:cBhvr additive="base">
                                        <p:cTn id="186" dur="500" fill="hold"/>
                                        <p:tgtEl>
                                          <p:spTgt spid="62"/>
                                        </p:tgtEl>
                                        <p:attrNameLst>
                                          <p:attrName>ppt_x</p:attrName>
                                        </p:attrNameLst>
                                      </p:cBhvr>
                                      <p:tavLst>
                                        <p:tav tm="0">
                                          <p:val>
                                            <p:strVal val="#ppt_x"/>
                                          </p:val>
                                        </p:tav>
                                        <p:tav tm="100000">
                                          <p:val>
                                            <p:strVal val="#ppt_x"/>
                                          </p:val>
                                        </p:tav>
                                      </p:tavLst>
                                    </p:anim>
                                    <p:anim calcmode="lin" valueType="num">
                                      <p:cBhvr additive="base">
                                        <p:cTn id="187" dur="500" fill="hold"/>
                                        <p:tgtEl>
                                          <p:spTgt spid="62"/>
                                        </p:tgtEl>
                                        <p:attrNameLst>
                                          <p:attrName>ppt_y</p:attrName>
                                        </p:attrNameLst>
                                      </p:cBhvr>
                                      <p:tavLst>
                                        <p:tav tm="0">
                                          <p:val>
                                            <p:strVal val="1+#ppt_h/2"/>
                                          </p:val>
                                        </p:tav>
                                        <p:tav tm="100000">
                                          <p:val>
                                            <p:strVal val="#ppt_y"/>
                                          </p:val>
                                        </p:tav>
                                      </p:tavLst>
                                    </p:anim>
                                  </p:childTnLst>
                                </p:cTn>
                              </p:par>
                              <p:par>
                                <p:cTn id="188" presetID="2" presetClass="entr" presetSubtype="4" fill="hold" grpId="0" nodeType="withEffect">
                                  <p:stCondLst>
                                    <p:cond delay="0"/>
                                  </p:stCondLst>
                                  <p:childTnLst>
                                    <p:set>
                                      <p:cBhvr>
                                        <p:cTn id="189" dur="1" fill="hold">
                                          <p:stCondLst>
                                            <p:cond delay="0"/>
                                          </p:stCondLst>
                                        </p:cTn>
                                        <p:tgtEl>
                                          <p:spTgt spid="63"/>
                                        </p:tgtEl>
                                        <p:attrNameLst>
                                          <p:attrName>style.visibility</p:attrName>
                                        </p:attrNameLst>
                                      </p:cBhvr>
                                      <p:to>
                                        <p:strVal val="visible"/>
                                      </p:to>
                                    </p:set>
                                    <p:anim calcmode="lin" valueType="num">
                                      <p:cBhvr additive="base">
                                        <p:cTn id="190" dur="500" fill="hold"/>
                                        <p:tgtEl>
                                          <p:spTgt spid="63"/>
                                        </p:tgtEl>
                                        <p:attrNameLst>
                                          <p:attrName>ppt_x</p:attrName>
                                        </p:attrNameLst>
                                      </p:cBhvr>
                                      <p:tavLst>
                                        <p:tav tm="0">
                                          <p:val>
                                            <p:strVal val="#ppt_x"/>
                                          </p:val>
                                        </p:tav>
                                        <p:tav tm="100000">
                                          <p:val>
                                            <p:strVal val="#ppt_x"/>
                                          </p:val>
                                        </p:tav>
                                      </p:tavLst>
                                    </p:anim>
                                    <p:anim calcmode="lin" valueType="num">
                                      <p:cBhvr additive="base">
                                        <p:cTn id="191" dur="500" fill="hold"/>
                                        <p:tgtEl>
                                          <p:spTgt spid="63"/>
                                        </p:tgtEl>
                                        <p:attrNameLst>
                                          <p:attrName>ppt_y</p:attrName>
                                        </p:attrNameLst>
                                      </p:cBhvr>
                                      <p:tavLst>
                                        <p:tav tm="0">
                                          <p:val>
                                            <p:strVal val="1+#ppt_h/2"/>
                                          </p:val>
                                        </p:tav>
                                        <p:tav tm="100000">
                                          <p:val>
                                            <p:strVal val="#ppt_y"/>
                                          </p:val>
                                        </p:tav>
                                      </p:tavLst>
                                    </p:anim>
                                  </p:childTnLst>
                                </p:cTn>
                              </p:par>
                              <p:par>
                                <p:cTn id="192" presetID="2" presetClass="entr" presetSubtype="4" fill="hold" grpId="0" nodeType="withEffect">
                                  <p:stCondLst>
                                    <p:cond delay="0"/>
                                  </p:stCondLst>
                                  <p:childTnLst>
                                    <p:set>
                                      <p:cBhvr>
                                        <p:cTn id="193" dur="1" fill="hold">
                                          <p:stCondLst>
                                            <p:cond delay="0"/>
                                          </p:stCondLst>
                                        </p:cTn>
                                        <p:tgtEl>
                                          <p:spTgt spid="64"/>
                                        </p:tgtEl>
                                        <p:attrNameLst>
                                          <p:attrName>style.visibility</p:attrName>
                                        </p:attrNameLst>
                                      </p:cBhvr>
                                      <p:to>
                                        <p:strVal val="visible"/>
                                      </p:to>
                                    </p:set>
                                    <p:anim calcmode="lin" valueType="num">
                                      <p:cBhvr additive="base">
                                        <p:cTn id="194" dur="500" fill="hold"/>
                                        <p:tgtEl>
                                          <p:spTgt spid="64"/>
                                        </p:tgtEl>
                                        <p:attrNameLst>
                                          <p:attrName>ppt_x</p:attrName>
                                        </p:attrNameLst>
                                      </p:cBhvr>
                                      <p:tavLst>
                                        <p:tav tm="0">
                                          <p:val>
                                            <p:strVal val="#ppt_x"/>
                                          </p:val>
                                        </p:tav>
                                        <p:tav tm="100000">
                                          <p:val>
                                            <p:strVal val="#ppt_x"/>
                                          </p:val>
                                        </p:tav>
                                      </p:tavLst>
                                    </p:anim>
                                    <p:anim calcmode="lin" valueType="num">
                                      <p:cBhvr additive="base">
                                        <p:cTn id="195" dur="500" fill="hold"/>
                                        <p:tgtEl>
                                          <p:spTgt spid="64"/>
                                        </p:tgtEl>
                                        <p:attrNameLst>
                                          <p:attrName>ppt_y</p:attrName>
                                        </p:attrNameLst>
                                      </p:cBhvr>
                                      <p:tavLst>
                                        <p:tav tm="0">
                                          <p:val>
                                            <p:strVal val="1+#ppt_h/2"/>
                                          </p:val>
                                        </p:tav>
                                        <p:tav tm="100000">
                                          <p:val>
                                            <p:strVal val="#ppt_y"/>
                                          </p:val>
                                        </p:tav>
                                      </p:tavLst>
                                    </p:anim>
                                  </p:childTnLst>
                                </p:cTn>
                              </p:par>
                              <p:par>
                                <p:cTn id="196" presetID="2" presetClass="entr" presetSubtype="4" fill="hold" grpId="0" nodeType="withEffect">
                                  <p:stCondLst>
                                    <p:cond delay="0"/>
                                  </p:stCondLst>
                                  <p:childTnLst>
                                    <p:set>
                                      <p:cBhvr>
                                        <p:cTn id="197" dur="1" fill="hold">
                                          <p:stCondLst>
                                            <p:cond delay="0"/>
                                          </p:stCondLst>
                                        </p:cTn>
                                        <p:tgtEl>
                                          <p:spTgt spid="65"/>
                                        </p:tgtEl>
                                        <p:attrNameLst>
                                          <p:attrName>style.visibility</p:attrName>
                                        </p:attrNameLst>
                                      </p:cBhvr>
                                      <p:to>
                                        <p:strVal val="visible"/>
                                      </p:to>
                                    </p:set>
                                    <p:anim calcmode="lin" valueType="num">
                                      <p:cBhvr additive="base">
                                        <p:cTn id="198" dur="500" fill="hold"/>
                                        <p:tgtEl>
                                          <p:spTgt spid="65"/>
                                        </p:tgtEl>
                                        <p:attrNameLst>
                                          <p:attrName>ppt_x</p:attrName>
                                        </p:attrNameLst>
                                      </p:cBhvr>
                                      <p:tavLst>
                                        <p:tav tm="0">
                                          <p:val>
                                            <p:strVal val="#ppt_x"/>
                                          </p:val>
                                        </p:tav>
                                        <p:tav tm="100000">
                                          <p:val>
                                            <p:strVal val="#ppt_x"/>
                                          </p:val>
                                        </p:tav>
                                      </p:tavLst>
                                    </p:anim>
                                    <p:anim calcmode="lin" valueType="num">
                                      <p:cBhvr additive="base">
                                        <p:cTn id="199" dur="500" fill="hold"/>
                                        <p:tgtEl>
                                          <p:spTgt spid="65"/>
                                        </p:tgtEl>
                                        <p:attrNameLst>
                                          <p:attrName>ppt_y</p:attrName>
                                        </p:attrNameLst>
                                      </p:cBhvr>
                                      <p:tavLst>
                                        <p:tav tm="0">
                                          <p:val>
                                            <p:strVal val="1+#ppt_h/2"/>
                                          </p:val>
                                        </p:tav>
                                        <p:tav tm="100000">
                                          <p:val>
                                            <p:strVal val="#ppt_y"/>
                                          </p:val>
                                        </p:tav>
                                      </p:tavLst>
                                    </p:anim>
                                  </p:childTnLst>
                                </p:cTn>
                              </p:par>
                              <p:par>
                                <p:cTn id="200" presetID="2" presetClass="entr" presetSubtype="4" fill="hold" grpId="0" nodeType="withEffect">
                                  <p:stCondLst>
                                    <p:cond delay="0"/>
                                  </p:stCondLst>
                                  <p:childTnLst>
                                    <p:set>
                                      <p:cBhvr>
                                        <p:cTn id="201" dur="1" fill="hold">
                                          <p:stCondLst>
                                            <p:cond delay="0"/>
                                          </p:stCondLst>
                                        </p:cTn>
                                        <p:tgtEl>
                                          <p:spTgt spid="66"/>
                                        </p:tgtEl>
                                        <p:attrNameLst>
                                          <p:attrName>style.visibility</p:attrName>
                                        </p:attrNameLst>
                                      </p:cBhvr>
                                      <p:to>
                                        <p:strVal val="visible"/>
                                      </p:to>
                                    </p:set>
                                    <p:anim calcmode="lin" valueType="num">
                                      <p:cBhvr additive="base">
                                        <p:cTn id="202" dur="500" fill="hold"/>
                                        <p:tgtEl>
                                          <p:spTgt spid="66"/>
                                        </p:tgtEl>
                                        <p:attrNameLst>
                                          <p:attrName>ppt_x</p:attrName>
                                        </p:attrNameLst>
                                      </p:cBhvr>
                                      <p:tavLst>
                                        <p:tav tm="0">
                                          <p:val>
                                            <p:strVal val="#ppt_x"/>
                                          </p:val>
                                        </p:tav>
                                        <p:tav tm="100000">
                                          <p:val>
                                            <p:strVal val="#ppt_x"/>
                                          </p:val>
                                        </p:tav>
                                      </p:tavLst>
                                    </p:anim>
                                    <p:anim calcmode="lin" valueType="num">
                                      <p:cBhvr additive="base">
                                        <p:cTn id="203" dur="500" fill="hold"/>
                                        <p:tgtEl>
                                          <p:spTgt spid="66"/>
                                        </p:tgtEl>
                                        <p:attrNameLst>
                                          <p:attrName>ppt_y</p:attrName>
                                        </p:attrNameLst>
                                      </p:cBhvr>
                                      <p:tavLst>
                                        <p:tav tm="0">
                                          <p:val>
                                            <p:strVal val="1+#ppt_h/2"/>
                                          </p:val>
                                        </p:tav>
                                        <p:tav tm="100000">
                                          <p:val>
                                            <p:strVal val="#ppt_y"/>
                                          </p:val>
                                        </p:tav>
                                      </p:tavLst>
                                    </p:anim>
                                  </p:childTnLst>
                                </p:cTn>
                              </p:par>
                              <p:par>
                                <p:cTn id="204" presetID="2" presetClass="entr" presetSubtype="4" fill="hold" grpId="0" nodeType="withEffect">
                                  <p:stCondLst>
                                    <p:cond delay="0"/>
                                  </p:stCondLst>
                                  <p:childTnLst>
                                    <p:set>
                                      <p:cBhvr>
                                        <p:cTn id="205" dur="1" fill="hold">
                                          <p:stCondLst>
                                            <p:cond delay="0"/>
                                          </p:stCondLst>
                                        </p:cTn>
                                        <p:tgtEl>
                                          <p:spTgt spid="67"/>
                                        </p:tgtEl>
                                        <p:attrNameLst>
                                          <p:attrName>style.visibility</p:attrName>
                                        </p:attrNameLst>
                                      </p:cBhvr>
                                      <p:to>
                                        <p:strVal val="visible"/>
                                      </p:to>
                                    </p:set>
                                    <p:anim calcmode="lin" valueType="num">
                                      <p:cBhvr additive="base">
                                        <p:cTn id="206" dur="500" fill="hold"/>
                                        <p:tgtEl>
                                          <p:spTgt spid="67"/>
                                        </p:tgtEl>
                                        <p:attrNameLst>
                                          <p:attrName>ppt_x</p:attrName>
                                        </p:attrNameLst>
                                      </p:cBhvr>
                                      <p:tavLst>
                                        <p:tav tm="0">
                                          <p:val>
                                            <p:strVal val="#ppt_x"/>
                                          </p:val>
                                        </p:tav>
                                        <p:tav tm="100000">
                                          <p:val>
                                            <p:strVal val="#ppt_x"/>
                                          </p:val>
                                        </p:tav>
                                      </p:tavLst>
                                    </p:anim>
                                    <p:anim calcmode="lin" valueType="num">
                                      <p:cBhvr additive="base">
                                        <p:cTn id="207" dur="500" fill="hold"/>
                                        <p:tgtEl>
                                          <p:spTgt spid="67"/>
                                        </p:tgtEl>
                                        <p:attrNameLst>
                                          <p:attrName>ppt_y</p:attrName>
                                        </p:attrNameLst>
                                      </p:cBhvr>
                                      <p:tavLst>
                                        <p:tav tm="0">
                                          <p:val>
                                            <p:strVal val="1+#ppt_h/2"/>
                                          </p:val>
                                        </p:tav>
                                        <p:tav tm="100000">
                                          <p:val>
                                            <p:strVal val="#ppt_y"/>
                                          </p:val>
                                        </p:tav>
                                      </p:tavLst>
                                    </p:anim>
                                  </p:childTnLst>
                                </p:cTn>
                              </p:par>
                              <p:par>
                                <p:cTn id="208" presetID="2" presetClass="entr" presetSubtype="4" fill="hold" grpId="0" nodeType="withEffect">
                                  <p:stCondLst>
                                    <p:cond delay="0"/>
                                  </p:stCondLst>
                                  <p:childTnLst>
                                    <p:set>
                                      <p:cBhvr>
                                        <p:cTn id="209" dur="1" fill="hold">
                                          <p:stCondLst>
                                            <p:cond delay="0"/>
                                          </p:stCondLst>
                                        </p:cTn>
                                        <p:tgtEl>
                                          <p:spTgt spid="68"/>
                                        </p:tgtEl>
                                        <p:attrNameLst>
                                          <p:attrName>style.visibility</p:attrName>
                                        </p:attrNameLst>
                                      </p:cBhvr>
                                      <p:to>
                                        <p:strVal val="visible"/>
                                      </p:to>
                                    </p:set>
                                    <p:anim calcmode="lin" valueType="num">
                                      <p:cBhvr additive="base">
                                        <p:cTn id="210" dur="500" fill="hold"/>
                                        <p:tgtEl>
                                          <p:spTgt spid="68"/>
                                        </p:tgtEl>
                                        <p:attrNameLst>
                                          <p:attrName>ppt_x</p:attrName>
                                        </p:attrNameLst>
                                      </p:cBhvr>
                                      <p:tavLst>
                                        <p:tav tm="0">
                                          <p:val>
                                            <p:strVal val="#ppt_x"/>
                                          </p:val>
                                        </p:tav>
                                        <p:tav tm="100000">
                                          <p:val>
                                            <p:strVal val="#ppt_x"/>
                                          </p:val>
                                        </p:tav>
                                      </p:tavLst>
                                    </p:anim>
                                    <p:anim calcmode="lin" valueType="num">
                                      <p:cBhvr additive="base">
                                        <p:cTn id="211" dur="500" fill="hold"/>
                                        <p:tgtEl>
                                          <p:spTgt spid="68"/>
                                        </p:tgtEl>
                                        <p:attrNameLst>
                                          <p:attrName>ppt_y</p:attrName>
                                        </p:attrNameLst>
                                      </p:cBhvr>
                                      <p:tavLst>
                                        <p:tav tm="0">
                                          <p:val>
                                            <p:strVal val="1+#ppt_h/2"/>
                                          </p:val>
                                        </p:tav>
                                        <p:tav tm="100000">
                                          <p:val>
                                            <p:strVal val="#ppt_y"/>
                                          </p:val>
                                        </p:tav>
                                      </p:tavLst>
                                    </p:anim>
                                  </p:childTnLst>
                                </p:cTn>
                              </p:par>
                              <p:par>
                                <p:cTn id="212" presetID="2" presetClass="entr" presetSubtype="4" fill="hold" grpId="0" nodeType="withEffect">
                                  <p:stCondLst>
                                    <p:cond delay="0"/>
                                  </p:stCondLst>
                                  <p:childTnLst>
                                    <p:set>
                                      <p:cBhvr>
                                        <p:cTn id="213" dur="1" fill="hold">
                                          <p:stCondLst>
                                            <p:cond delay="0"/>
                                          </p:stCondLst>
                                        </p:cTn>
                                        <p:tgtEl>
                                          <p:spTgt spid="69"/>
                                        </p:tgtEl>
                                        <p:attrNameLst>
                                          <p:attrName>style.visibility</p:attrName>
                                        </p:attrNameLst>
                                      </p:cBhvr>
                                      <p:to>
                                        <p:strVal val="visible"/>
                                      </p:to>
                                    </p:set>
                                    <p:anim calcmode="lin" valueType="num">
                                      <p:cBhvr additive="base">
                                        <p:cTn id="214" dur="500" fill="hold"/>
                                        <p:tgtEl>
                                          <p:spTgt spid="69"/>
                                        </p:tgtEl>
                                        <p:attrNameLst>
                                          <p:attrName>ppt_x</p:attrName>
                                        </p:attrNameLst>
                                      </p:cBhvr>
                                      <p:tavLst>
                                        <p:tav tm="0">
                                          <p:val>
                                            <p:strVal val="#ppt_x"/>
                                          </p:val>
                                        </p:tav>
                                        <p:tav tm="100000">
                                          <p:val>
                                            <p:strVal val="#ppt_x"/>
                                          </p:val>
                                        </p:tav>
                                      </p:tavLst>
                                    </p:anim>
                                    <p:anim calcmode="lin" valueType="num">
                                      <p:cBhvr additive="base">
                                        <p:cTn id="215" dur="500" fill="hold"/>
                                        <p:tgtEl>
                                          <p:spTgt spid="69"/>
                                        </p:tgtEl>
                                        <p:attrNameLst>
                                          <p:attrName>ppt_y</p:attrName>
                                        </p:attrNameLst>
                                      </p:cBhvr>
                                      <p:tavLst>
                                        <p:tav tm="0">
                                          <p:val>
                                            <p:strVal val="1+#ppt_h/2"/>
                                          </p:val>
                                        </p:tav>
                                        <p:tav tm="100000">
                                          <p:val>
                                            <p:strVal val="#ppt_y"/>
                                          </p:val>
                                        </p:tav>
                                      </p:tavLst>
                                    </p:anim>
                                  </p:childTnLst>
                                </p:cTn>
                              </p:par>
                              <p:par>
                                <p:cTn id="216" presetID="2" presetClass="entr" presetSubtype="4" fill="hold" grpId="0" nodeType="withEffect">
                                  <p:stCondLst>
                                    <p:cond delay="0"/>
                                  </p:stCondLst>
                                  <p:childTnLst>
                                    <p:set>
                                      <p:cBhvr>
                                        <p:cTn id="217" dur="1" fill="hold">
                                          <p:stCondLst>
                                            <p:cond delay="0"/>
                                          </p:stCondLst>
                                        </p:cTn>
                                        <p:tgtEl>
                                          <p:spTgt spid="70"/>
                                        </p:tgtEl>
                                        <p:attrNameLst>
                                          <p:attrName>style.visibility</p:attrName>
                                        </p:attrNameLst>
                                      </p:cBhvr>
                                      <p:to>
                                        <p:strVal val="visible"/>
                                      </p:to>
                                    </p:set>
                                    <p:anim calcmode="lin" valueType="num">
                                      <p:cBhvr additive="base">
                                        <p:cTn id="218" dur="500" fill="hold"/>
                                        <p:tgtEl>
                                          <p:spTgt spid="70"/>
                                        </p:tgtEl>
                                        <p:attrNameLst>
                                          <p:attrName>ppt_x</p:attrName>
                                        </p:attrNameLst>
                                      </p:cBhvr>
                                      <p:tavLst>
                                        <p:tav tm="0">
                                          <p:val>
                                            <p:strVal val="#ppt_x"/>
                                          </p:val>
                                        </p:tav>
                                        <p:tav tm="100000">
                                          <p:val>
                                            <p:strVal val="#ppt_x"/>
                                          </p:val>
                                        </p:tav>
                                      </p:tavLst>
                                    </p:anim>
                                    <p:anim calcmode="lin" valueType="num">
                                      <p:cBhvr additive="base">
                                        <p:cTn id="219" dur="500" fill="hold"/>
                                        <p:tgtEl>
                                          <p:spTgt spid="70"/>
                                        </p:tgtEl>
                                        <p:attrNameLst>
                                          <p:attrName>ppt_y</p:attrName>
                                        </p:attrNameLst>
                                      </p:cBhvr>
                                      <p:tavLst>
                                        <p:tav tm="0">
                                          <p:val>
                                            <p:strVal val="1+#ppt_h/2"/>
                                          </p:val>
                                        </p:tav>
                                        <p:tav tm="100000">
                                          <p:val>
                                            <p:strVal val="#ppt_y"/>
                                          </p:val>
                                        </p:tav>
                                      </p:tavLst>
                                    </p:anim>
                                  </p:childTnLst>
                                </p:cTn>
                              </p:par>
                              <p:par>
                                <p:cTn id="220" presetID="2" presetClass="entr" presetSubtype="4" fill="hold" grpId="0" nodeType="withEffect">
                                  <p:stCondLst>
                                    <p:cond delay="0"/>
                                  </p:stCondLst>
                                  <p:childTnLst>
                                    <p:set>
                                      <p:cBhvr>
                                        <p:cTn id="221" dur="1" fill="hold">
                                          <p:stCondLst>
                                            <p:cond delay="0"/>
                                          </p:stCondLst>
                                        </p:cTn>
                                        <p:tgtEl>
                                          <p:spTgt spid="71"/>
                                        </p:tgtEl>
                                        <p:attrNameLst>
                                          <p:attrName>style.visibility</p:attrName>
                                        </p:attrNameLst>
                                      </p:cBhvr>
                                      <p:to>
                                        <p:strVal val="visible"/>
                                      </p:to>
                                    </p:set>
                                    <p:anim calcmode="lin" valueType="num">
                                      <p:cBhvr additive="base">
                                        <p:cTn id="222" dur="500" fill="hold"/>
                                        <p:tgtEl>
                                          <p:spTgt spid="71"/>
                                        </p:tgtEl>
                                        <p:attrNameLst>
                                          <p:attrName>ppt_x</p:attrName>
                                        </p:attrNameLst>
                                      </p:cBhvr>
                                      <p:tavLst>
                                        <p:tav tm="0">
                                          <p:val>
                                            <p:strVal val="#ppt_x"/>
                                          </p:val>
                                        </p:tav>
                                        <p:tav tm="100000">
                                          <p:val>
                                            <p:strVal val="#ppt_x"/>
                                          </p:val>
                                        </p:tav>
                                      </p:tavLst>
                                    </p:anim>
                                    <p:anim calcmode="lin" valueType="num">
                                      <p:cBhvr additive="base">
                                        <p:cTn id="223" dur="500" fill="hold"/>
                                        <p:tgtEl>
                                          <p:spTgt spid="71"/>
                                        </p:tgtEl>
                                        <p:attrNameLst>
                                          <p:attrName>ppt_y</p:attrName>
                                        </p:attrNameLst>
                                      </p:cBhvr>
                                      <p:tavLst>
                                        <p:tav tm="0">
                                          <p:val>
                                            <p:strVal val="1+#ppt_h/2"/>
                                          </p:val>
                                        </p:tav>
                                        <p:tav tm="100000">
                                          <p:val>
                                            <p:strVal val="#ppt_y"/>
                                          </p:val>
                                        </p:tav>
                                      </p:tavLst>
                                    </p:anim>
                                  </p:childTnLst>
                                </p:cTn>
                              </p:par>
                              <p:par>
                                <p:cTn id="224" presetID="2" presetClass="entr" presetSubtype="4" fill="hold" grpId="0" nodeType="withEffect">
                                  <p:stCondLst>
                                    <p:cond delay="0"/>
                                  </p:stCondLst>
                                  <p:childTnLst>
                                    <p:set>
                                      <p:cBhvr>
                                        <p:cTn id="225" dur="1" fill="hold">
                                          <p:stCondLst>
                                            <p:cond delay="0"/>
                                          </p:stCondLst>
                                        </p:cTn>
                                        <p:tgtEl>
                                          <p:spTgt spid="72"/>
                                        </p:tgtEl>
                                        <p:attrNameLst>
                                          <p:attrName>style.visibility</p:attrName>
                                        </p:attrNameLst>
                                      </p:cBhvr>
                                      <p:to>
                                        <p:strVal val="visible"/>
                                      </p:to>
                                    </p:set>
                                    <p:anim calcmode="lin" valueType="num">
                                      <p:cBhvr additive="base">
                                        <p:cTn id="226" dur="500" fill="hold"/>
                                        <p:tgtEl>
                                          <p:spTgt spid="72"/>
                                        </p:tgtEl>
                                        <p:attrNameLst>
                                          <p:attrName>ppt_x</p:attrName>
                                        </p:attrNameLst>
                                      </p:cBhvr>
                                      <p:tavLst>
                                        <p:tav tm="0">
                                          <p:val>
                                            <p:strVal val="#ppt_x"/>
                                          </p:val>
                                        </p:tav>
                                        <p:tav tm="100000">
                                          <p:val>
                                            <p:strVal val="#ppt_x"/>
                                          </p:val>
                                        </p:tav>
                                      </p:tavLst>
                                    </p:anim>
                                    <p:anim calcmode="lin" valueType="num">
                                      <p:cBhvr additive="base">
                                        <p:cTn id="227" dur="500" fill="hold"/>
                                        <p:tgtEl>
                                          <p:spTgt spid="72"/>
                                        </p:tgtEl>
                                        <p:attrNameLst>
                                          <p:attrName>ppt_y</p:attrName>
                                        </p:attrNameLst>
                                      </p:cBhvr>
                                      <p:tavLst>
                                        <p:tav tm="0">
                                          <p:val>
                                            <p:strVal val="1+#ppt_h/2"/>
                                          </p:val>
                                        </p:tav>
                                        <p:tav tm="100000">
                                          <p:val>
                                            <p:strVal val="#ppt_y"/>
                                          </p:val>
                                        </p:tav>
                                      </p:tavLst>
                                    </p:anim>
                                  </p:childTnLst>
                                </p:cTn>
                              </p:par>
                              <p:par>
                                <p:cTn id="228" presetID="2" presetClass="entr" presetSubtype="4" fill="hold" grpId="0" nodeType="withEffect">
                                  <p:stCondLst>
                                    <p:cond delay="0"/>
                                  </p:stCondLst>
                                  <p:childTnLst>
                                    <p:set>
                                      <p:cBhvr>
                                        <p:cTn id="229" dur="1" fill="hold">
                                          <p:stCondLst>
                                            <p:cond delay="0"/>
                                          </p:stCondLst>
                                        </p:cTn>
                                        <p:tgtEl>
                                          <p:spTgt spid="73"/>
                                        </p:tgtEl>
                                        <p:attrNameLst>
                                          <p:attrName>style.visibility</p:attrName>
                                        </p:attrNameLst>
                                      </p:cBhvr>
                                      <p:to>
                                        <p:strVal val="visible"/>
                                      </p:to>
                                    </p:set>
                                    <p:anim calcmode="lin" valueType="num">
                                      <p:cBhvr additive="base">
                                        <p:cTn id="230" dur="500" fill="hold"/>
                                        <p:tgtEl>
                                          <p:spTgt spid="73"/>
                                        </p:tgtEl>
                                        <p:attrNameLst>
                                          <p:attrName>ppt_x</p:attrName>
                                        </p:attrNameLst>
                                      </p:cBhvr>
                                      <p:tavLst>
                                        <p:tav tm="0">
                                          <p:val>
                                            <p:strVal val="#ppt_x"/>
                                          </p:val>
                                        </p:tav>
                                        <p:tav tm="100000">
                                          <p:val>
                                            <p:strVal val="#ppt_x"/>
                                          </p:val>
                                        </p:tav>
                                      </p:tavLst>
                                    </p:anim>
                                    <p:anim calcmode="lin" valueType="num">
                                      <p:cBhvr additive="base">
                                        <p:cTn id="231" dur="500" fill="hold"/>
                                        <p:tgtEl>
                                          <p:spTgt spid="73"/>
                                        </p:tgtEl>
                                        <p:attrNameLst>
                                          <p:attrName>ppt_y</p:attrName>
                                        </p:attrNameLst>
                                      </p:cBhvr>
                                      <p:tavLst>
                                        <p:tav tm="0">
                                          <p:val>
                                            <p:strVal val="1+#ppt_h/2"/>
                                          </p:val>
                                        </p:tav>
                                        <p:tav tm="100000">
                                          <p:val>
                                            <p:strVal val="#ppt_y"/>
                                          </p:val>
                                        </p:tav>
                                      </p:tavLst>
                                    </p:anim>
                                  </p:childTnLst>
                                </p:cTn>
                              </p:par>
                              <p:par>
                                <p:cTn id="232" presetID="2" presetClass="entr" presetSubtype="4" fill="hold" grpId="0" nodeType="withEffect">
                                  <p:stCondLst>
                                    <p:cond delay="0"/>
                                  </p:stCondLst>
                                  <p:childTnLst>
                                    <p:set>
                                      <p:cBhvr>
                                        <p:cTn id="233" dur="1" fill="hold">
                                          <p:stCondLst>
                                            <p:cond delay="0"/>
                                          </p:stCondLst>
                                        </p:cTn>
                                        <p:tgtEl>
                                          <p:spTgt spid="74"/>
                                        </p:tgtEl>
                                        <p:attrNameLst>
                                          <p:attrName>style.visibility</p:attrName>
                                        </p:attrNameLst>
                                      </p:cBhvr>
                                      <p:to>
                                        <p:strVal val="visible"/>
                                      </p:to>
                                    </p:set>
                                    <p:anim calcmode="lin" valueType="num">
                                      <p:cBhvr additive="base">
                                        <p:cTn id="234" dur="500" fill="hold"/>
                                        <p:tgtEl>
                                          <p:spTgt spid="74"/>
                                        </p:tgtEl>
                                        <p:attrNameLst>
                                          <p:attrName>ppt_x</p:attrName>
                                        </p:attrNameLst>
                                      </p:cBhvr>
                                      <p:tavLst>
                                        <p:tav tm="0">
                                          <p:val>
                                            <p:strVal val="#ppt_x"/>
                                          </p:val>
                                        </p:tav>
                                        <p:tav tm="100000">
                                          <p:val>
                                            <p:strVal val="#ppt_x"/>
                                          </p:val>
                                        </p:tav>
                                      </p:tavLst>
                                    </p:anim>
                                    <p:anim calcmode="lin" valueType="num">
                                      <p:cBhvr additive="base">
                                        <p:cTn id="235" dur="500" fill="hold"/>
                                        <p:tgtEl>
                                          <p:spTgt spid="74"/>
                                        </p:tgtEl>
                                        <p:attrNameLst>
                                          <p:attrName>ppt_y</p:attrName>
                                        </p:attrNameLst>
                                      </p:cBhvr>
                                      <p:tavLst>
                                        <p:tav tm="0">
                                          <p:val>
                                            <p:strVal val="1+#ppt_h/2"/>
                                          </p:val>
                                        </p:tav>
                                        <p:tav tm="100000">
                                          <p:val>
                                            <p:strVal val="#ppt_y"/>
                                          </p:val>
                                        </p:tav>
                                      </p:tavLst>
                                    </p:anim>
                                  </p:childTnLst>
                                </p:cTn>
                              </p:par>
                              <p:par>
                                <p:cTn id="236" presetID="2" presetClass="entr" presetSubtype="1" fill="hold" grpId="0" nodeType="withEffect">
                                  <p:stCondLst>
                                    <p:cond delay="0"/>
                                  </p:stCondLst>
                                  <p:childTnLst>
                                    <p:set>
                                      <p:cBhvr>
                                        <p:cTn id="237" dur="1" fill="hold">
                                          <p:stCondLst>
                                            <p:cond delay="0"/>
                                          </p:stCondLst>
                                        </p:cTn>
                                        <p:tgtEl>
                                          <p:spTgt spid="75"/>
                                        </p:tgtEl>
                                        <p:attrNameLst>
                                          <p:attrName>style.visibility</p:attrName>
                                        </p:attrNameLst>
                                      </p:cBhvr>
                                      <p:to>
                                        <p:strVal val="visible"/>
                                      </p:to>
                                    </p:set>
                                    <p:anim calcmode="lin" valueType="num">
                                      <p:cBhvr additive="base">
                                        <p:cTn id="238" dur="500" fill="hold"/>
                                        <p:tgtEl>
                                          <p:spTgt spid="75"/>
                                        </p:tgtEl>
                                        <p:attrNameLst>
                                          <p:attrName>ppt_x</p:attrName>
                                        </p:attrNameLst>
                                      </p:cBhvr>
                                      <p:tavLst>
                                        <p:tav tm="0">
                                          <p:val>
                                            <p:strVal val="#ppt_x"/>
                                          </p:val>
                                        </p:tav>
                                        <p:tav tm="100000">
                                          <p:val>
                                            <p:strVal val="#ppt_x"/>
                                          </p:val>
                                        </p:tav>
                                      </p:tavLst>
                                    </p:anim>
                                    <p:anim calcmode="lin" valueType="num">
                                      <p:cBhvr additive="base">
                                        <p:cTn id="239" dur="500" fill="hold"/>
                                        <p:tgtEl>
                                          <p:spTgt spid="75"/>
                                        </p:tgtEl>
                                        <p:attrNameLst>
                                          <p:attrName>ppt_y</p:attrName>
                                        </p:attrNameLst>
                                      </p:cBhvr>
                                      <p:tavLst>
                                        <p:tav tm="0">
                                          <p:val>
                                            <p:strVal val="0-#ppt_h/2"/>
                                          </p:val>
                                        </p:tav>
                                        <p:tav tm="100000">
                                          <p:val>
                                            <p:strVal val="#ppt_y"/>
                                          </p:val>
                                        </p:tav>
                                      </p:tavLst>
                                    </p:anim>
                                  </p:childTnLst>
                                </p:cTn>
                              </p:par>
                              <p:par>
                                <p:cTn id="240" presetID="2" presetClass="entr" presetSubtype="4" fill="hold" grpId="0" nodeType="withEffect">
                                  <p:stCondLst>
                                    <p:cond delay="0"/>
                                  </p:stCondLst>
                                  <p:childTnLst>
                                    <p:set>
                                      <p:cBhvr>
                                        <p:cTn id="241" dur="1" fill="hold">
                                          <p:stCondLst>
                                            <p:cond delay="0"/>
                                          </p:stCondLst>
                                        </p:cTn>
                                        <p:tgtEl>
                                          <p:spTgt spid="76"/>
                                        </p:tgtEl>
                                        <p:attrNameLst>
                                          <p:attrName>style.visibility</p:attrName>
                                        </p:attrNameLst>
                                      </p:cBhvr>
                                      <p:to>
                                        <p:strVal val="visible"/>
                                      </p:to>
                                    </p:set>
                                    <p:anim calcmode="lin" valueType="num">
                                      <p:cBhvr additive="base">
                                        <p:cTn id="242" dur="500" fill="hold"/>
                                        <p:tgtEl>
                                          <p:spTgt spid="76"/>
                                        </p:tgtEl>
                                        <p:attrNameLst>
                                          <p:attrName>ppt_x</p:attrName>
                                        </p:attrNameLst>
                                      </p:cBhvr>
                                      <p:tavLst>
                                        <p:tav tm="0">
                                          <p:val>
                                            <p:strVal val="#ppt_x"/>
                                          </p:val>
                                        </p:tav>
                                        <p:tav tm="100000">
                                          <p:val>
                                            <p:strVal val="#ppt_x"/>
                                          </p:val>
                                        </p:tav>
                                      </p:tavLst>
                                    </p:anim>
                                    <p:anim calcmode="lin" valueType="num">
                                      <p:cBhvr additive="base">
                                        <p:cTn id="243" dur="500" fill="hold"/>
                                        <p:tgtEl>
                                          <p:spTgt spid="76"/>
                                        </p:tgtEl>
                                        <p:attrNameLst>
                                          <p:attrName>ppt_y</p:attrName>
                                        </p:attrNameLst>
                                      </p:cBhvr>
                                      <p:tavLst>
                                        <p:tav tm="0">
                                          <p:val>
                                            <p:strVal val="1+#ppt_h/2"/>
                                          </p:val>
                                        </p:tav>
                                        <p:tav tm="100000">
                                          <p:val>
                                            <p:strVal val="#ppt_y"/>
                                          </p:val>
                                        </p:tav>
                                      </p:tavLst>
                                    </p:anim>
                                  </p:childTnLst>
                                </p:cTn>
                              </p:par>
                              <p:par>
                                <p:cTn id="244" presetID="2" presetClass="entr" presetSubtype="4" fill="hold" grpId="0" nodeType="withEffect">
                                  <p:stCondLst>
                                    <p:cond delay="0"/>
                                  </p:stCondLst>
                                  <p:childTnLst>
                                    <p:set>
                                      <p:cBhvr>
                                        <p:cTn id="245" dur="1" fill="hold">
                                          <p:stCondLst>
                                            <p:cond delay="0"/>
                                          </p:stCondLst>
                                        </p:cTn>
                                        <p:tgtEl>
                                          <p:spTgt spid="77"/>
                                        </p:tgtEl>
                                        <p:attrNameLst>
                                          <p:attrName>style.visibility</p:attrName>
                                        </p:attrNameLst>
                                      </p:cBhvr>
                                      <p:to>
                                        <p:strVal val="visible"/>
                                      </p:to>
                                    </p:set>
                                    <p:anim calcmode="lin" valueType="num">
                                      <p:cBhvr additive="base">
                                        <p:cTn id="246" dur="500" fill="hold"/>
                                        <p:tgtEl>
                                          <p:spTgt spid="77"/>
                                        </p:tgtEl>
                                        <p:attrNameLst>
                                          <p:attrName>ppt_x</p:attrName>
                                        </p:attrNameLst>
                                      </p:cBhvr>
                                      <p:tavLst>
                                        <p:tav tm="0">
                                          <p:val>
                                            <p:strVal val="#ppt_x"/>
                                          </p:val>
                                        </p:tav>
                                        <p:tav tm="100000">
                                          <p:val>
                                            <p:strVal val="#ppt_x"/>
                                          </p:val>
                                        </p:tav>
                                      </p:tavLst>
                                    </p:anim>
                                    <p:anim calcmode="lin" valueType="num">
                                      <p:cBhvr additive="base">
                                        <p:cTn id="247" dur="500" fill="hold"/>
                                        <p:tgtEl>
                                          <p:spTgt spid="77"/>
                                        </p:tgtEl>
                                        <p:attrNameLst>
                                          <p:attrName>ppt_y</p:attrName>
                                        </p:attrNameLst>
                                      </p:cBhvr>
                                      <p:tavLst>
                                        <p:tav tm="0">
                                          <p:val>
                                            <p:strVal val="1+#ppt_h/2"/>
                                          </p:val>
                                        </p:tav>
                                        <p:tav tm="100000">
                                          <p:val>
                                            <p:strVal val="#ppt_y"/>
                                          </p:val>
                                        </p:tav>
                                      </p:tavLst>
                                    </p:anim>
                                  </p:childTnLst>
                                </p:cTn>
                              </p:par>
                              <p:par>
                                <p:cTn id="248" presetID="2" presetClass="entr" presetSubtype="3" fill="hold" grpId="0" nodeType="withEffect">
                                  <p:stCondLst>
                                    <p:cond delay="0"/>
                                  </p:stCondLst>
                                  <p:childTnLst>
                                    <p:set>
                                      <p:cBhvr>
                                        <p:cTn id="249" dur="1" fill="hold">
                                          <p:stCondLst>
                                            <p:cond delay="0"/>
                                          </p:stCondLst>
                                        </p:cTn>
                                        <p:tgtEl>
                                          <p:spTgt spid="78"/>
                                        </p:tgtEl>
                                        <p:attrNameLst>
                                          <p:attrName>style.visibility</p:attrName>
                                        </p:attrNameLst>
                                      </p:cBhvr>
                                      <p:to>
                                        <p:strVal val="visible"/>
                                      </p:to>
                                    </p:set>
                                    <p:anim calcmode="lin" valueType="num">
                                      <p:cBhvr additive="base">
                                        <p:cTn id="250" dur="500" fill="hold"/>
                                        <p:tgtEl>
                                          <p:spTgt spid="78"/>
                                        </p:tgtEl>
                                        <p:attrNameLst>
                                          <p:attrName>ppt_x</p:attrName>
                                        </p:attrNameLst>
                                      </p:cBhvr>
                                      <p:tavLst>
                                        <p:tav tm="0">
                                          <p:val>
                                            <p:strVal val="1+#ppt_w/2"/>
                                          </p:val>
                                        </p:tav>
                                        <p:tav tm="100000">
                                          <p:val>
                                            <p:strVal val="#ppt_x"/>
                                          </p:val>
                                        </p:tav>
                                      </p:tavLst>
                                    </p:anim>
                                    <p:anim calcmode="lin" valueType="num">
                                      <p:cBhvr additive="base">
                                        <p:cTn id="251" dur="500" fill="hold"/>
                                        <p:tgtEl>
                                          <p:spTgt spid="78"/>
                                        </p:tgtEl>
                                        <p:attrNameLst>
                                          <p:attrName>ppt_y</p:attrName>
                                        </p:attrNameLst>
                                      </p:cBhvr>
                                      <p:tavLst>
                                        <p:tav tm="0">
                                          <p:val>
                                            <p:strVal val="0-#ppt_h/2"/>
                                          </p:val>
                                        </p:tav>
                                        <p:tav tm="100000">
                                          <p:val>
                                            <p:strVal val="#ppt_y"/>
                                          </p:val>
                                        </p:tav>
                                      </p:tavLst>
                                    </p:anim>
                                  </p:childTnLst>
                                </p:cTn>
                              </p:par>
                              <p:par>
                                <p:cTn id="252" presetID="2" presetClass="entr" presetSubtype="2" fill="hold" grpId="0" nodeType="withEffect">
                                  <p:stCondLst>
                                    <p:cond delay="0"/>
                                  </p:stCondLst>
                                  <p:childTnLst>
                                    <p:set>
                                      <p:cBhvr>
                                        <p:cTn id="253" dur="1" fill="hold">
                                          <p:stCondLst>
                                            <p:cond delay="0"/>
                                          </p:stCondLst>
                                        </p:cTn>
                                        <p:tgtEl>
                                          <p:spTgt spid="79"/>
                                        </p:tgtEl>
                                        <p:attrNameLst>
                                          <p:attrName>style.visibility</p:attrName>
                                        </p:attrNameLst>
                                      </p:cBhvr>
                                      <p:to>
                                        <p:strVal val="visible"/>
                                      </p:to>
                                    </p:set>
                                    <p:anim calcmode="lin" valueType="num">
                                      <p:cBhvr additive="base">
                                        <p:cTn id="254" dur="500" fill="hold"/>
                                        <p:tgtEl>
                                          <p:spTgt spid="79"/>
                                        </p:tgtEl>
                                        <p:attrNameLst>
                                          <p:attrName>ppt_x</p:attrName>
                                        </p:attrNameLst>
                                      </p:cBhvr>
                                      <p:tavLst>
                                        <p:tav tm="0">
                                          <p:val>
                                            <p:strVal val="1+#ppt_w/2"/>
                                          </p:val>
                                        </p:tav>
                                        <p:tav tm="100000">
                                          <p:val>
                                            <p:strVal val="#ppt_x"/>
                                          </p:val>
                                        </p:tav>
                                      </p:tavLst>
                                    </p:anim>
                                    <p:anim calcmode="lin" valueType="num">
                                      <p:cBhvr additive="base">
                                        <p:cTn id="255" dur="500" fill="hold"/>
                                        <p:tgtEl>
                                          <p:spTgt spid="79"/>
                                        </p:tgtEl>
                                        <p:attrNameLst>
                                          <p:attrName>ppt_y</p:attrName>
                                        </p:attrNameLst>
                                      </p:cBhvr>
                                      <p:tavLst>
                                        <p:tav tm="0">
                                          <p:val>
                                            <p:strVal val="#ppt_y"/>
                                          </p:val>
                                        </p:tav>
                                        <p:tav tm="100000">
                                          <p:val>
                                            <p:strVal val="#ppt_y"/>
                                          </p:val>
                                        </p:tav>
                                      </p:tavLst>
                                    </p:anim>
                                  </p:childTnLst>
                                </p:cTn>
                              </p:par>
                              <p:par>
                                <p:cTn id="256" presetID="2" presetClass="entr" presetSubtype="12" fill="hold" grpId="0" nodeType="withEffect">
                                  <p:stCondLst>
                                    <p:cond delay="0"/>
                                  </p:stCondLst>
                                  <p:childTnLst>
                                    <p:set>
                                      <p:cBhvr>
                                        <p:cTn id="257" dur="1" fill="hold">
                                          <p:stCondLst>
                                            <p:cond delay="0"/>
                                          </p:stCondLst>
                                        </p:cTn>
                                        <p:tgtEl>
                                          <p:spTgt spid="80"/>
                                        </p:tgtEl>
                                        <p:attrNameLst>
                                          <p:attrName>style.visibility</p:attrName>
                                        </p:attrNameLst>
                                      </p:cBhvr>
                                      <p:to>
                                        <p:strVal val="visible"/>
                                      </p:to>
                                    </p:set>
                                    <p:anim calcmode="lin" valueType="num">
                                      <p:cBhvr additive="base">
                                        <p:cTn id="258" dur="500" fill="hold"/>
                                        <p:tgtEl>
                                          <p:spTgt spid="80"/>
                                        </p:tgtEl>
                                        <p:attrNameLst>
                                          <p:attrName>ppt_x</p:attrName>
                                        </p:attrNameLst>
                                      </p:cBhvr>
                                      <p:tavLst>
                                        <p:tav tm="0">
                                          <p:val>
                                            <p:strVal val="0-#ppt_w/2"/>
                                          </p:val>
                                        </p:tav>
                                        <p:tav tm="100000">
                                          <p:val>
                                            <p:strVal val="#ppt_x"/>
                                          </p:val>
                                        </p:tav>
                                      </p:tavLst>
                                    </p:anim>
                                    <p:anim calcmode="lin" valueType="num">
                                      <p:cBhvr additive="base">
                                        <p:cTn id="259" dur="500" fill="hold"/>
                                        <p:tgtEl>
                                          <p:spTgt spid="80"/>
                                        </p:tgtEl>
                                        <p:attrNameLst>
                                          <p:attrName>ppt_y</p:attrName>
                                        </p:attrNameLst>
                                      </p:cBhvr>
                                      <p:tavLst>
                                        <p:tav tm="0">
                                          <p:val>
                                            <p:strVal val="1+#ppt_h/2"/>
                                          </p:val>
                                        </p:tav>
                                        <p:tav tm="100000">
                                          <p:val>
                                            <p:strVal val="#ppt_y"/>
                                          </p:val>
                                        </p:tav>
                                      </p:tavLst>
                                    </p:anim>
                                  </p:childTnLst>
                                </p:cTn>
                              </p:par>
                              <p:par>
                                <p:cTn id="260" presetID="2" presetClass="entr" presetSubtype="4" fill="hold" grpId="0" nodeType="withEffect">
                                  <p:stCondLst>
                                    <p:cond delay="0"/>
                                  </p:stCondLst>
                                  <p:childTnLst>
                                    <p:set>
                                      <p:cBhvr>
                                        <p:cTn id="261" dur="1" fill="hold">
                                          <p:stCondLst>
                                            <p:cond delay="0"/>
                                          </p:stCondLst>
                                        </p:cTn>
                                        <p:tgtEl>
                                          <p:spTgt spid="81"/>
                                        </p:tgtEl>
                                        <p:attrNameLst>
                                          <p:attrName>style.visibility</p:attrName>
                                        </p:attrNameLst>
                                      </p:cBhvr>
                                      <p:to>
                                        <p:strVal val="visible"/>
                                      </p:to>
                                    </p:set>
                                    <p:anim calcmode="lin" valueType="num">
                                      <p:cBhvr additive="base">
                                        <p:cTn id="262" dur="500" fill="hold"/>
                                        <p:tgtEl>
                                          <p:spTgt spid="81"/>
                                        </p:tgtEl>
                                        <p:attrNameLst>
                                          <p:attrName>ppt_x</p:attrName>
                                        </p:attrNameLst>
                                      </p:cBhvr>
                                      <p:tavLst>
                                        <p:tav tm="0">
                                          <p:val>
                                            <p:strVal val="#ppt_x"/>
                                          </p:val>
                                        </p:tav>
                                        <p:tav tm="100000">
                                          <p:val>
                                            <p:strVal val="#ppt_x"/>
                                          </p:val>
                                        </p:tav>
                                      </p:tavLst>
                                    </p:anim>
                                    <p:anim calcmode="lin" valueType="num">
                                      <p:cBhvr additive="base">
                                        <p:cTn id="263" dur="500" fill="hold"/>
                                        <p:tgtEl>
                                          <p:spTgt spid="81"/>
                                        </p:tgtEl>
                                        <p:attrNameLst>
                                          <p:attrName>ppt_y</p:attrName>
                                        </p:attrNameLst>
                                      </p:cBhvr>
                                      <p:tavLst>
                                        <p:tav tm="0">
                                          <p:val>
                                            <p:strVal val="1+#ppt_h/2"/>
                                          </p:val>
                                        </p:tav>
                                        <p:tav tm="100000">
                                          <p:val>
                                            <p:strVal val="#ppt_y"/>
                                          </p:val>
                                        </p:tav>
                                      </p:tavLst>
                                    </p:anim>
                                  </p:childTnLst>
                                </p:cTn>
                              </p:par>
                              <p:par>
                                <p:cTn id="264" presetID="2" presetClass="entr" presetSubtype="4" fill="hold" grpId="0" nodeType="withEffect">
                                  <p:stCondLst>
                                    <p:cond delay="0"/>
                                  </p:stCondLst>
                                  <p:childTnLst>
                                    <p:set>
                                      <p:cBhvr>
                                        <p:cTn id="265" dur="1" fill="hold">
                                          <p:stCondLst>
                                            <p:cond delay="0"/>
                                          </p:stCondLst>
                                        </p:cTn>
                                        <p:tgtEl>
                                          <p:spTgt spid="82"/>
                                        </p:tgtEl>
                                        <p:attrNameLst>
                                          <p:attrName>style.visibility</p:attrName>
                                        </p:attrNameLst>
                                      </p:cBhvr>
                                      <p:to>
                                        <p:strVal val="visible"/>
                                      </p:to>
                                    </p:set>
                                    <p:anim calcmode="lin" valueType="num">
                                      <p:cBhvr additive="base">
                                        <p:cTn id="266" dur="500" fill="hold"/>
                                        <p:tgtEl>
                                          <p:spTgt spid="82"/>
                                        </p:tgtEl>
                                        <p:attrNameLst>
                                          <p:attrName>ppt_x</p:attrName>
                                        </p:attrNameLst>
                                      </p:cBhvr>
                                      <p:tavLst>
                                        <p:tav tm="0">
                                          <p:val>
                                            <p:strVal val="#ppt_x"/>
                                          </p:val>
                                        </p:tav>
                                        <p:tav tm="100000">
                                          <p:val>
                                            <p:strVal val="#ppt_x"/>
                                          </p:val>
                                        </p:tav>
                                      </p:tavLst>
                                    </p:anim>
                                    <p:anim calcmode="lin" valueType="num">
                                      <p:cBhvr additive="base">
                                        <p:cTn id="267" dur="500" fill="hold"/>
                                        <p:tgtEl>
                                          <p:spTgt spid="82"/>
                                        </p:tgtEl>
                                        <p:attrNameLst>
                                          <p:attrName>ppt_y</p:attrName>
                                        </p:attrNameLst>
                                      </p:cBhvr>
                                      <p:tavLst>
                                        <p:tav tm="0">
                                          <p:val>
                                            <p:strVal val="1+#ppt_h/2"/>
                                          </p:val>
                                        </p:tav>
                                        <p:tav tm="100000">
                                          <p:val>
                                            <p:strVal val="#ppt_y"/>
                                          </p:val>
                                        </p:tav>
                                      </p:tavLst>
                                    </p:anim>
                                  </p:childTnLst>
                                </p:cTn>
                              </p:par>
                              <p:par>
                                <p:cTn id="268" presetID="2" presetClass="entr" presetSubtype="4" fill="hold" grpId="0" nodeType="withEffect">
                                  <p:stCondLst>
                                    <p:cond delay="0"/>
                                  </p:stCondLst>
                                  <p:childTnLst>
                                    <p:set>
                                      <p:cBhvr>
                                        <p:cTn id="269" dur="1" fill="hold">
                                          <p:stCondLst>
                                            <p:cond delay="0"/>
                                          </p:stCondLst>
                                        </p:cTn>
                                        <p:tgtEl>
                                          <p:spTgt spid="83"/>
                                        </p:tgtEl>
                                        <p:attrNameLst>
                                          <p:attrName>style.visibility</p:attrName>
                                        </p:attrNameLst>
                                      </p:cBhvr>
                                      <p:to>
                                        <p:strVal val="visible"/>
                                      </p:to>
                                    </p:set>
                                    <p:anim calcmode="lin" valueType="num">
                                      <p:cBhvr additive="base">
                                        <p:cTn id="270" dur="500" fill="hold"/>
                                        <p:tgtEl>
                                          <p:spTgt spid="83"/>
                                        </p:tgtEl>
                                        <p:attrNameLst>
                                          <p:attrName>ppt_x</p:attrName>
                                        </p:attrNameLst>
                                      </p:cBhvr>
                                      <p:tavLst>
                                        <p:tav tm="0">
                                          <p:val>
                                            <p:strVal val="#ppt_x"/>
                                          </p:val>
                                        </p:tav>
                                        <p:tav tm="100000">
                                          <p:val>
                                            <p:strVal val="#ppt_x"/>
                                          </p:val>
                                        </p:tav>
                                      </p:tavLst>
                                    </p:anim>
                                    <p:anim calcmode="lin" valueType="num">
                                      <p:cBhvr additive="base">
                                        <p:cTn id="271" dur="500" fill="hold"/>
                                        <p:tgtEl>
                                          <p:spTgt spid="83"/>
                                        </p:tgtEl>
                                        <p:attrNameLst>
                                          <p:attrName>ppt_y</p:attrName>
                                        </p:attrNameLst>
                                      </p:cBhvr>
                                      <p:tavLst>
                                        <p:tav tm="0">
                                          <p:val>
                                            <p:strVal val="1+#ppt_h/2"/>
                                          </p:val>
                                        </p:tav>
                                        <p:tav tm="100000">
                                          <p:val>
                                            <p:strVal val="#ppt_y"/>
                                          </p:val>
                                        </p:tav>
                                      </p:tavLst>
                                    </p:anim>
                                  </p:childTnLst>
                                </p:cTn>
                              </p:par>
                              <p:par>
                                <p:cTn id="272" presetID="2" presetClass="entr" presetSubtype="8" fill="hold" grpId="0" nodeType="withEffect">
                                  <p:stCondLst>
                                    <p:cond delay="0"/>
                                  </p:stCondLst>
                                  <p:childTnLst>
                                    <p:set>
                                      <p:cBhvr>
                                        <p:cTn id="273" dur="1" fill="hold">
                                          <p:stCondLst>
                                            <p:cond delay="0"/>
                                          </p:stCondLst>
                                        </p:cTn>
                                        <p:tgtEl>
                                          <p:spTgt spid="84"/>
                                        </p:tgtEl>
                                        <p:attrNameLst>
                                          <p:attrName>style.visibility</p:attrName>
                                        </p:attrNameLst>
                                      </p:cBhvr>
                                      <p:to>
                                        <p:strVal val="visible"/>
                                      </p:to>
                                    </p:set>
                                    <p:anim calcmode="lin" valueType="num">
                                      <p:cBhvr additive="base">
                                        <p:cTn id="274" dur="500" fill="hold"/>
                                        <p:tgtEl>
                                          <p:spTgt spid="84"/>
                                        </p:tgtEl>
                                        <p:attrNameLst>
                                          <p:attrName>ppt_x</p:attrName>
                                        </p:attrNameLst>
                                      </p:cBhvr>
                                      <p:tavLst>
                                        <p:tav tm="0">
                                          <p:val>
                                            <p:strVal val="0-#ppt_w/2"/>
                                          </p:val>
                                        </p:tav>
                                        <p:tav tm="100000">
                                          <p:val>
                                            <p:strVal val="#ppt_x"/>
                                          </p:val>
                                        </p:tav>
                                      </p:tavLst>
                                    </p:anim>
                                    <p:anim calcmode="lin" valueType="num">
                                      <p:cBhvr additive="base">
                                        <p:cTn id="275" dur="500" fill="hold"/>
                                        <p:tgtEl>
                                          <p:spTgt spid="84"/>
                                        </p:tgtEl>
                                        <p:attrNameLst>
                                          <p:attrName>ppt_y</p:attrName>
                                        </p:attrNameLst>
                                      </p:cBhvr>
                                      <p:tavLst>
                                        <p:tav tm="0">
                                          <p:val>
                                            <p:strVal val="#ppt_y"/>
                                          </p:val>
                                        </p:tav>
                                        <p:tav tm="100000">
                                          <p:val>
                                            <p:strVal val="#ppt_y"/>
                                          </p:val>
                                        </p:tav>
                                      </p:tavLst>
                                    </p:anim>
                                  </p:childTnLst>
                                </p:cTn>
                              </p:par>
                              <p:par>
                                <p:cTn id="276" presetID="2" presetClass="entr" presetSubtype="4" fill="hold" grpId="0" nodeType="withEffect">
                                  <p:stCondLst>
                                    <p:cond delay="0"/>
                                  </p:stCondLst>
                                  <p:childTnLst>
                                    <p:set>
                                      <p:cBhvr>
                                        <p:cTn id="277" dur="1" fill="hold">
                                          <p:stCondLst>
                                            <p:cond delay="0"/>
                                          </p:stCondLst>
                                        </p:cTn>
                                        <p:tgtEl>
                                          <p:spTgt spid="85"/>
                                        </p:tgtEl>
                                        <p:attrNameLst>
                                          <p:attrName>style.visibility</p:attrName>
                                        </p:attrNameLst>
                                      </p:cBhvr>
                                      <p:to>
                                        <p:strVal val="visible"/>
                                      </p:to>
                                    </p:set>
                                    <p:anim calcmode="lin" valueType="num">
                                      <p:cBhvr additive="base">
                                        <p:cTn id="278" dur="500" fill="hold"/>
                                        <p:tgtEl>
                                          <p:spTgt spid="85"/>
                                        </p:tgtEl>
                                        <p:attrNameLst>
                                          <p:attrName>ppt_x</p:attrName>
                                        </p:attrNameLst>
                                      </p:cBhvr>
                                      <p:tavLst>
                                        <p:tav tm="0">
                                          <p:val>
                                            <p:strVal val="#ppt_x"/>
                                          </p:val>
                                        </p:tav>
                                        <p:tav tm="100000">
                                          <p:val>
                                            <p:strVal val="#ppt_x"/>
                                          </p:val>
                                        </p:tav>
                                      </p:tavLst>
                                    </p:anim>
                                    <p:anim calcmode="lin" valueType="num">
                                      <p:cBhvr additive="base">
                                        <p:cTn id="279" dur="500" fill="hold"/>
                                        <p:tgtEl>
                                          <p:spTgt spid="85"/>
                                        </p:tgtEl>
                                        <p:attrNameLst>
                                          <p:attrName>ppt_y</p:attrName>
                                        </p:attrNameLst>
                                      </p:cBhvr>
                                      <p:tavLst>
                                        <p:tav tm="0">
                                          <p:val>
                                            <p:strVal val="1+#ppt_h/2"/>
                                          </p:val>
                                        </p:tav>
                                        <p:tav tm="100000">
                                          <p:val>
                                            <p:strVal val="#ppt_y"/>
                                          </p:val>
                                        </p:tav>
                                      </p:tavLst>
                                    </p:anim>
                                  </p:childTnLst>
                                </p:cTn>
                              </p:par>
                              <p:par>
                                <p:cTn id="280" presetID="2" presetClass="entr" presetSubtype="4" fill="hold" grpId="0" nodeType="withEffect">
                                  <p:stCondLst>
                                    <p:cond delay="0"/>
                                  </p:stCondLst>
                                  <p:childTnLst>
                                    <p:set>
                                      <p:cBhvr>
                                        <p:cTn id="281" dur="1" fill="hold">
                                          <p:stCondLst>
                                            <p:cond delay="0"/>
                                          </p:stCondLst>
                                        </p:cTn>
                                        <p:tgtEl>
                                          <p:spTgt spid="86"/>
                                        </p:tgtEl>
                                        <p:attrNameLst>
                                          <p:attrName>style.visibility</p:attrName>
                                        </p:attrNameLst>
                                      </p:cBhvr>
                                      <p:to>
                                        <p:strVal val="visible"/>
                                      </p:to>
                                    </p:set>
                                    <p:anim calcmode="lin" valueType="num">
                                      <p:cBhvr additive="base">
                                        <p:cTn id="282" dur="500" fill="hold"/>
                                        <p:tgtEl>
                                          <p:spTgt spid="86"/>
                                        </p:tgtEl>
                                        <p:attrNameLst>
                                          <p:attrName>ppt_x</p:attrName>
                                        </p:attrNameLst>
                                      </p:cBhvr>
                                      <p:tavLst>
                                        <p:tav tm="0">
                                          <p:val>
                                            <p:strVal val="#ppt_x"/>
                                          </p:val>
                                        </p:tav>
                                        <p:tav tm="100000">
                                          <p:val>
                                            <p:strVal val="#ppt_x"/>
                                          </p:val>
                                        </p:tav>
                                      </p:tavLst>
                                    </p:anim>
                                    <p:anim calcmode="lin" valueType="num">
                                      <p:cBhvr additive="base">
                                        <p:cTn id="283" dur="500" fill="hold"/>
                                        <p:tgtEl>
                                          <p:spTgt spid="86"/>
                                        </p:tgtEl>
                                        <p:attrNameLst>
                                          <p:attrName>ppt_y</p:attrName>
                                        </p:attrNameLst>
                                      </p:cBhvr>
                                      <p:tavLst>
                                        <p:tav tm="0">
                                          <p:val>
                                            <p:strVal val="1+#ppt_h/2"/>
                                          </p:val>
                                        </p:tav>
                                        <p:tav tm="100000">
                                          <p:val>
                                            <p:strVal val="#ppt_y"/>
                                          </p:val>
                                        </p:tav>
                                      </p:tavLst>
                                    </p:anim>
                                  </p:childTnLst>
                                </p:cTn>
                              </p:par>
                              <p:par>
                                <p:cTn id="284" presetID="2" presetClass="entr" presetSubtype="4" fill="hold" grpId="0" nodeType="withEffect">
                                  <p:stCondLst>
                                    <p:cond delay="0"/>
                                  </p:stCondLst>
                                  <p:childTnLst>
                                    <p:set>
                                      <p:cBhvr>
                                        <p:cTn id="285" dur="1" fill="hold">
                                          <p:stCondLst>
                                            <p:cond delay="0"/>
                                          </p:stCondLst>
                                        </p:cTn>
                                        <p:tgtEl>
                                          <p:spTgt spid="87"/>
                                        </p:tgtEl>
                                        <p:attrNameLst>
                                          <p:attrName>style.visibility</p:attrName>
                                        </p:attrNameLst>
                                      </p:cBhvr>
                                      <p:to>
                                        <p:strVal val="visible"/>
                                      </p:to>
                                    </p:set>
                                    <p:anim calcmode="lin" valueType="num">
                                      <p:cBhvr additive="base">
                                        <p:cTn id="286" dur="500" fill="hold"/>
                                        <p:tgtEl>
                                          <p:spTgt spid="87"/>
                                        </p:tgtEl>
                                        <p:attrNameLst>
                                          <p:attrName>ppt_x</p:attrName>
                                        </p:attrNameLst>
                                      </p:cBhvr>
                                      <p:tavLst>
                                        <p:tav tm="0">
                                          <p:val>
                                            <p:strVal val="#ppt_x"/>
                                          </p:val>
                                        </p:tav>
                                        <p:tav tm="100000">
                                          <p:val>
                                            <p:strVal val="#ppt_x"/>
                                          </p:val>
                                        </p:tav>
                                      </p:tavLst>
                                    </p:anim>
                                    <p:anim calcmode="lin" valueType="num">
                                      <p:cBhvr additive="base">
                                        <p:cTn id="287" dur="500" fill="hold"/>
                                        <p:tgtEl>
                                          <p:spTgt spid="87"/>
                                        </p:tgtEl>
                                        <p:attrNameLst>
                                          <p:attrName>ppt_y</p:attrName>
                                        </p:attrNameLst>
                                      </p:cBhvr>
                                      <p:tavLst>
                                        <p:tav tm="0">
                                          <p:val>
                                            <p:strVal val="1+#ppt_h/2"/>
                                          </p:val>
                                        </p:tav>
                                        <p:tav tm="100000">
                                          <p:val>
                                            <p:strVal val="#ppt_y"/>
                                          </p:val>
                                        </p:tav>
                                      </p:tavLst>
                                    </p:anim>
                                  </p:childTnLst>
                                </p:cTn>
                              </p:par>
                              <p:par>
                                <p:cTn id="288" presetID="2" presetClass="entr" presetSubtype="4" fill="hold" grpId="0" nodeType="withEffect">
                                  <p:stCondLst>
                                    <p:cond delay="0"/>
                                  </p:stCondLst>
                                  <p:childTnLst>
                                    <p:set>
                                      <p:cBhvr>
                                        <p:cTn id="289" dur="1" fill="hold">
                                          <p:stCondLst>
                                            <p:cond delay="0"/>
                                          </p:stCondLst>
                                        </p:cTn>
                                        <p:tgtEl>
                                          <p:spTgt spid="88"/>
                                        </p:tgtEl>
                                        <p:attrNameLst>
                                          <p:attrName>style.visibility</p:attrName>
                                        </p:attrNameLst>
                                      </p:cBhvr>
                                      <p:to>
                                        <p:strVal val="visible"/>
                                      </p:to>
                                    </p:set>
                                    <p:anim calcmode="lin" valueType="num">
                                      <p:cBhvr additive="base">
                                        <p:cTn id="290" dur="500" fill="hold"/>
                                        <p:tgtEl>
                                          <p:spTgt spid="88"/>
                                        </p:tgtEl>
                                        <p:attrNameLst>
                                          <p:attrName>ppt_x</p:attrName>
                                        </p:attrNameLst>
                                      </p:cBhvr>
                                      <p:tavLst>
                                        <p:tav tm="0">
                                          <p:val>
                                            <p:strVal val="#ppt_x"/>
                                          </p:val>
                                        </p:tav>
                                        <p:tav tm="100000">
                                          <p:val>
                                            <p:strVal val="#ppt_x"/>
                                          </p:val>
                                        </p:tav>
                                      </p:tavLst>
                                    </p:anim>
                                    <p:anim calcmode="lin" valueType="num">
                                      <p:cBhvr additive="base">
                                        <p:cTn id="291" dur="500" fill="hold"/>
                                        <p:tgtEl>
                                          <p:spTgt spid="88"/>
                                        </p:tgtEl>
                                        <p:attrNameLst>
                                          <p:attrName>ppt_y</p:attrName>
                                        </p:attrNameLst>
                                      </p:cBhvr>
                                      <p:tavLst>
                                        <p:tav tm="0">
                                          <p:val>
                                            <p:strVal val="1+#ppt_h/2"/>
                                          </p:val>
                                        </p:tav>
                                        <p:tav tm="100000">
                                          <p:val>
                                            <p:strVal val="#ppt_y"/>
                                          </p:val>
                                        </p:tav>
                                      </p:tavLst>
                                    </p:anim>
                                  </p:childTnLst>
                                </p:cTn>
                              </p:par>
                              <p:par>
                                <p:cTn id="292" presetID="2" presetClass="entr" presetSubtype="4" fill="hold" grpId="0" nodeType="withEffect">
                                  <p:stCondLst>
                                    <p:cond delay="0"/>
                                  </p:stCondLst>
                                  <p:childTnLst>
                                    <p:set>
                                      <p:cBhvr>
                                        <p:cTn id="293" dur="1" fill="hold">
                                          <p:stCondLst>
                                            <p:cond delay="0"/>
                                          </p:stCondLst>
                                        </p:cTn>
                                        <p:tgtEl>
                                          <p:spTgt spid="89"/>
                                        </p:tgtEl>
                                        <p:attrNameLst>
                                          <p:attrName>style.visibility</p:attrName>
                                        </p:attrNameLst>
                                      </p:cBhvr>
                                      <p:to>
                                        <p:strVal val="visible"/>
                                      </p:to>
                                    </p:set>
                                    <p:anim calcmode="lin" valueType="num">
                                      <p:cBhvr additive="base">
                                        <p:cTn id="294" dur="500" fill="hold"/>
                                        <p:tgtEl>
                                          <p:spTgt spid="89"/>
                                        </p:tgtEl>
                                        <p:attrNameLst>
                                          <p:attrName>ppt_x</p:attrName>
                                        </p:attrNameLst>
                                      </p:cBhvr>
                                      <p:tavLst>
                                        <p:tav tm="0">
                                          <p:val>
                                            <p:strVal val="#ppt_x"/>
                                          </p:val>
                                        </p:tav>
                                        <p:tav tm="100000">
                                          <p:val>
                                            <p:strVal val="#ppt_x"/>
                                          </p:val>
                                        </p:tav>
                                      </p:tavLst>
                                    </p:anim>
                                    <p:anim calcmode="lin" valueType="num">
                                      <p:cBhvr additive="base">
                                        <p:cTn id="295" dur="500" fill="hold"/>
                                        <p:tgtEl>
                                          <p:spTgt spid="89"/>
                                        </p:tgtEl>
                                        <p:attrNameLst>
                                          <p:attrName>ppt_y</p:attrName>
                                        </p:attrNameLst>
                                      </p:cBhvr>
                                      <p:tavLst>
                                        <p:tav tm="0">
                                          <p:val>
                                            <p:strVal val="1+#ppt_h/2"/>
                                          </p:val>
                                        </p:tav>
                                        <p:tav tm="100000">
                                          <p:val>
                                            <p:strVal val="#ppt_y"/>
                                          </p:val>
                                        </p:tav>
                                      </p:tavLst>
                                    </p:anim>
                                  </p:childTnLst>
                                </p:cTn>
                              </p:par>
                              <p:par>
                                <p:cTn id="296" presetID="2" presetClass="entr" presetSubtype="4" fill="hold" grpId="0" nodeType="withEffect">
                                  <p:stCondLst>
                                    <p:cond delay="0"/>
                                  </p:stCondLst>
                                  <p:childTnLst>
                                    <p:set>
                                      <p:cBhvr>
                                        <p:cTn id="297" dur="1" fill="hold">
                                          <p:stCondLst>
                                            <p:cond delay="0"/>
                                          </p:stCondLst>
                                        </p:cTn>
                                        <p:tgtEl>
                                          <p:spTgt spid="90"/>
                                        </p:tgtEl>
                                        <p:attrNameLst>
                                          <p:attrName>style.visibility</p:attrName>
                                        </p:attrNameLst>
                                      </p:cBhvr>
                                      <p:to>
                                        <p:strVal val="visible"/>
                                      </p:to>
                                    </p:set>
                                    <p:anim calcmode="lin" valueType="num">
                                      <p:cBhvr additive="base">
                                        <p:cTn id="298" dur="500" fill="hold"/>
                                        <p:tgtEl>
                                          <p:spTgt spid="90"/>
                                        </p:tgtEl>
                                        <p:attrNameLst>
                                          <p:attrName>ppt_x</p:attrName>
                                        </p:attrNameLst>
                                      </p:cBhvr>
                                      <p:tavLst>
                                        <p:tav tm="0">
                                          <p:val>
                                            <p:strVal val="#ppt_x"/>
                                          </p:val>
                                        </p:tav>
                                        <p:tav tm="100000">
                                          <p:val>
                                            <p:strVal val="#ppt_x"/>
                                          </p:val>
                                        </p:tav>
                                      </p:tavLst>
                                    </p:anim>
                                    <p:anim calcmode="lin" valueType="num">
                                      <p:cBhvr additive="base">
                                        <p:cTn id="299" dur="500" fill="hold"/>
                                        <p:tgtEl>
                                          <p:spTgt spid="90"/>
                                        </p:tgtEl>
                                        <p:attrNameLst>
                                          <p:attrName>ppt_y</p:attrName>
                                        </p:attrNameLst>
                                      </p:cBhvr>
                                      <p:tavLst>
                                        <p:tav tm="0">
                                          <p:val>
                                            <p:strVal val="1+#ppt_h/2"/>
                                          </p:val>
                                        </p:tav>
                                        <p:tav tm="100000">
                                          <p:val>
                                            <p:strVal val="#ppt_y"/>
                                          </p:val>
                                        </p:tav>
                                      </p:tavLst>
                                    </p:anim>
                                  </p:childTnLst>
                                </p:cTn>
                              </p:par>
                              <p:par>
                                <p:cTn id="300" presetID="2" presetClass="entr" presetSubtype="4" fill="hold" grpId="0" nodeType="withEffect">
                                  <p:stCondLst>
                                    <p:cond delay="0"/>
                                  </p:stCondLst>
                                  <p:childTnLst>
                                    <p:set>
                                      <p:cBhvr>
                                        <p:cTn id="301" dur="1" fill="hold">
                                          <p:stCondLst>
                                            <p:cond delay="0"/>
                                          </p:stCondLst>
                                        </p:cTn>
                                        <p:tgtEl>
                                          <p:spTgt spid="91"/>
                                        </p:tgtEl>
                                        <p:attrNameLst>
                                          <p:attrName>style.visibility</p:attrName>
                                        </p:attrNameLst>
                                      </p:cBhvr>
                                      <p:to>
                                        <p:strVal val="visible"/>
                                      </p:to>
                                    </p:set>
                                    <p:anim calcmode="lin" valueType="num">
                                      <p:cBhvr additive="base">
                                        <p:cTn id="302" dur="500" fill="hold"/>
                                        <p:tgtEl>
                                          <p:spTgt spid="91"/>
                                        </p:tgtEl>
                                        <p:attrNameLst>
                                          <p:attrName>ppt_x</p:attrName>
                                        </p:attrNameLst>
                                      </p:cBhvr>
                                      <p:tavLst>
                                        <p:tav tm="0">
                                          <p:val>
                                            <p:strVal val="#ppt_x"/>
                                          </p:val>
                                        </p:tav>
                                        <p:tav tm="100000">
                                          <p:val>
                                            <p:strVal val="#ppt_x"/>
                                          </p:val>
                                        </p:tav>
                                      </p:tavLst>
                                    </p:anim>
                                    <p:anim calcmode="lin" valueType="num">
                                      <p:cBhvr additive="base">
                                        <p:cTn id="303" dur="500" fill="hold"/>
                                        <p:tgtEl>
                                          <p:spTgt spid="91"/>
                                        </p:tgtEl>
                                        <p:attrNameLst>
                                          <p:attrName>ppt_y</p:attrName>
                                        </p:attrNameLst>
                                      </p:cBhvr>
                                      <p:tavLst>
                                        <p:tav tm="0">
                                          <p:val>
                                            <p:strVal val="1+#ppt_h/2"/>
                                          </p:val>
                                        </p:tav>
                                        <p:tav tm="100000">
                                          <p:val>
                                            <p:strVal val="#ppt_y"/>
                                          </p:val>
                                        </p:tav>
                                      </p:tavLst>
                                    </p:anim>
                                  </p:childTnLst>
                                </p:cTn>
                              </p:par>
                              <p:par>
                                <p:cTn id="304" presetID="2" presetClass="entr" presetSubtype="4" fill="hold" grpId="0" nodeType="withEffect">
                                  <p:stCondLst>
                                    <p:cond delay="0"/>
                                  </p:stCondLst>
                                  <p:childTnLst>
                                    <p:set>
                                      <p:cBhvr>
                                        <p:cTn id="305" dur="1" fill="hold">
                                          <p:stCondLst>
                                            <p:cond delay="0"/>
                                          </p:stCondLst>
                                        </p:cTn>
                                        <p:tgtEl>
                                          <p:spTgt spid="92"/>
                                        </p:tgtEl>
                                        <p:attrNameLst>
                                          <p:attrName>style.visibility</p:attrName>
                                        </p:attrNameLst>
                                      </p:cBhvr>
                                      <p:to>
                                        <p:strVal val="visible"/>
                                      </p:to>
                                    </p:set>
                                    <p:anim calcmode="lin" valueType="num">
                                      <p:cBhvr additive="base">
                                        <p:cTn id="306" dur="500" fill="hold"/>
                                        <p:tgtEl>
                                          <p:spTgt spid="92"/>
                                        </p:tgtEl>
                                        <p:attrNameLst>
                                          <p:attrName>ppt_x</p:attrName>
                                        </p:attrNameLst>
                                      </p:cBhvr>
                                      <p:tavLst>
                                        <p:tav tm="0">
                                          <p:val>
                                            <p:strVal val="#ppt_x"/>
                                          </p:val>
                                        </p:tav>
                                        <p:tav tm="100000">
                                          <p:val>
                                            <p:strVal val="#ppt_x"/>
                                          </p:val>
                                        </p:tav>
                                      </p:tavLst>
                                    </p:anim>
                                    <p:anim calcmode="lin" valueType="num">
                                      <p:cBhvr additive="base">
                                        <p:cTn id="307" dur="500" fill="hold"/>
                                        <p:tgtEl>
                                          <p:spTgt spid="92"/>
                                        </p:tgtEl>
                                        <p:attrNameLst>
                                          <p:attrName>ppt_y</p:attrName>
                                        </p:attrNameLst>
                                      </p:cBhvr>
                                      <p:tavLst>
                                        <p:tav tm="0">
                                          <p:val>
                                            <p:strVal val="1+#ppt_h/2"/>
                                          </p:val>
                                        </p:tav>
                                        <p:tav tm="100000">
                                          <p:val>
                                            <p:strVal val="#ppt_y"/>
                                          </p:val>
                                        </p:tav>
                                      </p:tavLst>
                                    </p:anim>
                                  </p:childTnLst>
                                </p:cTn>
                              </p:par>
                              <p:par>
                                <p:cTn id="308" presetID="2" presetClass="entr" presetSubtype="4" fill="hold" grpId="0" nodeType="withEffect">
                                  <p:stCondLst>
                                    <p:cond delay="0"/>
                                  </p:stCondLst>
                                  <p:childTnLst>
                                    <p:set>
                                      <p:cBhvr>
                                        <p:cTn id="309" dur="1" fill="hold">
                                          <p:stCondLst>
                                            <p:cond delay="0"/>
                                          </p:stCondLst>
                                        </p:cTn>
                                        <p:tgtEl>
                                          <p:spTgt spid="93"/>
                                        </p:tgtEl>
                                        <p:attrNameLst>
                                          <p:attrName>style.visibility</p:attrName>
                                        </p:attrNameLst>
                                      </p:cBhvr>
                                      <p:to>
                                        <p:strVal val="visible"/>
                                      </p:to>
                                    </p:set>
                                    <p:anim calcmode="lin" valueType="num">
                                      <p:cBhvr additive="base">
                                        <p:cTn id="310" dur="500" fill="hold"/>
                                        <p:tgtEl>
                                          <p:spTgt spid="93"/>
                                        </p:tgtEl>
                                        <p:attrNameLst>
                                          <p:attrName>ppt_x</p:attrName>
                                        </p:attrNameLst>
                                      </p:cBhvr>
                                      <p:tavLst>
                                        <p:tav tm="0">
                                          <p:val>
                                            <p:strVal val="#ppt_x"/>
                                          </p:val>
                                        </p:tav>
                                        <p:tav tm="100000">
                                          <p:val>
                                            <p:strVal val="#ppt_x"/>
                                          </p:val>
                                        </p:tav>
                                      </p:tavLst>
                                    </p:anim>
                                    <p:anim calcmode="lin" valueType="num">
                                      <p:cBhvr additive="base">
                                        <p:cTn id="311" dur="500" fill="hold"/>
                                        <p:tgtEl>
                                          <p:spTgt spid="93"/>
                                        </p:tgtEl>
                                        <p:attrNameLst>
                                          <p:attrName>ppt_y</p:attrName>
                                        </p:attrNameLst>
                                      </p:cBhvr>
                                      <p:tavLst>
                                        <p:tav tm="0">
                                          <p:val>
                                            <p:strVal val="1+#ppt_h/2"/>
                                          </p:val>
                                        </p:tav>
                                        <p:tav tm="100000">
                                          <p:val>
                                            <p:strVal val="#ppt_y"/>
                                          </p:val>
                                        </p:tav>
                                      </p:tavLst>
                                    </p:anim>
                                  </p:childTnLst>
                                </p:cTn>
                              </p:par>
                              <p:par>
                                <p:cTn id="312" presetID="2" presetClass="entr" presetSubtype="4" fill="hold" grpId="0" nodeType="withEffect">
                                  <p:stCondLst>
                                    <p:cond delay="0"/>
                                  </p:stCondLst>
                                  <p:childTnLst>
                                    <p:set>
                                      <p:cBhvr>
                                        <p:cTn id="313" dur="1" fill="hold">
                                          <p:stCondLst>
                                            <p:cond delay="0"/>
                                          </p:stCondLst>
                                        </p:cTn>
                                        <p:tgtEl>
                                          <p:spTgt spid="94"/>
                                        </p:tgtEl>
                                        <p:attrNameLst>
                                          <p:attrName>style.visibility</p:attrName>
                                        </p:attrNameLst>
                                      </p:cBhvr>
                                      <p:to>
                                        <p:strVal val="visible"/>
                                      </p:to>
                                    </p:set>
                                    <p:anim calcmode="lin" valueType="num">
                                      <p:cBhvr additive="base">
                                        <p:cTn id="314" dur="500" fill="hold"/>
                                        <p:tgtEl>
                                          <p:spTgt spid="94"/>
                                        </p:tgtEl>
                                        <p:attrNameLst>
                                          <p:attrName>ppt_x</p:attrName>
                                        </p:attrNameLst>
                                      </p:cBhvr>
                                      <p:tavLst>
                                        <p:tav tm="0">
                                          <p:val>
                                            <p:strVal val="#ppt_x"/>
                                          </p:val>
                                        </p:tav>
                                        <p:tav tm="100000">
                                          <p:val>
                                            <p:strVal val="#ppt_x"/>
                                          </p:val>
                                        </p:tav>
                                      </p:tavLst>
                                    </p:anim>
                                    <p:anim calcmode="lin" valueType="num">
                                      <p:cBhvr additive="base">
                                        <p:cTn id="315" dur="500" fill="hold"/>
                                        <p:tgtEl>
                                          <p:spTgt spid="94"/>
                                        </p:tgtEl>
                                        <p:attrNameLst>
                                          <p:attrName>ppt_y</p:attrName>
                                        </p:attrNameLst>
                                      </p:cBhvr>
                                      <p:tavLst>
                                        <p:tav tm="0">
                                          <p:val>
                                            <p:strVal val="1+#ppt_h/2"/>
                                          </p:val>
                                        </p:tav>
                                        <p:tav tm="100000">
                                          <p:val>
                                            <p:strVal val="#ppt_y"/>
                                          </p:val>
                                        </p:tav>
                                      </p:tavLst>
                                    </p:anim>
                                  </p:childTnLst>
                                </p:cTn>
                              </p:par>
                              <p:par>
                                <p:cTn id="316" presetID="2" presetClass="entr" presetSubtype="4" fill="hold" grpId="0" nodeType="withEffect">
                                  <p:stCondLst>
                                    <p:cond delay="0"/>
                                  </p:stCondLst>
                                  <p:childTnLst>
                                    <p:set>
                                      <p:cBhvr>
                                        <p:cTn id="317" dur="1" fill="hold">
                                          <p:stCondLst>
                                            <p:cond delay="0"/>
                                          </p:stCondLst>
                                        </p:cTn>
                                        <p:tgtEl>
                                          <p:spTgt spid="95"/>
                                        </p:tgtEl>
                                        <p:attrNameLst>
                                          <p:attrName>style.visibility</p:attrName>
                                        </p:attrNameLst>
                                      </p:cBhvr>
                                      <p:to>
                                        <p:strVal val="visible"/>
                                      </p:to>
                                    </p:set>
                                    <p:anim calcmode="lin" valueType="num">
                                      <p:cBhvr additive="base">
                                        <p:cTn id="318" dur="500" fill="hold"/>
                                        <p:tgtEl>
                                          <p:spTgt spid="95"/>
                                        </p:tgtEl>
                                        <p:attrNameLst>
                                          <p:attrName>ppt_x</p:attrName>
                                        </p:attrNameLst>
                                      </p:cBhvr>
                                      <p:tavLst>
                                        <p:tav tm="0">
                                          <p:val>
                                            <p:strVal val="#ppt_x"/>
                                          </p:val>
                                        </p:tav>
                                        <p:tav tm="100000">
                                          <p:val>
                                            <p:strVal val="#ppt_x"/>
                                          </p:val>
                                        </p:tav>
                                      </p:tavLst>
                                    </p:anim>
                                    <p:anim calcmode="lin" valueType="num">
                                      <p:cBhvr additive="base">
                                        <p:cTn id="319" dur="500" fill="hold"/>
                                        <p:tgtEl>
                                          <p:spTgt spid="95"/>
                                        </p:tgtEl>
                                        <p:attrNameLst>
                                          <p:attrName>ppt_y</p:attrName>
                                        </p:attrNameLst>
                                      </p:cBhvr>
                                      <p:tavLst>
                                        <p:tav tm="0">
                                          <p:val>
                                            <p:strVal val="1+#ppt_h/2"/>
                                          </p:val>
                                        </p:tav>
                                        <p:tav tm="100000">
                                          <p:val>
                                            <p:strVal val="#ppt_y"/>
                                          </p:val>
                                        </p:tav>
                                      </p:tavLst>
                                    </p:anim>
                                  </p:childTnLst>
                                </p:cTn>
                              </p:par>
                              <p:par>
                                <p:cTn id="320" presetID="2" presetClass="entr" presetSubtype="4" fill="hold" grpId="0" nodeType="withEffect">
                                  <p:stCondLst>
                                    <p:cond delay="0"/>
                                  </p:stCondLst>
                                  <p:childTnLst>
                                    <p:set>
                                      <p:cBhvr>
                                        <p:cTn id="321" dur="1" fill="hold">
                                          <p:stCondLst>
                                            <p:cond delay="0"/>
                                          </p:stCondLst>
                                        </p:cTn>
                                        <p:tgtEl>
                                          <p:spTgt spid="96"/>
                                        </p:tgtEl>
                                        <p:attrNameLst>
                                          <p:attrName>style.visibility</p:attrName>
                                        </p:attrNameLst>
                                      </p:cBhvr>
                                      <p:to>
                                        <p:strVal val="visible"/>
                                      </p:to>
                                    </p:set>
                                    <p:anim calcmode="lin" valueType="num">
                                      <p:cBhvr additive="base">
                                        <p:cTn id="322" dur="500" fill="hold"/>
                                        <p:tgtEl>
                                          <p:spTgt spid="96"/>
                                        </p:tgtEl>
                                        <p:attrNameLst>
                                          <p:attrName>ppt_x</p:attrName>
                                        </p:attrNameLst>
                                      </p:cBhvr>
                                      <p:tavLst>
                                        <p:tav tm="0">
                                          <p:val>
                                            <p:strVal val="#ppt_x"/>
                                          </p:val>
                                        </p:tav>
                                        <p:tav tm="100000">
                                          <p:val>
                                            <p:strVal val="#ppt_x"/>
                                          </p:val>
                                        </p:tav>
                                      </p:tavLst>
                                    </p:anim>
                                    <p:anim calcmode="lin" valueType="num">
                                      <p:cBhvr additive="base">
                                        <p:cTn id="323" dur="500" fill="hold"/>
                                        <p:tgtEl>
                                          <p:spTgt spid="96"/>
                                        </p:tgtEl>
                                        <p:attrNameLst>
                                          <p:attrName>ppt_y</p:attrName>
                                        </p:attrNameLst>
                                      </p:cBhvr>
                                      <p:tavLst>
                                        <p:tav tm="0">
                                          <p:val>
                                            <p:strVal val="1+#ppt_h/2"/>
                                          </p:val>
                                        </p:tav>
                                        <p:tav tm="100000">
                                          <p:val>
                                            <p:strVal val="#ppt_y"/>
                                          </p:val>
                                        </p:tav>
                                      </p:tavLst>
                                    </p:anim>
                                  </p:childTnLst>
                                </p:cTn>
                              </p:par>
                              <p:par>
                                <p:cTn id="324" presetID="2" presetClass="entr" presetSubtype="4" fill="hold" grpId="0" nodeType="withEffect">
                                  <p:stCondLst>
                                    <p:cond delay="0"/>
                                  </p:stCondLst>
                                  <p:childTnLst>
                                    <p:set>
                                      <p:cBhvr>
                                        <p:cTn id="325" dur="1" fill="hold">
                                          <p:stCondLst>
                                            <p:cond delay="0"/>
                                          </p:stCondLst>
                                        </p:cTn>
                                        <p:tgtEl>
                                          <p:spTgt spid="97"/>
                                        </p:tgtEl>
                                        <p:attrNameLst>
                                          <p:attrName>style.visibility</p:attrName>
                                        </p:attrNameLst>
                                      </p:cBhvr>
                                      <p:to>
                                        <p:strVal val="visible"/>
                                      </p:to>
                                    </p:set>
                                    <p:anim calcmode="lin" valueType="num">
                                      <p:cBhvr additive="base">
                                        <p:cTn id="326" dur="500" fill="hold"/>
                                        <p:tgtEl>
                                          <p:spTgt spid="97"/>
                                        </p:tgtEl>
                                        <p:attrNameLst>
                                          <p:attrName>ppt_x</p:attrName>
                                        </p:attrNameLst>
                                      </p:cBhvr>
                                      <p:tavLst>
                                        <p:tav tm="0">
                                          <p:val>
                                            <p:strVal val="#ppt_x"/>
                                          </p:val>
                                        </p:tav>
                                        <p:tav tm="100000">
                                          <p:val>
                                            <p:strVal val="#ppt_x"/>
                                          </p:val>
                                        </p:tav>
                                      </p:tavLst>
                                    </p:anim>
                                    <p:anim calcmode="lin" valueType="num">
                                      <p:cBhvr additive="base">
                                        <p:cTn id="327" dur="500" fill="hold"/>
                                        <p:tgtEl>
                                          <p:spTgt spid="97"/>
                                        </p:tgtEl>
                                        <p:attrNameLst>
                                          <p:attrName>ppt_y</p:attrName>
                                        </p:attrNameLst>
                                      </p:cBhvr>
                                      <p:tavLst>
                                        <p:tav tm="0">
                                          <p:val>
                                            <p:strVal val="1+#ppt_h/2"/>
                                          </p:val>
                                        </p:tav>
                                        <p:tav tm="100000">
                                          <p:val>
                                            <p:strVal val="#ppt_y"/>
                                          </p:val>
                                        </p:tav>
                                      </p:tavLst>
                                    </p:anim>
                                  </p:childTnLst>
                                </p:cTn>
                              </p:par>
                              <p:par>
                                <p:cTn id="328" presetID="2" presetClass="entr" presetSubtype="4" fill="hold" grpId="0" nodeType="withEffect">
                                  <p:stCondLst>
                                    <p:cond delay="0"/>
                                  </p:stCondLst>
                                  <p:childTnLst>
                                    <p:set>
                                      <p:cBhvr>
                                        <p:cTn id="329" dur="1" fill="hold">
                                          <p:stCondLst>
                                            <p:cond delay="0"/>
                                          </p:stCondLst>
                                        </p:cTn>
                                        <p:tgtEl>
                                          <p:spTgt spid="98"/>
                                        </p:tgtEl>
                                        <p:attrNameLst>
                                          <p:attrName>style.visibility</p:attrName>
                                        </p:attrNameLst>
                                      </p:cBhvr>
                                      <p:to>
                                        <p:strVal val="visible"/>
                                      </p:to>
                                    </p:set>
                                    <p:anim calcmode="lin" valueType="num">
                                      <p:cBhvr additive="base">
                                        <p:cTn id="330" dur="500" fill="hold"/>
                                        <p:tgtEl>
                                          <p:spTgt spid="98"/>
                                        </p:tgtEl>
                                        <p:attrNameLst>
                                          <p:attrName>ppt_x</p:attrName>
                                        </p:attrNameLst>
                                      </p:cBhvr>
                                      <p:tavLst>
                                        <p:tav tm="0">
                                          <p:val>
                                            <p:strVal val="#ppt_x"/>
                                          </p:val>
                                        </p:tav>
                                        <p:tav tm="100000">
                                          <p:val>
                                            <p:strVal val="#ppt_x"/>
                                          </p:val>
                                        </p:tav>
                                      </p:tavLst>
                                    </p:anim>
                                    <p:anim calcmode="lin" valueType="num">
                                      <p:cBhvr additive="base">
                                        <p:cTn id="331" dur="500" fill="hold"/>
                                        <p:tgtEl>
                                          <p:spTgt spid="98"/>
                                        </p:tgtEl>
                                        <p:attrNameLst>
                                          <p:attrName>ppt_y</p:attrName>
                                        </p:attrNameLst>
                                      </p:cBhvr>
                                      <p:tavLst>
                                        <p:tav tm="0">
                                          <p:val>
                                            <p:strVal val="1+#ppt_h/2"/>
                                          </p:val>
                                        </p:tav>
                                        <p:tav tm="100000">
                                          <p:val>
                                            <p:strVal val="#ppt_y"/>
                                          </p:val>
                                        </p:tav>
                                      </p:tavLst>
                                    </p:anim>
                                  </p:childTnLst>
                                </p:cTn>
                              </p:par>
                              <p:par>
                                <p:cTn id="332" presetID="2" presetClass="entr" presetSubtype="4" fill="hold" grpId="0" nodeType="withEffect">
                                  <p:stCondLst>
                                    <p:cond delay="0"/>
                                  </p:stCondLst>
                                  <p:childTnLst>
                                    <p:set>
                                      <p:cBhvr>
                                        <p:cTn id="333" dur="1" fill="hold">
                                          <p:stCondLst>
                                            <p:cond delay="0"/>
                                          </p:stCondLst>
                                        </p:cTn>
                                        <p:tgtEl>
                                          <p:spTgt spid="99"/>
                                        </p:tgtEl>
                                        <p:attrNameLst>
                                          <p:attrName>style.visibility</p:attrName>
                                        </p:attrNameLst>
                                      </p:cBhvr>
                                      <p:to>
                                        <p:strVal val="visible"/>
                                      </p:to>
                                    </p:set>
                                    <p:anim calcmode="lin" valueType="num">
                                      <p:cBhvr additive="base">
                                        <p:cTn id="334" dur="500" fill="hold"/>
                                        <p:tgtEl>
                                          <p:spTgt spid="99"/>
                                        </p:tgtEl>
                                        <p:attrNameLst>
                                          <p:attrName>ppt_x</p:attrName>
                                        </p:attrNameLst>
                                      </p:cBhvr>
                                      <p:tavLst>
                                        <p:tav tm="0">
                                          <p:val>
                                            <p:strVal val="#ppt_x"/>
                                          </p:val>
                                        </p:tav>
                                        <p:tav tm="100000">
                                          <p:val>
                                            <p:strVal val="#ppt_x"/>
                                          </p:val>
                                        </p:tav>
                                      </p:tavLst>
                                    </p:anim>
                                    <p:anim calcmode="lin" valueType="num">
                                      <p:cBhvr additive="base">
                                        <p:cTn id="335" dur="500" fill="hold"/>
                                        <p:tgtEl>
                                          <p:spTgt spid="99"/>
                                        </p:tgtEl>
                                        <p:attrNameLst>
                                          <p:attrName>ppt_y</p:attrName>
                                        </p:attrNameLst>
                                      </p:cBhvr>
                                      <p:tavLst>
                                        <p:tav tm="0">
                                          <p:val>
                                            <p:strVal val="1+#ppt_h/2"/>
                                          </p:val>
                                        </p:tav>
                                        <p:tav tm="100000">
                                          <p:val>
                                            <p:strVal val="#ppt_y"/>
                                          </p:val>
                                        </p:tav>
                                      </p:tavLst>
                                    </p:anim>
                                  </p:childTnLst>
                                </p:cTn>
                              </p:par>
                              <p:par>
                                <p:cTn id="336" presetID="2" presetClass="entr" presetSubtype="4" fill="hold" grpId="0" nodeType="withEffect">
                                  <p:stCondLst>
                                    <p:cond delay="0"/>
                                  </p:stCondLst>
                                  <p:childTnLst>
                                    <p:set>
                                      <p:cBhvr>
                                        <p:cTn id="337" dur="1" fill="hold">
                                          <p:stCondLst>
                                            <p:cond delay="0"/>
                                          </p:stCondLst>
                                        </p:cTn>
                                        <p:tgtEl>
                                          <p:spTgt spid="100"/>
                                        </p:tgtEl>
                                        <p:attrNameLst>
                                          <p:attrName>style.visibility</p:attrName>
                                        </p:attrNameLst>
                                      </p:cBhvr>
                                      <p:to>
                                        <p:strVal val="visible"/>
                                      </p:to>
                                    </p:set>
                                    <p:anim calcmode="lin" valueType="num">
                                      <p:cBhvr additive="base">
                                        <p:cTn id="338" dur="500" fill="hold"/>
                                        <p:tgtEl>
                                          <p:spTgt spid="100"/>
                                        </p:tgtEl>
                                        <p:attrNameLst>
                                          <p:attrName>ppt_x</p:attrName>
                                        </p:attrNameLst>
                                      </p:cBhvr>
                                      <p:tavLst>
                                        <p:tav tm="0">
                                          <p:val>
                                            <p:strVal val="#ppt_x"/>
                                          </p:val>
                                        </p:tav>
                                        <p:tav tm="100000">
                                          <p:val>
                                            <p:strVal val="#ppt_x"/>
                                          </p:val>
                                        </p:tav>
                                      </p:tavLst>
                                    </p:anim>
                                    <p:anim calcmode="lin" valueType="num">
                                      <p:cBhvr additive="base">
                                        <p:cTn id="339" dur="500" fill="hold"/>
                                        <p:tgtEl>
                                          <p:spTgt spid="100"/>
                                        </p:tgtEl>
                                        <p:attrNameLst>
                                          <p:attrName>ppt_y</p:attrName>
                                        </p:attrNameLst>
                                      </p:cBhvr>
                                      <p:tavLst>
                                        <p:tav tm="0">
                                          <p:val>
                                            <p:strVal val="1+#ppt_h/2"/>
                                          </p:val>
                                        </p:tav>
                                        <p:tav tm="100000">
                                          <p:val>
                                            <p:strVal val="#ppt_y"/>
                                          </p:val>
                                        </p:tav>
                                      </p:tavLst>
                                    </p:anim>
                                  </p:childTnLst>
                                </p:cTn>
                              </p:par>
                              <p:par>
                                <p:cTn id="340" presetID="2" presetClass="entr" presetSubtype="4" fill="hold" grpId="0" nodeType="withEffect">
                                  <p:stCondLst>
                                    <p:cond delay="0"/>
                                  </p:stCondLst>
                                  <p:childTnLst>
                                    <p:set>
                                      <p:cBhvr>
                                        <p:cTn id="341" dur="1" fill="hold">
                                          <p:stCondLst>
                                            <p:cond delay="0"/>
                                          </p:stCondLst>
                                        </p:cTn>
                                        <p:tgtEl>
                                          <p:spTgt spid="101"/>
                                        </p:tgtEl>
                                        <p:attrNameLst>
                                          <p:attrName>style.visibility</p:attrName>
                                        </p:attrNameLst>
                                      </p:cBhvr>
                                      <p:to>
                                        <p:strVal val="visible"/>
                                      </p:to>
                                    </p:set>
                                    <p:anim calcmode="lin" valueType="num">
                                      <p:cBhvr additive="base">
                                        <p:cTn id="342" dur="500" fill="hold"/>
                                        <p:tgtEl>
                                          <p:spTgt spid="101"/>
                                        </p:tgtEl>
                                        <p:attrNameLst>
                                          <p:attrName>ppt_x</p:attrName>
                                        </p:attrNameLst>
                                      </p:cBhvr>
                                      <p:tavLst>
                                        <p:tav tm="0">
                                          <p:val>
                                            <p:strVal val="#ppt_x"/>
                                          </p:val>
                                        </p:tav>
                                        <p:tav tm="100000">
                                          <p:val>
                                            <p:strVal val="#ppt_x"/>
                                          </p:val>
                                        </p:tav>
                                      </p:tavLst>
                                    </p:anim>
                                    <p:anim calcmode="lin" valueType="num">
                                      <p:cBhvr additive="base">
                                        <p:cTn id="343"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43" grpId="0" animBg="1"/>
      <p:bldP spid="44" grpId="0" animBg="1"/>
      <p:bldP spid="45" grpId="0" animBg="1"/>
      <p:bldP spid="46" grpId="0" animBg="1"/>
      <p:bldP spid="47" grpId="0" animBg="1"/>
      <p:bldP spid="48" grpId="0" animBg="1"/>
      <p:bldP spid="49" grpId="0" animBg="1"/>
      <p:bldP spid="50" grpId="0" animBg="1"/>
      <p:bldP spid="51"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8924" y="1566358"/>
            <a:ext cx="4680326" cy="44643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6" name="矩形 132100"/>
          <p:cNvSpPr>
            <a:spLocks noRot="1" noChangeArrowheads="1"/>
          </p:cNvSpPr>
          <p:nvPr/>
        </p:nvSpPr>
        <p:spPr bwMode="auto">
          <a:xfrm>
            <a:off x="5431572" y="1616080"/>
            <a:ext cx="3654533" cy="347521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marL="0" indent="0">
              <a:buNone/>
            </a:pPr>
            <a:r>
              <a:rPr lang="zh-CN" altLang="en-US" b="1" dirty="0" smtClean="0">
                <a:solidFill>
                  <a:srgbClr val="0000FF"/>
                </a:solidFill>
              </a:rPr>
              <a:t>有</a:t>
            </a:r>
            <a:r>
              <a:rPr lang="zh-CN" altLang="en-US" b="1" dirty="0">
                <a:solidFill>
                  <a:srgbClr val="0000FF"/>
                </a:solidFill>
              </a:rPr>
              <a:t>的酒店会把无烟楼层称为“洁净空气区”，在明显位置摆放敬告房客及来访者不要吸烟的告示</a:t>
            </a:r>
            <a:r>
              <a:rPr lang="zh-CN" altLang="en-US" b="1" dirty="0" smtClean="0">
                <a:solidFill>
                  <a:srgbClr val="0000FF"/>
                </a:solidFill>
              </a:rPr>
              <a:t>卡。</a:t>
            </a:r>
            <a:endParaRPr lang="zh-CN" altLang="en-US" b="1" dirty="0">
              <a:solidFill>
                <a:srgbClr val="0000FF"/>
              </a:solidFill>
            </a:endParaRPr>
          </a:p>
        </p:txBody>
      </p:sp>
      <p:sp>
        <p:nvSpPr>
          <p:cNvPr id="5" name="Text Box 3"/>
          <p:cNvSpPr txBox="1">
            <a:spLocks noChangeArrowheads="1"/>
          </p:cNvSpPr>
          <p:nvPr/>
        </p:nvSpPr>
        <p:spPr bwMode="auto">
          <a:xfrm>
            <a:off x="428924" y="528696"/>
            <a:ext cx="38162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七</a:t>
            </a:r>
            <a:r>
              <a:rPr lang="zh-CN" altLang="en-US" sz="3000" b="1" dirty="0" smtClean="0">
                <a:solidFill>
                  <a:srgbClr val="CC3300"/>
                </a:solidFill>
                <a:latin typeface="黑体" pitchFamily="49" charset="-122"/>
                <a:ea typeface="黑体" pitchFamily="49" charset="-122"/>
              </a:rPr>
              <a:t>、无烟客房</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3012161875"/>
      </p:ext>
    </p:extLst>
  </p:cSld>
  <p:clrMapOvr>
    <a:masterClrMapping/>
  </p:clrMapOvr>
  <p:transition spd="slow">
    <p:cove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6"/>
          <p:cNvSpPr>
            <a:spLocks noChangeArrowheads="1"/>
          </p:cNvSpPr>
          <p:nvPr/>
        </p:nvSpPr>
        <p:spPr bwMode="auto">
          <a:xfrm>
            <a:off x="0" y="1339849"/>
            <a:ext cx="323850" cy="4032251"/>
          </a:xfrm>
          <a:prstGeom prst="rect">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5" name="矩形 7"/>
          <p:cNvSpPr>
            <a:spLocks noChangeArrowheads="1"/>
          </p:cNvSpPr>
          <p:nvPr/>
        </p:nvSpPr>
        <p:spPr bwMode="auto">
          <a:xfrm>
            <a:off x="8856663" y="1339849"/>
            <a:ext cx="323850" cy="403225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6" name="TextBox 7"/>
          <p:cNvSpPr>
            <a:spLocks noChangeArrowheads="1"/>
          </p:cNvSpPr>
          <p:nvPr/>
        </p:nvSpPr>
        <p:spPr bwMode="auto">
          <a:xfrm>
            <a:off x="1979820" y="457200"/>
            <a:ext cx="53773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0"/>
              </a:spcBef>
              <a:buNone/>
            </a:pPr>
            <a:r>
              <a:rPr lang="zh-CN" altLang="en-US" sz="4000" b="1" dirty="0" smtClean="0">
                <a:solidFill>
                  <a:schemeClr val="accent1"/>
                </a:solidFill>
                <a:latin typeface="微软雅黑" pitchFamily="34" charset="-122"/>
                <a:ea typeface="微软雅黑" pitchFamily="34" charset="-122"/>
              </a:rPr>
              <a:t>第三章    客房</a:t>
            </a:r>
            <a:r>
              <a:rPr lang="zh-CN" altLang="en-US" sz="4000" b="1" dirty="0">
                <a:solidFill>
                  <a:schemeClr val="accent1"/>
                </a:solidFill>
                <a:latin typeface="微软雅黑" pitchFamily="34" charset="-122"/>
                <a:ea typeface="微软雅黑" pitchFamily="34" charset="-122"/>
              </a:rPr>
              <a:t>组织管理</a:t>
            </a:r>
          </a:p>
        </p:txBody>
      </p:sp>
      <p:sp>
        <p:nvSpPr>
          <p:cNvPr id="8197" name="Text Box 9"/>
          <p:cNvSpPr txBox="1">
            <a:spLocks noChangeArrowheads="1"/>
          </p:cNvSpPr>
          <p:nvPr/>
        </p:nvSpPr>
        <p:spPr bwMode="auto">
          <a:xfrm>
            <a:off x="751992" y="1866901"/>
            <a:ext cx="8428521" cy="427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428750" indent="-51435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2800" b="1" u="sng" dirty="0">
                <a:solidFill>
                  <a:srgbClr val="CC3300"/>
                </a:solidFill>
                <a:ea typeface="微软雅黑" pitchFamily="34" charset="-122"/>
              </a:rPr>
              <a:t>本章的学习目的与要求：</a:t>
            </a:r>
          </a:p>
          <a:p>
            <a:pPr eaLnBrk="1" hangingPunct="1">
              <a:spcBef>
                <a:spcPct val="50000"/>
              </a:spcBef>
              <a:buFont typeface="Arial" charset="0"/>
              <a:buNone/>
            </a:pPr>
            <a:r>
              <a:rPr lang="zh-CN" altLang="en-US" sz="2800" dirty="0">
                <a:solidFill>
                  <a:srgbClr val="CC3300"/>
                </a:solidFill>
              </a:rPr>
              <a:t>       </a:t>
            </a:r>
            <a:r>
              <a:rPr lang="zh-CN" altLang="en-US" sz="2800" dirty="0">
                <a:solidFill>
                  <a:srgbClr val="CC3300"/>
                </a:solidFill>
                <a:ea typeface="华文楷体" pitchFamily="2" charset="-122"/>
              </a:rPr>
              <a:t>通过本章的学习：</a:t>
            </a:r>
            <a:endParaRPr lang="en-US" altLang="zh-CN" sz="2800" dirty="0">
              <a:solidFill>
                <a:srgbClr val="CC3300"/>
              </a:solidFill>
              <a:ea typeface="华文楷体" pitchFamily="2" charset="-122"/>
            </a:endParaRPr>
          </a:p>
          <a:p>
            <a:pPr lvl="0"/>
            <a:r>
              <a:rPr lang="zh-CN" altLang="en-US" sz="2800" dirty="0" smtClean="0">
                <a:solidFill>
                  <a:srgbClr val="CC3300"/>
                </a:solidFill>
                <a:ea typeface="华文楷体" pitchFamily="2" charset="-122"/>
              </a:rPr>
              <a:t>了解</a:t>
            </a:r>
            <a:r>
              <a:rPr lang="zh-CN" altLang="en-US" sz="2800" dirty="0">
                <a:solidFill>
                  <a:srgbClr val="CC3300"/>
                </a:solidFill>
                <a:ea typeface="华文楷体" pitchFamily="2" charset="-122"/>
              </a:rPr>
              <a:t>客房部组织机构的设置及各岗位的职责。</a:t>
            </a:r>
          </a:p>
          <a:p>
            <a:pPr lvl="0"/>
            <a:r>
              <a:rPr lang="zh-CN" altLang="en-US" sz="2800" dirty="0" smtClean="0">
                <a:solidFill>
                  <a:srgbClr val="CC3300"/>
                </a:solidFill>
                <a:ea typeface="华文楷体" pitchFamily="2" charset="-122"/>
              </a:rPr>
              <a:t>了解</a:t>
            </a:r>
            <a:r>
              <a:rPr lang="zh-CN" altLang="en-US" sz="2800" dirty="0">
                <a:solidFill>
                  <a:srgbClr val="CC3300"/>
                </a:solidFill>
                <a:ea typeface="华文楷体" pitchFamily="2" charset="-122"/>
              </a:rPr>
              <a:t>客房管家系统。</a:t>
            </a:r>
          </a:p>
          <a:p>
            <a:pPr lvl="0"/>
            <a:r>
              <a:rPr lang="zh-CN" altLang="en-US" sz="2800" dirty="0" smtClean="0">
                <a:solidFill>
                  <a:srgbClr val="CC3300"/>
                </a:solidFill>
                <a:ea typeface="华文楷体" pitchFamily="2" charset="-122"/>
              </a:rPr>
              <a:t>掌握</a:t>
            </a:r>
            <a:r>
              <a:rPr lang="zh-CN" altLang="en-US" sz="2800" dirty="0">
                <a:solidFill>
                  <a:srgbClr val="CC3300"/>
                </a:solidFill>
                <a:ea typeface="华文楷体" pitchFamily="2" charset="-122"/>
              </a:rPr>
              <a:t>客房定员的方法。</a:t>
            </a:r>
          </a:p>
          <a:p>
            <a:pPr lvl="0"/>
            <a:r>
              <a:rPr lang="zh-CN" altLang="en-US" sz="2800" dirty="0" smtClean="0">
                <a:solidFill>
                  <a:srgbClr val="CC3300"/>
                </a:solidFill>
                <a:ea typeface="华文楷体" pitchFamily="2" charset="-122"/>
              </a:rPr>
              <a:t>掌握</a:t>
            </a:r>
            <a:r>
              <a:rPr lang="zh-CN" altLang="en-US" sz="2800" dirty="0">
                <a:solidFill>
                  <a:srgbClr val="CC3300"/>
                </a:solidFill>
                <a:ea typeface="华文楷体" pitchFamily="2" charset="-122"/>
              </a:rPr>
              <a:t>客房经理、楼层主管与楼层领班的管理要诀。</a:t>
            </a:r>
          </a:p>
          <a:p>
            <a:pPr lvl="0"/>
            <a:r>
              <a:rPr lang="zh-CN" altLang="en-US" sz="2800" dirty="0" smtClean="0">
                <a:solidFill>
                  <a:srgbClr val="CC3300"/>
                </a:solidFill>
                <a:ea typeface="华文楷体" pitchFamily="2" charset="-122"/>
              </a:rPr>
              <a:t>掌握</a:t>
            </a:r>
            <a:r>
              <a:rPr lang="zh-CN" altLang="en-US" sz="2800" dirty="0">
                <a:solidFill>
                  <a:srgbClr val="CC3300"/>
                </a:solidFill>
                <a:ea typeface="华文楷体" pitchFamily="2" charset="-122"/>
              </a:rPr>
              <a:t>酒店试运行期间客房管理的要领。</a:t>
            </a:r>
          </a:p>
          <a:p>
            <a:endParaRPr lang="zh-CN" altLang="en-US" sz="2800" dirty="0">
              <a:solidFill>
                <a:srgbClr val="CC3300"/>
              </a:solidFill>
              <a:ea typeface="华文楷体" pitchFamily="2" charset="-122"/>
            </a:endParaRPr>
          </a:p>
        </p:txBody>
      </p:sp>
    </p:spTree>
    <p:extLst>
      <p:ext uri="{BB962C8B-B14F-4D97-AF65-F5344CB8AC3E}">
        <p14:creationId xmlns:p14="http://schemas.microsoft.com/office/powerpoint/2010/main" val="11769161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222266" y="2841287"/>
            <a:ext cx="3346206" cy="468000"/>
          </a:xfrm>
          <a:custGeom>
            <a:avLst/>
            <a:gdLst/>
            <a:ahLst/>
            <a:cxnLst/>
            <a:rect l="l" t="t" r="r" b="b"/>
            <a:pathLst>
              <a:path w="2807157" h="468000">
                <a:moveTo>
                  <a:pt x="82036" y="0"/>
                </a:moveTo>
                <a:lnTo>
                  <a:pt x="2339157" y="0"/>
                </a:lnTo>
                <a:lnTo>
                  <a:pt x="2807157"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文本框 6"/>
          <p:cNvSpPr txBox="1"/>
          <p:nvPr/>
        </p:nvSpPr>
        <p:spPr>
          <a:xfrm>
            <a:off x="536226" y="2604882"/>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01</a:t>
            </a:r>
            <a:endParaRPr lang="zh-CN" altLang="en-US" sz="3600" b="1" dirty="0">
              <a:solidFill>
                <a:srgbClr val="0278A1"/>
              </a:solidFill>
              <a:latin typeface="Akzidenz-Grotesk BQ Condensed" pitchFamily="50" charset="0"/>
            </a:endParaRPr>
          </a:p>
        </p:txBody>
      </p:sp>
      <p:sp>
        <p:nvSpPr>
          <p:cNvPr id="15" name="文本框 53"/>
          <p:cNvSpPr txBox="1"/>
          <p:nvPr/>
        </p:nvSpPr>
        <p:spPr>
          <a:xfrm>
            <a:off x="1400122" y="2776508"/>
            <a:ext cx="2339102"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客房部组织架构</a:t>
            </a:r>
          </a:p>
        </p:txBody>
      </p:sp>
      <p:sp>
        <p:nvSpPr>
          <p:cNvPr id="17" name="文本框 12"/>
          <p:cNvSpPr txBox="1"/>
          <p:nvPr/>
        </p:nvSpPr>
        <p:spPr>
          <a:xfrm>
            <a:off x="536226" y="3268951"/>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02</a:t>
            </a:r>
            <a:endParaRPr lang="zh-CN" altLang="en-US" sz="3600" b="1" dirty="0">
              <a:solidFill>
                <a:srgbClr val="0278A1"/>
              </a:solidFill>
              <a:latin typeface="Akzidenz-Grotesk BQ Condensed" pitchFamily="50" charset="0"/>
            </a:endParaRPr>
          </a:p>
        </p:txBody>
      </p:sp>
      <p:sp>
        <p:nvSpPr>
          <p:cNvPr id="18" name="任意多边形 17"/>
          <p:cNvSpPr/>
          <p:nvPr/>
        </p:nvSpPr>
        <p:spPr>
          <a:xfrm>
            <a:off x="1222267" y="3491128"/>
            <a:ext cx="3346206" cy="468000"/>
          </a:xfrm>
          <a:custGeom>
            <a:avLst/>
            <a:gdLst/>
            <a:ahLst/>
            <a:cxnLst/>
            <a:rect l="l" t="t" r="r" b="b"/>
            <a:pathLst>
              <a:path w="3492923" h="468000">
                <a:moveTo>
                  <a:pt x="82036" y="0"/>
                </a:moveTo>
                <a:lnTo>
                  <a:pt x="3024923" y="0"/>
                </a:lnTo>
                <a:lnTo>
                  <a:pt x="3492923"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54"/>
          <p:cNvSpPr txBox="1"/>
          <p:nvPr/>
        </p:nvSpPr>
        <p:spPr>
          <a:xfrm>
            <a:off x="1400119" y="3417353"/>
            <a:ext cx="3528378"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客房定员</a:t>
            </a:r>
          </a:p>
        </p:txBody>
      </p:sp>
      <p:sp>
        <p:nvSpPr>
          <p:cNvPr id="21" name="文本框 18"/>
          <p:cNvSpPr txBox="1"/>
          <p:nvPr/>
        </p:nvSpPr>
        <p:spPr>
          <a:xfrm>
            <a:off x="536226" y="3933021"/>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03</a:t>
            </a:r>
            <a:endParaRPr lang="zh-CN" altLang="en-US" sz="3600" b="1" dirty="0">
              <a:solidFill>
                <a:srgbClr val="0278A1"/>
              </a:solidFill>
              <a:latin typeface="Akzidenz-Grotesk BQ Condensed" pitchFamily="50" charset="0"/>
            </a:endParaRPr>
          </a:p>
        </p:txBody>
      </p:sp>
      <p:sp>
        <p:nvSpPr>
          <p:cNvPr id="22" name="任意多边形 21"/>
          <p:cNvSpPr/>
          <p:nvPr/>
        </p:nvSpPr>
        <p:spPr>
          <a:xfrm>
            <a:off x="1222269" y="4163201"/>
            <a:ext cx="3346205" cy="469043"/>
          </a:xfrm>
          <a:custGeom>
            <a:avLst/>
            <a:gdLst/>
            <a:ahLst/>
            <a:cxnLst/>
            <a:rect l="l" t="t" r="r" b="b"/>
            <a:pathLst>
              <a:path w="4151099" h="468000">
                <a:moveTo>
                  <a:pt x="82036" y="0"/>
                </a:moveTo>
                <a:lnTo>
                  <a:pt x="3683099" y="0"/>
                </a:lnTo>
                <a:lnTo>
                  <a:pt x="4151099"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5"/>
          <p:cNvSpPr txBox="1"/>
          <p:nvPr/>
        </p:nvSpPr>
        <p:spPr>
          <a:xfrm>
            <a:off x="1370065" y="4151503"/>
            <a:ext cx="3153135"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客房部经理</a:t>
            </a:r>
          </a:p>
        </p:txBody>
      </p:sp>
      <p:sp>
        <p:nvSpPr>
          <p:cNvPr id="24" name="任意多边形 23"/>
          <p:cNvSpPr/>
          <p:nvPr/>
        </p:nvSpPr>
        <p:spPr>
          <a:xfrm>
            <a:off x="1192211" y="4868651"/>
            <a:ext cx="3376262" cy="396885"/>
          </a:xfrm>
          <a:custGeom>
            <a:avLst/>
            <a:gdLst/>
            <a:ahLst/>
            <a:cxnLst/>
            <a:rect l="l" t="t" r="r" b="b"/>
            <a:pathLst>
              <a:path w="2807157" h="468000">
                <a:moveTo>
                  <a:pt x="82036" y="0"/>
                </a:moveTo>
                <a:lnTo>
                  <a:pt x="2339157" y="0"/>
                </a:lnTo>
                <a:lnTo>
                  <a:pt x="2807157"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5" name="文本框 6"/>
          <p:cNvSpPr txBox="1"/>
          <p:nvPr/>
        </p:nvSpPr>
        <p:spPr>
          <a:xfrm>
            <a:off x="506171" y="4632246"/>
            <a:ext cx="742511" cy="646331"/>
          </a:xfrm>
          <a:prstGeom prst="rect">
            <a:avLst/>
          </a:prstGeom>
          <a:noFill/>
        </p:spPr>
        <p:txBody>
          <a:bodyPr wrap="none" rtlCol="0">
            <a:spAutoFit/>
          </a:bodyPr>
          <a:lstStyle/>
          <a:p>
            <a:r>
              <a:rPr lang="en-US" altLang="zh-CN" sz="3600" b="1" dirty="0" smtClean="0">
                <a:solidFill>
                  <a:srgbClr val="0278A1"/>
                </a:solidFill>
                <a:latin typeface="Akzidenz-Grotesk BQ Condensed" pitchFamily="50" charset="0"/>
              </a:rPr>
              <a:t>04</a:t>
            </a:r>
            <a:endParaRPr lang="zh-CN" altLang="en-US" sz="3600" b="1" dirty="0">
              <a:solidFill>
                <a:srgbClr val="0278A1"/>
              </a:solidFill>
              <a:latin typeface="Akzidenz-Grotesk BQ Condensed" pitchFamily="50" charset="0"/>
            </a:endParaRPr>
          </a:p>
        </p:txBody>
      </p:sp>
      <p:sp>
        <p:nvSpPr>
          <p:cNvPr id="26" name="文本框 53"/>
          <p:cNvSpPr txBox="1"/>
          <p:nvPr/>
        </p:nvSpPr>
        <p:spPr>
          <a:xfrm>
            <a:off x="1370065" y="4803872"/>
            <a:ext cx="1415772"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楼层主管</a:t>
            </a:r>
          </a:p>
        </p:txBody>
      </p:sp>
      <p:sp>
        <p:nvSpPr>
          <p:cNvPr id="28" name="文本框 12"/>
          <p:cNvSpPr txBox="1"/>
          <p:nvPr/>
        </p:nvSpPr>
        <p:spPr>
          <a:xfrm>
            <a:off x="506171" y="5296315"/>
            <a:ext cx="742511" cy="646331"/>
          </a:xfrm>
          <a:prstGeom prst="rect">
            <a:avLst/>
          </a:prstGeom>
          <a:noFill/>
        </p:spPr>
        <p:txBody>
          <a:bodyPr wrap="none" rtlCol="0">
            <a:spAutoFit/>
          </a:bodyPr>
          <a:lstStyle/>
          <a:p>
            <a:r>
              <a:rPr lang="en-US" altLang="zh-CN" sz="3600" b="1" dirty="0" smtClean="0">
                <a:solidFill>
                  <a:srgbClr val="0278A1"/>
                </a:solidFill>
                <a:latin typeface="Akzidenz-Grotesk BQ Condensed" pitchFamily="50" charset="0"/>
              </a:rPr>
              <a:t>05</a:t>
            </a:r>
            <a:endParaRPr lang="zh-CN" altLang="en-US" sz="3600" b="1" dirty="0">
              <a:solidFill>
                <a:srgbClr val="0278A1"/>
              </a:solidFill>
              <a:latin typeface="Akzidenz-Grotesk BQ Condensed" pitchFamily="50" charset="0"/>
            </a:endParaRPr>
          </a:p>
        </p:txBody>
      </p:sp>
      <p:sp>
        <p:nvSpPr>
          <p:cNvPr id="29" name="任意多边形 28"/>
          <p:cNvSpPr/>
          <p:nvPr/>
        </p:nvSpPr>
        <p:spPr>
          <a:xfrm>
            <a:off x="1192213" y="5518493"/>
            <a:ext cx="3376261" cy="441891"/>
          </a:xfrm>
          <a:custGeom>
            <a:avLst/>
            <a:gdLst/>
            <a:ahLst/>
            <a:cxnLst/>
            <a:rect l="l" t="t" r="r" b="b"/>
            <a:pathLst>
              <a:path w="3492923" h="468000">
                <a:moveTo>
                  <a:pt x="82036" y="0"/>
                </a:moveTo>
                <a:lnTo>
                  <a:pt x="3024923" y="0"/>
                </a:lnTo>
                <a:lnTo>
                  <a:pt x="3492923"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54"/>
          <p:cNvSpPr txBox="1"/>
          <p:nvPr/>
        </p:nvSpPr>
        <p:spPr>
          <a:xfrm>
            <a:off x="1370064" y="5444717"/>
            <a:ext cx="3528378"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楼层领班</a:t>
            </a:r>
          </a:p>
        </p:txBody>
      </p:sp>
      <p:sp>
        <p:nvSpPr>
          <p:cNvPr id="31" name="文本框 18"/>
          <p:cNvSpPr txBox="1"/>
          <p:nvPr/>
        </p:nvSpPr>
        <p:spPr>
          <a:xfrm>
            <a:off x="506171" y="5960385"/>
            <a:ext cx="742511" cy="646331"/>
          </a:xfrm>
          <a:prstGeom prst="rect">
            <a:avLst/>
          </a:prstGeom>
          <a:noFill/>
        </p:spPr>
        <p:txBody>
          <a:bodyPr wrap="none" rtlCol="0">
            <a:spAutoFit/>
          </a:bodyPr>
          <a:lstStyle/>
          <a:p>
            <a:r>
              <a:rPr lang="en-US" altLang="zh-CN" sz="3600" b="1" dirty="0" smtClean="0">
                <a:solidFill>
                  <a:srgbClr val="0278A1"/>
                </a:solidFill>
                <a:latin typeface="Akzidenz-Grotesk BQ Condensed" pitchFamily="50" charset="0"/>
              </a:rPr>
              <a:t>06</a:t>
            </a:r>
            <a:endParaRPr lang="zh-CN" altLang="en-US" sz="3600" b="1" dirty="0">
              <a:solidFill>
                <a:srgbClr val="0278A1"/>
              </a:solidFill>
              <a:latin typeface="Akzidenz-Grotesk BQ Condensed" pitchFamily="50" charset="0"/>
            </a:endParaRPr>
          </a:p>
        </p:txBody>
      </p:sp>
      <p:sp>
        <p:nvSpPr>
          <p:cNvPr id="32" name="任意多边形 31"/>
          <p:cNvSpPr/>
          <p:nvPr/>
        </p:nvSpPr>
        <p:spPr>
          <a:xfrm>
            <a:off x="1192211" y="6190566"/>
            <a:ext cx="4747883" cy="416149"/>
          </a:xfrm>
          <a:custGeom>
            <a:avLst/>
            <a:gdLst/>
            <a:ahLst/>
            <a:cxnLst/>
            <a:rect l="l" t="t" r="r" b="b"/>
            <a:pathLst>
              <a:path w="4151099" h="468000">
                <a:moveTo>
                  <a:pt x="82036" y="0"/>
                </a:moveTo>
                <a:lnTo>
                  <a:pt x="3683099" y="0"/>
                </a:lnTo>
                <a:lnTo>
                  <a:pt x="4151099"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55"/>
          <p:cNvSpPr txBox="1"/>
          <p:nvPr/>
        </p:nvSpPr>
        <p:spPr>
          <a:xfrm>
            <a:off x="1385282" y="6116792"/>
            <a:ext cx="4194788"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酒店试运行期间的客房部管理</a:t>
            </a:r>
          </a:p>
        </p:txBody>
      </p:sp>
      <p:sp>
        <p:nvSpPr>
          <p:cNvPr id="27" name="TextBox 7"/>
          <p:cNvSpPr>
            <a:spLocks noChangeArrowheads="1"/>
          </p:cNvSpPr>
          <p:nvPr/>
        </p:nvSpPr>
        <p:spPr bwMode="auto">
          <a:xfrm>
            <a:off x="784566" y="588052"/>
            <a:ext cx="326243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lnSpc>
                <a:spcPct val="150000"/>
              </a:lnSpc>
              <a:spcBef>
                <a:spcPct val="0"/>
              </a:spcBef>
              <a:buFont typeface="Arial" charset="0"/>
              <a:buNone/>
            </a:pPr>
            <a:r>
              <a:rPr lang="zh-CN" altLang="en-US" sz="4000" b="1" dirty="0" smtClean="0">
                <a:solidFill>
                  <a:schemeClr val="accent1"/>
                </a:solidFill>
                <a:latin typeface="微软雅黑" pitchFamily="34" charset="-122"/>
                <a:ea typeface="微软雅黑" pitchFamily="34" charset="-122"/>
              </a:rPr>
              <a:t>第三章 </a:t>
            </a:r>
            <a:endParaRPr lang="en-US" altLang="zh-CN" sz="4000" b="1" dirty="0" smtClean="0">
              <a:solidFill>
                <a:schemeClr val="accent1"/>
              </a:solidFill>
              <a:latin typeface="微软雅黑" pitchFamily="34" charset="-122"/>
              <a:ea typeface="微软雅黑" pitchFamily="34" charset="-122"/>
            </a:endParaRPr>
          </a:p>
          <a:p>
            <a:pPr algn="ctr" eaLnBrk="1" hangingPunct="1">
              <a:spcBef>
                <a:spcPct val="0"/>
              </a:spcBef>
              <a:buNone/>
            </a:pPr>
            <a:r>
              <a:rPr lang="zh-CN" altLang="en-US" sz="4000" b="1" dirty="0">
                <a:solidFill>
                  <a:schemeClr val="accent1"/>
                </a:solidFill>
                <a:latin typeface="微软雅黑" pitchFamily="34" charset="-122"/>
                <a:ea typeface="微软雅黑" pitchFamily="34" charset="-122"/>
              </a:rPr>
              <a:t>客房组织管理</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924" y="566088"/>
            <a:ext cx="3798459" cy="2878707"/>
          </a:xfrm>
          <a:prstGeom prst="flowChartMultidocument">
            <a:avLst/>
          </a:prstGeom>
          <a:noFill/>
          <a:ln>
            <a:noFill/>
          </a:ln>
          <a:effectLst/>
        </p:spPr>
      </p:pic>
    </p:spTree>
    <p:extLst>
      <p:ext uri="{BB962C8B-B14F-4D97-AF65-F5344CB8AC3E}">
        <p14:creationId xmlns:p14="http://schemas.microsoft.com/office/powerpoint/2010/main" val="34154044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95667" y="2516917"/>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1547790" y="2492935"/>
            <a:ext cx="460832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一、客房部组织机构设置</a:t>
            </a:r>
            <a:endParaRPr lang="en-US" altLang="zh-CN" sz="3000" b="1" dirty="0">
              <a:solidFill>
                <a:srgbClr val="CC3300"/>
              </a:solidFill>
              <a:latin typeface="黑体" pitchFamily="49" charset="-122"/>
              <a:ea typeface="黑体" pitchFamily="49" charset="-122"/>
            </a:endParaRPr>
          </a:p>
        </p:txBody>
      </p:sp>
      <p:sp>
        <p:nvSpPr>
          <p:cNvPr id="2" name="矩形 1"/>
          <p:cNvSpPr/>
          <p:nvPr/>
        </p:nvSpPr>
        <p:spPr>
          <a:xfrm>
            <a:off x="2286000" y="3212985"/>
            <a:ext cx="5166200" cy="2862322"/>
          </a:xfrm>
          <a:prstGeom prst="rect">
            <a:avLst/>
          </a:prstGeom>
        </p:spPr>
        <p:txBody>
          <a:bodyPr wrap="square">
            <a:spAutoFit/>
          </a:bodyPr>
          <a:lstStyle/>
          <a:p>
            <a:pPr>
              <a:lnSpc>
                <a:spcPct val="150000"/>
              </a:lnSpc>
            </a:pPr>
            <a:r>
              <a:rPr lang="zh-CN" altLang="en-US" sz="2400" dirty="0"/>
              <a:t>饭店规模大小不同、性质不同、特点不同及管理者的管理意图不同，客房部组织机构也会有所不同。客房部组织机构的设置同样要从实际出发，贯彻机构精简、分工明确的原则。</a:t>
            </a:r>
            <a:endParaRPr lang="en-US" altLang="zh-CN" sz="2400" dirty="0"/>
          </a:p>
        </p:txBody>
      </p:sp>
      <p:sp>
        <p:nvSpPr>
          <p:cNvPr id="15" name="Text Box 2"/>
          <p:cNvSpPr txBox="1">
            <a:spLocks noChangeArrowheads="1"/>
          </p:cNvSpPr>
          <p:nvPr/>
        </p:nvSpPr>
        <p:spPr bwMode="auto">
          <a:xfrm>
            <a:off x="251700" y="1556870"/>
            <a:ext cx="81422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a:solidFill>
                  <a:schemeClr val="accent1"/>
                </a:solidFill>
                <a:latin typeface="微软雅黑" pitchFamily="34" charset="-122"/>
                <a:ea typeface="微软雅黑" pitchFamily="34" charset="-122"/>
              </a:rPr>
              <a:t>第一</a:t>
            </a:r>
            <a:r>
              <a:rPr lang="zh-CN" altLang="en-US" sz="3500" b="1" dirty="0" smtClean="0">
                <a:solidFill>
                  <a:schemeClr val="accent1"/>
                </a:solidFill>
                <a:latin typeface="微软雅黑" pitchFamily="34" charset="-122"/>
                <a:ea typeface="微软雅黑" pitchFamily="34" charset="-122"/>
              </a:rPr>
              <a:t>节      客房</a:t>
            </a:r>
            <a:r>
              <a:rPr lang="zh-CN" altLang="en-US" sz="3500" b="1" dirty="0">
                <a:solidFill>
                  <a:schemeClr val="accent1"/>
                </a:solidFill>
                <a:latin typeface="微软雅黑" pitchFamily="34" charset="-122"/>
                <a:ea typeface="微软雅黑" pitchFamily="34" charset="-122"/>
              </a:rPr>
              <a:t>部组织架构</a:t>
            </a:r>
            <a:endParaRPr lang="en-US" altLang="zh-CN" sz="3500" b="1" dirty="0" smtClean="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38034384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9395" y="0"/>
            <a:ext cx="6840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132100"/>
          <p:cNvSpPr>
            <a:spLocks noRot="1" noChangeArrowheads="1"/>
          </p:cNvSpPr>
          <p:nvPr/>
        </p:nvSpPr>
        <p:spPr bwMode="auto">
          <a:xfrm>
            <a:off x="7680826" y="260781"/>
            <a:ext cx="677108" cy="6192429"/>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vert="eaVert" wrap="square" anchor="ctr" anchorCtr="0">
            <a:spAutoFit/>
          </a:bodyPr>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buNone/>
            </a:pPr>
            <a:r>
              <a:rPr lang="zh-CN" altLang="en-US" b="1" dirty="0">
                <a:solidFill>
                  <a:srgbClr val="0000FF"/>
                </a:solidFill>
              </a:rPr>
              <a:t>大、中型饭店客房部的组织机构图</a:t>
            </a:r>
          </a:p>
        </p:txBody>
      </p:sp>
    </p:spTree>
    <p:extLst>
      <p:ext uri="{BB962C8B-B14F-4D97-AF65-F5344CB8AC3E}">
        <p14:creationId xmlns:p14="http://schemas.microsoft.com/office/powerpoint/2010/main" val="35770055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5"/>
          <p:cNvGrpSpPr/>
          <p:nvPr/>
        </p:nvGrpSpPr>
        <p:grpSpPr>
          <a:xfrm>
            <a:off x="495554" y="3965892"/>
            <a:ext cx="1577975" cy="755651"/>
            <a:chOff x="1860550" y="2282826"/>
            <a:chExt cx="1577975" cy="755650"/>
          </a:xfrm>
        </p:grpSpPr>
        <p:sp>
          <p:nvSpPr>
            <p:cNvPr id="6" name="Freeform 5"/>
            <p:cNvSpPr>
              <a:spLocks noEditPoints="1"/>
            </p:cNvSpPr>
            <p:nvPr/>
          </p:nvSpPr>
          <p:spPr bwMode="auto">
            <a:xfrm>
              <a:off x="1860550" y="2282826"/>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2101850" y="2411413"/>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1860550" y="2552701"/>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 name="Group 63"/>
          <p:cNvGrpSpPr/>
          <p:nvPr/>
        </p:nvGrpSpPr>
        <p:grpSpPr>
          <a:xfrm>
            <a:off x="2128598" y="2935725"/>
            <a:ext cx="1577975" cy="755651"/>
            <a:chOff x="3247039" y="1681164"/>
            <a:chExt cx="1577975" cy="755650"/>
          </a:xfrm>
        </p:grpSpPr>
        <p:sp>
          <p:nvSpPr>
            <p:cNvPr id="10" name="Freeform 5"/>
            <p:cNvSpPr>
              <a:spLocks noEditPoints="1"/>
            </p:cNvSpPr>
            <p:nvPr/>
          </p:nvSpPr>
          <p:spPr bwMode="auto">
            <a:xfrm>
              <a:off x="3247039" y="1681164"/>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3488339" y="1809751"/>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3247039" y="1951039"/>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 name="Group 53"/>
          <p:cNvGrpSpPr/>
          <p:nvPr/>
        </p:nvGrpSpPr>
        <p:grpSpPr>
          <a:xfrm>
            <a:off x="3761643" y="3965892"/>
            <a:ext cx="1577975" cy="755651"/>
            <a:chOff x="5320891" y="1681164"/>
            <a:chExt cx="1577975" cy="755650"/>
          </a:xfrm>
        </p:grpSpPr>
        <p:sp>
          <p:nvSpPr>
            <p:cNvPr id="14" name="Freeform 5"/>
            <p:cNvSpPr>
              <a:spLocks noEditPoints="1"/>
            </p:cNvSpPr>
            <p:nvPr/>
          </p:nvSpPr>
          <p:spPr bwMode="auto">
            <a:xfrm>
              <a:off x="5320891" y="1681164"/>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a:off x="5562191" y="1809751"/>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a:off x="5320891" y="1951039"/>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 name="Group 52"/>
          <p:cNvGrpSpPr/>
          <p:nvPr/>
        </p:nvGrpSpPr>
        <p:grpSpPr>
          <a:xfrm>
            <a:off x="5394686" y="2935725"/>
            <a:ext cx="1577975" cy="755651"/>
            <a:chOff x="5320891" y="2802395"/>
            <a:chExt cx="1577975" cy="755650"/>
          </a:xfrm>
        </p:grpSpPr>
        <p:sp>
          <p:nvSpPr>
            <p:cNvPr id="18" name="Freeform 5"/>
            <p:cNvSpPr>
              <a:spLocks noEditPoints="1"/>
            </p:cNvSpPr>
            <p:nvPr/>
          </p:nvSpPr>
          <p:spPr bwMode="auto">
            <a:xfrm>
              <a:off x="5320891" y="2802395"/>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p:cNvSpPr>
            <p:nvPr/>
          </p:nvSpPr>
          <p:spPr bwMode="auto">
            <a:xfrm>
              <a:off x="5562191" y="2930982"/>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
            <p:cNvSpPr>
              <a:spLocks/>
            </p:cNvSpPr>
            <p:nvPr/>
          </p:nvSpPr>
          <p:spPr bwMode="auto">
            <a:xfrm>
              <a:off x="5320891" y="3072270"/>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83"/>
          <p:cNvGrpSpPr/>
          <p:nvPr/>
        </p:nvGrpSpPr>
        <p:grpSpPr>
          <a:xfrm>
            <a:off x="7027731" y="3965892"/>
            <a:ext cx="1577975" cy="755651"/>
            <a:chOff x="5320891" y="2802395"/>
            <a:chExt cx="1577975" cy="755650"/>
          </a:xfrm>
        </p:grpSpPr>
        <p:sp>
          <p:nvSpPr>
            <p:cNvPr id="22" name="Freeform 5"/>
            <p:cNvSpPr>
              <a:spLocks noEditPoints="1"/>
            </p:cNvSpPr>
            <p:nvPr/>
          </p:nvSpPr>
          <p:spPr bwMode="auto">
            <a:xfrm>
              <a:off x="5320891" y="2802395"/>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p:cNvSpPr>
            <p:nvPr/>
          </p:nvSpPr>
          <p:spPr bwMode="auto">
            <a:xfrm>
              <a:off x="5562191" y="2930982"/>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6">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p:nvSpPr>
          <p:spPr bwMode="auto">
            <a:xfrm>
              <a:off x="5320891" y="3072270"/>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6">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 name="Group 279"/>
          <p:cNvGrpSpPr/>
          <p:nvPr/>
        </p:nvGrpSpPr>
        <p:grpSpPr>
          <a:xfrm>
            <a:off x="4159826" y="3400692"/>
            <a:ext cx="781609" cy="781605"/>
            <a:chOff x="846989" y="1401020"/>
            <a:chExt cx="877416" cy="877416"/>
          </a:xfrm>
          <a:solidFill>
            <a:schemeClr val="bg1">
              <a:lumMod val="95000"/>
            </a:schemeClr>
          </a:solidFill>
          <a:effectLst/>
        </p:grpSpPr>
        <p:sp>
          <p:nvSpPr>
            <p:cNvPr id="26" name="Teardrop 31"/>
            <p:cNvSpPr/>
            <p:nvPr/>
          </p:nvSpPr>
          <p:spPr>
            <a:xfrm rot="8100000">
              <a:off x="846989" y="1401020"/>
              <a:ext cx="877416" cy="877416"/>
            </a:xfrm>
            <a:prstGeom prst="teardrop">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27" name="Oval 32"/>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28" name="Group 279"/>
          <p:cNvGrpSpPr/>
          <p:nvPr/>
        </p:nvGrpSpPr>
        <p:grpSpPr>
          <a:xfrm>
            <a:off x="7425914" y="3393000"/>
            <a:ext cx="781609" cy="781605"/>
            <a:chOff x="846989" y="1401020"/>
            <a:chExt cx="877416" cy="877416"/>
          </a:xfrm>
          <a:effectLst/>
        </p:grpSpPr>
        <p:sp>
          <p:nvSpPr>
            <p:cNvPr id="29" name="Teardrop 34"/>
            <p:cNvSpPr/>
            <p:nvPr/>
          </p:nvSpPr>
          <p:spPr>
            <a:xfrm rot="8100000">
              <a:off x="846989" y="1401020"/>
              <a:ext cx="877416" cy="877416"/>
            </a:xfrm>
            <a:prstGeom prst="teardrop">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30" name="Oval 35"/>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31" name="Group 279"/>
          <p:cNvGrpSpPr/>
          <p:nvPr/>
        </p:nvGrpSpPr>
        <p:grpSpPr>
          <a:xfrm>
            <a:off x="893737" y="3402234"/>
            <a:ext cx="781609" cy="781605"/>
            <a:chOff x="846989" y="1401020"/>
            <a:chExt cx="877416" cy="877416"/>
          </a:xfrm>
          <a:effectLst/>
        </p:grpSpPr>
        <p:sp>
          <p:nvSpPr>
            <p:cNvPr id="32" name="Teardrop 37"/>
            <p:cNvSpPr/>
            <p:nvPr/>
          </p:nvSpPr>
          <p:spPr>
            <a:xfrm rot="8100000">
              <a:off x="846989" y="1401020"/>
              <a:ext cx="877416" cy="877416"/>
            </a:xfrm>
            <a:prstGeom prst="teardrop">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33" name="Oval 38"/>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34" name="Group 279"/>
          <p:cNvGrpSpPr/>
          <p:nvPr/>
        </p:nvGrpSpPr>
        <p:grpSpPr>
          <a:xfrm>
            <a:off x="5792869" y="2367878"/>
            <a:ext cx="781609" cy="781605"/>
            <a:chOff x="846989" y="1401020"/>
            <a:chExt cx="877416" cy="877416"/>
          </a:xfrm>
          <a:effectLst/>
        </p:grpSpPr>
        <p:sp>
          <p:nvSpPr>
            <p:cNvPr id="35" name="Teardrop 40"/>
            <p:cNvSpPr/>
            <p:nvPr/>
          </p:nvSpPr>
          <p:spPr>
            <a:xfrm rot="8100000">
              <a:off x="846989" y="1401020"/>
              <a:ext cx="877416" cy="877416"/>
            </a:xfrm>
            <a:prstGeom prst="teardrop">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36" name="Oval 41"/>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37" name="Group 279"/>
          <p:cNvGrpSpPr/>
          <p:nvPr/>
        </p:nvGrpSpPr>
        <p:grpSpPr>
          <a:xfrm>
            <a:off x="2526781" y="2337332"/>
            <a:ext cx="781609" cy="781605"/>
            <a:chOff x="846989" y="1401020"/>
            <a:chExt cx="877416" cy="877416"/>
          </a:xfrm>
          <a:effectLst/>
        </p:grpSpPr>
        <p:sp>
          <p:nvSpPr>
            <p:cNvPr id="38" name="Teardrop 43"/>
            <p:cNvSpPr/>
            <p:nvPr/>
          </p:nvSpPr>
          <p:spPr>
            <a:xfrm rot="8100000">
              <a:off x="846989" y="1401020"/>
              <a:ext cx="877416" cy="877416"/>
            </a:xfrm>
            <a:prstGeom prst="teardrop">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39" name="Oval 44"/>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sp>
        <p:nvSpPr>
          <p:cNvPr id="55" name="Text Box 3"/>
          <p:cNvSpPr txBox="1">
            <a:spLocks noChangeArrowheads="1"/>
          </p:cNvSpPr>
          <p:nvPr/>
        </p:nvSpPr>
        <p:spPr bwMode="auto">
          <a:xfrm>
            <a:off x="611727" y="549537"/>
            <a:ext cx="58324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二、客房部各班组的职能</a:t>
            </a:r>
            <a:endParaRPr lang="en-US" altLang="zh-CN" sz="3000" b="1" dirty="0">
              <a:solidFill>
                <a:srgbClr val="CC3300"/>
              </a:solidFill>
              <a:latin typeface="黑体" pitchFamily="49" charset="-122"/>
              <a:ea typeface="黑体" pitchFamily="49" charset="-122"/>
            </a:endParaRPr>
          </a:p>
        </p:txBody>
      </p:sp>
      <p:sp>
        <p:nvSpPr>
          <p:cNvPr id="56" name="矩形 55"/>
          <p:cNvSpPr/>
          <p:nvPr/>
        </p:nvSpPr>
        <p:spPr>
          <a:xfrm>
            <a:off x="52232" y="4921645"/>
            <a:ext cx="2658230" cy="461665"/>
          </a:xfrm>
          <a:prstGeom prst="rect">
            <a:avLst/>
          </a:prstGeom>
        </p:spPr>
        <p:txBody>
          <a:bodyPr wrap="square">
            <a:spAutoFit/>
          </a:bodyPr>
          <a:lstStyle/>
          <a:p>
            <a:pPr lvl="0"/>
            <a:r>
              <a:rPr lang="zh-CN" altLang="zh-CN" sz="2400" dirty="0"/>
              <a:t>（一）房务中心</a:t>
            </a:r>
            <a:endParaRPr lang="zh-CN" altLang="en-US" sz="2400" dirty="0"/>
          </a:p>
        </p:txBody>
      </p:sp>
      <p:sp>
        <p:nvSpPr>
          <p:cNvPr id="57" name="矩形 56"/>
          <p:cNvSpPr/>
          <p:nvPr/>
        </p:nvSpPr>
        <p:spPr>
          <a:xfrm>
            <a:off x="1663841" y="1771253"/>
            <a:ext cx="2339102" cy="461665"/>
          </a:xfrm>
          <a:prstGeom prst="rect">
            <a:avLst/>
          </a:prstGeom>
        </p:spPr>
        <p:txBody>
          <a:bodyPr wrap="none">
            <a:spAutoFit/>
          </a:bodyPr>
          <a:lstStyle/>
          <a:p>
            <a:pPr lvl="0"/>
            <a:r>
              <a:rPr lang="zh-CN" altLang="zh-CN" sz="2400" dirty="0"/>
              <a:t>（二）客房楼面</a:t>
            </a:r>
          </a:p>
        </p:txBody>
      </p:sp>
      <p:sp>
        <p:nvSpPr>
          <p:cNvPr id="58" name="矩形 57"/>
          <p:cNvSpPr/>
          <p:nvPr/>
        </p:nvSpPr>
        <p:spPr>
          <a:xfrm>
            <a:off x="3444134" y="4912249"/>
            <a:ext cx="2636465" cy="461665"/>
          </a:xfrm>
          <a:prstGeom prst="rect">
            <a:avLst/>
          </a:prstGeom>
        </p:spPr>
        <p:txBody>
          <a:bodyPr wrap="square">
            <a:spAutoFit/>
          </a:bodyPr>
          <a:lstStyle/>
          <a:p>
            <a:pPr lvl="0"/>
            <a:r>
              <a:rPr lang="zh-CN" altLang="zh-CN" sz="2400" dirty="0"/>
              <a:t>（三）公共区域</a:t>
            </a:r>
          </a:p>
        </p:txBody>
      </p:sp>
      <p:sp>
        <p:nvSpPr>
          <p:cNvPr id="59" name="矩形 58"/>
          <p:cNvSpPr/>
          <p:nvPr/>
        </p:nvSpPr>
        <p:spPr>
          <a:xfrm>
            <a:off x="4948709" y="1775053"/>
            <a:ext cx="2954655" cy="461665"/>
          </a:xfrm>
          <a:prstGeom prst="rect">
            <a:avLst/>
          </a:prstGeom>
        </p:spPr>
        <p:txBody>
          <a:bodyPr wrap="none">
            <a:spAutoFit/>
          </a:bodyPr>
          <a:lstStyle/>
          <a:p>
            <a:pPr lvl="0"/>
            <a:r>
              <a:rPr lang="zh-CN" altLang="zh-CN" sz="2400" dirty="0"/>
              <a:t>（四）制服与布草房</a:t>
            </a:r>
          </a:p>
        </p:txBody>
      </p:sp>
      <p:sp>
        <p:nvSpPr>
          <p:cNvPr id="60" name="矩形 59"/>
          <p:cNvSpPr/>
          <p:nvPr/>
        </p:nvSpPr>
        <p:spPr>
          <a:xfrm>
            <a:off x="6736354" y="4928159"/>
            <a:ext cx="2371221" cy="461665"/>
          </a:xfrm>
          <a:prstGeom prst="rect">
            <a:avLst/>
          </a:prstGeom>
        </p:spPr>
        <p:txBody>
          <a:bodyPr wrap="square">
            <a:spAutoFit/>
          </a:bodyPr>
          <a:lstStyle/>
          <a:p>
            <a:pPr lvl="0"/>
            <a:r>
              <a:rPr lang="zh-CN" altLang="zh-CN" sz="2400" dirty="0"/>
              <a:t>（五）洗衣房</a:t>
            </a:r>
          </a:p>
        </p:txBody>
      </p:sp>
    </p:spTree>
    <p:extLst>
      <p:ext uri="{BB962C8B-B14F-4D97-AF65-F5344CB8AC3E}">
        <p14:creationId xmlns:p14="http://schemas.microsoft.com/office/powerpoint/2010/main" val="402488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accel="50000" decel="5000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 accel="50000" decel="50000"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1" accel="50000" decel="5000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4" accel="50000" decel="5000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1" accel="50000" decel="50000" fill="hold" nodeType="after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4" accel="50000" decel="5000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1" accel="50000" decel="50000"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稻壳儿小白白(http://dwz.cn/Wu2UP)"/>
          <p:cNvSpPr>
            <a:spLocks noEditPoints="1"/>
          </p:cNvSpPr>
          <p:nvPr/>
        </p:nvSpPr>
        <p:spPr bwMode="auto">
          <a:xfrm rot="-1550821">
            <a:off x="1773963" y="2370444"/>
            <a:ext cx="1220390" cy="3757613"/>
          </a:xfrm>
          <a:custGeom>
            <a:avLst/>
            <a:gdLst>
              <a:gd name="T0" fmla="*/ 0 w 168"/>
              <a:gd name="T1" fmla="*/ 2147483646 h 392"/>
              <a:gd name="T2" fmla="*/ 2147483646 w 168"/>
              <a:gd name="T3" fmla="*/ 2147483646 h 392"/>
              <a:gd name="T4" fmla="*/ 2147483646 w 168"/>
              <a:gd name="T5" fmla="*/ 2147483646 h 392"/>
              <a:gd name="T6" fmla="*/ 2147483646 w 168"/>
              <a:gd name="T7" fmla="*/ 2147483646 h 392"/>
              <a:gd name="T8" fmla="*/ 2147483646 w 168"/>
              <a:gd name="T9" fmla="*/ 2147483646 h 392"/>
              <a:gd name="T10" fmla="*/ 2147483646 w 168"/>
              <a:gd name="T11" fmla="*/ 2147483646 h 392"/>
              <a:gd name="T12" fmla="*/ 2147483646 w 168"/>
              <a:gd name="T13" fmla="*/ 2147483646 h 392"/>
              <a:gd name="T14" fmla="*/ 2147483646 w 168"/>
              <a:gd name="T15" fmla="*/ 2147483646 h 392"/>
              <a:gd name="T16" fmla="*/ 2147483646 w 168"/>
              <a:gd name="T17" fmla="*/ 2147483646 h 392"/>
              <a:gd name="T18" fmla="*/ 2147483646 w 168"/>
              <a:gd name="T19" fmla="*/ 2147483646 h 392"/>
              <a:gd name="T20" fmla="*/ 2147483646 w 168"/>
              <a:gd name="T21" fmla="*/ 2147483646 h 392"/>
              <a:gd name="T22" fmla="*/ 2147483646 w 168"/>
              <a:gd name="T23" fmla="*/ 2147483646 h 392"/>
              <a:gd name="T24" fmla="*/ 2147483646 w 168"/>
              <a:gd name="T25" fmla="*/ 2147483646 h 392"/>
              <a:gd name="T26" fmla="*/ 2147483646 w 168"/>
              <a:gd name="T27" fmla="*/ 2147483646 h 392"/>
              <a:gd name="T28" fmla="*/ 2147483646 w 168"/>
              <a:gd name="T29" fmla="*/ 2147483646 h 392"/>
              <a:gd name="T30" fmla="*/ 2147483646 w 168"/>
              <a:gd name="T31" fmla="*/ 2147483646 h 392"/>
              <a:gd name="T32" fmla="*/ 2147483646 w 168"/>
              <a:gd name="T33" fmla="*/ 2147483646 h 392"/>
              <a:gd name="T34" fmla="*/ 2147483646 w 168"/>
              <a:gd name="T35" fmla="*/ 2147483646 h 392"/>
              <a:gd name="T36" fmla="*/ 2147483646 w 168"/>
              <a:gd name="T37" fmla="*/ 2147483646 h 392"/>
              <a:gd name="T38" fmla="*/ 2147483646 w 168"/>
              <a:gd name="T39" fmla="*/ 2147483646 h 392"/>
              <a:gd name="T40" fmla="*/ 2147483646 w 168"/>
              <a:gd name="T41" fmla="*/ 2147483646 h 392"/>
              <a:gd name="T42" fmla="*/ 2147483646 w 168"/>
              <a:gd name="T43" fmla="*/ 2147483646 h 392"/>
              <a:gd name="T44" fmla="*/ 2147483646 w 168"/>
              <a:gd name="T45" fmla="*/ 2147483646 h 392"/>
              <a:gd name="T46" fmla="*/ 2147483646 w 168"/>
              <a:gd name="T47" fmla="*/ 2147483646 h 392"/>
              <a:gd name="T48" fmla="*/ 2147483646 w 168"/>
              <a:gd name="T49" fmla="*/ 2147483646 h 392"/>
              <a:gd name="T50" fmla="*/ 2147483646 w 168"/>
              <a:gd name="T51" fmla="*/ 2147483646 h 392"/>
              <a:gd name="T52" fmla="*/ 2147483646 w 168"/>
              <a:gd name="T53" fmla="*/ 2147483646 h 392"/>
              <a:gd name="T54" fmla="*/ 2147483646 w 168"/>
              <a:gd name="T55" fmla="*/ 2147483646 h 392"/>
              <a:gd name="T56" fmla="*/ 2147483646 w 168"/>
              <a:gd name="T57" fmla="*/ 2147483646 h 392"/>
              <a:gd name="T58" fmla="*/ 2147483646 w 168"/>
              <a:gd name="T59" fmla="*/ 0 h 392"/>
              <a:gd name="T60" fmla="*/ 2147483646 w 168"/>
              <a:gd name="T61" fmla="*/ 2147483646 h 392"/>
              <a:gd name="T62" fmla="*/ 0 w 168"/>
              <a:gd name="T63" fmla="*/ 2147483646 h 392"/>
              <a:gd name="T64" fmla="*/ 2147483646 w 168"/>
              <a:gd name="T65" fmla="*/ 2147483646 h 392"/>
              <a:gd name="T66" fmla="*/ 2147483646 w 168"/>
              <a:gd name="T67" fmla="*/ 2147483646 h 392"/>
              <a:gd name="T68" fmla="*/ 2147483646 w 168"/>
              <a:gd name="T69" fmla="*/ 2147483646 h 392"/>
              <a:gd name="T70" fmla="*/ 2147483646 w 168"/>
              <a:gd name="T71" fmla="*/ 2147483646 h 392"/>
              <a:gd name="T72" fmla="*/ 2147483646 w 168"/>
              <a:gd name="T73" fmla="*/ 2147483646 h 392"/>
              <a:gd name="T74" fmla="*/ 2147483646 w 168"/>
              <a:gd name="T75" fmla="*/ 2147483646 h 392"/>
              <a:gd name="T76" fmla="*/ 2147483646 w 168"/>
              <a:gd name="T77" fmla="*/ 2147483646 h 392"/>
              <a:gd name="T78" fmla="*/ 2147483646 w 168"/>
              <a:gd name="T79" fmla="*/ 2147483646 h 392"/>
              <a:gd name="T80" fmla="*/ 2147483646 w 168"/>
              <a:gd name="T81" fmla="*/ 2147483646 h 392"/>
              <a:gd name="T82" fmla="*/ 2147483646 w 168"/>
              <a:gd name="T83" fmla="*/ 2147483646 h 392"/>
              <a:gd name="T84" fmla="*/ 2147483646 w 168"/>
              <a:gd name="T85" fmla="*/ 2147483646 h 392"/>
              <a:gd name="T86" fmla="*/ 2147483646 w 168"/>
              <a:gd name="T87" fmla="*/ 2147483646 h 392"/>
              <a:gd name="T88" fmla="*/ 2147483646 w 168"/>
              <a:gd name="T89" fmla="*/ 2147483646 h 3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8" h="392">
                <a:moveTo>
                  <a:pt x="0" y="84"/>
                </a:moveTo>
                <a:cubicBezTo>
                  <a:pt x="0" y="112"/>
                  <a:pt x="23" y="134"/>
                  <a:pt x="50" y="134"/>
                </a:cubicBezTo>
                <a:cubicBezTo>
                  <a:pt x="54" y="134"/>
                  <a:pt x="57" y="134"/>
                  <a:pt x="61" y="133"/>
                </a:cubicBezTo>
                <a:cubicBezTo>
                  <a:pt x="61" y="148"/>
                  <a:pt x="61" y="148"/>
                  <a:pt x="61" y="148"/>
                </a:cubicBezTo>
                <a:cubicBezTo>
                  <a:pt x="73" y="154"/>
                  <a:pt x="73" y="154"/>
                  <a:pt x="73" y="154"/>
                </a:cubicBezTo>
                <a:cubicBezTo>
                  <a:pt x="73" y="278"/>
                  <a:pt x="73" y="278"/>
                  <a:pt x="73" y="278"/>
                </a:cubicBezTo>
                <a:cubicBezTo>
                  <a:pt x="61" y="284"/>
                  <a:pt x="61" y="284"/>
                  <a:pt x="61" y="284"/>
                </a:cubicBezTo>
                <a:cubicBezTo>
                  <a:pt x="61" y="377"/>
                  <a:pt x="61" y="377"/>
                  <a:pt x="61" y="377"/>
                </a:cubicBezTo>
                <a:cubicBezTo>
                  <a:pt x="61" y="385"/>
                  <a:pt x="67" y="392"/>
                  <a:pt x="75" y="392"/>
                </a:cubicBezTo>
                <a:cubicBezTo>
                  <a:pt x="93" y="392"/>
                  <a:pt x="93" y="392"/>
                  <a:pt x="93" y="392"/>
                </a:cubicBezTo>
                <a:cubicBezTo>
                  <a:pt x="101" y="392"/>
                  <a:pt x="107" y="385"/>
                  <a:pt x="107" y="377"/>
                </a:cubicBezTo>
                <a:cubicBezTo>
                  <a:pt x="107" y="357"/>
                  <a:pt x="107" y="357"/>
                  <a:pt x="107" y="357"/>
                </a:cubicBezTo>
                <a:cubicBezTo>
                  <a:pt x="143" y="357"/>
                  <a:pt x="143" y="357"/>
                  <a:pt x="143" y="357"/>
                </a:cubicBezTo>
                <a:cubicBezTo>
                  <a:pt x="150" y="357"/>
                  <a:pt x="157" y="350"/>
                  <a:pt x="157" y="343"/>
                </a:cubicBezTo>
                <a:cubicBezTo>
                  <a:pt x="157" y="335"/>
                  <a:pt x="150" y="329"/>
                  <a:pt x="143" y="329"/>
                </a:cubicBezTo>
                <a:cubicBezTo>
                  <a:pt x="107" y="329"/>
                  <a:pt x="107" y="329"/>
                  <a:pt x="107" y="329"/>
                </a:cubicBezTo>
                <a:cubicBezTo>
                  <a:pt x="107" y="321"/>
                  <a:pt x="107" y="321"/>
                  <a:pt x="107" y="321"/>
                </a:cubicBezTo>
                <a:cubicBezTo>
                  <a:pt x="143" y="321"/>
                  <a:pt x="143" y="321"/>
                  <a:pt x="143" y="321"/>
                </a:cubicBezTo>
                <a:cubicBezTo>
                  <a:pt x="150" y="321"/>
                  <a:pt x="157" y="314"/>
                  <a:pt x="157" y="307"/>
                </a:cubicBezTo>
                <a:cubicBezTo>
                  <a:pt x="157" y="299"/>
                  <a:pt x="150" y="293"/>
                  <a:pt x="143" y="293"/>
                </a:cubicBezTo>
                <a:cubicBezTo>
                  <a:pt x="107" y="293"/>
                  <a:pt x="107" y="293"/>
                  <a:pt x="107" y="293"/>
                </a:cubicBezTo>
                <a:cubicBezTo>
                  <a:pt x="107" y="283"/>
                  <a:pt x="107" y="283"/>
                  <a:pt x="107" y="283"/>
                </a:cubicBezTo>
                <a:cubicBezTo>
                  <a:pt x="95" y="277"/>
                  <a:pt x="95" y="277"/>
                  <a:pt x="95" y="277"/>
                </a:cubicBezTo>
                <a:cubicBezTo>
                  <a:pt x="95" y="156"/>
                  <a:pt x="95" y="156"/>
                  <a:pt x="95" y="156"/>
                </a:cubicBezTo>
                <a:cubicBezTo>
                  <a:pt x="107" y="150"/>
                  <a:pt x="107" y="150"/>
                  <a:pt x="107" y="150"/>
                </a:cubicBezTo>
                <a:cubicBezTo>
                  <a:pt x="107" y="133"/>
                  <a:pt x="107" y="133"/>
                  <a:pt x="107" y="133"/>
                </a:cubicBezTo>
                <a:cubicBezTo>
                  <a:pt x="110" y="134"/>
                  <a:pt x="114" y="134"/>
                  <a:pt x="117" y="134"/>
                </a:cubicBezTo>
                <a:cubicBezTo>
                  <a:pt x="145" y="134"/>
                  <a:pt x="168" y="112"/>
                  <a:pt x="168" y="84"/>
                </a:cubicBezTo>
                <a:cubicBezTo>
                  <a:pt x="168" y="61"/>
                  <a:pt x="153" y="42"/>
                  <a:pt x="132" y="36"/>
                </a:cubicBezTo>
                <a:cubicBezTo>
                  <a:pt x="126" y="15"/>
                  <a:pt x="107" y="0"/>
                  <a:pt x="84" y="0"/>
                </a:cubicBezTo>
                <a:cubicBezTo>
                  <a:pt x="61" y="0"/>
                  <a:pt x="42" y="15"/>
                  <a:pt x="36" y="36"/>
                </a:cubicBezTo>
                <a:cubicBezTo>
                  <a:pt x="15" y="42"/>
                  <a:pt x="0" y="61"/>
                  <a:pt x="0" y="84"/>
                </a:cubicBezTo>
                <a:close/>
                <a:moveTo>
                  <a:pt x="84" y="31"/>
                </a:moveTo>
                <a:cubicBezTo>
                  <a:pt x="97" y="31"/>
                  <a:pt x="107" y="41"/>
                  <a:pt x="107" y="54"/>
                </a:cubicBezTo>
                <a:cubicBezTo>
                  <a:pt x="107" y="57"/>
                  <a:pt x="106" y="59"/>
                  <a:pt x="106" y="62"/>
                </a:cubicBezTo>
                <a:cubicBezTo>
                  <a:pt x="119" y="62"/>
                  <a:pt x="129" y="73"/>
                  <a:pt x="129" y="87"/>
                </a:cubicBezTo>
                <a:cubicBezTo>
                  <a:pt x="129" y="100"/>
                  <a:pt x="118" y="111"/>
                  <a:pt x="105" y="111"/>
                </a:cubicBezTo>
                <a:cubicBezTo>
                  <a:pt x="96" y="111"/>
                  <a:pt x="88" y="107"/>
                  <a:pt x="84" y="100"/>
                </a:cubicBezTo>
                <a:cubicBezTo>
                  <a:pt x="79" y="107"/>
                  <a:pt x="72" y="111"/>
                  <a:pt x="63" y="111"/>
                </a:cubicBezTo>
                <a:cubicBezTo>
                  <a:pt x="49" y="111"/>
                  <a:pt x="38" y="100"/>
                  <a:pt x="38" y="87"/>
                </a:cubicBezTo>
                <a:cubicBezTo>
                  <a:pt x="38" y="73"/>
                  <a:pt x="49" y="62"/>
                  <a:pt x="62" y="62"/>
                </a:cubicBezTo>
                <a:cubicBezTo>
                  <a:pt x="61" y="59"/>
                  <a:pt x="61" y="57"/>
                  <a:pt x="61" y="54"/>
                </a:cubicBezTo>
                <a:cubicBezTo>
                  <a:pt x="61" y="41"/>
                  <a:pt x="71" y="31"/>
                  <a:pt x="84" y="31"/>
                </a:cubicBezTo>
                <a:close/>
                <a:moveTo>
                  <a:pt x="84" y="31"/>
                </a:moveTo>
                <a:cubicBezTo>
                  <a:pt x="84" y="31"/>
                  <a:pt x="84" y="31"/>
                  <a:pt x="84" y="31"/>
                </a:cubicBezTo>
              </a:path>
            </a:pathLst>
          </a:custGeom>
          <a:solidFill>
            <a:srgbClr val="32B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987" name="稻壳儿小白白(http://dwz.cn/Wu2UP)"/>
          <p:cNvSpPr>
            <a:spLocks noChangeArrowheads="1"/>
          </p:cNvSpPr>
          <p:nvPr/>
        </p:nvSpPr>
        <p:spPr bwMode="auto">
          <a:xfrm rot="1568449">
            <a:off x="2475243" y="3770617"/>
            <a:ext cx="2089547" cy="998539"/>
          </a:xfrm>
          <a:prstGeom prst="roundRect">
            <a:avLst>
              <a:gd name="adj" fmla="val 16667"/>
            </a:avLst>
          </a:prstGeom>
          <a:solidFill>
            <a:srgbClr val="ADBA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b="1">
              <a:solidFill>
                <a:srgbClr val="FFFFFF"/>
              </a:solidFill>
              <a:sym typeface="Arial" panose="020B0604020202020204" pitchFamily="34" charset="0"/>
            </a:endParaRPr>
          </a:p>
        </p:txBody>
      </p:sp>
      <p:sp>
        <p:nvSpPr>
          <p:cNvPr id="41988" name="稻壳儿小白白(http://dwz.cn/Wu2UP)"/>
          <p:cNvSpPr>
            <a:spLocks noChangeArrowheads="1"/>
          </p:cNvSpPr>
          <p:nvPr/>
        </p:nvSpPr>
        <p:spPr bwMode="auto">
          <a:xfrm rot="1568449">
            <a:off x="2464526" y="3696006"/>
            <a:ext cx="2088356" cy="998537"/>
          </a:xfrm>
          <a:prstGeom prst="roundRect">
            <a:avLst>
              <a:gd name="adj" fmla="val 16667"/>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b="1" dirty="0">
              <a:solidFill>
                <a:srgbClr val="FFFFFF"/>
              </a:solidFill>
              <a:sym typeface="Arial" panose="020B0604020202020204" pitchFamily="34" charset="0"/>
            </a:endParaRPr>
          </a:p>
        </p:txBody>
      </p:sp>
      <p:sp>
        <p:nvSpPr>
          <p:cNvPr id="41989" name="稻壳儿小白白(http://dwz.cn/Wu2UP)"/>
          <p:cNvSpPr>
            <a:spLocks noChangeArrowheads="1"/>
          </p:cNvSpPr>
          <p:nvPr/>
        </p:nvSpPr>
        <p:spPr bwMode="auto">
          <a:xfrm rot="-3831552">
            <a:off x="2617323" y="3630919"/>
            <a:ext cx="258763" cy="1952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1600">
              <a:solidFill>
                <a:srgbClr val="FFFFFF"/>
              </a:solidFill>
              <a:sym typeface="Arial" panose="020B0604020202020204" pitchFamily="34" charset="0"/>
            </a:endParaRPr>
          </a:p>
        </p:txBody>
      </p:sp>
      <p:sp>
        <p:nvSpPr>
          <p:cNvPr id="41990" name="稻壳儿小白白(http://dwz.cn/Wu2UP)"/>
          <p:cNvSpPr>
            <a:spLocks noChangeArrowheads="1"/>
          </p:cNvSpPr>
          <p:nvPr/>
        </p:nvSpPr>
        <p:spPr bwMode="auto">
          <a:xfrm rot="-3831552">
            <a:off x="2394081" y="3133437"/>
            <a:ext cx="82551" cy="782241"/>
          </a:xfrm>
          <a:prstGeom prst="roundRect">
            <a:avLst>
              <a:gd name="adj" fmla="val 38542"/>
            </a:avLst>
          </a:prstGeom>
          <a:solidFill>
            <a:srgbClr val="ADBA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1600">
              <a:solidFill>
                <a:srgbClr val="FFFFFF"/>
              </a:solidFill>
              <a:sym typeface="Arial" panose="020B0604020202020204" pitchFamily="34" charset="0"/>
            </a:endParaRPr>
          </a:p>
        </p:txBody>
      </p:sp>
      <p:sp>
        <p:nvSpPr>
          <p:cNvPr id="41991" name="稻壳儿小白白(http://dwz.cn/Wu2UP)"/>
          <p:cNvSpPr>
            <a:spLocks noChangeArrowheads="1"/>
          </p:cNvSpPr>
          <p:nvPr/>
        </p:nvSpPr>
        <p:spPr bwMode="auto">
          <a:xfrm rot="140878">
            <a:off x="2789568" y="2833992"/>
            <a:ext cx="2089547" cy="998539"/>
          </a:xfrm>
          <a:prstGeom prst="roundRect">
            <a:avLst>
              <a:gd name="adj" fmla="val 16667"/>
            </a:avLst>
          </a:prstGeom>
          <a:solidFill>
            <a:srgbClr val="ADBA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b="1">
              <a:solidFill>
                <a:srgbClr val="FFFFFF"/>
              </a:solidFill>
              <a:sym typeface="Arial" panose="020B0604020202020204" pitchFamily="34" charset="0"/>
            </a:endParaRPr>
          </a:p>
        </p:txBody>
      </p:sp>
      <p:sp>
        <p:nvSpPr>
          <p:cNvPr id="41992" name="稻壳儿小白白(http://dwz.cn/Wu2UP)"/>
          <p:cNvSpPr>
            <a:spLocks noChangeArrowheads="1"/>
          </p:cNvSpPr>
          <p:nvPr/>
        </p:nvSpPr>
        <p:spPr bwMode="auto">
          <a:xfrm rot="140878">
            <a:off x="2756231" y="2776841"/>
            <a:ext cx="2089547" cy="998539"/>
          </a:xfrm>
          <a:prstGeom prst="roundRect">
            <a:avLst>
              <a:gd name="adj" fmla="val 16667"/>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b="1" dirty="0">
              <a:solidFill>
                <a:srgbClr val="FFFFFF"/>
              </a:solidFill>
              <a:sym typeface="Arial" panose="020B0604020202020204" pitchFamily="34" charset="0"/>
            </a:endParaRPr>
          </a:p>
        </p:txBody>
      </p:sp>
      <p:sp>
        <p:nvSpPr>
          <p:cNvPr id="41993" name="稻壳儿小白白(http://dwz.cn/Wu2UP)"/>
          <p:cNvSpPr>
            <a:spLocks noChangeArrowheads="1"/>
          </p:cNvSpPr>
          <p:nvPr/>
        </p:nvSpPr>
        <p:spPr bwMode="auto">
          <a:xfrm rot="-5259122">
            <a:off x="2832033" y="3161813"/>
            <a:ext cx="260351" cy="1952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1600">
              <a:solidFill>
                <a:srgbClr val="FFFFFF"/>
              </a:solidFill>
              <a:sym typeface="Arial" panose="020B0604020202020204" pitchFamily="34" charset="0"/>
            </a:endParaRPr>
          </a:p>
        </p:txBody>
      </p:sp>
      <p:sp>
        <p:nvSpPr>
          <p:cNvPr id="41994" name="稻壳儿小白白(http://dwz.cn/Wu2UP)"/>
          <p:cNvSpPr>
            <a:spLocks noChangeArrowheads="1"/>
          </p:cNvSpPr>
          <p:nvPr/>
        </p:nvSpPr>
        <p:spPr bwMode="auto">
          <a:xfrm rot="-5259122">
            <a:off x="2573866" y="2849272"/>
            <a:ext cx="82551" cy="782240"/>
          </a:xfrm>
          <a:prstGeom prst="roundRect">
            <a:avLst>
              <a:gd name="adj" fmla="val 38542"/>
            </a:avLst>
          </a:prstGeom>
          <a:solidFill>
            <a:srgbClr val="ADBA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1600">
              <a:solidFill>
                <a:srgbClr val="FFFFFF"/>
              </a:solidFill>
              <a:sym typeface="Arial" panose="020B0604020202020204" pitchFamily="34" charset="0"/>
            </a:endParaRPr>
          </a:p>
        </p:txBody>
      </p:sp>
      <p:sp>
        <p:nvSpPr>
          <p:cNvPr id="41995" name="稻壳儿小白白(http://dwz.cn/Wu2UP)"/>
          <p:cNvSpPr>
            <a:spLocks noChangeArrowheads="1"/>
          </p:cNvSpPr>
          <p:nvPr/>
        </p:nvSpPr>
        <p:spPr bwMode="auto">
          <a:xfrm rot="-1053712">
            <a:off x="2660981" y="1943408"/>
            <a:ext cx="2089547" cy="998537"/>
          </a:xfrm>
          <a:prstGeom prst="roundRect">
            <a:avLst>
              <a:gd name="adj" fmla="val 16667"/>
            </a:avLst>
          </a:prstGeom>
          <a:solidFill>
            <a:srgbClr val="ADBA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b="1">
              <a:solidFill>
                <a:srgbClr val="FFFFFF"/>
              </a:solidFill>
              <a:sym typeface="Arial" panose="020B0604020202020204" pitchFamily="34" charset="0"/>
            </a:endParaRPr>
          </a:p>
        </p:txBody>
      </p:sp>
      <p:sp>
        <p:nvSpPr>
          <p:cNvPr id="41996" name="稻壳儿小白白(http://dwz.cn/Wu2UP)"/>
          <p:cNvSpPr>
            <a:spLocks noChangeArrowheads="1"/>
          </p:cNvSpPr>
          <p:nvPr/>
        </p:nvSpPr>
        <p:spPr bwMode="auto">
          <a:xfrm rot="-1053712">
            <a:off x="2613354" y="1905308"/>
            <a:ext cx="2088356" cy="998537"/>
          </a:xfrm>
          <a:prstGeom prst="roundRect">
            <a:avLst>
              <a:gd name="adj" fmla="val 16667"/>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b="1" dirty="0">
              <a:solidFill>
                <a:srgbClr val="FFFFFF"/>
              </a:solidFill>
              <a:sym typeface="Arial" panose="020B0604020202020204" pitchFamily="34" charset="0"/>
            </a:endParaRPr>
          </a:p>
        </p:txBody>
      </p:sp>
      <p:sp>
        <p:nvSpPr>
          <p:cNvPr id="41997" name="稻壳儿小白白(http://dwz.cn/Wu2UP)"/>
          <p:cNvSpPr>
            <a:spLocks noChangeArrowheads="1"/>
          </p:cNvSpPr>
          <p:nvPr/>
        </p:nvSpPr>
        <p:spPr bwMode="auto">
          <a:xfrm rot="-6453712">
            <a:off x="2734401" y="2671275"/>
            <a:ext cx="260351" cy="1952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1600">
              <a:solidFill>
                <a:srgbClr val="FFFFFF"/>
              </a:solidFill>
              <a:sym typeface="Arial" panose="020B0604020202020204" pitchFamily="34" charset="0"/>
            </a:endParaRPr>
          </a:p>
        </p:txBody>
      </p:sp>
      <p:sp>
        <p:nvSpPr>
          <p:cNvPr id="41998" name="稻壳儿小白白(http://dwz.cn/Wu2UP)"/>
          <p:cNvSpPr>
            <a:spLocks noChangeArrowheads="1"/>
          </p:cNvSpPr>
          <p:nvPr/>
        </p:nvSpPr>
        <p:spPr bwMode="auto">
          <a:xfrm rot="-6453712">
            <a:off x="2492903" y="2517485"/>
            <a:ext cx="82551" cy="782240"/>
          </a:xfrm>
          <a:prstGeom prst="roundRect">
            <a:avLst>
              <a:gd name="adj" fmla="val 38542"/>
            </a:avLst>
          </a:prstGeom>
          <a:solidFill>
            <a:srgbClr val="ADBA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1600">
              <a:solidFill>
                <a:srgbClr val="FFFFFF"/>
              </a:solidFill>
              <a:sym typeface="Arial" panose="020B0604020202020204" pitchFamily="34" charset="0"/>
            </a:endParaRPr>
          </a:p>
        </p:txBody>
      </p:sp>
      <p:sp>
        <p:nvSpPr>
          <p:cNvPr id="41999" name="稻壳儿小白白(http://dwz.cn/Wu2UP)"/>
          <p:cNvSpPr>
            <a:spLocks noChangeArrowheads="1"/>
          </p:cNvSpPr>
          <p:nvPr/>
        </p:nvSpPr>
        <p:spPr bwMode="auto">
          <a:xfrm rot="18174686" flipH="1">
            <a:off x="-270935" y="4622511"/>
            <a:ext cx="2786063" cy="748903"/>
          </a:xfrm>
          <a:prstGeom prst="roundRect">
            <a:avLst>
              <a:gd name="adj" fmla="val 16667"/>
            </a:avLst>
          </a:prstGeom>
          <a:solidFill>
            <a:srgbClr val="ADBA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b="1">
              <a:solidFill>
                <a:srgbClr val="FFFFFF"/>
              </a:solidFill>
              <a:sym typeface="Arial" panose="020B0604020202020204" pitchFamily="34" charset="0"/>
            </a:endParaRPr>
          </a:p>
        </p:txBody>
      </p:sp>
      <p:sp>
        <p:nvSpPr>
          <p:cNvPr id="42000" name="稻壳儿小白白(http://dwz.cn/Wu2UP)"/>
          <p:cNvSpPr>
            <a:spLocks noChangeArrowheads="1"/>
          </p:cNvSpPr>
          <p:nvPr/>
        </p:nvSpPr>
        <p:spPr bwMode="auto">
          <a:xfrm rot="18174686" flipH="1">
            <a:off x="-289985" y="4551074"/>
            <a:ext cx="2786063" cy="748903"/>
          </a:xfrm>
          <a:prstGeom prst="roundRect">
            <a:avLst>
              <a:gd name="adj" fmla="val 16667"/>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b="1" dirty="0" smtClean="0">
                <a:solidFill>
                  <a:srgbClr val="FFFFFF"/>
                </a:solidFill>
                <a:sym typeface="Arial" panose="020B0604020202020204" pitchFamily="34" charset="0"/>
              </a:rPr>
              <a:t> </a:t>
            </a:r>
            <a:endParaRPr lang="en-US" altLang="zh-CN" b="1" dirty="0">
              <a:solidFill>
                <a:srgbClr val="FFFFFF"/>
              </a:solidFill>
              <a:sym typeface="Arial" panose="020B0604020202020204" pitchFamily="34" charset="0"/>
            </a:endParaRPr>
          </a:p>
        </p:txBody>
      </p:sp>
      <p:sp>
        <p:nvSpPr>
          <p:cNvPr id="42001" name="稻壳儿小白白(http://dwz.cn/Wu2UP)"/>
          <p:cNvSpPr>
            <a:spLocks noChangeArrowheads="1"/>
          </p:cNvSpPr>
          <p:nvPr/>
        </p:nvSpPr>
        <p:spPr bwMode="auto">
          <a:xfrm rot="1974686" flipH="1">
            <a:off x="1478688" y="3872218"/>
            <a:ext cx="195263" cy="26035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1600">
              <a:solidFill>
                <a:srgbClr val="FFFFFF"/>
              </a:solidFill>
              <a:sym typeface="Arial" panose="020B0604020202020204" pitchFamily="34" charset="0"/>
            </a:endParaRPr>
          </a:p>
        </p:txBody>
      </p:sp>
      <p:sp>
        <p:nvSpPr>
          <p:cNvPr id="42002" name="稻壳儿小白白(http://dwz.cn/Wu2UP)"/>
          <p:cNvSpPr>
            <a:spLocks noChangeArrowheads="1"/>
          </p:cNvSpPr>
          <p:nvPr/>
        </p:nvSpPr>
        <p:spPr bwMode="auto">
          <a:xfrm rot="1974686" flipH="1">
            <a:off x="1733484" y="3092757"/>
            <a:ext cx="63103" cy="1042987"/>
          </a:xfrm>
          <a:prstGeom prst="roundRect">
            <a:avLst>
              <a:gd name="adj" fmla="val 38542"/>
            </a:avLst>
          </a:prstGeom>
          <a:solidFill>
            <a:srgbClr val="ADBA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1600">
              <a:solidFill>
                <a:srgbClr val="FFFFFF"/>
              </a:solidFill>
              <a:sym typeface="Arial" panose="020B0604020202020204" pitchFamily="34" charset="0"/>
            </a:endParaRPr>
          </a:p>
        </p:txBody>
      </p:sp>
      <p:sp>
        <p:nvSpPr>
          <p:cNvPr id="42003" name="稻壳儿小白白(http://dwz.cn/Wu2UP)"/>
          <p:cNvSpPr>
            <a:spLocks noChangeArrowheads="1"/>
          </p:cNvSpPr>
          <p:nvPr/>
        </p:nvSpPr>
        <p:spPr bwMode="auto">
          <a:xfrm>
            <a:off x="5456639" y="2005597"/>
            <a:ext cx="478631" cy="638175"/>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2400">
              <a:solidFill>
                <a:srgbClr val="FFFFFF"/>
              </a:solidFill>
              <a:sym typeface="Arial" panose="020B0604020202020204" pitchFamily="34" charset="0"/>
            </a:endParaRPr>
          </a:p>
        </p:txBody>
      </p:sp>
      <p:pic>
        <p:nvPicPr>
          <p:cNvPr id="42004" name="稻壳儿小白白(http://dwz.cn/Wu2UP)"/>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411" y="2110371"/>
            <a:ext cx="302419"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5" name="稻壳儿小白白(http://dwz.cn/Wu2UP)"/>
          <p:cNvSpPr>
            <a:spLocks noChangeArrowheads="1"/>
          </p:cNvSpPr>
          <p:nvPr/>
        </p:nvSpPr>
        <p:spPr bwMode="auto">
          <a:xfrm>
            <a:off x="5456639" y="3023185"/>
            <a:ext cx="478631" cy="638175"/>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2400">
              <a:solidFill>
                <a:srgbClr val="FFFFFF"/>
              </a:solidFill>
              <a:sym typeface="Arial" panose="020B0604020202020204" pitchFamily="34" charset="0"/>
            </a:endParaRPr>
          </a:p>
        </p:txBody>
      </p:sp>
      <p:sp>
        <p:nvSpPr>
          <p:cNvPr id="42006" name="稻壳儿小白白(http://dwz.cn/Wu2UP)"/>
          <p:cNvSpPr>
            <a:spLocks noEditPoints="1"/>
          </p:cNvSpPr>
          <p:nvPr/>
        </p:nvSpPr>
        <p:spPr bwMode="auto">
          <a:xfrm>
            <a:off x="5535220" y="3132721"/>
            <a:ext cx="340519" cy="376239"/>
          </a:xfrm>
          <a:custGeom>
            <a:avLst/>
            <a:gdLst>
              <a:gd name="T0" fmla="*/ 650682686 w 287"/>
              <a:gd name="T1" fmla="*/ 196572449 h 237"/>
              <a:gd name="T2" fmla="*/ 610639895 w 287"/>
              <a:gd name="T3" fmla="*/ 236895002 h 237"/>
              <a:gd name="T4" fmla="*/ 650682686 w 287"/>
              <a:gd name="T5" fmla="*/ 279738509 h 237"/>
              <a:gd name="T6" fmla="*/ 693226568 w 287"/>
              <a:gd name="T7" fmla="*/ 236895002 h 237"/>
              <a:gd name="T8" fmla="*/ 650682686 w 287"/>
              <a:gd name="T9" fmla="*/ 196572449 h 237"/>
              <a:gd name="T10" fmla="*/ 67570627 w 287"/>
              <a:gd name="T11" fmla="*/ 196572449 h 237"/>
              <a:gd name="T12" fmla="*/ 27529418 w 287"/>
              <a:gd name="T13" fmla="*/ 236895002 h 237"/>
              <a:gd name="T14" fmla="*/ 67570627 w 287"/>
              <a:gd name="T15" fmla="*/ 279738509 h 237"/>
              <a:gd name="T16" fmla="*/ 107613417 w 287"/>
              <a:gd name="T17" fmla="*/ 236895002 h 237"/>
              <a:gd name="T18" fmla="*/ 67570627 w 287"/>
              <a:gd name="T19" fmla="*/ 196572449 h 237"/>
              <a:gd name="T20" fmla="*/ 530555897 w 287"/>
              <a:gd name="T21" fmla="*/ 123488614 h 237"/>
              <a:gd name="T22" fmla="*/ 470493294 w 287"/>
              <a:gd name="T23" fmla="*/ 183972444 h 237"/>
              <a:gd name="T24" fmla="*/ 530555897 w 287"/>
              <a:gd name="T25" fmla="*/ 244456275 h 237"/>
              <a:gd name="T26" fmla="*/ 590620082 w 287"/>
              <a:gd name="T27" fmla="*/ 183972444 h 237"/>
              <a:gd name="T28" fmla="*/ 530555897 w 287"/>
              <a:gd name="T29" fmla="*/ 123488614 h 237"/>
              <a:gd name="T30" fmla="*/ 718253312 w 287"/>
              <a:gd name="T31" fmla="*/ 493951281 h 237"/>
              <a:gd name="T32" fmla="*/ 648180011 w 287"/>
              <a:gd name="T33" fmla="*/ 493951281 h 237"/>
              <a:gd name="T34" fmla="*/ 648180011 w 287"/>
              <a:gd name="T35" fmla="*/ 365423936 h 237"/>
              <a:gd name="T36" fmla="*/ 633163965 w 287"/>
              <a:gd name="T37" fmla="*/ 304940105 h 237"/>
              <a:gd name="T38" fmla="*/ 650682686 w 287"/>
              <a:gd name="T39" fmla="*/ 302419152 h 237"/>
              <a:gd name="T40" fmla="*/ 718253312 w 287"/>
              <a:gd name="T41" fmla="*/ 370464255 h 237"/>
              <a:gd name="T42" fmla="*/ 718253312 w 287"/>
              <a:gd name="T43" fmla="*/ 493951281 h 237"/>
              <a:gd name="T44" fmla="*/ 187697415 w 287"/>
              <a:gd name="T45" fmla="*/ 123488614 h 237"/>
              <a:gd name="T46" fmla="*/ 127633230 w 287"/>
              <a:gd name="T47" fmla="*/ 183972444 h 237"/>
              <a:gd name="T48" fmla="*/ 187697415 w 287"/>
              <a:gd name="T49" fmla="*/ 244456275 h 237"/>
              <a:gd name="T50" fmla="*/ 247760019 w 287"/>
              <a:gd name="T51" fmla="*/ 183972444 h 237"/>
              <a:gd name="T52" fmla="*/ 187697415 w 287"/>
              <a:gd name="T53" fmla="*/ 123488614 h 237"/>
              <a:gd name="T54" fmla="*/ 67570627 w 287"/>
              <a:gd name="T55" fmla="*/ 302419152 h 237"/>
              <a:gd name="T56" fmla="*/ 85089347 w 287"/>
              <a:gd name="T57" fmla="*/ 304940105 h 237"/>
              <a:gd name="T58" fmla="*/ 70073301 w 287"/>
              <a:gd name="T59" fmla="*/ 365423936 h 237"/>
              <a:gd name="T60" fmla="*/ 70073301 w 287"/>
              <a:gd name="T61" fmla="*/ 493951281 h 237"/>
              <a:gd name="T62" fmla="*/ 0 w 287"/>
              <a:gd name="T63" fmla="*/ 493951281 h 237"/>
              <a:gd name="T64" fmla="*/ 0 w 287"/>
              <a:gd name="T65" fmla="*/ 370464255 h 237"/>
              <a:gd name="T66" fmla="*/ 67570627 w 287"/>
              <a:gd name="T67" fmla="*/ 302419152 h 237"/>
              <a:gd name="T68" fmla="*/ 360377202 w 287"/>
              <a:gd name="T69" fmla="*/ 0 h 237"/>
              <a:gd name="T70" fmla="*/ 270284088 w 287"/>
              <a:gd name="T71" fmla="*/ 90725746 h 237"/>
              <a:gd name="T72" fmla="*/ 360377202 w 287"/>
              <a:gd name="T73" fmla="*/ 181451491 h 237"/>
              <a:gd name="T74" fmla="*/ 447969224 w 287"/>
              <a:gd name="T75" fmla="*/ 90725746 h 237"/>
              <a:gd name="T76" fmla="*/ 360377202 w 287"/>
              <a:gd name="T77" fmla="*/ 0 h 237"/>
              <a:gd name="T78" fmla="*/ 628158616 w 287"/>
              <a:gd name="T79" fmla="*/ 539314154 h 237"/>
              <a:gd name="T80" fmla="*/ 520545199 w 287"/>
              <a:gd name="T81" fmla="*/ 539314154 h 237"/>
              <a:gd name="T82" fmla="*/ 520545199 w 287"/>
              <a:gd name="T83" fmla="*/ 345262659 h 237"/>
              <a:gd name="T84" fmla="*/ 503028061 w 287"/>
              <a:gd name="T85" fmla="*/ 272177237 h 237"/>
              <a:gd name="T86" fmla="*/ 530555897 w 287"/>
              <a:gd name="T87" fmla="*/ 267136918 h 237"/>
              <a:gd name="T88" fmla="*/ 628158616 w 287"/>
              <a:gd name="T89" fmla="*/ 365423936 h 237"/>
              <a:gd name="T90" fmla="*/ 628158616 w 287"/>
              <a:gd name="T91" fmla="*/ 539314154 h 237"/>
              <a:gd name="T92" fmla="*/ 197708113 w 287"/>
              <a:gd name="T93" fmla="*/ 345262659 h 237"/>
              <a:gd name="T94" fmla="*/ 197708113 w 287"/>
              <a:gd name="T95" fmla="*/ 539314154 h 237"/>
              <a:gd name="T96" fmla="*/ 92597370 w 287"/>
              <a:gd name="T97" fmla="*/ 539314154 h 237"/>
              <a:gd name="T98" fmla="*/ 92597370 w 287"/>
              <a:gd name="T99" fmla="*/ 365423936 h 237"/>
              <a:gd name="T100" fmla="*/ 187697415 w 287"/>
              <a:gd name="T101" fmla="*/ 267136918 h 237"/>
              <a:gd name="T102" fmla="*/ 215225252 w 287"/>
              <a:gd name="T103" fmla="*/ 272177237 h 237"/>
              <a:gd name="T104" fmla="*/ 197708113 w 287"/>
              <a:gd name="T105" fmla="*/ 345262659 h 237"/>
              <a:gd name="T106" fmla="*/ 220230600 w 287"/>
              <a:gd name="T107" fmla="*/ 597278619 h 237"/>
              <a:gd name="T108" fmla="*/ 500525386 w 287"/>
              <a:gd name="T109" fmla="*/ 597278619 h 237"/>
              <a:gd name="T110" fmla="*/ 500525386 w 287"/>
              <a:gd name="T111" fmla="*/ 345262659 h 237"/>
              <a:gd name="T112" fmla="*/ 360377202 w 287"/>
              <a:gd name="T113" fmla="*/ 204133721 h 237"/>
              <a:gd name="T114" fmla="*/ 220230600 w 287"/>
              <a:gd name="T115" fmla="*/ 345262659 h 237"/>
              <a:gd name="T116" fmla="*/ 220230600 w 287"/>
              <a:gd name="T117" fmla="*/ 597278619 h 2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87" h="237">
                <a:moveTo>
                  <a:pt x="260" y="78"/>
                </a:moveTo>
                <a:cubicBezTo>
                  <a:pt x="251" y="78"/>
                  <a:pt x="244" y="85"/>
                  <a:pt x="244" y="94"/>
                </a:cubicBezTo>
                <a:cubicBezTo>
                  <a:pt x="244" y="103"/>
                  <a:pt x="251" y="111"/>
                  <a:pt x="260" y="111"/>
                </a:cubicBezTo>
                <a:cubicBezTo>
                  <a:pt x="269" y="111"/>
                  <a:pt x="277" y="103"/>
                  <a:pt x="277" y="94"/>
                </a:cubicBezTo>
                <a:cubicBezTo>
                  <a:pt x="277" y="85"/>
                  <a:pt x="269" y="78"/>
                  <a:pt x="260" y="78"/>
                </a:cubicBezTo>
                <a:close/>
                <a:moveTo>
                  <a:pt x="27" y="78"/>
                </a:moveTo>
                <a:cubicBezTo>
                  <a:pt x="18" y="78"/>
                  <a:pt x="11" y="85"/>
                  <a:pt x="11" y="94"/>
                </a:cubicBezTo>
                <a:cubicBezTo>
                  <a:pt x="11" y="103"/>
                  <a:pt x="18" y="111"/>
                  <a:pt x="27" y="111"/>
                </a:cubicBezTo>
                <a:cubicBezTo>
                  <a:pt x="36" y="111"/>
                  <a:pt x="43" y="103"/>
                  <a:pt x="43" y="94"/>
                </a:cubicBezTo>
                <a:cubicBezTo>
                  <a:pt x="43" y="85"/>
                  <a:pt x="36" y="78"/>
                  <a:pt x="27" y="78"/>
                </a:cubicBezTo>
                <a:close/>
                <a:moveTo>
                  <a:pt x="212" y="49"/>
                </a:moveTo>
                <a:cubicBezTo>
                  <a:pt x="199" y="49"/>
                  <a:pt x="188" y="59"/>
                  <a:pt x="188" y="73"/>
                </a:cubicBezTo>
                <a:cubicBezTo>
                  <a:pt x="188" y="86"/>
                  <a:pt x="199" y="97"/>
                  <a:pt x="212" y="97"/>
                </a:cubicBezTo>
                <a:cubicBezTo>
                  <a:pt x="225" y="97"/>
                  <a:pt x="236" y="86"/>
                  <a:pt x="236" y="73"/>
                </a:cubicBezTo>
                <a:cubicBezTo>
                  <a:pt x="236" y="59"/>
                  <a:pt x="225" y="49"/>
                  <a:pt x="212" y="49"/>
                </a:cubicBezTo>
                <a:close/>
                <a:moveTo>
                  <a:pt x="287" y="196"/>
                </a:moveTo>
                <a:cubicBezTo>
                  <a:pt x="259" y="196"/>
                  <a:pt x="259" y="196"/>
                  <a:pt x="259" y="196"/>
                </a:cubicBezTo>
                <a:cubicBezTo>
                  <a:pt x="259" y="145"/>
                  <a:pt x="259" y="145"/>
                  <a:pt x="259" y="145"/>
                </a:cubicBezTo>
                <a:cubicBezTo>
                  <a:pt x="259" y="136"/>
                  <a:pt x="257" y="128"/>
                  <a:pt x="253" y="121"/>
                </a:cubicBezTo>
                <a:cubicBezTo>
                  <a:pt x="255" y="120"/>
                  <a:pt x="258" y="120"/>
                  <a:pt x="260" y="120"/>
                </a:cubicBezTo>
                <a:cubicBezTo>
                  <a:pt x="275" y="120"/>
                  <a:pt x="287" y="132"/>
                  <a:pt x="287" y="147"/>
                </a:cubicBezTo>
                <a:lnTo>
                  <a:pt x="287" y="196"/>
                </a:lnTo>
                <a:close/>
                <a:moveTo>
                  <a:pt x="75" y="49"/>
                </a:moveTo>
                <a:cubicBezTo>
                  <a:pt x="62" y="49"/>
                  <a:pt x="51" y="59"/>
                  <a:pt x="51" y="73"/>
                </a:cubicBezTo>
                <a:cubicBezTo>
                  <a:pt x="51" y="86"/>
                  <a:pt x="62" y="97"/>
                  <a:pt x="75" y="97"/>
                </a:cubicBezTo>
                <a:cubicBezTo>
                  <a:pt x="88" y="97"/>
                  <a:pt x="99" y="86"/>
                  <a:pt x="99" y="73"/>
                </a:cubicBezTo>
                <a:cubicBezTo>
                  <a:pt x="99" y="59"/>
                  <a:pt x="88" y="49"/>
                  <a:pt x="75" y="49"/>
                </a:cubicBezTo>
                <a:close/>
                <a:moveTo>
                  <a:pt x="27" y="120"/>
                </a:moveTo>
                <a:cubicBezTo>
                  <a:pt x="29" y="120"/>
                  <a:pt x="32" y="120"/>
                  <a:pt x="34" y="121"/>
                </a:cubicBezTo>
                <a:cubicBezTo>
                  <a:pt x="30" y="128"/>
                  <a:pt x="28" y="136"/>
                  <a:pt x="28" y="145"/>
                </a:cubicBezTo>
                <a:cubicBezTo>
                  <a:pt x="28" y="196"/>
                  <a:pt x="28" y="196"/>
                  <a:pt x="28" y="196"/>
                </a:cubicBezTo>
                <a:cubicBezTo>
                  <a:pt x="0" y="196"/>
                  <a:pt x="0" y="196"/>
                  <a:pt x="0" y="196"/>
                </a:cubicBezTo>
                <a:cubicBezTo>
                  <a:pt x="0" y="147"/>
                  <a:pt x="0" y="147"/>
                  <a:pt x="0" y="147"/>
                </a:cubicBezTo>
                <a:cubicBezTo>
                  <a:pt x="0" y="132"/>
                  <a:pt x="12" y="120"/>
                  <a:pt x="27" y="120"/>
                </a:cubicBezTo>
                <a:close/>
                <a:moveTo>
                  <a:pt x="144" y="0"/>
                </a:moveTo>
                <a:cubicBezTo>
                  <a:pt x="124" y="0"/>
                  <a:pt x="108" y="16"/>
                  <a:pt x="108" y="36"/>
                </a:cubicBezTo>
                <a:cubicBezTo>
                  <a:pt x="108" y="56"/>
                  <a:pt x="124" y="72"/>
                  <a:pt x="144" y="72"/>
                </a:cubicBezTo>
                <a:cubicBezTo>
                  <a:pt x="163" y="72"/>
                  <a:pt x="179" y="56"/>
                  <a:pt x="179" y="36"/>
                </a:cubicBezTo>
                <a:cubicBezTo>
                  <a:pt x="179" y="16"/>
                  <a:pt x="163" y="0"/>
                  <a:pt x="144" y="0"/>
                </a:cubicBezTo>
                <a:close/>
                <a:moveTo>
                  <a:pt x="251" y="214"/>
                </a:moveTo>
                <a:cubicBezTo>
                  <a:pt x="208" y="214"/>
                  <a:pt x="208" y="214"/>
                  <a:pt x="208" y="214"/>
                </a:cubicBezTo>
                <a:cubicBezTo>
                  <a:pt x="208" y="137"/>
                  <a:pt x="208" y="137"/>
                  <a:pt x="208" y="137"/>
                </a:cubicBezTo>
                <a:cubicBezTo>
                  <a:pt x="208" y="127"/>
                  <a:pt x="206" y="117"/>
                  <a:pt x="201" y="108"/>
                </a:cubicBezTo>
                <a:cubicBezTo>
                  <a:pt x="205" y="107"/>
                  <a:pt x="208" y="106"/>
                  <a:pt x="212" y="106"/>
                </a:cubicBezTo>
                <a:cubicBezTo>
                  <a:pt x="233" y="106"/>
                  <a:pt x="251" y="124"/>
                  <a:pt x="251" y="145"/>
                </a:cubicBezTo>
                <a:lnTo>
                  <a:pt x="251" y="214"/>
                </a:lnTo>
                <a:close/>
                <a:moveTo>
                  <a:pt x="79" y="137"/>
                </a:moveTo>
                <a:cubicBezTo>
                  <a:pt x="79" y="214"/>
                  <a:pt x="79" y="214"/>
                  <a:pt x="79" y="214"/>
                </a:cubicBezTo>
                <a:cubicBezTo>
                  <a:pt x="37" y="214"/>
                  <a:pt x="37" y="214"/>
                  <a:pt x="37" y="214"/>
                </a:cubicBezTo>
                <a:cubicBezTo>
                  <a:pt x="37" y="145"/>
                  <a:pt x="37" y="145"/>
                  <a:pt x="37" y="145"/>
                </a:cubicBezTo>
                <a:cubicBezTo>
                  <a:pt x="37" y="124"/>
                  <a:pt x="54" y="106"/>
                  <a:pt x="75" y="106"/>
                </a:cubicBezTo>
                <a:cubicBezTo>
                  <a:pt x="79" y="106"/>
                  <a:pt x="83" y="107"/>
                  <a:pt x="86" y="108"/>
                </a:cubicBezTo>
                <a:cubicBezTo>
                  <a:pt x="81" y="117"/>
                  <a:pt x="79" y="127"/>
                  <a:pt x="79" y="137"/>
                </a:cubicBezTo>
                <a:close/>
                <a:moveTo>
                  <a:pt x="88" y="237"/>
                </a:moveTo>
                <a:cubicBezTo>
                  <a:pt x="200" y="237"/>
                  <a:pt x="200" y="237"/>
                  <a:pt x="200" y="237"/>
                </a:cubicBezTo>
                <a:cubicBezTo>
                  <a:pt x="200" y="137"/>
                  <a:pt x="200" y="137"/>
                  <a:pt x="200" y="137"/>
                </a:cubicBezTo>
                <a:cubicBezTo>
                  <a:pt x="200" y="106"/>
                  <a:pt x="174" y="81"/>
                  <a:pt x="144" y="81"/>
                </a:cubicBezTo>
                <a:cubicBezTo>
                  <a:pt x="113" y="81"/>
                  <a:pt x="88" y="106"/>
                  <a:pt x="88" y="137"/>
                </a:cubicBezTo>
                <a:lnTo>
                  <a:pt x="88" y="23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2007" name="稻壳儿小白白(http://dwz.cn/Wu2UP)"/>
          <p:cNvSpPr>
            <a:spLocks noChangeArrowheads="1"/>
          </p:cNvSpPr>
          <p:nvPr/>
        </p:nvSpPr>
        <p:spPr bwMode="auto">
          <a:xfrm>
            <a:off x="5456639" y="4050297"/>
            <a:ext cx="478631" cy="638175"/>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2400">
              <a:solidFill>
                <a:srgbClr val="FFFFFF"/>
              </a:solidFill>
              <a:sym typeface="Arial" panose="020B0604020202020204" pitchFamily="34" charset="0"/>
            </a:endParaRPr>
          </a:p>
        </p:txBody>
      </p:sp>
      <p:sp>
        <p:nvSpPr>
          <p:cNvPr id="42008" name="稻壳儿小白白(http://dwz.cn/Wu2UP)"/>
          <p:cNvSpPr>
            <a:spLocks noEditPoints="1"/>
          </p:cNvSpPr>
          <p:nvPr/>
        </p:nvSpPr>
        <p:spPr bwMode="auto">
          <a:xfrm>
            <a:off x="5562604" y="4229683"/>
            <a:ext cx="260747" cy="274637"/>
          </a:xfrm>
          <a:custGeom>
            <a:avLst/>
            <a:gdLst>
              <a:gd name="T0" fmla="*/ 293369207 w 411"/>
              <a:gd name="T1" fmla="*/ 222016890 h 324"/>
              <a:gd name="T2" fmla="*/ 293369207 w 411"/>
              <a:gd name="T3" fmla="*/ 33051376 h 324"/>
              <a:gd name="T4" fmla="*/ 282636518 w 411"/>
              <a:gd name="T5" fmla="*/ 22992372 h 324"/>
              <a:gd name="T6" fmla="*/ 150262731 w 411"/>
              <a:gd name="T7" fmla="*/ 22992372 h 324"/>
              <a:gd name="T8" fmla="*/ 143107322 w 411"/>
              <a:gd name="T9" fmla="*/ 12214565 h 324"/>
              <a:gd name="T10" fmla="*/ 143107322 w 411"/>
              <a:gd name="T11" fmla="*/ 10777807 h 324"/>
              <a:gd name="T12" fmla="*/ 131658161 w 411"/>
              <a:gd name="T13" fmla="*/ 0 h 324"/>
              <a:gd name="T14" fmla="*/ 61536174 w 411"/>
              <a:gd name="T15" fmla="*/ 0 h 324"/>
              <a:gd name="T16" fmla="*/ 50087859 w 411"/>
              <a:gd name="T17" fmla="*/ 10777807 h 324"/>
              <a:gd name="T18" fmla="*/ 50087859 w 411"/>
              <a:gd name="T19" fmla="*/ 12214565 h 324"/>
              <a:gd name="T20" fmla="*/ 42932450 w 411"/>
              <a:gd name="T21" fmla="*/ 22992372 h 324"/>
              <a:gd name="T22" fmla="*/ 42932450 w 411"/>
              <a:gd name="T23" fmla="*/ 22992372 h 324"/>
              <a:gd name="T24" fmla="*/ 32914540 w 411"/>
              <a:gd name="T25" fmla="*/ 33051376 h 324"/>
              <a:gd name="T26" fmla="*/ 32914540 w 411"/>
              <a:gd name="T27" fmla="*/ 87657519 h 324"/>
              <a:gd name="T28" fmla="*/ 10017910 w 411"/>
              <a:gd name="T29" fmla="*/ 87657519 h 324"/>
              <a:gd name="T30" fmla="*/ 3577281 w 411"/>
              <a:gd name="T31" fmla="*/ 99153281 h 324"/>
              <a:gd name="T32" fmla="*/ 27190383 w 411"/>
              <a:gd name="T33" fmla="*/ 222016890 h 324"/>
              <a:gd name="T34" fmla="*/ 37923072 w 411"/>
              <a:gd name="T35" fmla="*/ 232794697 h 324"/>
              <a:gd name="T36" fmla="*/ 288360675 w 411"/>
              <a:gd name="T37" fmla="*/ 232794697 h 324"/>
              <a:gd name="T38" fmla="*/ 293369207 w 411"/>
              <a:gd name="T39" fmla="*/ 222016890 h 324"/>
              <a:gd name="T40" fmla="*/ 280489641 w 411"/>
              <a:gd name="T41" fmla="*/ 103464404 h 324"/>
              <a:gd name="T42" fmla="*/ 280489641 w 411"/>
              <a:gd name="T43" fmla="*/ 227046816 h 324"/>
              <a:gd name="T44" fmla="*/ 256877386 w 411"/>
              <a:gd name="T45" fmla="*/ 94842158 h 324"/>
              <a:gd name="T46" fmla="*/ 246859476 w 411"/>
              <a:gd name="T47" fmla="*/ 88375474 h 324"/>
              <a:gd name="T48" fmla="*/ 45794106 w 411"/>
              <a:gd name="T49" fmla="*/ 88375474 h 324"/>
              <a:gd name="T50" fmla="*/ 45794106 w 411"/>
              <a:gd name="T51" fmla="*/ 45983897 h 324"/>
              <a:gd name="T52" fmla="*/ 280489641 w 411"/>
              <a:gd name="T53" fmla="*/ 45983897 h 324"/>
              <a:gd name="T54" fmla="*/ 280489641 w 411"/>
              <a:gd name="T55" fmla="*/ 103464404 h 3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11" h="324">
                <a:moveTo>
                  <a:pt x="410" y="309"/>
                </a:moveTo>
                <a:cubicBezTo>
                  <a:pt x="410" y="46"/>
                  <a:pt x="410" y="46"/>
                  <a:pt x="410" y="46"/>
                </a:cubicBezTo>
                <a:cubicBezTo>
                  <a:pt x="410" y="38"/>
                  <a:pt x="403" y="32"/>
                  <a:pt x="395" y="32"/>
                </a:cubicBezTo>
                <a:cubicBezTo>
                  <a:pt x="210" y="32"/>
                  <a:pt x="210" y="32"/>
                  <a:pt x="210" y="32"/>
                </a:cubicBezTo>
                <a:cubicBezTo>
                  <a:pt x="204" y="32"/>
                  <a:pt x="200" y="21"/>
                  <a:pt x="200" y="17"/>
                </a:cubicBezTo>
                <a:cubicBezTo>
                  <a:pt x="200" y="15"/>
                  <a:pt x="200" y="15"/>
                  <a:pt x="200" y="15"/>
                </a:cubicBezTo>
                <a:cubicBezTo>
                  <a:pt x="200" y="7"/>
                  <a:pt x="193" y="0"/>
                  <a:pt x="184" y="0"/>
                </a:cubicBezTo>
                <a:cubicBezTo>
                  <a:pt x="86" y="0"/>
                  <a:pt x="86" y="0"/>
                  <a:pt x="86" y="0"/>
                </a:cubicBezTo>
                <a:cubicBezTo>
                  <a:pt x="77" y="0"/>
                  <a:pt x="70" y="7"/>
                  <a:pt x="70" y="15"/>
                </a:cubicBezTo>
                <a:cubicBezTo>
                  <a:pt x="70" y="17"/>
                  <a:pt x="70" y="17"/>
                  <a:pt x="70" y="17"/>
                </a:cubicBezTo>
                <a:cubicBezTo>
                  <a:pt x="70" y="21"/>
                  <a:pt x="66" y="32"/>
                  <a:pt x="60" y="32"/>
                </a:cubicBezTo>
                <a:cubicBezTo>
                  <a:pt x="60" y="32"/>
                  <a:pt x="60" y="32"/>
                  <a:pt x="60" y="32"/>
                </a:cubicBezTo>
                <a:cubicBezTo>
                  <a:pt x="52" y="32"/>
                  <a:pt x="46" y="38"/>
                  <a:pt x="46" y="46"/>
                </a:cubicBezTo>
                <a:cubicBezTo>
                  <a:pt x="46" y="122"/>
                  <a:pt x="46" y="122"/>
                  <a:pt x="46" y="122"/>
                </a:cubicBezTo>
                <a:cubicBezTo>
                  <a:pt x="14" y="122"/>
                  <a:pt x="14" y="122"/>
                  <a:pt x="14" y="122"/>
                </a:cubicBezTo>
                <a:cubicBezTo>
                  <a:pt x="14" y="122"/>
                  <a:pt x="0" y="122"/>
                  <a:pt x="5" y="138"/>
                </a:cubicBezTo>
                <a:cubicBezTo>
                  <a:pt x="38" y="309"/>
                  <a:pt x="38" y="309"/>
                  <a:pt x="38" y="309"/>
                </a:cubicBezTo>
                <a:cubicBezTo>
                  <a:pt x="38" y="317"/>
                  <a:pt x="44" y="324"/>
                  <a:pt x="53" y="324"/>
                </a:cubicBezTo>
                <a:cubicBezTo>
                  <a:pt x="403" y="324"/>
                  <a:pt x="403" y="324"/>
                  <a:pt x="403" y="324"/>
                </a:cubicBezTo>
                <a:cubicBezTo>
                  <a:pt x="411" y="324"/>
                  <a:pt x="410" y="309"/>
                  <a:pt x="410" y="309"/>
                </a:cubicBezTo>
                <a:close/>
                <a:moveTo>
                  <a:pt x="392" y="144"/>
                </a:moveTo>
                <a:cubicBezTo>
                  <a:pt x="392" y="316"/>
                  <a:pt x="392" y="316"/>
                  <a:pt x="392" y="316"/>
                </a:cubicBezTo>
                <a:cubicBezTo>
                  <a:pt x="359" y="132"/>
                  <a:pt x="359" y="132"/>
                  <a:pt x="359" y="132"/>
                </a:cubicBezTo>
                <a:cubicBezTo>
                  <a:pt x="356" y="122"/>
                  <a:pt x="345" y="123"/>
                  <a:pt x="345" y="123"/>
                </a:cubicBezTo>
                <a:cubicBezTo>
                  <a:pt x="64" y="123"/>
                  <a:pt x="64" y="123"/>
                  <a:pt x="64" y="123"/>
                </a:cubicBezTo>
                <a:cubicBezTo>
                  <a:pt x="64" y="64"/>
                  <a:pt x="64" y="64"/>
                  <a:pt x="64" y="64"/>
                </a:cubicBezTo>
                <a:cubicBezTo>
                  <a:pt x="392" y="64"/>
                  <a:pt x="392" y="64"/>
                  <a:pt x="392" y="64"/>
                </a:cubicBezTo>
                <a:lnTo>
                  <a:pt x="392" y="1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zh-CN" altLang="en-US"/>
          </a:p>
        </p:txBody>
      </p:sp>
      <p:sp>
        <p:nvSpPr>
          <p:cNvPr id="42017" name="稻壳儿小白白(http://dwz.cn/Wu2UP)"/>
          <p:cNvSpPr txBox="1">
            <a:spLocks noChangeArrowheads="1"/>
          </p:cNvSpPr>
          <p:nvPr/>
        </p:nvSpPr>
        <p:spPr bwMode="auto">
          <a:xfrm>
            <a:off x="6076953" y="1977022"/>
            <a:ext cx="1966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2400" b="1" dirty="0">
                <a:solidFill>
                  <a:srgbClr val="445469"/>
                </a:solidFill>
              </a:rPr>
              <a:t>楼层服务员</a:t>
            </a:r>
            <a:endParaRPr lang="en-US" altLang="zh-CN" sz="2400" b="1" dirty="0">
              <a:solidFill>
                <a:srgbClr val="445469"/>
              </a:solidFill>
            </a:endParaRPr>
          </a:p>
        </p:txBody>
      </p:sp>
      <p:sp>
        <p:nvSpPr>
          <p:cNvPr id="42019" name="稻壳儿小白白(http://dwz.cn/Wu2UP)"/>
          <p:cNvSpPr txBox="1">
            <a:spLocks noChangeArrowheads="1"/>
          </p:cNvSpPr>
          <p:nvPr/>
        </p:nvSpPr>
        <p:spPr bwMode="auto">
          <a:xfrm>
            <a:off x="6076952" y="3032708"/>
            <a:ext cx="28658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b="1" dirty="0">
                <a:solidFill>
                  <a:srgbClr val="445469"/>
                </a:solidFill>
                <a:sym typeface="Arial" panose="020B0604020202020204" pitchFamily="34" charset="0"/>
              </a:rPr>
              <a:t>工服收发员及缝纫工</a:t>
            </a:r>
            <a:endParaRPr lang="en-US" altLang="zh-CN" sz="2400" b="1" dirty="0">
              <a:solidFill>
                <a:srgbClr val="445469"/>
              </a:solidFill>
              <a:sym typeface="Arial" panose="020B0604020202020204" pitchFamily="34" charset="0"/>
            </a:endParaRPr>
          </a:p>
        </p:txBody>
      </p:sp>
      <p:sp>
        <p:nvSpPr>
          <p:cNvPr id="42021" name="稻壳儿小白白(http://dwz.cn/Wu2UP)"/>
          <p:cNvSpPr txBox="1">
            <a:spLocks noChangeArrowheads="1"/>
          </p:cNvSpPr>
          <p:nvPr/>
        </p:nvSpPr>
        <p:spPr bwMode="auto">
          <a:xfrm>
            <a:off x="6076953" y="4085220"/>
            <a:ext cx="1966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b="1" dirty="0">
                <a:solidFill>
                  <a:srgbClr val="445469"/>
                </a:solidFill>
                <a:sym typeface="Arial" panose="020B0604020202020204" pitchFamily="34" charset="0"/>
              </a:rPr>
              <a:t>布草收发员</a:t>
            </a:r>
            <a:endParaRPr lang="en-US" altLang="zh-CN" sz="2400" b="1" dirty="0">
              <a:solidFill>
                <a:srgbClr val="445469"/>
              </a:solidFill>
              <a:sym typeface="Arial" panose="020B0604020202020204" pitchFamily="34" charset="0"/>
            </a:endParaRPr>
          </a:p>
        </p:txBody>
      </p:sp>
      <p:sp>
        <p:nvSpPr>
          <p:cNvPr id="38" name="Text Box 3"/>
          <p:cNvSpPr txBox="1">
            <a:spLocks noChangeArrowheads="1"/>
          </p:cNvSpPr>
          <p:nvPr/>
        </p:nvSpPr>
        <p:spPr bwMode="auto">
          <a:xfrm>
            <a:off x="539720" y="476795"/>
            <a:ext cx="71284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三、客房部主要岗位的职责</a:t>
            </a:r>
            <a:endParaRPr lang="en-US" altLang="zh-CN" sz="3000" b="1" dirty="0">
              <a:solidFill>
                <a:srgbClr val="CC3300"/>
              </a:solidFill>
              <a:latin typeface="黑体" pitchFamily="49" charset="-122"/>
              <a:ea typeface="黑体" pitchFamily="49" charset="-122"/>
            </a:endParaRPr>
          </a:p>
        </p:txBody>
      </p:sp>
      <p:sp>
        <p:nvSpPr>
          <p:cNvPr id="29" name="稻壳儿小白白(http://dwz.cn/Wu2UP)"/>
          <p:cNvSpPr>
            <a:spLocks noChangeArrowheads="1"/>
          </p:cNvSpPr>
          <p:nvPr/>
        </p:nvSpPr>
        <p:spPr bwMode="auto">
          <a:xfrm>
            <a:off x="5456639" y="5116247"/>
            <a:ext cx="478631" cy="638175"/>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2400">
              <a:solidFill>
                <a:srgbClr val="FFFFFF"/>
              </a:solidFill>
              <a:sym typeface="Arial" panose="020B0604020202020204" pitchFamily="34" charset="0"/>
            </a:endParaRPr>
          </a:p>
        </p:txBody>
      </p:sp>
      <p:pic>
        <p:nvPicPr>
          <p:cNvPr id="30" name="稻壳儿小白白(http://dwz.cn/Wu2UP)"/>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411" y="5221021"/>
            <a:ext cx="302419"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稻壳儿小白白(http://dwz.cn/Wu2UP)"/>
          <p:cNvSpPr txBox="1">
            <a:spLocks noChangeArrowheads="1"/>
          </p:cNvSpPr>
          <p:nvPr/>
        </p:nvSpPr>
        <p:spPr bwMode="auto">
          <a:xfrm>
            <a:off x="6076953" y="5087672"/>
            <a:ext cx="1966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2400" b="1" dirty="0">
                <a:solidFill>
                  <a:srgbClr val="445469"/>
                </a:solidFill>
              </a:rPr>
              <a:t>仓库管理员</a:t>
            </a:r>
            <a:endParaRPr lang="en-US" altLang="zh-CN" sz="2400" b="1" dirty="0">
              <a:solidFill>
                <a:srgbClr val="445469"/>
              </a:solidFill>
            </a:endParaRPr>
          </a:p>
        </p:txBody>
      </p:sp>
    </p:spTree>
    <p:extLst>
      <p:ext uri="{BB962C8B-B14F-4D97-AF65-F5344CB8AC3E}">
        <p14:creationId xmlns:p14="http://schemas.microsoft.com/office/powerpoint/2010/main" val="2270001651"/>
      </p:ext>
    </p:extLst>
  </p:cSld>
  <p:clrMapOvr>
    <a:masterClrMapping/>
  </p:clrMapOvr>
  <p:transition spd="slow">
    <p:cov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84162" y="2902002"/>
            <a:ext cx="6169875" cy="2862322"/>
          </a:xfrm>
          <a:prstGeom prst="rect">
            <a:avLst/>
          </a:prstGeom>
        </p:spPr>
        <p:txBody>
          <a:bodyPr wrap="square">
            <a:spAutoFit/>
          </a:bodyPr>
          <a:lstStyle/>
          <a:p>
            <a:pPr>
              <a:lnSpc>
                <a:spcPct val="150000"/>
              </a:lnSpc>
            </a:pPr>
            <a:r>
              <a:rPr lang="zh-CN" altLang="en-US" sz="2400" dirty="0"/>
              <a:t>客房</a:t>
            </a:r>
            <a:r>
              <a:rPr lang="zh-CN" altLang="en-US" sz="2400" dirty="0" smtClean="0"/>
              <a:t>定员：就是</a:t>
            </a:r>
            <a:r>
              <a:rPr lang="zh-CN" altLang="en-US" sz="2400" dirty="0"/>
              <a:t>在确立客房组织架构的前提下，确定各部门、各岗位工作人员的数量。</a:t>
            </a:r>
          </a:p>
          <a:p>
            <a:pPr>
              <a:lnSpc>
                <a:spcPct val="150000"/>
              </a:lnSpc>
            </a:pPr>
            <a:r>
              <a:rPr lang="zh-CN" altLang="en-US" sz="2400" dirty="0"/>
              <a:t>客房定员是客房部建立组织机构的重要内容，同时也是影响客房部工作效率、服务质量以及管理费用的重要环节</a:t>
            </a:r>
            <a:r>
              <a:rPr lang="zh-CN" altLang="en-US" sz="2400" dirty="0" smtClean="0"/>
              <a:t>。</a:t>
            </a:r>
            <a:endParaRPr lang="zh-CN" altLang="en-US" sz="2400" dirty="0"/>
          </a:p>
        </p:txBody>
      </p:sp>
      <p:sp>
        <p:nvSpPr>
          <p:cNvPr id="15" name="Text Box 2"/>
          <p:cNvSpPr txBox="1">
            <a:spLocks noChangeArrowheads="1"/>
          </p:cNvSpPr>
          <p:nvPr/>
        </p:nvSpPr>
        <p:spPr bwMode="auto">
          <a:xfrm>
            <a:off x="797956" y="1700880"/>
            <a:ext cx="81422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a:solidFill>
                  <a:schemeClr val="accent1"/>
                </a:solidFill>
                <a:latin typeface="微软雅黑" pitchFamily="34" charset="-122"/>
                <a:ea typeface="微软雅黑" pitchFamily="34" charset="-122"/>
              </a:rPr>
              <a:t>第二</a:t>
            </a:r>
            <a:r>
              <a:rPr lang="zh-CN" altLang="en-US" sz="3500" b="1" dirty="0" smtClean="0">
                <a:solidFill>
                  <a:schemeClr val="accent1"/>
                </a:solidFill>
                <a:latin typeface="微软雅黑" pitchFamily="34" charset="-122"/>
                <a:ea typeface="微软雅黑" pitchFamily="34" charset="-122"/>
              </a:rPr>
              <a:t>节       客房</a:t>
            </a:r>
            <a:r>
              <a:rPr lang="zh-CN" altLang="en-US" sz="3500" b="1" dirty="0">
                <a:solidFill>
                  <a:schemeClr val="accent1"/>
                </a:solidFill>
                <a:latin typeface="微软雅黑" pitchFamily="34" charset="-122"/>
                <a:ea typeface="微软雅黑" pitchFamily="34" charset="-122"/>
              </a:rPr>
              <a:t>定员</a:t>
            </a:r>
            <a:endParaRPr lang="en-US" altLang="zh-CN" sz="3500" b="1" dirty="0" smtClean="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22392406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29479" y="1414412"/>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692521" y="1972832"/>
            <a:ext cx="8229833" cy="4524315"/>
          </a:xfrm>
          <a:prstGeom prst="rect">
            <a:avLst/>
          </a:prstGeom>
          <a:noFill/>
        </p:spPr>
        <p:txBody>
          <a:bodyPr wrap="square" rtlCol="0">
            <a:spAutoFit/>
          </a:bodyPr>
          <a:lstStyle/>
          <a:p>
            <a:pPr>
              <a:lnSpc>
                <a:spcPct val="150000"/>
              </a:lnSpc>
            </a:pPr>
            <a:r>
              <a:rPr lang="zh-CN" altLang="en-US" sz="2400" dirty="0">
                <a:latin typeface="+mn-ea"/>
              </a:rPr>
              <a:t>要进行客房定员，首先要确定各工作岗位的工作定额，国、内外酒店的经验表明，客房部主要工作岗位的工作定额如下：</a:t>
            </a:r>
          </a:p>
          <a:p>
            <a:pPr>
              <a:lnSpc>
                <a:spcPct val="150000"/>
              </a:lnSpc>
            </a:pPr>
            <a:r>
              <a:rPr lang="en-US" altLang="zh-CN" sz="2400" dirty="0">
                <a:latin typeface="+mn-ea"/>
              </a:rPr>
              <a:t>1</a:t>
            </a:r>
            <a:r>
              <a:rPr lang="zh-CN" altLang="en-US" sz="2400" dirty="0" smtClean="0">
                <a:latin typeface="+mn-ea"/>
              </a:rPr>
              <a:t>、领班</a:t>
            </a:r>
            <a:r>
              <a:rPr lang="zh-CN" altLang="en-US" sz="2400" dirty="0">
                <a:latin typeface="+mn-ea"/>
              </a:rPr>
              <a:t>（</a:t>
            </a:r>
            <a:r>
              <a:rPr lang="en-US" altLang="zh-CN" sz="2400" dirty="0">
                <a:latin typeface="+mn-ea"/>
              </a:rPr>
              <a:t>Floor Captain</a:t>
            </a:r>
            <a:r>
              <a:rPr lang="zh-CN" altLang="en-US" sz="2400" dirty="0" smtClean="0">
                <a:latin typeface="+mn-ea"/>
              </a:rPr>
              <a:t>）可以</a:t>
            </a:r>
            <a:r>
              <a:rPr lang="zh-CN" altLang="en-US" sz="2400" dirty="0">
                <a:latin typeface="+mn-ea"/>
              </a:rPr>
              <a:t>有效管理的客房数为：</a:t>
            </a:r>
          </a:p>
          <a:p>
            <a:pPr>
              <a:lnSpc>
                <a:spcPct val="150000"/>
              </a:lnSpc>
            </a:pPr>
            <a:r>
              <a:rPr lang="zh-CN" altLang="en-US" sz="2400" dirty="0">
                <a:latin typeface="+mn-ea"/>
              </a:rPr>
              <a:t>	早班</a:t>
            </a:r>
            <a:r>
              <a:rPr lang="en-US" altLang="zh-CN" sz="2400" dirty="0">
                <a:latin typeface="+mn-ea"/>
              </a:rPr>
              <a:t>(A.M. Shift)</a:t>
            </a:r>
            <a:r>
              <a:rPr lang="zh-CN" altLang="en-US" sz="2400" dirty="0">
                <a:latin typeface="+mn-ea"/>
              </a:rPr>
              <a:t>：约</a:t>
            </a:r>
            <a:r>
              <a:rPr lang="en-US" altLang="zh-CN" sz="2400" dirty="0">
                <a:latin typeface="+mn-ea"/>
              </a:rPr>
              <a:t>80</a:t>
            </a:r>
            <a:r>
              <a:rPr lang="zh-CN" altLang="en-US" sz="2400" dirty="0">
                <a:latin typeface="+mn-ea"/>
              </a:rPr>
              <a:t>间（</a:t>
            </a:r>
            <a:r>
              <a:rPr lang="en-US" altLang="zh-CN" sz="2400" dirty="0">
                <a:latin typeface="+mn-ea"/>
              </a:rPr>
              <a:t>+5</a:t>
            </a:r>
            <a:r>
              <a:rPr lang="zh-CN" altLang="en-US" sz="2400" dirty="0">
                <a:latin typeface="+mn-ea"/>
              </a:rPr>
              <a:t>间）</a:t>
            </a:r>
          </a:p>
          <a:p>
            <a:pPr>
              <a:lnSpc>
                <a:spcPct val="150000"/>
              </a:lnSpc>
            </a:pPr>
            <a:r>
              <a:rPr lang="zh-CN" altLang="en-US" sz="2400" dirty="0">
                <a:latin typeface="+mn-ea"/>
              </a:rPr>
              <a:t>	中班</a:t>
            </a:r>
            <a:r>
              <a:rPr lang="en-US" altLang="zh-CN" sz="2400" dirty="0">
                <a:latin typeface="+mn-ea"/>
              </a:rPr>
              <a:t>(P.M. Shift)</a:t>
            </a:r>
            <a:r>
              <a:rPr lang="zh-CN" altLang="en-US" sz="2400" dirty="0">
                <a:latin typeface="+mn-ea"/>
              </a:rPr>
              <a:t>：约</a:t>
            </a:r>
            <a:r>
              <a:rPr lang="en-US" altLang="zh-CN" sz="2400" dirty="0">
                <a:latin typeface="+mn-ea"/>
              </a:rPr>
              <a:t>160</a:t>
            </a:r>
            <a:r>
              <a:rPr lang="zh-CN" altLang="en-US" sz="2400" dirty="0">
                <a:latin typeface="+mn-ea"/>
              </a:rPr>
              <a:t>间（</a:t>
            </a:r>
            <a:r>
              <a:rPr lang="en-US" altLang="zh-CN" sz="2400" dirty="0">
                <a:latin typeface="+mn-ea"/>
              </a:rPr>
              <a:t>+10</a:t>
            </a:r>
            <a:r>
              <a:rPr lang="zh-CN" altLang="en-US" sz="2400" dirty="0">
                <a:latin typeface="+mn-ea"/>
              </a:rPr>
              <a:t>间）</a:t>
            </a:r>
          </a:p>
          <a:p>
            <a:pPr>
              <a:lnSpc>
                <a:spcPct val="150000"/>
              </a:lnSpc>
            </a:pPr>
            <a:r>
              <a:rPr lang="en-US" altLang="zh-CN" sz="2400" dirty="0">
                <a:latin typeface="+mn-ea"/>
              </a:rPr>
              <a:t>2</a:t>
            </a:r>
            <a:r>
              <a:rPr lang="zh-CN" altLang="en-US" sz="2400" dirty="0" smtClean="0">
                <a:latin typeface="+mn-ea"/>
              </a:rPr>
              <a:t>、服务员</a:t>
            </a:r>
            <a:r>
              <a:rPr lang="en-US" altLang="zh-CN" sz="2400" dirty="0">
                <a:latin typeface="+mn-ea"/>
              </a:rPr>
              <a:t>(Floor Attendant</a:t>
            </a:r>
            <a:r>
              <a:rPr lang="en-US" altLang="zh-CN" sz="2400" dirty="0" smtClean="0">
                <a:latin typeface="+mn-ea"/>
              </a:rPr>
              <a:t>)</a:t>
            </a:r>
            <a:r>
              <a:rPr lang="zh-CN" altLang="en-US" sz="2400" dirty="0" smtClean="0">
                <a:latin typeface="+mn-ea"/>
              </a:rPr>
              <a:t>可以</a:t>
            </a:r>
            <a:r>
              <a:rPr lang="zh-CN" altLang="en-US" sz="2400" dirty="0">
                <a:latin typeface="+mn-ea"/>
              </a:rPr>
              <a:t>清洁的房间数为：</a:t>
            </a:r>
          </a:p>
          <a:p>
            <a:pPr>
              <a:lnSpc>
                <a:spcPct val="150000"/>
              </a:lnSpc>
            </a:pPr>
            <a:r>
              <a:rPr lang="zh-CN" altLang="en-US" sz="2400" dirty="0">
                <a:latin typeface="+mn-ea"/>
              </a:rPr>
              <a:t>	早班</a:t>
            </a:r>
            <a:r>
              <a:rPr lang="en-US" altLang="zh-CN" sz="2400" dirty="0">
                <a:latin typeface="+mn-ea"/>
              </a:rPr>
              <a:t>(A.M. Shift)</a:t>
            </a:r>
            <a:r>
              <a:rPr lang="zh-CN" altLang="en-US" sz="2400" dirty="0">
                <a:latin typeface="+mn-ea"/>
              </a:rPr>
              <a:t>：约</a:t>
            </a:r>
            <a:r>
              <a:rPr lang="en-US" altLang="zh-CN" sz="2400" dirty="0">
                <a:latin typeface="+mn-ea"/>
              </a:rPr>
              <a:t>15</a:t>
            </a:r>
            <a:r>
              <a:rPr lang="zh-CN" altLang="en-US" sz="2400" dirty="0">
                <a:latin typeface="+mn-ea"/>
              </a:rPr>
              <a:t>间（</a:t>
            </a:r>
            <a:r>
              <a:rPr lang="en-US" altLang="zh-CN" sz="2400" dirty="0">
                <a:latin typeface="+mn-ea"/>
              </a:rPr>
              <a:t>+3</a:t>
            </a:r>
            <a:r>
              <a:rPr lang="zh-CN" altLang="en-US" sz="2400" dirty="0">
                <a:latin typeface="+mn-ea"/>
              </a:rPr>
              <a:t>间）</a:t>
            </a:r>
          </a:p>
          <a:p>
            <a:pPr>
              <a:lnSpc>
                <a:spcPct val="150000"/>
              </a:lnSpc>
            </a:pPr>
            <a:r>
              <a:rPr lang="zh-CN" altLang="en-US" sz="2400" dirty="0">
                <a:latin typeface="+mn-ea"/>
              </a:rPr>
              <a:t>	中班</a:t>
            </a:r>
            <a:r>
              <a:rPr lang="en-US" altLang="zh-CN" sz="2400" dirty="0">
                <a:latin typeface="+mn-ea"/>
              </a:rPr>
              <a:t>(P.M. Shift)</a:t>
            </a:r>
            <a:r>
              <a:rPr lang="zh-CN" altLang="en-US" sz="2400" dirty="0">
                <a:latin typeface="+mn-ea"/>
              </a:rPr>
              <a:t>：约</a:t>
            </a:r>
            <a:r>
              <a:rPr lang="en-US" altLang="zh-CN" sz="2400" dirty="0">
                <a:latin typeface="+mn-ea"/>
              </a:rPr>
              <a:t>60</a:t>
            </a:r>
            <a:r>
              <a:rPr lang="zh-CN" altLang="en-US" sz="2400" dirty="0">
                <a:latin typeface="+mn-ea"/>
              </a:rPr>
              <a:t>间（</a:t>
            </a:r>
            <a:r>
              <a:rPr lang="en-US" altLang="zh-CN" sz="2400" dirty="0">
                <a:latin typeface="+mn-ea"/>
              </a:rPr>
              <a:t>+5</a:t>
            </a:r>
            <a:r>
              <a:rPr lang="zh-CN" altLang="en-US" sz="2400" dirty="0">
                <a:latin typeface="+mn-ea"/>
              </a:rPr>
              <a:t>间）</a:t>
            </a:r>
          </a:p>
        </p:txBody>
      </p:sp>
      <p:sp>
        <p:nvSpPr>
          <p:cNvPr id="8" name="Text Box 3"/>
          <p:cNvSpPr txBox="1">
            <a:spLocks noChangeArrowheads="1"/>
          </p:cNvSpPr>
          <p:nvPr/>
        </p:nvSpPr>
        <p:spPr bwMode="auto">
          <a:xfrm>
            <a:off x="855052" y="1314345"/>
            <a:ext cx="309621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一、工作定额</a:t>
            </a:r>
            <a:endParaRPr lang="en-US" altLang="zh-CN" sz="3000" b="1" dirty="0">
              <a:solidFill>
                <a:srgbClr val="CC3300"/>
              </a:solidFill>
              <a:latin typeface="黑体" pitchFamily="49" charset="-122"/>
              <a:ea typeface="黑体" pitchFamily="49" charset="-122"/>
            </a:endParaRPr>
          </a:p>
        </p:txBody>
      </p:sp>
      <p:sp>
        <p:nvSpPr>
          <p:cNvPr id="11" name="云形标注 10"/>
          <p:cNvSpPr/>
          <p:nvPr/>
        </p:nvSpPr>
        <p:spPr>
          <a:xfrm>
            <a:off x="1562184" y="1484865"/>
            <a:ext cx="6898086" cy="3887235"/>
          </a:xfrm>
          <a:prstGeom prst="cloudCallou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tx1"/>
                </a:solidFill>
              </a:rPr>
              <a:t>以上工作定额主要是针对星级酒店而言的，一般来说，酒店定员人数与星级成反比。酒店星级越高，服务和卫生标准要求也越高，因此，员工可以有效清洁的客房数也会减少，工作定额也会随之减少，反之亦然。</a:t>
            </a:r>
          </a:p>
        </p:txBody>
      </p:sp>
    </p:spTree>
    <p:extLst>
      <p:ext uri="{BB962C8B-B14F-4D97-AF65-F5344CB8AC3E}">
        <p14:creationId xmlns:p14="http://schemas.microsoft.com/office/powerpoint/2010/main" val="39781511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
          <p:cNvSpPr>
            <a:spLocks noChangeArrowheads="1"/>
          </p:cNvSpPr>
          <p:nvPr/>
        </p:nvSpPr>
        <p:spPr bwMode="auto">
          <a:xfrm>
            <a:off x="0" y="1339849"/>
            <a:ext cx="323850" cy="4032251"/>
          </a:xfrm>
          <a:prstGeom prst="rect">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3" name="矩形 7"/>
          <p:cNvSpPr>
            <a:spLocks noChangeArrowheads="1"/>
          </p:cNvSpPr>
          <p:nvPr/>
        </p:nvSpPr>
        <p:spPr bwMode="auto">
          <a:xfrm>
            <a:off x="8856663" y="1339849"/>
            <a:ext cx="323850" cy="403225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4" name="Text Box 3"/>
          <p:cNvSpPr txBox="1">
            <a:spLocks noChangeArrowheads="1"/>
          </p:cNvSpPr>
          <p:nvPr/>
        </p:nvSpPr>
        <p:spPr bwMode="auto">
          <a:xfrm>
            <a:off x="539722" y="404789"/>
            <a:ext cx="44643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二、客房定员的方法</a:t>
            </a:r>
            <a:endParaRPr lang="zh-CN" altLang="zh-CN" sz="3000" b="1" dirty="0">
              <a:solidFill>
                <a:srgbClr val="CC3300"/>
              </a:solidFill>
              <a:latin typeface="黑体" pitchFamily="49" charset="-122"/>
              <a:ea typeface="黑体" pitchFamily="49" charset="-122"/>
            </a:endParaRPr>
          </a:p>
        </p:txBody>
      </p:sp>
      <p:sp>
        <p:nvSpPr>
          <p:cNvPr id="7" name="直角上箭头 6"/>
          <p:cNvSpPr/>
          <p:nvPr/>
        </p:nvSpPr>
        <p:spPr>
          <a:xfrm rot="5400000">
            <a:off x="3087683" y="4309094"/>
            <a:ext cx="808484" cy="920431"/>
          </a:xfrm>
          <a:prstGeom prst="bentUpArrow">
            <a:avLst>
              <a:gd name="adj1" fmla="val 32840"/>
              <a:gd name="adj2" fmla="val 25000"/>
              <a:gd name="adj3" fmla="val 35780"/>
            </a:avLst>
          </a:prstGeom>
        </p:spPr>
        <p:style>
          <a:lnRef idx="1">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graphicFrame>
        <p:nvGraphicFramePr>
          <p:cNvPr id="6" name="图示 5"/>
          <p:cNvGraphicFramePr/>
          <p:nvPr>
            <p:extLst>
              <p:ext uri="{D42A27DB-BD31-4B8C-83A1-F6EECF244321}">
                <p14:modId xmlns:p14="http://schemas.microsoft.com/office/powerpoint/2010/main" val="1364180179"/>
              </p:ext>
            </p:extLst>
          </p:nvPr>
        </p:nvGraphicFramePr>
        <p:xfrm>
          <a:off x="161925" y="-24649"/>
          <a:ext cx="8136565" cy="5892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组合 7"/>
          <p:cNvGrpSpPr/>
          <p:nvPr/>
        </p:nvGrpSpPr>
        <p:grpSpPr>
          <a:xfrm>
            <a:off x="3974812" y="4558121"/>
            <a:ext cx="1361012" cy="952664"/>
            <a:chOff x="2704480" y="3454296"/>
            <a:chExt cx="1361012" cy="952664"/>
          </a:xfrm>
          <a:scene3d>
            <a:camera prst="orthographicFront"/>
            <a:lightRig rig="flat" dir="t"/>
          </a:scene3d>
        </p:grpSpPr>
        <p:sp>
          <p:nvSpPr>
            <p:cNvPr id="9" name="圆角矩形 8"/>
            <p:cNvSpPr/>
            <p:nvPr/>
          </p:nvSpPr>
          <p:spPr>
            <a:xfrm>
              <a:off x="2704480" y="3454296"/>
              <a:ext cx="1361012" cy="952664"/>
            </a:xfrm>
            <a:prstGeom prst="roundRect">
              <a:avLst>
                <a:gd name="adj" fmla="val 1667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0" name="圆角矩形 4"/>
            <p:cNvSpPr/>
            <p:nvPr/>
          </p:nvSpPr>
          <p:spPr>
            <a:xfrm>
              <a:off x="2750994" y="3500810"/>
              <a:ext cx="1267984" cy="85963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CN" altLang="en-US" sz="2700" kern="1200" dirty="0" smtClean="0"/>
                <a:t>第四步</a:t>
              </a:r>
              <a:endParaRPr lang="zh-CN" altLang="en-US" sz="2700" kern="1200" dirty="0"/>
            </a:p>
          </p:txBody>
        </p:sp>
      </p:grpSp>
      <p:grpSp>
        <p:nvGrpSpPr>
          <p:cNvPr id="11" name="组合 10"/>
          <p:cNvGrpSpPr/>
          <p:nvPr/>
        </p:nvGrpSpPr>
        <p:grpSpPr>
          <a:xfrm>
            <a:off x="5335824" y="4694289"/>
            <a:ext cx="3897476" cy="769985"/>
            <a:chOff x="4148850" y="3627009"/>
            <a:chExt cx="3897476" cy="769985"/>
          </a:xfrm>
        </p:grpSpPr>
        <p:sp>
          <p:nvSpPr>
            <p:cNvPr id="12" name="矩形 11"/>
            <p:cNvSpPr/>
            <p:nvPr/>
          </p:nvSpPr>
          <p:spPr>
            <a:xfrm>
              <a:off x="4148850" y="3627009"/>
              <a:ext cx="3897476" cy="76998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矩形 12"/>
            <p:cNvSpPr/>
            <p:nvPr/>
          </p:nvSpPr>
          <p:spPr>
            <a:xfrm>
              <a:off x="4148850" y="3627009"/>
              <a:ext cx="3520839" cy="76998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7630" tIns="87630" rIns="87630" bIns="87630" numCol="1" spcCol="1270" anchor="ctr" anchorCtr="0">
              <a:noAutofit/>
            </a:bodyPr>
            <a:lstStyle/>
            <a:p>
              <a:pPr marL="171450" lvl="1" indent="-171450" defTabSz="800100">
                <a:lnSpc>
                  <a:spcPct val="90000"/>
                </a:lnSpc>
                <a:spcAft>
                  <a:spcPct val="15000"/>
                </a:spcAft>
                <a:buChar char="••"/>
              </a:pPr>
              <a:r>
                <a:rPr lang="zh-CN" altLang="en-US" sz="2200" dirty="0"/>
                <a:t>根据工作量和工作定额，计算该班次所需要的</a:t>
              </a:r>
              <a:r>
                <a:rPr lang="zh-CN" altLang="en-US" sz="2200" dirty="0" smtClean="0"/>
                <a:t>人数</a:t>
              </a:r>
              <a:endParaRPr lang="zh-CN" altLang="en-US" sz="2200" kern="1200" dirty="0"/>
            </a:p>
          </p:txBody>
        </p:sp>
      </p:grpSp>
      <p:sp>
        <p:nvSpPr>
          <p:cNvPr id="14" name="TextBox 13"/>
          <p:cNvSpPr txBox="1"/>
          <p:nvPr/>
        </p:nvSpPr>
        <p:spPr>
          <a:xfrm>
            <a:off x="523891" y="5980836"/>
            <a:ext cx="8262853" cy="461665"/>
          </a:xfrm>
          <a:prstGeom prst="rect">
            <a:avLst/>
          </a:prstGeom>
          <a:noFill/>
        </p:spPr>
        <p:txBody>
          <a:bodyPr wrap="square" rtlCol="0">
            <a:spAutoFit/>
          </a:bodyPr>
          <a:lstStyle/>
          <a:p>
            <a:r>
              <a:rPr lang="zh-CN" altLang="en-US" sz="2400" dirty="0">
                <a:solidFill>
                  <a:srgbClr val="FF0066"/>
                </a:solidFill>
                <a:latin typeface="微软雅黑" panose="020B0503020204020204" pitchFamily="34" charset="-122"/>
                <a:ea typeface="微软雅黑" panose="020B0503020204020204" pitchFamily="34" charset="-122"/>
              </a:rPr>
              <a:t>客房部的人员配备通常以班次划分、岗位设置来分区域进行。</a:t>
            </a:r>
            <a:endParaRPr lang="zh-CN" altLang="en-US" dirty="0"/>
          </a:p>
        </p:txBody>
      </p:sp>
    </p:spTree>
    <p:extLst>
      <p:ext uri="{BB962C8B-B14F-4D97-AF65-F5344CB8AC3E}">
        <p14:creationId xmlns:p14="http://schemas.microsoft.com/office/powerpoint/2010/main" val="301444836"/>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14375" y="428625"/>
            <a:ext cx="81422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第二节     客房</a:t>
            </a:r>
            <a:r>
              <a:rPr lang="zh-CN" altLang="en-US" sz="3500" b="1" dirty="0">
                <a:solidFill>
                  <a:schemeClr val="accent1"/>
                </a:solidFill>
                <a:latin typeface="微软雅黑" pitchFamily="34" charset="-122"/>
                <a:ea typeface="微软雅黑" pitchFamily="34" charset="-122"/>
              </a:rPr>
              <a:t>类型与客房设备</a:t>
            </a:r>
          </a:p>
        </p:txBody>
      </p:sp>
      <p:sp>
        <p:nvSpPr>
          <p:cNvPr id="5" name="Text Box 3"/>
          <p:cNvSpPr txBox="1">
            <a:spLocks noChangeArrowheads="1"/>
          </p:cNvSpPr>
          <p:nvPr/>
        </p:nvSpPr>
        <p:spPr bwMode="auto">
          <a:xfrm>
            <a:off x="467715" y="1162316"/>
            <a:ext cx="48958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3000" b="1" dirty="0">
                <a:solidFill>
                  <a:srgbClr val="CC3300"/>
                </a:solidFill>
                <a:latin typeface="黑体" pitchFamily="49" charset="-122"/>
                <a:ea typeface="黑体" pitchFamily="49" charset="-122"/>
              </a:rPr>
              <a:t>一</a:t>
            </a:r>
            <a:r>
              <a:rPr lang="zh-CN" altLang="en-US" sz="3000" b="1" dirty="0" smtClean="0">
                <a:solidFill>
                  <a:srgbClr val="CC3300"/>
                </a:solidFill>
                <a:latin typeface="黑体" pitchFamily="49" charset="-122"/>
                <a:ea typeface="黑体" pitchFamily="49" charset="-122"/>
              </a:rPr>
              <a:t>、客房类型</a:t>
            </a:r>
            <a:endParaRPr lang="en-US" altLang="zh-CN" sz="3000" b="1" dirty="0">
              <a:solidFill>
                <a:srgbClr val="CC3300"/>
              </a:solidFill>
              <a:latin typeface="黑体" pitchFamily="49" charset="-122"/>
              <a:ea typeface="黑体" pitchFamily="49" charset="-122"/>
            </a:endParaRPr>
          </a:p>
        </p:txBody>
      </p:sp>
      <p:sp>
        <p:nvSpPr>
          <p:cNvPr id="6" name="矩形 6"/>
          <p:cNvSpPr>
            <a:spLocks noChangeArrowheads="1"/>
          </p:cNvSpPr>
          <p:nvPr/>
        </p:nvSpPr>
        <p:spPr bwMode="auto">
          <a:xfrm>
            <a:off x="0" y="1339849"/>
            <a:ext cx="323850" cy="4032251"/>
          </a:xfrm>
          <a:prstGeom prst="rect">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7" name="矩形 7"/>
          <p:cNvSpPr>
            <a:spLocks noChangeArrowheads="1"/>
          </p:cNvSpPr>
          <p:nvPr/>
        </p:nvSpPr>
        <p:spPr bwMode="auto">
          <a:xfrm>
            <a:off x="8856663" y="1339849"/>
            <a:ext cx="323850" cy="403225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31" name="内容占位符 2"/>
          <p:cNvSpPr txBox="1">
            <a:spLocks/>
          </p:cNvSpPr>
          <p:nvPr/>
        </p:nvSpPr>
        <p:spPr>
          <a:xfrm>
            <a:off x="951244" y="1759510"/>
            <a:ext cx="5876618" cy="676977"/>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sym typeface="Calibri" pitchFamily="34" charset="0"/>
              </a:defRPr>
            </a:lvl1pPr>
            <a:lvl2pPr marL="742950" lvl="1"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sym typeface="Calibri" pitchFamily="34" charset="0"/>
              </a:defRPr>
            </a:lvl2pPr>
            <a:lvl3pPr marL="1143000" lvl="2"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sym typeface="Calibri" pitchFamily="34" charset="0"/>
              </a:defRPr>
            </a:lvl3pPr>
            <a:lvl4pPr marL="1600200" lvl="3"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sym typeface="Calibri" pitchFamily="34" charset="0"/>
              </a:defRPr>
            </a:lvl4pPr>
            <a:lvl5pPr marL="2057400" lvl="4"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sym typeface="Calibri" pitchFamily="34" charset="0"/>
              </a:defRPr>
            </a:lvl5pPr>
            <a:lvl6pPr marL="2514600" lvl="5" indent="-228600" algn="l" defTabSz="914400" eaLnBrk="1" fontAlgn="base" latinLnBrk="0" hangingPunct="1">
              <a:spcBef>
                <a:spcPct val="20000"/>
              </a:spcBef>
              <a:buFont typeface="Arial" charset="0"/>
              <a:buChar char="»"/>
              <a:defRPr sz="2000" kern="1200">
                <a:solidFill>
                  <a:schemeClr val="tx1"/>
                </a:solidFill>
                <a:latin typeface="+mn-lt"/>
                <a:ea typeface="+mn-ea"/>
                <a:cs typeface="+mn-cs"/>
                <a:sym typeface="Calibri" charset="0"/>
              </a:defRPr>
            </a:lvl6pPr>
            <a:lvl7pPr marL="2971800" lvl="6" indent="-228600" algn="l" defTabSz="914400" eaLnBrk="1" fontAlgn="base" latinLnBrk="0" hangingPunct="1">
              <a:spcBef>
                <a:spcPct val="20000"/>
              </a:spcBef>
              <a:buFont typeface="Arial" charset="0"/>
              <a:buChar char="»"/>
              <a:defRPr sz="2000" kern="1200">
                <a:solidFill>
                  <a:schemeClr val="tx1"/>
                </a:solidFill>
                <a:latin typeface="+mn-lt"/>
                <a:ea typeface="+mn-ea"/>
                <a:cs typeface="+mn-cs"/>
                <a:sym typeface="Calibri" charset="0"/>
              </a:defRPr>
            </a:lvl7pPr>
            <a:lvl8pPr marL="3429000" lvl="7" indent="-228600" algn="l" defTabSz="914400" eaLnBrk="1" fontAlgn="base" latinLnBrk="0" hangingPunct="1">
              <a:spcBef>
                <a:spcPct val="20000"/>
              </a:spcBef>
              <a:buFont typeface="Arial" charset="0"/>
              <a:buChar char="»"/>
              <a:defRPr sz="2000" kern="1200">
                <a:solidFill>
                  <a:schemeClr val="tx1"/>
                </a:solidFill>
                <a:latin typeface="+mn-lt"/>
                <a:ea typeface="+mn-ea"/>
                <a:cs typeface="+mn-cs"/>
                <a:sym typeface="Calibri" charset="0"/>
              </a:defRPr>
            </a:lvl8pPr>
            <a:lvl9pPr marL="3886200" lvl="8" indent="-228600" algn="l" defTabSz="914400" eaLnBrk="1" fontAlgn="base" latinLnBrk="0" hangingPunct="1">
              <a:spcBef>
                <a:spcPct val="20000"/>
              </a:spcBef>
              <a:buFont typeface="Arial" charset="0"/>
              <a:buChar char="»"/>
              <a:defRPr sz="2000" kern="1200">
                <a:solidFill>
                  <a:schemeClr val="tx1"/>
                </a:solidFill>
                <a:latin typeface="+mn-lt"/>
                <a:ea typeface="+mn-ea"/>
                <a:cs typeface="+mn-cs"/>
                <a:sym typeface="Calibri" charset="0"/>
              </a:defRPr>
            </a:lvl9pPr>
          </a:lstStyle>
          <a:p>
            <a:pPr marL="0" indent="0">
              <a:lnSpc>
                <a:spcPct val="150000"/>
              </a:lnSpc>
              <a:buFont typeface="Arial" charset="0"/>
              <a:buNone/>
            </a:pPr>
            <a:r>
              <a:rPr lang="zh-CN" altLang="zh-CN" sz="2800" dirty="0" smtClean="0">
                <a:latin typeface="微软雅黑" panose="020B0503020204020204" pitchFamily="34" charset="-122"/>
                <a:ea typeface="微软雅黑" panose="020B0503020204020204" pitchFamily="34" charset="-122"/>
              </a:rPr>
              <a:t>（一）</a:t>
            </a:r>
            <a:r>
              <a:rPr lang="zh-CN" altLang="en-US" sz="2800" dirty="0" smtClean="0">
                <a:latin typeface="微软雅黑" panose="020B0503020204020204" pitchFamily="34" charset="-122"/>
                <a:ea typeface="微软雅黑" panose="020B0503020204020204" pitchFamily="34" charset="-122"/>
              </a:rPr>
              <a:t>客房类型</a:t>
            </a:r>
            <a:endParaRPr lang="en-US" altLang="zh-CN" sz="2800" dirty="0" smtClean="0">
              <a:latin typeface="微软雅黑" panose="020B0503020204020204" pitchFamily="34" charset="-122"/>
              <a:ea typeface="微软雅黑" panose="020B0503020204020204" pitchFamily="34" charset="-122"/>
            </a:endParaRPr>
          </a:p>
        </p:txBody>
      </p:sp>
      <p:sp>
        <p:nvSpPr>
          <p:cNvPr id="32" name="TextBox 31"/>
          <p:cNvSpPr txBox="1"/>
          <p:nvPr/>
        </p:nvSpPr>
        <p:spPr>
          <a:xfrm>
            <a:off x="1594916" y="2491774"/>
            <a:ext cx="6408446" cy="3970318"/>
          </a:xfrm>
          <a:prstGeom prst="rect">
            <a:avLst/>
          </a:prstGeom>
          <a:noFill/>
        </p:spPr>
        <p:txBody>
          <a:bodyPr wrap="square" rtlCol="0">
            <a:spAutoFit/>
          </a:bodyPr>
          <a:lstStyle/>
          <a:p>
            <a:pPr>
              <a:lnSpc>
                <a:spcPct val="150000"/>
              </a:lnSpc>
            </a:pPr>
            <a:r>
              <a:rPr lang="zh-CN" altLang="en-US" sz="2800" dirty="0">
                <a:latin typeface="楷体" panose="02010609060101010101" pitchFamily="49" charset="-122"/>
                <a:ea typeface="楷体" panose="02010609060101010101" pitchFamily="49" charset="-122"/>
              </a:rPr>
              <a:t>１、单人房（</a:t>
            </a:r>
            <a:r>
              <a:rPr lang="en-US" altLang="zh-CN" sz="2800" dirty="0">
                <a:latin typeface="楷体" panose="02010609060101010101" pitchFamily="49" charset="-122"/>
                <a:ea typeface="楷体" panose="02010609060101010101" pitchFamily="49" charset="-122"/>
              </a:rPr>
              <a:t>Single Room</a:t>
            </a:r>
            <a:r>
              <a:rPr lang="zh-CN" altLang="en-US" sz="2800" dirty="0">
                <a:latin typeface="楷体" panose="02010609060101010101" pitchFamily="49" charset="-122"/>
                <a:ea typeface="楷体" panose="02010609060101010101" pitchFamily="49" charset="-122"/>
              </a:rPr>
              <a:t>）</a:t>
            </a:r>
          </a:p>
          <a:p>
            <a:pPr>
              <a:lnSpc>
                <a:spcPct val="150000"/>
              </a:lnSpc>
            </a:pPr>
            <a:r>
              <a:rPr lang="zh-CN" altLang="en-US" sz="2800" dirty="0" smtClean="0">
                <a:latin typeface="楷体" panose="02010609060101010101" pitchFamily="49" charset="-122"/>
                <a:ea typeface="楷体" panose="02010609060101010101" pitchFamily="49" charset="-122"/>
              </a:rPr>
              <a:t>２</a:t>
            </a:r>
            <a:r>
              <a:rPr lang="zh-CN" altLang="en-US" sz="2800" dirty="0">
                <a:latin typeface="楷体" panose="02010609060101010101" pitchFamily="49" charset="-122"/>
                <a:ea typeface="楷体" panose="02010609060101010101" pitchFamily="49" charset="-122"/>
              </a:rPr>
              <a:t>、双人房（</a:t>
            </a:r>
            <a:r>
              <a:rPr lang="en-US" altLang="zh-CN" sz="2800" dirty="0">
                <a:latin typeface="楷体" panose="02010609060101010101" pitchFamily="49" charset="-122"/>
                <a:ea typeface="楷体" panose="02010609060101010101" pitchFamily="49" charset="-122"/>
              </a:rPr>
              <a:t>Double Room</a:t>
            </a:r>
            <a:r>
              <a:rPr lang="zh-CN" altLang="en-US" sz="2800" dirty="0" smtClean="0">
                <a:latin typeface="楷体" panose="02010609060101010101" pitchFamily="49" charset="-122"/>
                <a:ea typeface="楷体" panose="02010609060101010101" pitchFamily="49" charset="-122"/>
              </a:rPr>
              <a:t>）</a:t>
            </a:r>
            <a:endParaRPr lang="en-US" altLang="zh-CN" sz="2800" dirty="0" smtClean="0">
              <a:latin typeface="楷体" panose="02010609060101010101" pitchFamily="49" charset="-122"/>
              <a:ea typeface="楷体" panose="02010609060101010101" pitchFamily="49" charset="-122"/>
            </a:endParaRPr>
          </a:p>
          <a:p>
            <a:pPr>
              <a:lnSpc>
                <a:spcPct val="150000"/>
              </a:lnSpc>
            </a:pPr>
            <a:r>
              <a:rPr lang="zh-CN" altLang="en-US" sz="2800" dirty="0">
                <a:latin typeface="楷体" panose="02010609060101010101" pitchFamily="49" charset="-122"/>
                <a:ea typeface="楷体" panose="02010609060101010101" pitchFamily="49" charset="-122"/>
              </a:rPr>
              <a:t>３、三人房（</a:t>
            </a:r>
            <a:r>
              <a:rPr lang="en-US" altLang="zh-CN" sz="2800" dirty="0">
                <a:latin typeface="楷体" panose="02010609060101010101" pitchFamily="49" charset="-122"/>
                <a:ea typeface="楷体" panose="02010609060101010101" pitchFamily="49" charset="-122"/>
              </a:rPr>
              <a:t>Triple Room</a:t>
            </a:r>
            <a:r>
              <a:rPr lang="zh-CN" altLang="en-US" sz="2800" dirty="0" smtClean="0">
                <a:latin typeface="楷体" panose="02010609060101010101" pitchFamily="49" charset="-122"/>
                <a:ea typeface="楷体" panose="02010609060101010101" pitchFamily="49" charset="-122"/>
              </a:rPr>
              <a:t>）</a:t>
            </a:r>
            <a:endParaRPr lang="en-US" altLang="zh-CN" sz="2800" dirty="0" smtClean="0">
              <a:latin typeface="楷体" panose="02010609060101010101" pitchFamily="49" charset="-122"/>
              <a:ea typeface="楷体" panose="02010609060101010101" pitchFamily="49" charset="-122"/>
            </a:endParaRPr>
          </a:p>
          <a:p>
            <a:pPr>
              <a:lnSpc>
                <a:spcPct val="150000"/>
              </a:lnSpc>
            </a:pPr>
            <a:r>
              <a:rPr lang="zh-CN" altLang="en-US" sz="2800" dirty="0">
                <a:latin typeface="楷体" panose="02010609060101010101" pitchFamily="49" charset="-122"/>
                <a:ea typeface="楷体" panose="02010609060101010101" pitchFamily="49" charset="-122"/>
              </a:rPr>
              <a:t>４、套房（</a:t>
            </a:r>
            <a:r>
              <a:rPr lang="en-US" altLang="zh-CN" sz="2800" dirty="0">
                <a:latin typeface="楷体" panose="02010609060101010101" pitchFamily="49" charset="-122"/>
                <a:ea typeface="楷体" panose="02010609060101010101" pitchFamily="49" charset="-122"/>
              </a:rPr>
              <a:t>Suite</a:t>
            </a:r>
            <a:r>
              <a:rPr lang="zh-CN" altLang="en-US" sz="2800" dirty="0" smtClean="0">
                <a:latin typeface="楷体" panose="02010609060101010101" pitchFamily="49" charset="-122"/>
                <a:ea typeface="楷体" panose="02010609060101010101" pitchFamily="49" charset="-122"/>
              </a:rPr>
              <a:t>）</a:t>
            </a:r>
            <a:endParaRPr lang="en-US" altLang="zh-CN" sz="2800" dirty="0" smtClean="0">
              <a:latin typeface="楷体" panose="02010609060101010101" pitchFamily="49" charset="-122"/>
              <a:ea typeface="楷体" panose="02010609060101010101" pitchFamily="49" charset="-122"/>
            </a:endParaRPr>
          </a:p>
          <a:p>
            <a:pPr>
              <a:lnSpc>
                <a:spcPct val="150000"/>
              </a:lnSpc>
            </a:pPr>
            <a:r>
              <a:rPr lang="zh-CN" altLang="en-US" sz="2800" dirty="0">
                <a:latin typeface="楷体" panose="02010609060101010101" pitchFamily="49" charset="-122"/>
                <a:ea typeface="楷体" panose="02010609060101010101" pitchFamily="49" charset="-122"/>
              </a:rPr>
              <a:t>５、连通房（</a:t>
            </a:r>
            <a:r>
              <a:rPr lang="en-US" altLang="zh-CN" sz="2800" dirty="0">
                <a:latin typeface="楷体" panose="02010609060101010101" pitchFamily="49" charset="-122"/>
                <a:ea typeface="楷体" panose="02010609060101010101" pitchFamily="49" charset="-122"/>
              </a:rPr>
              <a:t>Connected Rooms</a:t>
            </a:r>
            <a:r>
              <a:rPr lang="zh-CN" altLang="en-US" sz="2800" dirty="0" smtClean="0">
                <a:latin typeface="楷体" panose="02010609060101010101" pitchFamily="49" charset="-122"/>
                <a:ea typeface="楷体" panose="02010609060101010101" pitchFamily="49" charset="-122"/>
              </a:rPr>
              <a:t>）</a:t>
            </a:r>
            <a:endParaRPr lang="en-US" altLang="zh-CN" sz="2800" dirty="0" smtClean="0">
              <a:latin typeface="楷体" panose="02010609060101010101" pitchFamily="49" charset="-122"/>
              <a:ea typeface="楷体" panose="02010609060101010101" pitchFamily="49" charset="-122"/>
            </a:endParaRPr>
          </a:p>
          <a:p>
            <a:pPr>
              <a:lnSpc>
                <a:spcPct val="150000"/>
              </a:lnSpc>
            </a:pPr>
            <a:r>
              <a:rPr lang="en-US" altLang="zh-CN" sz="2800" dirty="0" smtClean="0">
                <a:latin typeface="楷体" panose="02010609060101010101" pitchFamily="49" charset="-122"/>
                <a:ea typeface="楷体" panose="02010609060101010101" pitchFamily="49" charset="-122"/>
              </a:rPr>
              <a:t>6</a:t>
            </a:r>
            <a:r>
              <a:rPr lang="zh-CN" altLang="en-US" sz="2800" dirty="0" smtClean="0">
                <a:latin typeface="楷体" panose="02010609060101010101" pitchFamily="49" charset="-122"/>
                <a:ea typeface="楷体" panose="02010609060101010101" pitchFamily="49" charset="-122"/>
              </a:rPr>
              <a:t>、</a:t>
            </a:r>
            <a:r>
              <a:rPr lang="zh-CN" altLang="en-US" sz="2800" dirty="0">
                <a:latin typeface="楷体" panose="02010609060101010101" pitchFamily="49" charset="-122"/>
                <a:ea typeface="楷体" panose="02010609060101010101" pitchFamily="49" charset="-122"/>
              </a:rPr>
              <a:t>总统套房（</a:t>
            </a:r>
            <a:r>
              <a:rPr lang="en-US" altLang="zh-CN" sz="2800" dirty="0">
                <a:latin typeface="楷体" panose="02010609060101010101" pitchFamily="49" charset="-122"/>
                <a:ea typeface="楷体" panose="02010609060101010101" pitchFamily="49" charset="-122"/>
              </a:rPr>
              <a:t>Presidential Suite</a:t>
            </a:r>
            <a:r>
              <a:rPr lang="zh-CN" altLang="en-US" sz="2800" dirty="0">
                <a:latin typeface="楷体" panose="02010609060101010101" pitchFamily="49" charset="-122"/>
                <a:ea typeface="楷体" panose="02010609060101010101" pitchFamily="49" charset="-122"/>
              </a:rPr>
              <a:t>）</a:t>
            </a:r>
            <a:endParaRPr lang="en-US" altLang="zh-CN" sz="2800" dirty="0" smtClean="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868837560"/>
      </p:ext>
    </p:extLst>
  </p:cSld>
  <p:clrMapOvr>
    <a:masterClrMapping/>
  </p:clrMapOvr>
  <p:transition spd="slow">
    <p:cove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0020"/>
            <a:ext cx="6514122" cy="4645396"/>
          </a:xfrm>
          <a:prstGeom prst="rect">
            <a:avLst/>
          </a:prstGeom>
        </p:spPr>
      </p:pic>
      <p:sp>
        <p:nvSpPr>
          <p:cNvPr id="3" name="Rectangle 1"/>
          <p:cNvSpPr>
            <a:spLocks noChangeArrowheads="1"/>
          </p:cNvSpPr>
          <p:nvPr/>
        </p:nvSpPr>
        <p:spPr bwMode="auto">
          <a:xfrm>
            <a:off x="5813410" y="1268850"/>
            <a:ext cx="333059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algn="l" defTabSz="914400" rtl="0" eaLnBrk="1" fontAlgn="base" latinLnBrk="0" hangingPunct="1">
              <a:lnSpc>
                <a:spcPct val="150000"/>
              </a:lnSpc>
              <a:spcBef>
                <a:spcPct val="0"/>
              </a:spcBef>
              <a:spcAft>
                <a:spcPct val="0"/>
              </a:spcAft>
              <a:buClrTx/>
              <a:buSzTx/>
              <a:buFontTx/>
              <a:buNone/>
              <a:tabLst/>
            </a:pPr>
            <a:r>
              <a:rPr kumimoji="0" lang="zh-CN" altLang="zh-CN" sz="2400" b="1" i="0" u="none" strike="noStrike" cap="none" normalizeH="0" baseline="0" dirty="0" smtClean="0">
                <a:ln>
                  <a:noFill/>
                </a:ln>
                <a:solidFill>
                  <a:srgbClr val="3333FF"/>
                </a:solidFill>
                <a:effectLst/>
                <a:latin typeface="Times New Roman" pitchFamily="18" charset="0"/>
                <a:ea typeface="宋体" pitchFamily="2" charset="-122"/>
                <a:cs typeface="Times New Roman" pitchFamily="18" charset="0"/>
              </a:rPr>
              <a:t>按照组织机构图将以上工作逐一完成之后，就可求出客房部各岗位、各班次所需要的人数。然后将其加总，就可得出整个客房部所需要的人员配备额</a:t>
            </a:r>
            <a:r>
              <a:rPr kumimoji="0" lang="en-US" altLang="zh-CN" sz="2400" b="1" i="0" u="none" strike="noStrike" cap="none" normalizeH="0" baseline="0" dirty="0" smtClean="0">
                <a:ln>
                  <a:noFill/>
                </a:ln>
                <a:solidFill>
                  <a:srgbClr val="3333FF"/>
                </a:solidFill>
                <a:effectLst/>
                <a:latin typeface="Times New Roman" pitchFamily="18" charset="0"/>
                <a:ea typeface="宋体" pitchFamily="2" charset="-122"/>
                <a:cs typeface="Times New Roman" pitchFamily="18" charset="0"/>
              </a:rPr>
              <a:t>.</a:t>
            </a:r>
            <a:endParaRPr kumimoji="0" lang="zh-CN" altLang="zh-CN" sz="2400" b="1" i="0" u="none" strike="noStrike" cap="none" normalizeH="0" baseline="0" dirty="0" smtClean="0">
              <a:ln>
                <a:noFill/>
              </a:ln>
              <a:solidFill>
                <a:srgbClr val="3333FF"/>
              </a:solidFill>
              <a:effectLst/>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val="25067783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68082" y="2160971"/>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4" name="TextBox 13"/>
          <p:cNvSpPr txBox="1"/>
          <p:nvPr/>
        </p:nvSpPr>
        <p:spPr>
          <a:xfrm>
            <a:off x="2411850" y="3126994"/>
            <a:ext cx="5607599" cy="2308324"/>
          </a:xfrm>
          <a:prstGeom prst="rect">
            <a:avLst/>
          </a:prstGeom>
          <a:noFill/>
        </p:spPr>
        <p:txBody>
          <a:bodyPr wrap="square" rtlCol="0">
            <a:spAutoFit/>
          </a:bodyPr>
          <a:lstStyle/>
          <a:p>
            <a:pPr>
              <a:lnSpc>
                <a:spcPct val="150000"/>
              </a:lnSpc>
            </a:pPr>
            <a:r>
              <a:rPr lang="zh-CN" altLang="en-US" sz="2400" dirty="0">
                <a:latin typeface="+mn-ea"/>
              </a:rPr>
              <a:t>需要指出的是，上述定员方法仅供客房管理人员参考，实际定员时，还应考虑各酒店楼层的结构、劳动力市场的供求状况等客观情况</a:t>
            </a:r>
            <a:r>
              <a:rPr lang="zh-CN" altLang="en-US" sz="2400" dirty="0" smtClean="0">
                <a:latin typeface="+mn-ea"/>
              </a:rPr>
              <a:t>。</a:t>
            </a:r>
            <a:endParaRPr lang="zh-CN" altLang="en-US" sz="2400" dirty="0">
              <a:latin typeface="+mn-ea"/>
            </a:endParaRPr>
          </a:p>
        </p:txBody>
      </p:sp>
      <p:sp>
        <p:nvSpPr>
          <p:cNvPr id="8" name="Text Box 3"/>
          <p:cNvSpPr txBox="1">
            <a:spLocks noChangeArrowheads="1"/>
          </p:cNvSpPr>
          <p:nvPr/>
        </p:nvSpPr>
        <p:spPr bwMode="auto">
          <a:xfrm>
            <a:off x="893654" y="2060905"/>
            <a:ext cx="56610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三、灵活的客房定员方法</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26901832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38622" y="2163582"/>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1" name="Text Box 2"/>
          <p:cNvSpPr txBox="1">
            <a:spLocks noChangeArrowheads="1"/>
          </p:cNvSpPr>
          <p:nvPr/>
        </p:nvSpPr>
        <p:spPr bwMode="auto">
          <a:xfrm>
            <a:off x="201716" y="1340855"/>
            <a:ext cx="81422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3500" b="1" dirty="0" smtClean="0">
                <a:solidFill>
                  <a:schemeClr val="accent1"/>
                </a:solidFill>
                <a:latin typeface="微软雅黑" pitchFamily="34" charset="-122"/>
                <a:ea typeface="微软雅黑" pitchFamily="34" charset="-122"/>
              </a:rPr>
              <a:t>第三节    客房部经理</a:t>
            </a:r>
            <a:endParaRPr lang="zh-CN" altLang="en-US" sz="3500" b="1" dirty="0">
              <a:solidFill>
                <a:schemeClr val="accent1"/>
              </a:solidFill>
              <a:latin typeface="微软雅黑" pitchFamily="34" charset="-122"/>
              <a:ea typeface="微软雅黑" pitchFamily="34" charset="-122"/>
            </a:endParaRPr>
          </a:p>
        </p:txBody>
      </p:sp>
      <p:sp>
        <p:nvSpPr>
          <p:cNvPr id="14" name="Text Box 3"/>
          <p:cNvSpPr txBox="1">
            <a:spLocks noChangeArrowheads="1"/>
          </p:cNvSpPr>
          <p:nvPr/>
        </p:nvSpPr>
        <p:spPr bwMode="auto">
          <a:xfrm>
            <a:off x="1154550" y="2092428"/>
            <a:ext cx="69124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一、客房部经理的岗位职责</a:t>
            </a:r>
            <a:endParaRPr lang="zh-CN" altLang="zh-CN" sz="3000" b="1" dirty="0">
              <a:solidFill>
                <a:srgbClr val="CC3300"/>
              </a:solidFill>
              <a:latin typeface="黑体" pitchFamily="49" charset="-122"/>
              <a:ea typeface="黑体" pitchFamily="49" charset="-122"/>
            </a:endParaRPr>
          </a:p>
        </p:txBody>
      </p:sp>
      <p:sp>
        <p:nvSpPr>
          <p:cNvPr id="15" name="矩形 14"/>
          <p:cNvSpPr/>
          <p:nvPr/>
        </p:nvSpPr>
        <p:spPr>
          <a:xfrm>
            <a:off x="1784162" y="2902002"/>
            <a:ext cx="6169875" cy="3344570"/>
          </a:xfrm>
          <a:prstGeom prst="rect">
            <a:avLst/>
          </a:prstGeom>
        </p:spPr>
        <p:txBody>
          <a:bodyPr wrap="square">
            <a:spAutoFit/>
          </a:bodyPr>
          <a:lstStyle/>
          <a:p>
            <a:pPr>
              <a:lnSpc>
                <a:spcPct val="150000"/>
              </a:lnSpc>
            </a:pPr>
            <a:r>
              <a:rPr lang="zh-CN" altLang="en-US" sz="2400" dirty="0"/>
              <a:t>客房部</a:t>
            </a:r>
            <a:r>
              <a:rPr lang="zh-CN" altLang="en-US" sz="2400" dirty="0" smtClean="0"/>
              <a:t>经理（又</a:t>
            </a:r>
            <a:r>
              <a:rPr lang="zh-CN" altLang="en-US" sz="2400" dirty="0"/>
              <a:t>称客房</a:t>
            </a:r>
            <a:r>
              <a:rPr lang="zh-CN" altLang="en-US" sz="2400" dirty="0" smtClean="0"/>
              <a:t>管家）：</a:t>
            </a:r>
            <a:endParaRPr lang="en-US" altLang="zh-CN" sz="2400" dirty="0" smtClean="0"/>
          </a:p>
          <a:p>
            <a:pPr>
              <a:lnSpc>
                <a:spcPct val="150000"/>
              </a:lnSpc>
            </a:pPr>
            <a:r>
              <a:rPr lang="zh-CN" altLang="en-US" sz="2400" dirty="0" smtClean="0"/>
              <a:t>全权</a:t>
            </a:r>
            <a:r>
              <a:rPr lang="zh-CN" altLang="en-US" sz="2400" dirty="0"/>
              <a:t>负责客房部的运行与管理，负责计划、组织、指挥及控制所有房务事宜，督导下属管理人员的日常工作，确保为住店客人提供热情、周到、舒适、方便、卫生、快捷、安全的客房服务。</a:t>
            </a:r>
          </a:p>
        </p:txBody>
      </p:sp>
    </p:spTree>
    <p:extLst>
      <p:ext uri="{BB962C8B-B14F-4D97-AF65-F5344CB8AC3E}">
        <p14:creationId xmlns:p14="http://schemas.microsoft.com/office/powerpoint/2010/main" val="26183693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32100"/>
          <p:cNvSpPr>
            <a:spLocks noRot="1" noChangeArrowheads="1"/>
          </p:cNvSpPr>
          <p:nvPr/>
        </p:nvSpPr>
        <p:spPr bwMode="auto">
          <a:xfrm>
            <a:off x="8093315" y="732200"/>
            <a:ext cx="590987" cy="612042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p>
            <a:pPr marL="342900" indent="-342900" algn="ctr">
              <a:spcBef>
                <a:spcPct val="20000"/>
              </a:spcBef>
            </a:pPr>
            <a:r>
              <a:rPr lang="zh-CN" altLang="en-US" sz="3200" b="1" dirty="0" smtClean="0">
                <a:solidFill>
                  <a:srgbClr val="0000FF"/>
                </a:solidFill>
              </a:rPr>
              <a:t> 主要</a:t>
            </a:r>
            <a:r>
              <a:rPr lang="zh-CN" altLang="en-US" sz="3200" b="1" dirty="0">
                <a:solidFill>
                  <a:srgbClr val="0000FF"/>
                </a:solidFill>
              </a:rPr>
              <a:t>职责及工作内容</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0" y="0"/>
            <a:ext cx="8038933" cy="6858000"/>
          </a:xfrm>
          <a:prstGeom prst="rect">
            <a:avLst/>
          </a:prstGeom>
        </p:spPr>
      </p:pic>
    </p:spTree>
    <p:extLst>
      <p:ext uri="{BB962C8B-B14F-4D97-AF65-F5344CB8AC3E}">
        <p14:creationId xmlns:p14="http://schemas.microsoft.com/office/powerpoint/2010/main" val="159425579"/>
      </p:ext>
    </p:extLst>
  </p:cSld>
  <p:clrMapOvr>
    <a:masterClrMapping/>
  </p:clrMapOvr>
  <p:transition spd="slow">
    <p:cove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48800" y="1695231"/>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 Box 3"/>
          <p:cNvSpPr txBox="1">
            <a:spLocks noChangeArrowheads="1"/>
          </p:cNvSpPr>
          <p:nvPr/>
        </p:nvSpPr>
        <p:spPr bwMode="auto">
          <a:xfrm>
            <a:off x="861122" y="1645197"/>
            <a:ext cx="48958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二、客房部经理的素质要求</a:t>
            </a:r>
            <a:endParaRPr lang="en-US" altLang="zh-CN" sz="3000" b="1" dirty="0" smtClean="0">
              <a:solidFill>
                <a:srgbClr val="CC3300"/>
              </a:solidFill>
              <a:latin typeface="黑体" pitchFamily="49" charset="-122"/>
              <a:ea typeface="黑体" pitchFamily="49" charset="-122"/>
            </a:endParaRPr>
          </a:p>
        </p:txBody>
      </p:sp>
      <p:sp>
        <p:nvSpPr>
          <p:cNvPr id="18" name="Freeform 5"/>
          <p:cNvSpPr>
            <a:spLocks/>
          </p:cNvSpPr>
          <p:nvPr/>
        </p:nvSpPr>
        <p:spPr bwMode="auto">
          <a:xfrm>
            <a:off x="309466" y="2948311"/>
            <a:ext cx="1868487" cy="1476375"/>
          </a:xfrm>
          <a:custGeom>
            <a:avLst/>
            <a:gdLst/>
            <a:ahLst/>
            <a:cxnLst>
              <a:cxn ang="0">
                <a:pos x="1177" y="0"/>
              </a:cxn>
              <a:cxn ang="0">
                <a:pos x="797" y="722"/>
              </a:cxn>
              <a:cxn ang="0">
                <a:pos x="796" y="722"/>
              </a:cxn>
              <a:cxn ang="0">
                <a:pos x="0" y="930"/>
              </a:cxn>
              <a:cxn ang="0">
                <a:pos x="325" y="218"/>
              </a:cxn>
              <a:cxn ang="0">
                <a:pos x="1177" y="0"/>
              </a:cxn>
            </a:cxnLst>
            <a:rect l="0" t="0" r="r" b="b"/>
            <a:pathLst>
              <a:path w="1177" h="930">
                <a:moveTo>
                  <a:pt x="1177" y="0"/>
                </a:moveTo>
                <a:lnTo>
                  <a:pt x="797" y="722"/>
                </a:lnTo>
                <a:lnTo>
                  <a:pt x="796" y="722"/>
                </a:lnTo>
                <a:lnTo>
                  <a:pt x="0" y="930"/>
                </a:lnTo>
                <a:lnTo>
                  <a:pt x="325" y="218"/>
                </a:lnTo>
                <a:lnTo>
                  <a:pt x="1177"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p:cNvSpPr>
          <p:nvPr/>
        </p:nvSpPr>
        <p:spPr bwMode="auto">
          <a:xfrm>
            <a:off x="309466" y="4094485"/>
            <a:ext cx="2281237" cy="1447800"/>
          </a:xfrm>
          <a:custGeom>
            <a:avLst/>
            <a:gdLst/>
            <a:ahLst/>
            <a:cxnLst>
              <a:cxn ang="0">
                <a:pos x="815" y="20"/>
              </a:cxn>
              <a:cxn ang="0">
                <a:pos x="1437" y="732"/>
              </a:cxn>
              <a:cxn ang="0">
                <a:pos x="705" y="912"/>
              </a:cxn>
              <a:cxn ang="0">
                <a:pos x="0" y="208"/>
              </a:cxn>
              <a:cxn ang="0">
                <a:pos x="796" y="0"/>
              </a:cxn>
              <a:cxn ang="0">
                <a:pos x="815" y="20"/>
              </a:cxn>
            </a:cxnLst>
            <a:rect l="0" t="0" r="r" b="b"/>
            <a:pathLst>
              <a:path w="1437" h="912">
                <a:moveTo>
                  <a:pt x="815" y="20"/>
                </a:moveTo>
                <a:lnTo>
                  <a:pt x="1437" y="732"/>
                </a:lnTo>
                <a:lnTo>
                  <a:pt x="705" y="912"/>
                </a:lnTo>
                <a:lnTo>
                  <a:pt x="0" y="208"/>
                </a:lnTo>
                <a:lnTo>
                  <a:pt x="796" y="0"/>
                </a:lnTo>
                <a:lnTo>
                  <a:pt x="815" y="20"/>
                </a:lnTo>
                <a:close/>
              </a:path>
            </a:pathLst>
          </a:custGeom>
          <a:solidFill>
            <a:srgbClr val="9900C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
          <p:cNvSpPr>
            <a:spLocks/>
          </p:cNvSpPr>
          <p:nvPr/>
        </p:nvSpPr>
        <p:spPr bwMode="auto">
          <a:xfrm>
            <a:off x="1574703" y="2948311"/>
            <a:ext cx="1628775" cy="2308225"/>
          </a:xfrm>
          <a:custGeom>
            <a:avLst/>
            <a:gdLst/>
            <a:ahLst/>
            <a:cxnLst>
              <a:cxn ang="0">
                <a:pos x="0" y="722"/>
              </a:cxn>
              <a:cxn ang="0">
                <a:pos x="380" y="0"/>
              </a:cxn>
              <a:cxn ang="0">
                <a:pos x="1026" y="736"/>
              </a:cxn>
              <a:cxn ang="0">
                <a:pos x="640" y="1454"/>
              </a:cxn>
              <a:cxn ang="0">
                <a:pos x="18" y="742"/>
              </a:cxn>
              <a:cxn ang="0">
                <a:pos x="0" y="722"/>
              </a:cxn>
            </a:cxnLst>
            <a:rect l="0" t="0" r="r" b="b"/>
            <a:pathLst>
              <a:path w="1026" h="1454">
                <a:moveTo>
                  <a:pt x="0" y="722"/>
                </a:moveTo>
                <a:lnTo>
                  <a:pt x="380" y="0"/>
                </a:lnTo>
                <a:lnTo>
                  <a:pt x="1026" y="736"/>
                </a:lnTo>
                <a:lnTo>
                  <a:pt x="640" y="1454"/>
                </a:lnTo>
                <a:lnTo>
                  <a:pt x="18" y="742"/>
                </a:lnTo>
                <a:lnTo>
                  <a:pt x="0" y="72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01"/>
          <p:cNvSpPr>
            <a:spLocks noEditPoints="1"/>
          </p:cNvSpPr>
          <p:nvPr/>
        </p:nvSpPr>
        <p:spPr bwMode="auto">
          <a:xfrm rot="712547">
            <a:off x="908902" y="3413722"/>
            <a:ext cx="604840" cy="559579"/>
          </a:xfrm>
          <a:custGeom>
            <a:avLst/>
            <a:gdLst/>
            <a:ahLst/>
            <a:cxnLst>
              <a:cxn ang="0">
                <a:pos x="39" y="36"/>
              </a:cxn>
              <a:cxn ang="0">
                <a:pos x="41" y="44"/>
              </a:cxn>
              <a:cxn ang="0">
                <a:pos x="35" y="50"/>
              </a:cxn>
              <a:cxn ang="0">
                <a:pos x="27" y="53"/>
              </a:cxn>
              <a:cxn ang="0">
                <a:pos x="18" y="53"/>
              </a:cxn>
              <a:cxn ang="0">
                <a:pos x="11" y="50"/>
              </a:cxn>
              <a:cxn ang="0">
                <a:pos x="4" y="44"/>
              </a:cxn>
              <a:cxn ang="0">
                <a:pos x="6" y="36"/>
              </a:cxn>
              <a:cxn ang="0">
                <a:pos x="0" y="28"/>
              </a:cxn>
              <a:cxn ang="0">
                <a:pos x="7" y="23"/>
              </a:cxn>
              <a:cxn ang="0">
                <a:pos x="4" y="18"/>
              </a:cxn>
              <a:cxn ang="0">
                <a:pos x="15" y="16"/>
              </a:cxn>
              <a:cxn ang="0">
                <a:pos x="19" y="8"/>
              </a:cxn>
              <a:cxn ang="0">
                <a:pos x="28" y="15"/>
              </a:cxn>
              <a:cxn ang="0">
                <a:pos x="35" y="12"/>
              </a:cxn>
              <a:cxn ang="0">
                <a:pos x="41" y="19"/>
              </a:cxn>
              <a:cxn ang="0">
                <a:pos x="45" y="27"/>
              </a:cxn>
              <a:cxn ang="0">
                <a:pos x="23" y="22"/>
              </a:cxn>
              <a:cxn ang="0">
                <a:pos x="32" y="31"/>
              </a:cxn>
              <a:cxn ang="0">
                <a:pos x="63" y="16"/>
              </a:cxn>
              <a:cxn ang="0">
                <a:pos x="64" y="24"/>
              </a:cxn>
              <a:cxn ang="0">
                <a:pos x="55" y="22"/>
              </a:cxn>
              <a:cxn ang="0">
                <a:pos x="46" y="24"/>
              </a:cxn>
              <a:cxn ang="0">
                <a:pos x="46" y="16"/>
              </a:cxn>
              <a:cxn ang="0">
                <a:pos x="46" y="9"/>
              </a:cxn>
              <a:cxn ang="0">
                <a:pos x="46" y="2"/>
              </a:cxn>
              <a:cxn ang="0">
                <a:pos x="55" y="4"/>
              </a:cxn>
              <a:cxn ang="0">
                <a:pos x="59" y="0"/>
              </a:cxn>
              <a:cxn ang="0">
                <a:pos x="62" y="7"/>
              </a:cxn>
              <a:cxn ang="0">
                <a:pos x="68" y="15"/>
              </a:cxn>
              <a:cxn ang="0">
                <a:pos x="62" y="55"/>
              </a:cxn>
              <a:cxn ang="0">
                <a:pos x="59" y="63"/>
              </a:cxn>
              <a:cxn ang="0">
                <a:pos x="54" y="59"/>
              </a:cxn>
              <a:cxn ang="0">
                <a:pos x="45" y="60"/>
              </a:cxn>
              <a:cxn ang="0">
                <a:pos x="41" y="52"/>
              </a:cxn>
              <a:cxn ang="0">
                <a:pos x="47" y="44"/>
              </a:cxn>
              <a:cxn ang="0">
                <a:pos x="50" y="36"/>
              </a:cxn>
              <a:cxn ang="0">
                <a:pos x="56" y="40"/>
              </a:cxn>
              <a:cxn ang="0">
                <a:pos x="64" y="39"/>
              </a:cxn>
              <a:cxn ang="0">
                <a:pos x="63" y="46"/>
              </a:cxn>
              <a:cxn ang="0">
                <a:pos x="55" y="8"/>
              </a:cxn>
              <a:cxn ang="0">
                <a:pos x="59" y="13"/>
              </a:cxn>
              <a:cxn ang="0">
                <a:pos x="50" y="49"/>
              </a:cxn>
              <a:cxn ang="0">
                <a:pos x="55" y="45"/>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57"/>
          <p:cNvSpPr>
            <a:spLocks noEditPoints="1"/>
          </p:cNvSpPr>
          <p:nvPr/>
        </p:nvSpPr>
        <p:spPr bwMode="auto">
          <a:xfrm rot="19016722">
            <a:off x="1237899" y="4650644"/>
            <a:ext cx="433123" cy="383975"/>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22"/>
          <p:cNvSpPr>
            <a:spLocks noEditPoints="1"/>
          </p:cNvSpPr>
          <p:nvPr/>
        </p:nvSpPr>
        <p:spPr bwMode="auto">
          <a:xfrm rot="21215338">
            <a:off x="2177953" y="3898007"/>
            <a:ext cx="500705" cy="392959"/>
          </a:xfrm>
          <a:custGeom>
            <a:avLst/>
            <a:gdLst/>
            <a:ahLst/>
            <a:cxnLst>
              <a:cxn ang="0">
                <a:pos x="57" y="37"/>
              </a:cxn>
              <a:cxn ang="0">
                <a:pos x="38" y="56"/>
              </a:cxn>
              <a:cxn ang="0">
                <a:pos x="34" y="57"/>
              </a:cxn>
              <a:cxn ang="0">
                <a:pos x="31" y="56"/>
              </a:cxn>
              <a:cxn ang="0">
                <a:pos x="4" y="28"/>
              </a:cxn>
              <a:cxn ang="0">
                <a:pos x="0" y="20"/>
              </a:cxn>
              <a:cxn ang="0">
                <a:pos x="0" y="4"/>
              </a:cxn>
              <a:cxn ang="0">
                <a:pos x="5" y="0"/>
              </a:cxn>
              <a:cxn ang="0">
                <a:pos x="21" y="0"/>
              </a:cxn>
              <a:cxn ang="0">
                <a:pos x="29" y="3"/>
              </a:cxn>
              <a:cxn ang="0">
                <a:pos x="57" y="30"/>
              </a:cxn>
              <a:cxn ang="0">
                <a:pos x="58" y="34"/>
              </a:cxn>
              <a:cxn ang="0">
                <a:pos x="57" y="37"/>
              </a:cxn>
              <a:cxn ang="0">
                <a:pos x="13" y="7"/>
              </a:cxn>
              <a:cxn ang="0">
                <a:pos x="8" y="12"/>
              </a:cxn>
              <a:cxn ang="0">
                <a:pos x="13" y="17"/>
              </a:cxn>
              <a:cxn ang="0">
                <a:pos x="17" y="12"/>
              </a:cxn>
              <a:cxn ang="0">
                <a:pos x="13" y="7"/>
              </a:cxn>
              <a:cxn ang="0">
                <a:pos x="71" y="37"/>
              </a:cxn>
              <a:cxn ang="0">
                <a:pos x="52" y="56"/>
              </a:cxn>
              <a:cxn ang="0">
                <a:pos x="49" y="57"/>
              </a:cxn>
              <a:cxn ang="0">
                <a:pos x="45" y="55"/>
              </a:cxn>
              <a:cxn ang="0">
                <a:pos x="63" y="37"/>
              </a:cxn>
              <a:cxn ang="0">
                <a:pos x="64" y="34"/>
              </a:cxn>
              <a:cxn ang="0">
                <a:pos x="63" y="30"/>
              </a:cxn>
              <a:cxn ang="0">
                <a:pos x="35" y="3"/>
              </a:cxn>
              <a:cxn ang="0">
                <a:pos x="27" y="0"/>
              </a:cxn>
              <a:cxn ang="0">
                <a:pos x="36" y="0"/>
              </a:cxn>
              <a:cxn ang="0">
                <a:pos x="44" y="3"/>
              </a:cxn>
              <a:cxn ang="0">
                <a:pos x="71" y="30"/>
              </a:cxn>
              <a:cxn ang="0">
                <a:pos x="73" y="34"/>
              </a:cxn>
              <a:cxn ang="0">
                <a:pos x="71" y="37"/>
              </a:cxn>
            </a:cxnLst>
            <a:rect l="0" t="0" r="r" b="b"/>
            <a:pathLst>
              <a:path w="73" h="57">
                <a:moveTo>
                  <a:pt x="57" y="37"/>
                </a:moveTo>
                <a:cubicBezTo>
                  <a:pt x="38" y="56"/>
                  <a:pt x="38" y="56"/>
                  <a:pt x="38" y="56"/>
                </a:cubicBezTo>
                <a:cubicBezTo>
                  <a:pt x="37" y="57"/>
                  <a:pt x="36" y="57"/>
                  <a:pt x="34" y="57"/>
                </a:cubicBezTo>
                <a:cubicBezTo>
                  <a:pt x="33" y="57"/>
                  <a:pt x="32" y="57"/>
                  <a:pt x="31" y="56"/>
                </a:cubicBezTo>
                <a:cubicBezTo>
                  <a:pt x="4" y="28"/>
                  <a:pt x="4" y="28"/>
                  <a:pt x="4" y="28"/>
                </a:cubicBezTo>
                <a:cubicBezTo>
                  <a:pt x="2" y="27"/>
                  <a:pt x="0" y="23"/>
                  <a:pt x="0" y="20"/>
                </a:cubicBezTo>
                <a:cubicBezTo>
                  <a:pt x="0" y="4"/>
                  <a:pt x="0" y="4"/>
                  <a:pt x="0" y="4"/>
                </a:cubicBezTo>
                <a:cubicBezTo>
                  <a:pt x="0" y="2"/>
                  <a:pt x="3" y="0"/>
                  <a:pt x="5" y="0"/>
                </a:cubicBezTo>
                <a:cubicBezTo>
                  <a:pt x="21" y="0"/>
                  <a:pt x="21" y="0"/>
                  <a:pt x="21" y="0"/>
                </a:cubicBezTo>
                <a:cubicBezTo>
                  <a:pt x="24" y="0"/>
                  <a:pt x="27" y="1"/>
                  <a:pt x="29" y="3"/>
                </a:cubicBezTo>
                <a:cubicBezTo>
                  <a:pt x="57" y="30"/>
                  <a:pt x="57" y="30"/>
                  <a:pt x="57" y="30"/>
                </a:cubicBezTo>
                <a:cubicBezTo>
                  <a:pt x="57" y="31"/>
                  <a:pt x="58" y="32"/>
                  <a:pt x="58" y="34"/>
                </a:cubicBezTo>
                <a:cubicBezTo>
                  <a:pt x="58" y="35"/>
                  <a:pt x="57" y="36"/>
                  <a:pt x="57" y="37"/>
                </a:cubicBezTo>
                <a:close/>
                <a:moveTo>
                  <a:pt x="13" y="7"/>
                </a:moveTo>
                <a:cubicBezTo>
                  <a:pt x="10" y="7"/>
                  <a:pt x="8" y="9"/>
                  <a:pt x="8" y="12"/>
                </a:cubicBezTo>
                <a:cubicBezTo>
                  <a:pt x="8" y="14"/>
                  <a:pt x="10" y="17"/>
                  <a:pt x="13" y="17"/>
                </a:cubicBezTo>
                <a:cubicBezTo>
                  <a:pt x="15" y="17"/>
                  <a:pt x="17" y="14"/>
                  <a:pt x="17" y="12"/>
                </a:cubicBezTo>
                <a:cubicBezTo>
                  <a:pt x="17" y="9"/>
                  <a:pt x="15" y="7"/>
                  <a:pt x="13" y="7"/>
                </a:cubicBezTo>
                <a:close/>
                <a:moveTo>
                  <a:pt x="71" y="37"/>
                </a:moveTo>
                <a:cubicBezTo>
                  <a:pt x="52" y="56"/>
                  <a:pt x="52" y="56"/>
                  <a:pt x="52" y="56"/>
                </a:cubicBezTo>
                <a:cubicBezTo>
                  <a:pt x="52" y="57"/>
                  <a:pt x="50" y="57"/>
                  <a:pt x="49" y="57"/>
                </a:cubicBezTo>
                <a:cubicBezTo>
                  <a:pt x="47" y="57"/>
                  <a:pt x="46" y="56"/>
                  <a:pt x="45" y="55"/>
                </a:cubicBezTo>
                <a:cubicBezTo>
                  <a:pt x="63" y="37"/>
                  <a:pt x="63" y="37"/>
                  <a:pt x="63" y="37"/>
                </a:cubicBezTo>
                <a:cubicBezTo>
                  <a:pt x="63" y="36"/>
                  <a:pt x="64" y="35"/>
                  <a:pt x="64" y="34"/>
                </a:cubicBezTo>
                <a:cubicBezTo>
                  <a:pt x="64" y="32"/>
                  <a:pt x="63" y="31"/>
                  <a:pt x="63" y="30"/>
                </a:cubicBezTo>
                <a:cubicBezTo>
                  <a:pt x="35" y="3"/>
                  <a:pt x="35" y="3"/>
                  <a:pt x="35" y="3"/>
                </a:cubicBezTo>
                <a:cubicBezTo>
                  <a:pt x="34" y="1"/>
                  <a:pt x="30" y="0"/>
                  <a:pt x="27" y="0"/>
                </a:cubicBezTo>
                <a:cubicBezTo>
                  <a:pt x="36" y="0"/>
                  <a:pt x="36" y="0"/>
                  <a:pt x="36" y="0"/>
                </a:cubicBezTo>
                <a:cubicBezTo>
                  <a:pt x="38" y="0"/>
                  <a:pt x="42" y="1"/>
                  <a:pt x="44" y="3"/>
                </a:cubicBezTo>
                <a:cubicBezTo>
                  <a:pt x="71" y="30"/>
                  <a:pt x="71" y="30"/>
                  <a:pt x="71" y="30"/>
                </a:cubicBezTo>
                <a:cubicBezTo>
                  <a:pt x="72" y="31"/>
                  <a:pt x="73" y="32"/>
                  <a:pt x="73" y="34"/>
                </a:cubicBezTo>
                <a:cubicBezTo>
                  <a:pt x="73" y="35"/>
                  <a:pt x="72" y="36"/>
                  <a:pt x="71" y="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矩形 15"/>
          <p:cNvSpPr/>
          <p:nvPr/>
        </p:nvSpPr>
        <p:spPr>
          <a:xfrm>
            <a:off x="2948754" y="2439527"/>
            <a:ext cx="6169875" cy="3970318"/>
          </a:xfrm>
          <a:prstGeom prst="rect">
            <a:avLst/>
          </a:prstGeom>
        </p:spPr>
        <p:txBody>
          <a:bodyPr wrap="square">
            <a:spAutoFit/>
          </a:bodyPr>
          <a:lstStyle/>
          <a:p>
            <a:pPr>
              <a:lnSpc>
                <a:spcPct val="150000"/>
              </a:lnSpc>
            </a:pPr>
            <a:r>
              <a:rPr lang="zh-CN" altLang="en-US" sz="2400" dirty="0"/>
              <a:t>（</a:t>
            </a:r>
            <a:r>
              <a:rPr lang="en-US" altLang="zh-CN" sz="2400" dirty="0"/>
              <a:t>1</a:t>
            </a:r>
            <a:r>
              <a:rPr lang="zh-CN" altLang="en-US" sz="2400" dirty="0"/>
              <a:t>）有一定的房务工作和管理</a:t>
            </a:r>
            <a:r>
              <a:rPr lang="zh-CN" altLang="en-US" sz="2400" dirty="0" smtClean="0"/>
              <a:t>经验</a:t>
            </a:r>
            <a:r>
              <a:rPr lang="zh-CN" altLang="en-US" sz="2400" dirty="0"/>
              <a:t>。</a:t>
            </a:r>
            <a:r>
              <a:rPr lang="zh-CN" altLang="en-US" sz="2400" dirty="0" smtClean="0"/>
              <a:t>（基础）</a:t>
            </a:r>
            <a:endParaRPr lang="en-US" altLang="zh-CN" sz="2400" dirty="0" smtClean="0"/>
          </a:p>
          <a:p>
            <a:pPr>
              <a:lnSpc>
                <a:spcPct val="150000"/>
              </a:lnSpc>
            </a:pPr>
            <a:r>
              <a:rPr lang="zh-CN" altLang="zh-CN" sz="2400" dirty="0"/>
              <a:t>（</a:t>
            </a:r>
            <a:r>
              <a:rPr lang="en-US" altLang="zh-CN" sz="2400" dirty="0"/>
              <a:t>2</a:t>
            </a:r>
            <a:r>
              <a:rPr lang="zh-CN" altLang="zh-CN" sz="2400" dirty="0"/>
              <a:t>）有强烈的事业心和工作动力</a:t>
            </a:r>
            <a:r>
              <a:rPr lang="zh-CN" altLang="zh-CN" sz="2400" dirty="0" smtClean="0"/>
              <a:t>。</a:t>
            </a:r>
            <a:endParaRPr lang="en-US" altLang="zh-CN" sz="2400" dirty="0" smtClean="0"/>
          </a:p>
          <a:p>
            <a:pPr>
              <a:lnSpc>
                <a:spcPct val="150000"/>
              </a:lnSpc>
            </a:pPr>
            <a:r>
              <a:rPr lang="zh-CN" altLang="zh-CN" sz="2400" dirty="0"/>
              <a:t>（</a:t>
            </a:r>
            <a:r>
              <a:rPr lang="en-US" altLang="zh-CN" sz="2400" dirty="0"/>
              <a:t>3</a:t>
            </a:r>
            <a:r>
              <a:rPr lang="zh-CN" altLang="zh-CN" sz="2400" dirty="0"/>
              <a:t>）有旺盛的精力，良好的体魄</a:t>
            </a:r>
            <a:r>
              <a:rPr lang="zh-CN" altLang="zh-CN" sz="2400" dirty="0" smtClean="0"/>
              <a:t>。</a:t>
            </a:r>
            <a:endParaRPr lang="en-US" altLang="zh-CN" sz="2400" dirty="0" smtClean="0"/>
          </a:p>
          <a:p>
            <a:pPr>
              <a:lnSpc>
                <a:spcPct val="150000"/>
              </a:lnSpc>
            </a:pPr>
            <a:r>
              <a:rPr lang="zh-CN" altLang="zh-CN" sz="2400" dirty="0"/>
              <a:t>（</a:t>
            </a:r>
            <a:r>
              <a:rPr lang="en-US" altLang="zh-CN" sz="2400" dirty="0"/>
              <a:t>4</a:t>
            </a:r>
            <a:r>
              <a:rPr lang="zh-CN" altLang="zh-CN" sz="2400" dirty="0"/>
              <a:t>）有较好的业务素质和较宽的知识面</a:t>
            </a:r>
            <a:r>
              <a:rPr lang="zh-CN" altLang="zh-CN" sz="2400" dirty="0" smtClean="0"/>
              <a:t>。</a:t>
            </a:r>
            <a:endParaRPr lang="en-US" altLang="zh-CN" sz="2400" dirty="0" smtClean="0"/>
          </a:p>
          <a:p>
            <a:pPr>
              <a:lnSpc>
                <a:spcPct val="150000"/>
              </a:lnSpc>
            </a:pPr>
            <a:r>
              <a:rPr lang="zh-CN" altLang="zh-CN" sz="2400" dirty="0"/>
              <a:t>（</a:t>
            </a:r>
            <a:r>
              <a:rPr lang="en-US" altLang="zh-CN" sz="2400" dirty="0"/>
              <a:t>5</a:t>
            </a:r>
            <a:r>
              <a:rPr lang="zh-CN" altLang="zh-CN" sz="2400" dirty="0"/>
              <a:t>）有优秀的个人品质</a:t>
            </a:r>
            <a:r>
              <a:rPr lang="zh-CN" altLang="zh-CN" sz="2400" dirty="0" smtClean="0"/>
              <a:t>。</a:t>
            </a:r>
            <a:endParaRPr lang="en-US" altLang="zh-CN" sz="2400" dirty="0" smtClean="0"/>
          </a:p>
          <a:p>
            <a:pPr>
              <a:lnSpc>
                <a:spcPct val="150000"/>
              </a:lnSpc>
            </a:pPr>
            <a:r>
              <a:rPr lang="zh-CN" altLang="zh-CN" sz="2400" dirty="0"/>
              <a:t>（</a:t>
            </a:r>
            <a:r>
              <a:rPr lang="en-US" altLang="zh-CN" sz="2400" dirty="0"/>
              <a:t>6</a:t>
            </a:r>
            <a:r>
              <a:rPr lang="zh-CN" altLang="zh-CN" sz="2400" dirty="0"/>
              <a:t>）有良好的</a:t>
            </a:r>
            <a:r>
              <a:rPr lang="zh-CN" altLang="zh-CN" sz="2400" dirty="0" smtClean="0"/>
              <a:t>人际关系和</a:t>
            </a:r>
            <a:r>
              <a:rPr lang="zh-CN" altLang="zh-CN" sz="2400" dirty="0"/>
              <a:t>沟通能力</a:t>
            </a:r>
            <a:r>
              <a:rPr lang="zh-CN" altLang="zh-CN" sz="2400" dirty="0" smtClean="0"/>
              <a:t>。</a:t>
            </a:r>
            <a:endParaRPr lang="en-US" altLang="zh-CN" sz="2400" dirty="0" smtClean="0"/>
          </a:p>
          <a:p>
            <a:pPr>
              <a:lnSpc>
                <a:spcPct val="150000"/>
              </a:lnSpc>
            </a:pPr>
            <a:r>
              <a:rPr lang="zh-CN" altLang="zh-CN" sz="2400" dirty="0"/>
              <a:t>（</a:t>
            </a:r>
            <a:r>
              <a:rPr lang="en-US" altLang="zh-CN" sz="2400" dirty="0"/>
              <a:t>7</a:t>
            </a:r>
            <a:r>
              <a:rPr lang="zh-CN" altLang="zh-CN" sz="2400" dirty="0"/>
              <a:t>）有组织协调能力。</a:t>
            </a:r>
            <a:endParaRPr lang="zh-CN" altLang="en-US" sz="2400" dirty="0"/>
          </a:p>
        </p:txBody>
      </p:sp>
    </p:spTree>
    <p:extLst>
      <p:ext uri="{BB962C8B-B14F-4D97-AF65-F5344CB8AC3E}">
        <p14:creationId xmlns:p14="http://schemas.microsoft.com/office/powerpoint/2010/main" val="28803993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 presetClass="entr" presetSubtype="4" accel="50000" decel="5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53"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2000"/>
                            </p:stCondLst>
                            <p:childTnLst>
                              <p:par>
                                <p:cTn id="27" presetID="2" presetClass="entr" presetSubtype="2" accel="50000" decel="5000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53"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5"/>
          <p:cNvSpPr>
            <a:spLocks/>
          </p:cNvSpPr>
          <p:nvPr/>
        </p:nvSpPr>
        <p:spPr bwMode="auto">
          <a:xfrm>
            <a:off x="189223" y="2717168"/>
            <a:ext cx="1868487" cy="1476375"/>
          </a:xfrm>
          <a:custGeom>
            <a:avLst/>
            <a:gdLst/>
            <a:ahLst/>
            <a:cxnLst>
              <a:cxn ang="0">
                <a:pos x="1177" y="0"/>
              </a:cxn>
              <a:cxn ang="0">
                <a:pos x="797" y="722"/>
              </a:cxn>
              <a:cxn ang="0">
                <a:pos x="796" y="722"/>
              </a:cxn>
              <a:cxn ang="0">
                <a:pos x="0" y="930"/>
              </a:cxn>
              <a:cxn ang="0">
                <a:pos x="325" y="218"/>
              </a:cxn>
              <a:cxn ang="0">
                <a:pos x="1177" y="0"/>
              </a:cxn>
            </a:cxnLst>
            <a:rect l="0" t="0" r="r" b="b"/>
            <a:pathLst>
              <a:path w="1177" h="930">
                <a:moveTo>
                  <a:pt x="1177" y="0"/>
                </a:moveTo>
                <a:lnTo>
                  <a:pt x="797" y="722"/>
                </a:lnTo>
                <a:lnTo>
                  <a:pt x="796" y="722"/>
                </a:lnTo>
                <a:lnTo>
                  <a:pt x="0" y="930"/>
                </a:lnTo>
                <a:lnTo>
                  <a:pt x="325" y="218"/>
                </a:lnTo>
                <a:lnTo>
                  <a:pt x="1177"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p:cNvSpPr>
          <p:nvPr/>
        </p:nvSpPr>
        <p:spPr bwMode="auto">
          <a:xfrm>
            <a:off x="189223" y="3863342"/>
            <a:ext cx="2281237" cy="1447800"/>
          </a:xfrm>
          <a:custGeom>
            <a:avLst/>
            <a:gdLst/>
            <a:ahLst/>
            <a:cxnLst>
              <a:cxn ang="0">
                <a:pos x="815" y="20"/>
              </a:cxn>
              <a:cxn ang="0">
                <a:pos x="1437" y="732"/>
              </a:cxn>
              <a:cxn ang="0">
                <a:pos x="705" y="912"/>
              </a:cxn>
              <a:cxn ang="0">
                <a:pos x="0" y="208"/>
              </a:cxn>
              <a:cxn ang="0">
                <a:pos x="796" y="0"/>
              </a:cxn>
              <a:cxn ang="0">
                <a:pos x="815" y="20"/>
              </a:cxn>
            </a:cxnLst>
            <a:rect l="0" t="0" r="r" b="b"/>
            <a:pathLst>
              <a:path w="1437" h="912">
                <a:moveTo>
                  <a:pt x="815" y="20"/>
                </a:moveTo>
                <a:lnTo>
                  <a:pt x="1437" y="732"/>
                </a:lnTo>
                <a:lnTo>
                  <a:pt x="705" y="912"/>
                </a:lnTo>
                <a:lnTo>
                  <a:pt x="0" y="208"/>
                </a:lnTo>
                <a:lnTo>
                  <a:pt x="796" y="0"/>
                </a:lnTo>
                <a:lnTo>
                  <a:pt x="815" y="20"/>
                </a:lnTo>
                <a:close/>
              </a:path>
            </a:pathLst>
          </a:custGeom>
          <a:solidFill>
            <a:srgbClr val="9900C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
          <p:cNvSpPr>
            <a:spLocks/>
          </p:cNvSpPr>
          <p:nvPr/>
        </p:nvSpPr>
        <p:spPr bwMode="auto">
          <a:xfrm>
            <a:off x="1454460" y="2717168"/>
            <a:ext cx="1628775" cy="2308225"/>
          </a:xfrm>
          <a:custGeom>
            <a:avLst/>
            <a:gdLst/>
            <a:ahLst/>
            <a:cxnLst>
              <a:cxn ang="0">
                <a:pos x="0" y="722"/>
              </a:cxn>
              <a:cxn ang="0">
                <a:pos x="380" y="0"/>
              </a:cxn>
              <a:cxn ang="0">
                <a:pos x="1026" y="736"/>
              </a:cxn>
              <a:cxn ang="0">
                <a:pos x="640" y="1454"/>
              </a:cxn>
              <a:cxn ang="0">
                <a:pos x="18" y="742"/>
              </a:cxn>
              <a:cxn ang="0">
                <a:pos x="0" y="722"/>
              </a:cxn>
            </a:cxnLst>
            <a:rect l="0" t="0" r="r" b="b"/>
            <a:pathLst>
              <a:path w="1026" h="1454">
                <a:moveTo>
                  <a:pt x="0" y="722"/>
                </a:moveTo>
                <a:lnTo>
                  <a:pt x="380" y="0"/>
                </a:lnTo>
                <a:lnTo>
                  <a:pt x="1026" y="736"/>
                </a:lnTo>
                <a:lnTo>
                  <a:pt x="640" y="1454"/>
                </a:lnTo>
                <a:lnTo>
                  <a:pt x="18" y="742"/>
                </a:lnTo>
                <a:lnTo>
                  <a:pt x="0" y="72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01"/>
          <p:cNvSpPr>
            <a:spLocks noEditPoints="1"/>
          </p:cNvSpPr>
          <p:nvPr/>
        </p:nvSpPr>
        <p:spPr bwMode="auto">
          <a:xfrm rot="712547">
            <a:off x="788659" y="3182579"/>
            <a:ext cx="604840" cy="559579"/>
          </a:xfrm>
          <a:custGeom>
            <a:avLst/>
            <a:gdLst/>
            <a:ahLst/>
            <a:cxnLst>
              <a:cxn ang="0">
                <a:pos x="39" y="36"/>
              </a:cxn>
              <a:cxn ang="0">
                <a:pos x="41" y="44"/>
              </a:cxn>
              <a:cxn ang="0">
                <a:pos x="35" y="50"/>
              </a:cxn>
              <a:cxn ang="0">
                <a:pos x="27" y="53"/>
              </a:cxn>
              <a:cxn ang="0">
                <a:pos x="18" y="53"/>
              </a:cxn>
              <a:cxn ang="0">
                <a:pos x="11" y="50"/>
              </a:cxn>
              <a:cxn ang="0">
                <a:pos x="4" y="44"/>
              </a:cxn>
              <a:cxn ang="0">
                <a:pos x="6" y="36"/>
              </a:cxn>
              <a:cxn ang="0">
                <a:pos x="0" y="28"/>
              </a:cxn>
              <a:cxn ang="0">
                <a:pos x="7" y="23"/>
              </a:cxn>
              <a:cxn ang="0">
                <a:pos x="4" y="18"/>
              </a:cxn>
              <a:cxn ang="0">
                <a:pos x="15" y="16"/>
              </a:cxn>
              <a:cxn ang="0">
                <a:pos x="19" y="8"/>
              </a:cxn>
              <a:cxn ang="0">
                <a:pos x="28" y="15"/>
              </a:cxn>
              <a:cxn ang="0">
                <a:pos x="35" y="12"/>
              </a:cxn>
              <a:cxn ang="0">
                <a:pos x="41" y="19"/>
              </a:cxn>
              <a:cxn ang="0">
                <a:pos x="45" y="27"/>
              </a:cxn>
              <a:cxn ang="0">
                <a:pos x="23" y="22"/>
              </a:cxn>
              <a:cxn ang="0">
                <a:pos x="32" y="31"/>
              </a:cxn>
              <a:cxn ang="0">
                <a:pos x="63" y="16"/>
              </a:cxn>
              <a:cxn ang="0">
                <a:pos x="64" y="24"/>
              </a:cxn>
              <a:cxn ang="0">
                <a:pos x="55" y="22"/>
              </a:cxn>
              <a:cxn ang="0">
                <a:pos x="46" y="24"/>
              </a:cxn>
              <a:cxn ang="0">
                <a:pos x="46" y="16"/>
              </a:cxn>
              <a:cxn ang="0">
                <a:pos x="46" y="9"/>
              </a:cxn>
              <a:cxn ang="0">
                <a:pos x="46" y="2"/>
              </a:cxn>
              <a:cxn ang="0">
                <a:pos x="55" y="4"/>
              </a:cxn>
              <a:cxn ang="0">
                <a:pos x="59" y="0"/>
              </a:cxn>
              <a:cxn ang="0">
                <a:pos x="62" y="7"/>
              </a:cxn>
              <a:cxn ang="0">
                <a:pos x="68" y="15"/>
              </a:cxn>
              <a:cxn ang="0">
                <a:pos x="62" y="55"/>
              </a:cxn>
              <a:cxn ang="0">
                <a:pos x="59" y="63"/>
              </a:cxn>
              <a:cxn ang="0">
                <a:pos x="54" y="59"/>
              </a:cxn>
              <a:cxn ang="0">
                <a:pos x="45" y="60"/>
              </a:cxn>
              <a:cxn ang="0">
                <a:pos x="41" y="52"/>
              </a:cxn>
              <a:cxn ang="0">
                <a:pos x="47" y="44"/>
              </a:cxn>
              <a:cxn ang="0">
                <a:pos x="50" y="36"/>
              </a:cxn>
              <a:cxn ang="0">
                <a:pos x="56" y="40"/>
              </a:cxn>
              <a:cxn ang="0">
                <a:pos x="64" y="39"/>
              </a:cxn>
              <a:cxn ang="0">
                <a:pos x="63" y="46"/>
              </a:cxn>
              <a:cxn ang="0">
                <a:pos x="55" y="8"/>
              </a:cxn>
              <a:cxn ang="0">
                <a:pos x="59" y="13"/>
              </a:cxn>
              <a:cxn ang="0">
                <a:pos x="50" y="49"/>
              </a:cxn>
              <a:cxn ang="0">
                <a:pos x="55" y="45"/>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57"/>
          <p:cNvSpPr>
            <a:spLocks noEditPoints="1"/>
          </p:cNvSpPr>
          <p:nvPr/>
        </p:nvSpPr>
        <p:spPr bwMode="auto">
          <a:xfrm rot="19016722">
            <a:off x="1117656" y="4419501"/>
            <a:ext cx="433123" cy="383975"/>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22"/>
          <p:cNvSpPr>
            <a:spLocks noEditPoints="1"/>
          </p:cNvSpPr>
          <p:nvPr/>
        </p:nvSpPr>
        <p:spPr bwMode="auto">
          <a:xfrm rot="21215338">
            <a:off x="2057710" y="3666864"/>
            <a:ext cx="500705" cy="392959"/>
          </a:xfrm>
          <a:custGeom>
            <a:avLst/>
            <a:gdLst/>
            <a:ahLst/>
            <a:cxnLst>
              <a:cxn ang="0">
                <a:pos x="57" y="37"/>
              </a:cxn>
              <a:cxn ang="0">
                <a:pos x="38" y="56"/>
              </a:cxn>
              <a:cxn ang="0">
                <a:pos x="34" y="57"/>
              </a:cxn>
              <a:cxn ang="0">
                <a:pos x="31" y="56"/>
              </a:cxn>
              <a:cxn ang="0">
                <a:pos x="4" y="28"/>
              </a:cxn>
              <a:cxn ang="0">
                <a:pos x="0" y="20"/>
              </a:cxn>
              <a:cxn ang="0">
                <a:pos x="0" y="4"/>
              </a:cxn>
              <a:cxn ang="0">
                <a:pos x="5" y="0"/>
              </a:cxn>
              <a:cxn ang="0">
                <a:pos x="21" y="0"/>
              </a:cxn>
              <a:cxn ang="0">
                <a:pos x="29" y="3"/>
              </a:cxn>
              <a:cxn ang="0">
                <a:pos x="57" y="30"/>
              </a:cxn>
              <a:cxn ang="0">
                <a:pos x="58" y="34"/>
              </a:cxn>
              <a:cxn ang="0">
                <a:pos x="57" y="37"/>
              </a:cxn>
              <a:cxn ang="0">
                <a:pos x="13" y="7"/>
              </a:cxn>
              <a:cxn ang="0">
                <a:pos x="8" y="12"/>
              </a:cxn>
              <a:cxn ang="0">
                <a:pos x="13" y="17"/>
              </a:cxn>
              <a:cxn ang="0">
                <a:pos x="17" y="12"/>
              </a:cxn>
              <a:cxn ang="0">
                <a:pos x="13" y="7"/>
              </a:cxn>
              <a:cxn ang="0">
                <a:pos x="71" y="37"/>
              </a:cxn>
              <a:cxn ang="0">
                <a:pos x="52" y="56"/>
              </a:cxn>
              <a:cxn ang="0">
                <a:pos x="49" y="57"/>
              </a:cxn>
              <a:cxn ang="0">
                <a:pos x="45" y="55"/>
              </a:cxn>
              <a:cxn ang="0">
                <a:pos x="63" y="37"/>
              </a:cxn>
              <a:cxn ang="0">
                <a:pos x="64" y="34"/>
              </a:cxn>
              <a:cxn ang="0">
                <a:pos x="63" y="30"/>
              </a:cxn>
              <a:cxn ang="0">
                <a:pos x="35" y="3"/>
              </a:cxn>
              <a:cxn ang="0">
                <a:pos x="27" y="0"/>
              </a:cxn>
              <a:cxn ang="0">
                <a:pos x="36" y="0"/>
              </a:cxn>
              <a:cxn ang="0">
                <a:pos x="44" y="3"/>
              </a:cxn>
              <a:cxn ang="0">
                <a:pos x="71" y="30"/>
              </a:cxn>
              <a:cxn ang="0">
                <a:pos x="73" y="34"/>
              </a:cxn>
              <a:cxn ang="0">
                <a:pos x="71" y="37"/>
              </a:cxn>
            </a:cxnLst>
            <a:rect l="0" t="0" r="r" b="b"/>
            <a:pathLst>
              <a:path w="73" h="57">
                <a:moveTo>
                  <a:pt x="57" y="37"/>
                </a:moveTo>
                <a:cubicBezTo>
                  <a:pt x="38" y="56"/>
                  <a:pt x="38" y="56"/>
                  <a:pt x="38" y="56"/>
                </a:cubicBezTo>
                <a:cubicBezTo>
                  <a:pt x="37" y="57"/>
                  <a:pt x="36" y="57"/>
                  <a:pt x="34" y="57"/>
                </a:cubicBezTo>
                <a:cubicBezTo>
                  <a:pt x="33" y="57"/>
                  <a:pt x="32" y="57"/>
                  <a:pt x="31" y="56"/>
                </a:cubicBezTo>
                <a:cubicBezTo>
                  <a:pt x="4" y="28"/>
                  <a:pt x="4" y="28"/>
                  <a:pt x="4" y="28"/>
                </a:cubicBezTo>
                <a:cubicBezTo>
                  <a:pt x="2" y="27"/>
                  <a:pt x="0" y="23"/>
                  <a:pt x="0" y="20"/>
                </a:cubicBezTo>
                <a:cubicBezTo>
                  <a:pt x="0" y="4"/>
                  <a:pt x="0" y="4"/>
                  <a:pt x="0" y="4"/>
                </a:cubicBezTo>
                <a:cubicBezTo>
                  <a:pt x="0" y="2"/>
                  <a:pt x="3" y="0"/>
                  <a:pt x="5" y="0"/>
                </a:cubicBezTo>
                <a:cubicBezTo>
                  <a:pt x="21" y="0"/>
                  <a:pt x="21" y="0"/>
                  <a:pt x="21" y="0"/>
                </a:cubicBezTo>
                <a:cubicBezTo>
                  <a:pt x="24" y="0"/>
                  <a:pt x="27" y="1"/>
                  <a:pt x="29" y="3"/>
                </a:cubicBezTo>
                <a:cubicBezTo>
                  <a:pt x="57" y="30"/>
                  <a:pt x="57" y="30"/>
                  <a:pt x="57" y="30"/>
                </a:cubicBezTo>
                <a:cubicBezTo>
                  <a:pt x="57" y="31"/>
                  <a:pt x="58" y="32"/>
                  <a:pt x="58" y="34"/>
                </a:cubicBezTo>
                <a:cubicBezTo>
                  <a:pt x="58" y="35"/>
                  <a:pt x="57" y="36"/>
                  <a:pt x="57" y="37"/>
                </a:cubicBezTo>
                <a:close/>
                <a:moveTo>
                  <a:pt x="13" y="7"/>
                </a:moveTo>
                <a:cubicBezTo>
                  <a:pt x="10" y="7"/>
                  <a:pt x="8" y="9"/>
                  <a:pt x="8" y="12"/>
                </a:cubicBezTo>
                <a:cubicBezTo>
                  <a:pt x="8" y="14"/>
                  <a:pt x="10" y="17"/>
                  <a:pt x="13" y="17"/>
                </a:cubicBezTo>
                <a:cubicBezTo>
                  <a:pt x="15" y="17"/>
                  <a:pt x="17" y="14"/>
                  <a:pt x="17" y="12"/>
                </a:cubicBezTo>
                <a:cubicBezTo>
                  <a:pt x="17" y="9"/>
                  <a:pt x="15" y="7"/>
                  <a:pt x="13" y="7"/>
                </a:cubicBezTo>
                <a:close/>
                <a:moveTo>
                  <a:pt x="71" y="37"/>
                </a:moveTo>
                <a:cubicBezTo>
                  <a:pt x="52" y="56"/>
                  <a:pt x="52" y="56"/>
                  <a:pt x="52" y="56"/>
                </a:cubicBezTo>
                <a:cubicBezTo>
                  <a:pt x="52" y="57"/>
                  <a:pt x="50" y="57"/>
                  <a:pt x="49" y="57"/>
                </a:cubicBezTo>
                <a:cubicBezTo>
                  <a:pt x="47" y="57"/>
                  <a:pt x="46" y="56"/>
                  <a:pt x="45" y="55"/>
                </a:cubicBezTo>
                <a:cubicBezTo>
                  <a:pt x="63" y="37"/>
                  <a:pt x="63" y="37"/>
                  <a:pt x="63" y="37"/>
                </a:cubicBezTo>
                <a:cubicBezTo>
                  <a:pt x="63" y="36"/>
                  <a:pt x="64" y="35"/>
                  <a:pt x="64" y="34"/>
                </a:cubicBezTo>
                <a:cubicBezTo>
                  <a:pt x="64" y="32"/>
                  <a:pt x="63" y="31"/>
                  <a:pt x="63" y="30"/>
                </a:cubicBezTo>
                <a:cubicBezTo>
                  <a:pt x="35" y="3"/>
                  <a:pt x="35" y="3"/>
                  <a:pt x="35" y="3"/>
                </a:cubicBezTo>
                <a:cubicBezTo>
                  <a:pt x="34" y="1"/>
                  <a:pt x="30" y="0"/>
                  <a:pt x="27" y="0"/>
                </a:cubicBezTo>
                <a:cubicBezTo>
                  <a:pt x="36" y="0"/>
                  <a:pt x="36" y="0"/>
                  <a:pt x="36" y="0"/>
                </a:cubicBezTo>
                <a:cubicBezTo>
                  <a:pt x="38" y="0"/>
                  <a:pt x="42" y="1"/>
                  <a:pt x="44" y="3"/>
                </a:cubicBezTo>
                <a:cubicBezTo>
                  <a:pt x="71" y="30"/>
                  <a:pt x="71" y="30"/>
                  <a:pt x="71" y="30"/>
                </a:cubicBezTo>
                <a:cubicBezTo>
                  <a:pt x="72" y="31"/>
                  <a:pt x="73" y="32"/>
                  <a:pt x="73" y="34"/>
                </a:cubicBezTo>
                <a:cubicBezTo>
                  <a:pt x="73" y="35"/>
                  <a:pt x="72" y="36"/>
                  <a:pt x="71" y="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矩形 15"/>
          <p:cNvSpPr/>
          <p:nvPr/>
        </p:nvSpPr>
        <p:spPr>
          <a:xfrm>
            <a:off x="3203478" y="1609122"/>
            <a:ext cx="6169875" cy="4524315"/>
          </a:xfrm>
          <a:prstGeom prst="rect">
            <a:avLst/>
          </a:prstGeom>
        </p:spPr>
        <p:txBody>
          <a:bodyPr wrap="square">
            <a:spAutoFit/>
          </a:bodyPr>
          <a:lstStyle/>
          <a:p>
            <a:pPr>
              <a:lnSpc>
                <a:spcPct val="150000"/>
              </a:lnSpc>
            </a:pPr>
            <a:r>
              <a:rPr lang="zh-CN" altLang="en-US" sz="2400" dirty="0"/>
              <a:t>（</a:t>
            </a:r>
            <a:r>
              <a:rPr lang="en-US" altLang="zh-CN" sz="2400" dirty="0"/>
              <a:t>8</a:t>
            </a:r>
            <a:r>
              <a:rPr lang="zh-CN" altLang="en-US" sz="2400" dirty="0"/>
              <a:t>）有语言、文字能力</a:t>
            </a:r>
            <a:r>
              <a:rPr lang="zh-CN" altLang="en-US" sz="2400" dirty="0" smtClean="0"/>
              <a:t>。</a:t>
            </a:r>
            <a:endParaRPr lang="en-US" altLang="zh-CN" sz="2400" dirty="0" smtClean="0"/>
          </a:p>
          <a:p>
            <a:pPr>
              <a:lnSpc>
                <a:spcPct val="150000"/>
              </a:lnSpc>
            </a:pPr>
            <a:r>
              <a:rPr lang="zh-CN" altLang="zh-CN" sz="2400" dirty="0"/>
              <a:t>（</a:t>
            </a:r>
            <a:r>
              <a:rPr lang="en-US" altLang="zh-CN" sz="2400" dirty="0"/>
              <a:t>9</a:t>
            </a:r>
            <a:r>
              <a:rPr lang="zh-CN" altLang="zh-CN" sz="2400" dirty="0"/>
              <a:t>）有基本的电脑知识和电脑操作能力</a:t>
            </a:r>
            <a:r>
              <a:rPr lang="zh-CN" altLang="zh-CN" sz="2400" dirty="0" smtClean="0"/>
              <a:t>。</a:t>
            </a:r>
            <a:r>
              <a:rPr lang="zh-CN" altLang="zh-CN" sz="2400" dirty="0"/>
              <a:t>（</a:t>
            </a:r>
            <a:r>
              <a:rPr lang="en-US" altLang="zh-CN" sz="2400" dirty="0"/>
              <a:t>10</a:t>
            </a:r>
            <a:r>
              <a:rPr lang="zh-CN" altLang="zh-CN" sz="2400" dirty="0"/>
              <a:t>）有一定的外语水平</a:t>
            </a:r>
            <a:r>
              <a:rPr lang="zh-CN" altLang="zh-CN" sz="2400" dirty="0" smtClean="0"/>
              <a:t>。</a:t>
            </a:r>
            <a:endParaRPr lang="en-US" altLang="zh-CN" sz="2400" dirty="0" smtClean="0"/>
          </a:p>
          <a:p>
            <a:pPr>
              <a:lnSpc>
                <a:spcPct val="150000"/>
              </a:lnSpc>
            </a:pPr>
            <a:r>
              <a:rPr lang="zh-CN" altLang="en-US" sz="2400" dirty="0"/>
              <a:t>（</a:t>
            </a:r>
            <a:r>
              <a:rPr lang="en-US" altLang="zh-CN" sz="2400" dirty="0"/>
              <a:t>11</a:t>
            </a:r>
            <a:r>
              <a:rPr lang="zh-CN" altLang="en-US" sz="2400" dirty="0"/>
              <a:t>）在仪表仪容、言谈举止等方面，有良好的个人修养</a:t>
            </a:r>
            <a:r>
              <a:rPr lang="zh-CN" altLang="en-US" sz="2400" dirty="0" smtClean="0"/>
              <a:t>。</a:t>
            </a:r>
            <a:endParaRPr lang="en-US" altLang="zh-CN" sz="2400" dirty="0" smtClean="0"/>
          </a:p>
          <a:p>
            <a:pPr>
              <a:lnSpc>
                <a:spcPct val="150000"/>
              </a:lnSpc>
            </a:pPr>
            <a:r>
              <a:rPr lang="zh-CN" altLang="zh-CN" sz="2400" dirty="0"/>
              <a:t>（</a:t>
            </a:r>
            <a:r>
              <a:rPr lang="en-US" altLang="zh-CN" sz="2400" dirty="0"/>
              <a:t>12</a:t>
            </a:r>
            <a:r>
              <a:rPr lang="zh-CN" altLang="zh-CN" sz="2400" dirty="0"/>
              <a:t>）有管理意识和创新精神</a:t>
            </a:r>
            <a:r>
              <a:rPr lang="zh-CN" altLang="zh-CN" sz="2400" dirty="0" smtClean="0"/>
              <a:t>。</a:t>
            </a:r>
            <a:endParaRPr lang="en-US" altLang="zh-CN" sz="2400" dirty="0" smtClean="0"/>
          </a:p>
          <a:p>
            <a:pPr>
              <a:lnSpc>
                <a:spcPct val="150000"/>
              </a:lnSpc>
            </a:pPr>
            <a:r>
              <a:rPr lang="zh-CN" altLang="zh-CN" sz="2400" dirty="0"/>
              <a:t>（</a:t>
            </a:r>
            <a:r>
              <a:rPr lang="en-US" altLang="zh-CN" sz="2400" dirty="0"/>
              <a:t>13</a:t>
            </a:r>
            <a:r>
              <a:rPr lang="zh-CN" altLang="zh-CN" sz="2400" dirty="0"/>
              <a:t>）掌握管理艺术</a:t>
            </a:r>
            <a:r>
              <a:rPr lang="zh-CN" altLang="zh-CN" sz="2400" dirty="0" smtClean="0"/>
              <a:t>。</a:t>
            </a:r>
            <a:endParaRPr lang="en-US" altLang="zh-CN" sz="2400" dirty="0" smtClean="0"/>
          </a:p>
          <a:p>
            <a:pPr>
              <a:lnSpc>
                <a:spcPct val="150000"/>
              </a:lnSpc>
            </a:pPr>
            <a:r>
              <a:rPr lang="zh-CN" altLang="zh-CN" sz="2400" dirty="0"/>
              <a:t>（</a:t>
            </a:r>
            <a:r>
              <a:rPr lang="en-US" altLang="zh-CN" sz="2400" dirty="0"/>
              <a:t>14</a:t>
            </a:r>
            <a:r>
              <a:rPr lang="zh-CN" altLang="zh-CN" sz="2400" dirty="0"/>
              <a:t>）有团队意识。</a:t>
            </a:r>
            <a:endParaRPr lang="zh-CN" altLang="en-US" sz="2400" dirty="0"/>
          </a:p>
        </p:txBody>
      </p:sp>
    </p:spTree>
    <p:extLst>
      <p:ext uri="{BB962C8B-B14F-4D97-AF65-F5344CB8AC3E}">
        <p14:creationId xmlns:p14="http://schemas.microsoft.com/office/powerpoint/2010/main" val="39392809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 presetClass="entr" presetSubtype="4" accel="50000" decel="5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53"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2000"/>
                            </p:stCondLst>
                            <p:childTnLst>
                              <p:par>
                                <p:cTn id="27" presetID="2" presetClass="entr" presetSubtype="2" accel="50000" decel="5000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53"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8313" y="692810"/>
            <a:ext cx="8207972" cy="590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273194" y="350872"/>
            <a:ext cx="586402" cy="1151891"/>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矩形 10"/>
          <p:cNvSpPr/>
          <p:nvPr/>
        </p:nvSpPr>
        <p:spPr>
          <a:xfrm>
            <a:off x="468313" y="417504"/>
            <a:ext cx="586402" cy="1151891"/>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5" name="TextBox 14"/>
          <p:cNvSpPr txBox="1"/>
          <p:nvPr/>
        </p:nvSpPr>
        <p:spPr>
          <a:xfrm>
            <a:off x="4810760" y="6027838"/>
            <a:ext cx="4313990" cy="559769"/>
          </a:xfrm>
          <a:prstGeom prst="rect">
            <a:avLst/>
          </a:prstGeom>
          <a:noFill/>
        </p:spPr>
        <p:txBody>
          <a:bodyPr wrap="square" rtlCol="0">
            <a:spAutoFit/>
          </a:bodyPr>
          <a:lstStyle/>
          <a:p>
            <a:pPr>
              <a:lnSpc>
                <a:spcPct val="150000"/>
              </a:lnSpc>
            </a:pPr>
            <a:r>
              <a:rPr lang="zh-CN" altLang="zh-CN" sz="2400" b="1" dirty="0">
                <a:solidFill>
                  <a:srgbClr val="FFFFCC"/>
                </a:solidFill>
              </a:rPr>
              <a:t>客房管理人员要有团队意识</a:t>
            </a:r>
            <a:endParaRPr lang="zh-CN" altLang="en-US" sz="2400" b="1" dirty="0">
              <a:solidFill>
                <a:srgbClr val="FFFFCC"/>
              </a:solidFill>
              <a:latin typeface="+mj-ea"/>
              <a:ea typeface="+mj-ea"/>
            </a:endParaRPr>
          </a:p>
        </p:txBody>
      </p:sp>
    </p:spTree>
    <p:extLst>
      <p:ext uri="{BB962C8B-B14F-4D97-AF65-F5344CB8AC3E}">
        <p14:creationId xmlns:p14="http://schemas.microsoft.com/office/powerpoint/2010/main" val="40575079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106" name="稻壳儿小白白(http://dwz.cn/Wu2UP)"/>
          <p:cNvCxnSpPr>
            <a:cxnSpLocks noChangeShapeType="1"/>
          </p:cNvCxnSpPr>
          <p:nvPr/>
        </p:nvCxnSpPr>
        <p:spPr bwMode="auto">
          <a:xfrm>
            <a:off x="2992044" y="3906839"/>
            <a:ext cx="1031081" cy="0"/>
          </a:xfrm>
          <a:prstGeom prst="line">
            <a:avLst/>
          </a:prstGeom>
          <a:noFill/>
          <a:ln w="9525">
            <a:solidFill>
              <a:srgbClr val="C1C7D0"/>
            </a:solidFill>
            <a:round/>
            <a:headEnd/>
            <a:tailEnd/>
          </a:ln>
          <a:extLst>
            <a:ext uri="{909E8E84-426E-40DD-AFC4-6F175D3DCCD1}">
              <a14:hiddenFill xmlns:a14="http://schemas.microsoft.com/office/drawing/2010/main">
                <a:noFill/>
              </a14:hiddenFill>
            </a:ext>
          </a:extLst>
        </p:spPr>
      </p:cxnSp>
      <p:cxnSp>
        <p:nvCxnSpPr>
          <p:cNvPr id="47107" name="稻壳儿小白白(http://dwz.cn/Wu2UP)"/>
          <p:cNvCxnSpPr>
            <a:cxnSpLocks noChangeShapeType="1"/>
          </p:cNvCxnSpPr>
          <p:nvPr/>
        </p:nvCxnSpPr>
        <p:spPr bwMode="auto">
          <a:xfrm flipV="1">
            <a:off x="4023122" y="1890714"/>
            <a:ext cx="0" cy="4030663"/>
          </a:xfrm>
          <a:prstGeom prst="line">
            <a:avLst/>
          </a:prstGeom>
          <a:noFill/>
          <a:ln w="9525">
            <a:solidFill>
              <a:srgbClr val="C1C7D0"/>
            </a:solidFill>
            <a:round/>
            <a:headEnd/>
            <a:tailEnd/>
          </a:ln>
          <a:extLst>
            <a:ext uri="{909E8E84-426E-40DD-AFC4-6F175D3DCCD1}">
              <a14:hiddenFill xmlns:a14="http://schemas.microsoft.com/office/drawing/2010/main">
                <a:noFill/>
              </a14:hiddenFill>
            </a:ext>
          </a:extLst>
        </p:spPr>
      </p:cxnSp>
      <p:sp>
        <p:nvSpPr>
          <p:cNvPr id="47108" name="稻壳儿小白白(http://dwz.cn/Wu2UP)"/>
          <p:cNvSpPr>
            <a:spLocks noChangeArrowheads="1"/>
          </p:cNvSpPr>
          <p:nvPr/>
        </p:nvSpPr>
        <p:spPr bwMode="auto">
          <a:xfrm>
            <a:off x="4432697" y="2678115"/>
            <a:ext cx="681038" cy="909637"/>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endParaRPr lang="en-US" altLang="zh-CN" sz="1200">
              <a:sym typeface="Arial" panose="020B0604020202020204" pitchFamily="34" charset="0"/>
            </a:endParaRPr>
          </a:p>
        </p:txBody>
      </p:sp>
      <p:sp>
        <p:nvSpPr>
          <p:cNvPr id="47109" name="稻壳儿小白白(http://dwz.cn/Wu2UP)"/>
          <p:cNvSpPr>
            <a:spLocks noEditPoints="1"/>
          </p:cNvSpPr>
          <p:nvPr/>
        </p:nvSpPr>
        <p:spPr bwMode="auto">
          <a:xfrm>
            <a:off x="4573191" y="2884488"/>
            <a:ext cx="396478" cy="527051"/>
          </a:xfrm>
          <a:custGeom>
            <a:avLst/>
            <a:gdLst>
              <a:gd name="T0" fmla="*/ 273216550 w 393"/>
              <a:gd name="T1" fmla="*/ 536008502 h 391"/>
              <a:gd name="T2" fmla="*/ 287691519 w 393"/>
              <a:gd name="T3" fmla="*/ 483316982 h 391"/>
              <a:gd name="T4" fmla="*/ 220744284 w 393"/>
              <a:gd name="T5" fmla="*/ 456061352 h 391"/>
              <a:gd name="T6" fmla="*/ 195412752 w 393"/>
              <a:gd name="T7" fmla="*/ 408820958 h 391"/>
              <a:gd name="T8" fmla="*/ 128465517 w 393"/>
              <a:gd name="T9" fmla="*/ 437892281 h 391"/>
              <a:gd name="T10" fmla="*/ 75994595 w 393"/>
              <a:gd name="T11" fmla="*/ 421538903 h 391"/>
              <a:gd name="T12" fmla="*/ 48853861 w 393"/>
              <a:gd name="T13" fmla="*/ 488768107 h 391"/>
              <a:gd name="T14" fmla="*/ 1809203 w 393"/>
              <a:gd name="T15" fmla="*/ 514205347 h 391"/>
              <a:gd name="T16" fmla="*/ 28949938 w 393"/>
              <a:gd name="T17" fmla="*/ 545093712 h 391"/>
              <a:gd name="T18" fmla="*/ 5427609 w 393"/>
              <a:gd name="T19" fmla="*/ 614138610 h 391"/>
              <a:gd name="T20" fmla="*/ 56090672 w 393"/>
              <a:gd name="T21" fmla="*/ 635943113 h 391"/>
              <a:gd name="T22" fmla="*/ 75994595 w 393"/>
              <a:gd name="T23" fmla="*/ 692268717 h 391"/>
              <a:gd name="T24" fmla="*/ 123037908 w 393"/>
              <a:gd name="T25" fmla="*/ 708622095 h 391"/>
              <a:gd name="T26" fmla="*/ 173700971 w 393"/>
              <a:gd name="T27" fmla="*/ 681367814 h 391"/>
              <a:gd name="T28" fmla="*/ 226173238 w 393"/>
              <a:gd name="T29" fmla="*/ 695902801 h 391"/>
              <a:gd name="T30" fmla="*/ 253313973 w 393"/>
              <a:gd name="T31" fmla="*/ 628674945 h 391"/>
              <a:gd name="T32" fmla="*/ 293119128 w 393"/>
              <a:gd name="T33" fmla="*/ 623223819 h 391"/>
              <a:gd name="T34" fmla="*/ 182746986 w 393"/>
              <a:gd name="T35" fmla="*/ 628674945 h 391"/>
              <a:gd name="T36" fmla="*/ 119419502 w 393"/>
              <a:gd name="T37" fmla="*/ 488768107 h 391"/>
              <a:gd name="T38" fmla="*/ 182746986 w 393"/>
              <a:gd name="T39" fmla="*/ 628674945 h 391"/>
              <a:gd name="T40" fmla="*/ 472249053 w 393"/>
              <a:gd name="T41" fmla="*/ 610505874 h 391"/>
              <a:gd name="T42" fmla="*/ 481295068 w 393"/>
              <a:gd name="T43" fmla="*/ 581433203 h 391"/>
              <a:gd name="T44" fmla="*/ 443297771 w 393"/>
              <a:gd name="T45" fmla="*/ 566898215 h 391"/>
              <a:gd name="T46" fmla="*/ 428822802 w 393"/>
              <a:gd name="T47" fmla="*/ 539642586 h 391"/>
              <a:gd name="T48" fmla="*/ 392636052 w 393"/>
              <a:gd name="T49" fmla="*/ 555995963 h 391"/>
              <a:gd name="T50" fmla="*/ 361875566 w 393"/>
              <a:gd name="T51" fmla="*/ 546910754 h 391"/>
              <a:gd name="T52" fmla="*/ 347400597 w 393"/>
              <a:gd name="T53" fmla="*/ 583250245 h 391"/>
              <a:gd name="T54" fmla="*/ 320259863 w 393"/>
              <a:gd name="T55" fmla="*/ 597786580 h 391"/>
              <a:gd name="T56" fmla="*/ 336545380 w 393"/>
              <a:gd name="T57" fmla="*/ 615955652 h 391"/>
              <a:gd name="T58" fmla="*/ 323879614 w 393"/>
              <a:gd name="T59" fmla="*/ 654112185 h 391"/>
              <a:gd name="T60" fmla="*/ 351020349 w 393"/>
              <a:gd name="T61" fmla="*/ 666831478 h 391"/>
              <a:gd name="T62" fmla="*/ 361875566 w 393"/>
              <a:gd name="T63" fmla="*/ 697719843 h 391"/>
              <a:gd name="T64" fmla="*/ 389016301 w 393"/>
              <a:gd name="T65" fmla="*/ 706805053 h 391"/>
              <a:gd name="T66" fmla="*/ 416157036 w 393"/>
              <a:gd name="T67" fmla="*/ 690453023 h 391"/>
              <a:gd name="T68" fmla="*/ 446917522 w 393"/>
              <a:gd name="T69" fmla="*/ 699536885 h 391"/>
              <a:gd name="T70" fmla="*/ 461392490 w 393"/>
              <a:gd name="T71" fmla="*/ 661380352 h 391"/>
              <a:gd name="T72" fmla="*/ 483104271 w 393"/>
              <a:gd name="T73" fmla="*/ 659563310 h 391"/>
              <a:gd name="T74" fmla="*/ 421585990 w 393"/>
              <a:gd name="T75" fmla="*/ 661380352 h 391"/>
              <a:gd name="T76" fmla="*/ 387207098 w 393"/>
              <a:gd name="T77" fmla="*/ 583250245 h 391"/>
              <a:gd name="T78" fmla="*/ 421585990 w 393"/>
              <a:gd name="T79" fmla="*/ 661380352 h 391"/>
              <a:gd name="T80" fmla="*/ 654996039 w 393"/>
              <a:gd name="T81" fmla="*/ 221671029 h 391"/>
              <a:gd name="T82" fmla="*/ 682136774 w 393"/>
              <a:gd name="T83" fmla="*/ 132640018 h 391"/>
              <a:gd name="T84" fmla="*/ 568146226 w 393"/>
              <a:gd name="T85" fmla="*/ 87215317 h 391"/>
              <a:gd name="T86" fmla="*/ 524719975 w 393"/>
              <a:gd name="T87" fmla="*/ 5451126 h 391"/>
              <a:gd name="T88" fmla="*/ 414347833 w 393"/>
              <a:gd name="T89" fmla="*/ 54509910 h 391"/>
              <a:gd name="T90" fmla="*/ 325688817 w 393"/>
              <a:gd name="T91" fmla="*/ 27254281 h 391"/>
              <a:gd name="T92" fmla="*/ 280454707 w 393"/>
              <a:gd name="T93" fmla="*/ 141723880 h 391"/>
              <a:gd name="T94" fmla="*/ 199032503 w 393"/>
              <a:gd name="T95" fmla="*/ 185331538 h 391"/>
              <a:gd name="T96" fmla="*/ 246075816 w 393"/>
              <a:gd name="T97" fmla="*/ 236207365 h 391"/>
              <a:gd name="T98" fmla="*/ 206269315 w 393"/>
              <a:gd name="T99" fmla="*/ 352494005 h 391"/>
              <a:gd name="T100" fmla="*/ 291309925 w 393"/>
              <a:gd name="T101" fmla="*/ 388833496 h 391"/>
              <a:gd name="T102" fmla="*/ 325688817 w 393"/>
              <a:gd name="T103" fmla="*/ 483316982 h 391"/>
              <a:gd name="T104" fmla="*/ 403492615 w 393"/>
              <a:gd name="T105" fmla="*/ 510571263 h 391"/>
              <a:gd name="T106" fmla="*/ 490342428 w 393"/>
              <a:gd name="T107" fmla="*/ 463329520 h 391"/>
              <a:gd name="T108" fmla="*/ 577192241 w 393"/>
              <a:gd name="T109" fmla="*/ 490585149 h 391"/>
              <a:gd name="T110" fmla="*/ 622427696 w 393"/>
              <a:gd name="T111" fmla="*/ 376114203 h 391"/>
              <a:gd name="T112" fmla="*/ 691184134 w 393"/>
              <a:gd name="T113" fmla="*/ 367030341 h 391"/>
              <a:gd name="T114" fmla="*/ 504817397 w 393"/>
              <a:gd name="T115" fmla="*/ 376114203 h 391"/>
              <a:gd name="T116" fmla="*/ 398063661 w 393"/>
              <a:gd name="T117" fmla="*/ 141723880 h 391"/>
              <a:gd name="T118" fmla="*/ 504817397 w 393"/>
              <a:gd name="T119" fmla="*/ 376114203 h 39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93" h="391">
                <a:moveTo>
                  <a:pt x="160" y="318"/>
                </a:moveTo>
                <a:cubicBezTo>
                  <a:pt x="151" y="315"/>
                  <a:pt x="151" y="315"/>
                  <a:pt x="151" y="315"/>
                </a:cubicBezTo>
                <a:cubicBezTo>
                  <a:pt x="152" y="308"/>
                  <a:pt x="152" y="302"/>
                  <a:pt x="151" y="295"/>
                </a:cubicBezTo>
                <a:cubicBezTo>
                  <a:pt x="159" y="291"/>
                  <a:pt x="159" y="291"/>
                  <a:pt x="159" y="291"/>
                </a:cubicBezTo>
                <a:cubicBezTo>
                  <a:pt x="165" y="289"/>
                  <a:pt x="167" y="282"/>
                  <a:pt x="164" y="277"/>
                </a:cubicBezTo>
                <a:cubicBezTo>
                  <a:pt x="159" y="266"/>
                  <a:pt x="159" y="266"/>
                  <a:pt x="159" y="266"/>
                </a:cubicBezTo>
                <a:cubicBezTo>
                  <a:pt x="157" y="261"/>
                  <a:pt x="151" y="258"/>
                  <a:pt x="145" y="261"/>
                </a:cubicBezTo>
                <a:cubicBezTo>
                  <a:pt x="137" y="265"/>
                  <a:pt x="137" y="265"/>
                  <a:pt x="137" y="265"/>
                </a:cubicBezTo>
                <a:cubicBezTo>
                  <a:pt x="132" y="260"/>
                  <a:pt x="128" y="255"/>
                  <a:pt x="122" y="251"/>
                </a:cubicBezTo>
                <a:cubicBezTo>
                  <a:pt x="125" y="242"/>
                  <a:pt x="125" y="242"/>
                  <a:pt x="125" y="242"/>
                </a:cubicBezTo>
                <a:cubicBezTo>
                  <a:pt x="127" y="237"/>
                  <a:pt x="125" y="231"/>
                  <a:pt x="119" y="229"/>
                </a:cubicBezTo>
                <a:cubicBezTo>
                  <a:pt x="108" y="225"/>
                  <a:pt x="108" y="225"/>
                  <a:pt x="108" y="225"/>
                </a:cubicBezTo>
                <a:cubicBezTo>
                  <a:pt x="103" y="223"/>
                  <a:pt x="96" y="226"/>
                  <a:pt x="94" y="231"/>
                </a:cubicBezTo>
                <a:cubicBezTo>
                  <a:pt x="91" y="240"/>
                  <a:pt x="91" y="240"/>
                  <a:pt x="91" y="240"/>
                </a:cubicBezTo>
                <a:cubicBezTo>
                  <a:pt x="84" y="239"/>
                  <a:pt x="78" y="239"/>
                  <a:pt x="71" y="241"/>
                </a:cubicBezTo>
                <a:cubicBezTo>
                  <a:pt x="67" y="232"/>
                  <a:pt x="67" y="232"/>
                  <a:pt x="67" y="232"/>
                </a:cubicBezTo>
                <a:cubicBezTo>
                  <a:pt x="65" y="227"/>
                  <a:pt x="58" y="224"/>
                  <a:pt x="53" y="227"/>
                </a:cubicBezTo>
                <a:cubicBezTo>
                  <a:pt x="42" y="232"/>
                  <a:pt x="42" y="232"/>
                  <a:pt x="42" y="232"/>
                </a:cubicBezTo>
                <a:cubicBezTo>
                  <a:pt x="37" y="234"/>
                  <a:pt x="34" y="241"/>
                  <a:pt x="37" y="246"/>
                </a:cubicBezTo>
                <a:cubicBezTo>
                  <a:pt x="41" y="254"/>
                  <a:pt x="41" y="254"/>
                  <a:pt x="41" y="254"/>
                </a:cubicBezTo>
                <a:cubicBezTo>
                  <a:pt x="36" y="259"/>
                  <a:pt x="31" y="264"/>
                  <a:pt x="27" y="269"/>
                </a:cubicBezTo>
                <a:cubicBezTo>
                  <a:pt x="19" y="266"/>
                  <a:pt x="19" y="266"/>
                  <a:pt x="19" y="266"/>
                </a:cubicBezTo>
                <a:cubicBezTo>
                  <a:pt x="13" y="264"/>
                  <a:pt x="7" y="267"/>
                  <a:pt x="5" y="272"/>
                </a:cubicBezTo>
                <a:cubicBezTo>
                  <a:pt x="1" y="283"/>
                  <a:pt x="1" y="283"/>
                  <a:pt x="1" y="283"/>
                </a:cubicBezTo>
                <a:cubicBezTo>
                  <a:pt x="0" y="286"/>
                  <a:pt x="0" y="289"/>
                  <a:pt x="1" y="291"/>
                </a:cubicBezTo>
                <a:cubicBezTo>
                  <a:pt x="2" y="294"/>
                  <a:pt x="4" y="296"/>
                  <a:pt x="7" y="297"/>
                </a:cubicBezTo>
                <a:cubicBezTo>
                  <a:pt x="16" y="300"/>
                  <a:pt x="16" y="300"/>
                  <a:pt x="16" y="300"/>
                </a:cubicBezTo>
                <a:cubicBezTo>
                  <a:pt x="15" y="307"/>
                  <a:pt x="15" y="313"/>
                  <a:pt x="17" y="320"/>
                </a:cubicBezTo>
                <a:cubicBezTo>
                  <a:pt x="8" y="324"/>
                  <a:pt x="8" y="324"/>
                  <a:pt x="8" y="324"/>
                </a:cubicBezTo>
                <a:cubicBezTo>
                  <a:pt x="3" y="326"/>
                  <a:pt x="0" y="333"/>
                  <a:pt x="3" y="338"/>
                </a:cubicBezTo>
                <a:cubicBezTo>
                  <a:pt x="8" y="349"/>
                  <a:pt x="8" y="349"/>
                  <a:pt x="8" y="349"/>
                </a:cubicBezTo>
                <a:cubicBezTo>
                  <a:pt x="10" y="354"/>
                  <a:pt x="17" y="357"/>
                  <a:pt x="22" y="354"/>
                </a:cubicBezTo>
                <a:cubicBezTo>
                  <a:pt x="31" y="350"/>
                  <a:pt x="31" y="350"/>
                  <a:pt x="31" y="350"/>
                </a:cubicBezTo>
                <a:cubicBezTo>
                  <a:pt x="35" y="356"/>
                  <a:pt x="40" y="360"/>
                  <a:pt x="45" y="364"/>
                </a:cubicBezTo>
                <a:cubicBezTo>
                  <a:pt x="42" y="373"/>
                  <a:pt x="42" y="373"/>
                  <a:pt x="42" y="373"/>
                </a:cubicBezTo>
                <a:cubicBezTo>
                  <a:pt x="41" y="375"/>
                  <a:pt x="41" y="378"/>
                  <a:pt x="42" y="381"/>
                </a:cubicBezTo>
                <a:cubicBezTo>
                  <a:pt x="43" y="383"/>
                  <a:pt x="45" y="385"/>
                  <a:pt x="48" y="386"/>
                </a:cubicBezTo>
                <a:cubicBezTo>
                  <a:pt x="59" y="390"/>
                  <a:pt x="59" y="390"/>
                  <a:pt x="59" y="390"/>
                </a:cubicBezTo>
                <a:cubicBezTo>
                  <a:pt x="62" y="391"/>
                  <a:pt x="65" y="391"/>
                  <a:pt x="68" y="390"/>
                </a:cubicBezTo>
                <a:cubicBezTo>
                  <a:pt x="70" y="389"/>
                  <a:pt x="72" y="387"/>
                  <a:pt x="73" y="384"/>
                </a:cubicBezTo>
                <a:cubicBezTo>
                  <a:pt x="76" y="375"/>
                  <a:pt x="76" y="375"/>
                  <a:pt x="76" y="375"/>
                </a:cubicBezTo>
                <a:cubicBezTo>
                  <a:pt x="83" y="376"/>
                  <a:pt x="90" y="376"/>
                  <a:pt x="96" y="375"/>
                </a:cubicBezTo>
                <a:cubicBezTo>
                  <a:pt x="100" y="383"/>
                  <a:pt x="100" y="383"/>
                  <a:pt x="100" y="383"/>
                </a:cubicBezTo>
                <a:cubicBezTo>
                  <a:pt x="103" y="388"/>
                  <a:pt x="109" y="391"/>
                  <a:pt x="114" y="388"/>
                </a:cubicBezTo>
                <a:cubicBezTo>
                  <a:pt x="125" y="383"/>
                  <a:pt x="125" y="383"/>
                  <a:pt x="125" y="383"/>
                </a:cubicBezTo>
                <a:cubicBezTo>
                  <a:pt x="131" y="381"/>
                  <a:pt x="133" y="374"/>
                  <a:pt x="130" y="369"/>
                </a:cubicBezTo>
                <a:cubicBezTo>
                  <a:pt x="126" y="361"/>
                  <a:pt x="126" y="361"/>
                  <a:pt x="126" y="361"/>
                </a:cubicBezTo>
                <a:cubicBezTo>
                  <a:pt x="132" y="356"/>
                  <a:pt x="136" y="351"/>
                  <a:pt x="140" y="346"/>
                </a:cubicBezTo>
                <a:cubicBezTo>
                  <a:pt x="149" y="349"/>
                  <a:pt x="149" y="349"/>
                  <a:pt x="149" y="349"/>
                </a:cubicBezTo>
                <a:cubicBezTo>
                  <a:pt x="151" y="350"/>
                  <a:pt x="154" y="350"/>
                  <a:pt x="157" y="349"/>
                </a:cubicBezTo>
                <a:cubicBezTo>
                  <a:pt x="159" y="348"/>
                  <a:pt x="161" y="346"/>
                  <a:pt x="162" y="343"/>
                </a:cubicBezTo>
                <a:cubicBezTo>
                  <a:pt x="167" y="332"/>
                  <a:pt x="167" y="332"/>
                  <a:pt x="167" y="332"/>
                </a:cubicBezTo>
                <a:cubicBezTo>
                  <a:pt x="169" y="326"/>
                  <a:pt x="166" y="320"/>
                  <a:pt x="160" y="318"/>
                </a:cubicBezTo>
                <a:close/>
                <a:moveTo>
                  <a:pt x="101" y="346"/>
                </a:moveTo>
                <a:cubicBezTo>
                  <a:pt x="96" y="349"/>
                  <a:pt x="90" y="350"/>
                  <a:pt x="84" y="350"/>
                </a:cubicBezTo>
                <a:cubicBezTo>
                  <a:pt x="67" y="350"/>
                  <a:pt x="52" y="340"/>
                  <a:pt x="45" y="325"/>
                </a:cubicBezTo>
                <a:cubicBezTo>
                  <a:pt x="35" y="304"/>
                  <a:pt x="45" y="279"/>
                  <a:pt x="66" y="269"/>
                </a:cubicBezTo>
                <a:cubicBezTo>
                  <a:pt x="72" y="266"/>
                  <a:pt x="77" y="265"/>
                  <a:pt x="84" y="265"/>
                </a:cubicBezTo>
                <a:cubicBezTo>
                  <a:pt x="100" y="265"/>
                  <a:pt x="115" y="275"/>
                  <a:pt x="122" y="290"/>
                </a:cubicBezTo>
                <a:cubicBezTo>
                  <a:pt x="132" y="311"/>
                  <a:pt x="123" y="336"/>
                  <a:pt x="101" y="346"/>
                </a:cubicBezTo>
                <a:close/>
                <a:moveTo>
                  <a:pt x="266" y="349"/>
                </a:moveTo>
                <a:cubicBezTo>
                  <a:pt x="261" y="347"/>
                  <a:pt x="261" y="347"/>
                  <a:pt x="261" y="347"/>
                </a:cubicBezTo>
                <a:cubicBezTo>
                  <a:pt x="262" y="343"/>
                  <a:pt x="261" y="340"/>
                  <a:pt x="261" y="336"/>
                </a:cubicBezTo>
                <a:cubicBezTo>
                  <a:pt x="266" y="334"/>
                  <a:pt x="266" y="334"/>
                  <a:pt x="266" y="334"/>
                </a:cubicBezTo>
                <a:cubicBezTo>
                  <a:pt x="269" y="332"/>
                  <a:pt x="270" y="329"/>
                  <a:pt x="269" y="326"/>
                </a:cubicBezTo>
                <a:cubicBezTo>
                  <a:pt x="266" y="320"/>
                  <a:pt x="266" y="320"/>
                  <a:pt x="266" y="320"/>
                </a:cubicBezTo>
                <a:cubicBezTo>
                  <a:pt x="264" y="317"/>
                  <a:pt x="261" y="315"/>
                  <a:pt x="258" y="317"/>
                </a:cubicBezTo>
                <a:cubicBezTo>
                  <a:pt x="253" y="319"/>
                  <a:pt x="253" y="319"/>
                  <a:pt x="253" y="319"/>
                </a:cubicBezTo>
                <a:cubicBezTo>
                  <a:pt x="251" y="316"/>
                  <a:pt x="248" y="314"/>
                  <a:pt x="245" y="312"/>
                </a:cubicBezTo>
                <a:cubicBezTo>
                  <a:pt x="247" y="307"/>
                  <a:pt x="247" y="307"/>
                  <a:pt x="247" y="307"/>
                </a:cubicBezTo>
                <a:cubicBezTo>
                  <a:pt x="248" y="304"/>
                  <a:pt x="246" y="300"/>
                  <a:pt x="243" y="299"/>
                </a:cubicBezTo>
                <a:cubicBezTo>
                  <a:pt x="237" y="297"/>
                  <a:pt x="237" y="297"/>
                  <a:pt x="237" y="297"/>
                </a:cubicBezTo>
                <a:cubicBezTo>
                  <a:pt x="234" y="296"/>
                  <a:pt x="230" y="297"/>
                  <a:pt x="229" y="300"/>
                </a:cubicBezTo>
                <a:cubicBezTo>
                  <a:pt x="228" y="305"/>
                  <a:pt x="228" y="305"/>
                  <a:pt x="228" y="305"/>
                </a:cubicBezTo>
                <a:cubicBezTo>
                  <a:pt x="224" y="305"/>
                  <a:pt x="220" y="305"/>
                  <a:pt x="217" y="306"/>
                </a:cubicBezTo>
                <a:cubicBezTo>
                  <a:pt x="214" y="301"/>
                  <a:pt x="214" y="301"/>
                  <a:pt x="214" y="301"/>
                </a:cubicBezTo>
                <a:cubicBezTo>
                  <a:pt x="213" y="298"/>
                  <a:pt x="209" y="296"/>
                  <a:pt x="206" y="298"/>
                </a:cubicBezTo>
                <a:cubicBezTo>
                  <a:pt x="200" y="301"/>
                  <a:pt x="200" y="301"/>
                  <a:pt x="200" y="301"/>
                </a:cubicBezTo>
                <a:cubicBezTo>
                  <a:pt x="197" y="302"/>
                  <a:pt x="196" y="306"/>
                  <a:pt x="197" y="309"/>
                </a:cubicBezTo>
                <a:cubicBezTo>
                  <a:pt x="200" y="313"/>
                  <a:pt x="200" y="313"/>
                  <a:pt x="200" y="313"/>
                </a:cubicBezTo>
                <a:cubicBezTo>
                  <a:pt x="197" y="316"/>
                  <a:pt x="194" y="318"/>
                  <a:pt x="192" y="321"/>
                </a:cubicBezTo>
                <a:cubicBezTo>
                  <a:pt x="187" y="320"/>
                  <a:pt x="187" y="320"/>
                  <a:pt x="187" y="320"/>
                </a:cubicBezTo>
                <a:cubicBezTo>
                  <a:pt x="184" y="318"/>
                  <a:pt x="181" y="320"/>
                  <a:pt x="180" y="323"/>
                </a:cubicBezTo>
                <a:cubicBezTo>
                  <a:pt x="177" y="329"/>
                  <a:pt x="177" y="329"/>
                  <a:pt x="177" y="329"/>
                </a:cubicBezTo>
                <a:cubicBezTo>
                  <a:pt x="177" y="331"/>
                  <a:pt x="177" y="332"/>
                  <a:pt x="177" y="334"/>
                </a:cubicBezTo>
                <a:cubicBezTo>
                  <a:pt x="178" y="335"/>
                  <a:pt x="179" y="336"/>
                  <a:pt x="181" y="337"/>
                </a:cubicBezTo>
                <a:cubicBezTo>
                  <a:pt x="186" y="339"/>
                  <a:pt x="186" y="339"/>
                  <a:pt x="186" y="339"/>
                </a:cubicBezTo>
                <a:cubicBezTo>
                  <a:pt x="185" y="342"/>
                  <a:pt x="186" y="346"/>
                  <a:pt x="186" y="350"/>
                </a:cubicBezTo>
                <a:cubicBezTo>
                  <a:pt x="181" y="352"/>
                  <a:pt x="181" y="352"/>
                  <a:pt x="181" y="352"/>
                </a:cubicBezTo>
                <a:cubicBezTo>
                  <a:pt x="178" y="353"/>
                  <a:pt x="177" y="357"/>
                  <a:pt x="179" y="360"/>
                </a:cubicBezTo>
                <a:cubicBezTo>
                  <a:pt x="181" y="366"/>
                  <a:pt x="181" y="366"/>
                  <a:pt x="181" y="366"/>
                </a:cubicBezTo>
                <a:cubicBezTo>
                  <a:pt x="183" y="369"/>
                  <a:pt x="186" y="370"/>
                  <a:pt x="189" y="369"/>
                </a:cubicBezTo>
                <a:cubicBezTo>
                  <a:pt x="194" y="367"/>
                  <a:pt x="194" y="367"/>
                  <a:pt x="194" y="367"/>
                </a:cubicBezTo>
                <a:cubicBezTo>
                  <a:pt x="196" y="370"/>
                  <a:pt x="199" y="372"/>
                  <a:pt x="202" y="374"/>
                </a:cubicBezTo>
                <a:cubicBezTo>
                  <a:pt x="200" y="379"/>
                  <a:pt x="200" y="379"/>
                  <a:pt x="200" y="379"/>
                </a:cubicBezTo>
                <a:cubicBezTo>
                  <a:pt x="200" y="381"/>
                  <a:pt x="200" y="382"/>
                  <a:pt x="200" y="384"/>
                </a:cubicBezTo>
                <a:cubicBezTo>
                  <a:pt x="201" y="385"/>
                  <a:pt x="202" y="386"/>
                  <a:pt x="204" y="387"/>
                </a:cubicBezTo>
                <a:cubicBezTo>
                  <a:pt x="210" y="389"/>
                  <a:pt x="210" y="389"/>
                  <a:pt x="210" y="389"/>
                </a:cubicBezTo>
                <a:cubicBezTo>
                  <a:pt x="212" y="390"/>
                  <a:pt x="213" y="390"/>
                  <a:pt x="215" y="389"/>
                </a:cubicBezTo>
                <a:cubicBezTo>
                  <a:pt x="216" y="388"/>
                  <a:pt x="217" y="387"/>
                  <a:pt x="218" y="386"/>
                </a:cubicBezTo>
                <a:cubicBezTo>
                  <a:pt x="219" y="381"/>
                  <a:pt x="219" y="381"/>
                  <a:pt x="219" y="381"/>
                </a:cubicBezTo>
                <a:cubicBezTo>
                  <a:pt x="223" y="381"/>
                  <a:pt x="227" y="381"/>
                  <a:pt x="230" y="380"/>
                </a:cubicBezTo>
                <a:cubicBezTo>
                  <a:pt x="233" y="385"/>
                  <a:pt x="233" y="385"/>
                  <a:pt x="233" y="385"/>
                </a:cubicBezTo>
                <a:cubicBezTo>
                  <a:pt x="234" y="388"/>
                  <a:pt x="238" y="389"/>
                  <a:pt x="241" y="388"/>
                </a:cubicBezTo>
                <a:cubicBezTo>
                  <a:pt x="247" y="385"/>
                  <a:pt x="247" y="385"/>
                  <a:pt x="247" y="385"/>
                </a:cubicBezTo>
                <a:cubicBezTo>
                  <a:pt x="250" y="384"/>
                  <a:pt x="251" y="380"/>
                  <a:pt x="250" y="377"/>
                </a:cubicBezTo>
                <a:cubicBezTo>
                  <a:pt x="247" y="372"/>
                  <a:pt x="247" y="372"/>
                  <a:pt x="247" y="372"/>
                </a:cubicBezTo>
                <a:cubicBezTo>
                  <a:pt x="250" y="370"/>
                  <a:pt x="253" y="367"/>
                  <a:pt x="255" y="364"/>
                </a:cubicBezTo>
                <a:cubicBezTo>
                  <a:pt x="260" y="366"/>
                  <a:pt x="260" y="366"/>
                  <a:pt x="260" y="366"/>
                </a:cubicBezTo>
                <a:cubicBezTo>
                  <a:pt x="261" y="367"/>
                  <a:pt x="263" y="367"/>
                  <a:pt x="264" y="366"/>
                </a:cubicBezTo>
                <a:cubicBezTo>
                  <a:pt x="266" y="365"/>
                  <a:pt x="267" y="364"/>
                  <a:pt x="267" y="363"/>
                </a:cubicBezTo>
                <a:cubicBezTo>
                  <a:pt x="270" y="356"/>
                  <a:pt x="270" y="356"/>
                  <a:pt x="270" y="356"/>
                </a:cubicBezTo>
                <a:cubicBezTo>
                  <a:pt x="271" y="353"/>
                  <a:pt x="269" y="350"/>
                  <a:pt x="266" y="349"/>
                </a:cubicBezTo>
                <a:close/>
                <a:moveTo>
                  <a:pt x="233" y="364"/>
                </a:moveTo>
                <a:cubicBezTo>
                  <a:pt x="230" y="366"/>
                  <a:pt x="227" y="366"/>
                  <a:pt x="224" y="366"/>
                </a:cubicBezTo>
                <a:cubicBezTo>
                  <a:pt x="214" y="366"/>
                  <a:pt x="206" y="361"/>
                  <a:pt x="202" y="353"/>
                </a:cubicBezTo>
                <a:cubicBezTo>
                  <a:pt x="197" y="341"/>
                  <a:pt x="202" y="327"/>
                  <a:pt x="214" y="321"/>
                </a:cubicBezTo>
                <a:cubicBezTo>
                  <a:pt x="217" y="320"/>
                  <a:pt x="220" y="319"/>
                  <a:pt x="223" y="319"/>
                </a:cubicBezTo>
                <a:cubicBezTo>
                  <a:pt x="233" y="319"/>
                  <a:pt x="241" y="325"/>
                  <a:pt x="245" y="333"/>
                </a:cubicBezTo>
                <a:cubicBezTo>
                  <a:pt x="250" y="345"/>
                  <a:pt x="245" y="359"/>
                  <a:pt x="233" y="364"/>
                </a:cubicBezTo>
                <a:close/>
                <a:moveTo>
                  <a:pt x="378" y="160"/>
                </a:moveTo>
                <a:cubicBezTo>
                  <a:pt x="364" y="155"/>
                  <a:pt x="364" y="155"/>
                  <a:pt x="364" y="155"/>
                </a:cubicBezTo>
                <a:cubicBezTo>
                  <a:pt x="365" y="144"/>
                  <a:pt x="364" y="133"/>
                  <a:pt x="362" y="122"/>
                </a:cubicBezTo>
                <a:cubicBezTo>
                  <a:pt x="377" y="115"/>
                  <a:pt x="377" y="115"/>
                  <a:pt x="377" y="115"/>
                </a:cubicBezTo>
                <a:cubicBezTo>
                  <a:pt x="386" y="111"/>
                  <a:pt x="390" y="100"/>
                  <a:pt x="386" y="91"/>
                </a:cubicBezTo>
                <a:cubicBezTo>
                  <a:pt x="377" y="73"/>
                  <a:pt x="377" y="73"/>
                  <a:pt x="377" y="73"/>
                </a:cubicBezTo>
                <a:cubicBezTo>
                  <a:pt x="373" y="64"/>
                  <a:pt x="362" y="60"/>
                  <a:pt x="353" y="64"/>
                </a:cubicBezTo>
                <a:cubicBezTo>
                  <a:pt x="339" y="71"/>
                  <a:pt x="339" y="71"/>
                  <a:pt x="339" y="71"/>
                </a:cubicBezTo>
                <a:cubicBezTo>
                  <a:pt x="332" y="62"/>
                  <a:pt x="323" y="54"/>
                  <a:pt x="314" y="48"/>
                </a:cubicBezTo>
                <a:cubicBezTo>
                  <a:pt x="320" y="33"/>
                  <a:pt x="320" y="33"/>
                  <a:pt x="320" y="33"/>
                </a:cubicBezTo>
                <a:cubicBezTo>
                  <a:pt x="323" y="24"/>
                  <a:pt x="319" y="13"/>
                  <a:pt x="309" y="10"/>
                </a:cubicBezTo>
                <a:cubicBezTo>
                  <a:pt x="290" y="3"/>
                  <a:pt x="290" y="3"/>
                  <a:pt x="290" y="3"/>
                </a:cubicBezTo>
                <a:cubicBezTo>
                  <a:pt x="281" y="0"/>
                  <a:pt x="271" y="5"/>
                  <a:pt x="267" y="14"/>
                </a:cubicBezTo>
                <a:cubicBezTo>
                  <a:pt x="262" y="29"/>
                  <a:pt x="262" y="29"/>
                  <a:pt x="262" y="29"/>
                </a:cubicBezTo>
                <a:cubicBezTo>
                  <a:pt x="251" y="27"/>
                  <a:pt x="240" y="28"/>
                  <a:pt x="229" y="30"/>
                </a:cubicBezTo>
                <a:cubicBezTo>
                  <a:pt x="222" y="15"/>
                  <a:pt x="222" y="15"/>
                  <a:pt x="222" y="15"/>
                </a:cubicBezTo>
                <a:cubicBezTo>
                  <a:pt x="218" y="6"/>
                  <a:pt x="207" y="2"/>
                  <a:pt x="198" y="7"/>
                </a:cubicBezTo>
                <a:cubicBezTo>
                  <a:pt x="180" y="15"/>
                  <a:pt x="180" y="15"/>
                  <a:pt x="180" y="15"/>
                </a:cubicBezTo>
                <a:cubicBezTo>
                  <a:pt x="171" y="19"/>
                  <a:pt x="167" y="30"/>
                  <a:pt x="171" y="39"/>
                </a:cubicBezTo>
                <a:cubicBezTo>
                  <a:pt x="178" y="53"/>
                  <a:pt x="178" y="53"/>
                  <a:pt x="178" y="53"/>
                </a:cubicBezTo>
                <a:cubicBezTo>
                  <a:pt x="169" y="60"/>
                  <a:pt x="161" y="69"/>
                  <a:pt x="155" y="78"/>
                </a:cubicBezTo>
                <a:cubicBezTo>
                  <a:pt x="140" y="72"/>
                  <a:pt x="140" y="72"/>
                  <a:pt x="140" y="72"/>
                </a:cubicBezTo>
                <a:cubicBezTo>
                  <a:pt x="131" y="69"/>
                  <a:pt x="120" y="74"/>
                  <a:pt x="117" y="83"/>
                </a:cubicBezTo>
                <a:cubicBezTo>
                  <a:pt x="110" y="102"/>
                  <a:pt x="110" y="102"/>
                  <a:pt x="110" y="102"/>
                </a:cubicBezTo>
                <a:cubicBezTo>
                  <a:pt x="109" y="106"/>
                  <a:pt x="109" y="111"/>
                  <a:pt x="111" y="116"/>
                </a:cubicBezTo>
                <a:cubicBezTo>
                  <a:pt x="113" y="120"/>
                  <a:pt x="116" y="123"/>
                  <a:pt x="121" y="125"/>
                </a:cubicBezTo>
                <a:cubicBezTo>
                  <a:pt x="136" y="130"/>
                  <a:pt x="136" y="130"/>
                  <a:pt x="136" y="130"/>
                </a:cubicBezTo>
                <a:cubicBezTo>
                  <a:pt x="135" y="141"/>
                  <a:pt x="135" y="152"/>
                  <a:pt x="137" y="163"/>
                </a:cubicBezTo>
                <a:cubicBezTo>
                  <a:pt x="123" y="170"/>
                  <a:pt x="123" y="170"/>
                  <a:pt x="123" y="170"/>
                </a:cubicBezTo>
                <a:cubicBezTo>
                  <a:pt x="114" y="174"/>
                  <a:pt x="110" y="185"/>
                  <a:pt x="114" y="194"/>
                </a:cubicBezTo>
                <a:cubicBezTo>
                  <a:pt x="122" y="212"/>
                  <a:pt x="122" y="212"/>
                  <a:pt x="122" y="212"/>
                </a:cubicBezTo>
                <a:cubicBezTo>
                  <a:pt x="126" y="221"/>
                  <a:pt x="137" y="225"/>
                  <a:pt x="146" y="221"/>
                </a:cubicBezTo>
                <a:cubicBezTo>
                  <a:pt x="161" y="214"/>
                  <a:pt x="161" y="214"/>
                  <a:pt x="161" y="214"/>
                </a:cubicBezTo>
                <a:cubicBezTo>
                  <a:pt x="168" y="223"/>
                  <a:pt x="176" y="231"/>
                  <a:pt x="185" y="237"/>
                </a:cubicBezTo>
                <a:cubicBezTo>
                  <a:pt x="179" y="252"/>
                  <a:pt x="179" y="252"/>
                  <a:pt x="179" y="252"/>
                </a:cubicBezTo>
                <a:cubicBezTo>
                  <a:pt x="178" y="256"/>
                  <a:pt x="178" y="261"/>
                  <a:pt x="180" y="266"/>
                </a:cubicBezTo>
                <a:cubicBezTo>
                  <a:pt x="182" y="270"/>
                  <a:pt x="185" y="273"/>
                  <a:pt x="190" y="275"/>
                </a:cubicBezTo>
                <a:cubicBezTo>
                  <a:pt x="209" y="282"/>
                  <a:pt x="209" y="282"/>
                  <a:pt x="209" y="282"/>
                </a:cubicBezTo>
                <a:cubicBezTo>
                  <a:pt x="213" y="284"/>
                  <a:pt x="218" y="283"/>
                  <a:pt x="223" y="281"/>
                </a:cubicBezTo>
                <a:cubicBezTo>
                  <a:pt x="227" y="279"/>
                  <a:pt x="230" y="276"/>
                  <a:pt x="232" y="271"/>
                </a:cubicBezTo>
                <a:cubicBezTo>
                  <a:pt x="238" y="256"/>
                  <a:pt x="238" y="256"/>
                  <a:pt x="238" y="256"/>
                </a:cubicBezTo>
                <a:cubicBezTo>
                  <a:pt x="248" y="258"/>
                  <a:pt x="260" y="257"/>
                  <a:pt x="271" y="255"/>
                </a:cubicBezTo>
                <a:cubicBezTo>
                  <a:pt x="277" y="270"/>
                  <a:pt x="277" y="270"/>
                  <a:pt x="277" y="270"/>
                </a:cubicBezTo>
                <a:cubicBezTo>
                  <a:pt x="281" y="279"/>
                  <a:pt x="292" y="283"/>
                  <a:pt x="301" y="278"/>
                </a:cubicBezTo>
                <a:cubicBezTo>
                  <a:pt x="319" y="270"/>
                  <a:pt x="319" y="270"/>
                  <a:pt x="319" y="270"/>
                </a:cubicBezTo>
                <a:cubicBezTo>
                  <a:pt x="328" y="266"/>
                  <a:pt x="332" y="255"/>
                  <a:pt x="328" y="246"/>
                </a:cubicBezTo>
                <a:cubicBezTo>
                  <a:pt x="322" y="232"/>
                  <a:pt x="322" y="232"/>
                  <a:pt x="322" y="232"/>
                </a:cubicBezTo>
                <a:cubicBezTo>
                  <a:pt x="330" y="225"/>
                  <a:pt x="338" y="216"/>
                  <a:pt x="344" y="207"/>
                </a:cubicBezTo>
                <a:cubicBezTo>
                  <a:pt x="359" y="213"/>
                  <a:pt x="359" y="213"/>
                  <a:pt x="359" y="213"/>
                </a:cubicBezTo>
                <a:cubicBezTo>
                  <a:pt x="364" y="215"/>
                  <a:pt x="368" y="214"/>
                  <a:pt x="373" y="212"/>
                </a:cubicBezTo>
                <a:cubicBezTo>
                  <a:pt x="377" y="210"/>
                  <a:pt x="380" y="207"/>
                  <a:pt x="382" y="202"/>
                </a:cubicBezTo>
                <a:cubicBezTo>
                  <a:pt x="389" y="183"/>
                  <a:pt x="389" y="183"/>
                  <a:pt x="389" y="183"/>
                </a:cubicBezTo>
                <a:cubicBezTo>
                  <a:pt x="393" y="174"/>
                  <a:pt x="388" y="164"/>
                  <a:pt x="378" y="160"/>
                </a:cubicBezTo>
                <a:close/>
                <a:moveTo>
                  <a:pt x="279" y="207"/>
                </a:moveTo>
                <a:cubicBezTo>
                  <a:pt x="270" y="212"/>
                  <a:pt x="260" y="214"/>
                  <a:pt x="250" y="214"/>
                </a:cubicBezTo>
                <a:cubicBezTo>
                  <a:pt x="222" y="214"/>
                  <a:pt x="197" y="197"/>
                  <a:pt x="185" y="172"/>
                </a:cubicBezTo>
                <a:cubicBezTo>
                  <a:pt x="169" y="137"/>
                  <a:pt x="184" y="94"/>
                  <a:pt x="220" y="78"/>
                </a:cubicBezTo>
                <a:cubicBezTo>
                  <a:pt x="229" y="74"/>
                  <a:pt x="239" y="71"/>
                  <a:pt x="250" y="71"/>
                </a:cubicBezTo>
                <a:cubicBezTo>
                  <a:pt x="277" y="71"/>
                  <a:pt x="303" y="88"/>
                  <a:pt x="314" y="113"/>
                </a:cubicBezTo>
                <a:cubicBezTo>
                  <a:pt x="331" y="148"/>
                  <a:pt x="315" y="191"/>
                  <a:pt x="279" y="2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10" name="稻壳儿小白白(http://dwz.cn/Wu2UP)"/>
          <p:cNvSpPr>
            <a:spLocks noChangeArrowheads="1"/>
          </p:cNvSpPr>
          <p:nvPr/>
        </p:nvSpPr>
        <p:spPr bwMode="auto">
          <a:xfrm>
            <a:off x="1728790" y="3836989"/>
            <a:ext cx="420291" cy="560387"/>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endParaRPr lang="en-US" altLang="zh-CN" sz="1200">
              <a:sym typeface="Arial" panose="020B0604020202020204" pitchFamily="34" charset="0"/>
            </a:endParaRPr>
          </a:p>
        </p:txBody>
      </p:sp>
      <p:pic>
        <p:nvPicPr>
          <p:cNvPr id="47111" name="稻壳儿小白白(http://dwz.cn/Wu2UP)"/>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338" y="1785939"/>
            <a:ext cx="1527572"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稻壳儿小白白(http://dwz.cn/Wu2UP)"/>
          <p:cNvSpPr>
            <a:spLocks/>
          </p:cNvSpPr>
          <p:nvPr/>
        </p:nvSpPr>
        <p:spPr bwMode="auto">
          <a:xfrm>
            <a:off x="1406129" y="3408363"/>
            <a:ext cx="1066800" cy="1420812"/>
          </a:xfrm>
          <a:custGeom>
            <a:avLst/>
            <a:gdLst>
              <a:gd name="T0" fmla="*/ 2023221760 w 500"/>
              <a:gd name="T1" fmla="*/ 2147483646 h 500"/>
              <a:gd name="T2" fmla="*/ 0 w 500"/>
              <a:gd name="T3" fmla="*/ 2018706739 h 500"/>
              <a:gd name="T4" fmla="*/ 2023221760 w 500"/>
              <a:gd name="T5" fmla="*/ 0 h 500"/>
              <a:gd name="T6" fmla="*/ 2147483646 w 500"/>
              <a:gd name="T7" fmla="*/ 161495175 h 500"/>
              <a:gd name="T8" fmla="*/ 2147483646 w 500"/>
              <a:gd name="T9" fmla="*/ 605612590 h 500"/>
              <a:gd name="T10" fmla="*/ 2023221760 w 500"/>
              <a:gd name="T11" fmla="*/ 516789107 h 500"/>
              <a:gd name="T12" fmla="*/ 517944202 w 500"/>
              <a:gd name="T13" fmla="*/ 2018706739 h 500"/>
              <a:gd name="T14" fmla="*/ 2023221760 w 500"/>
              <a:gd name="T15" fmla="*/ 2147483646 h 500"/>
              <a:gd name="T16" fmla="*/ 2147483646 w 500"/>
              <a:gd name="T17" fmla="*/ 2018706739 h 500"/>
              <a:gd name="T18" fmla="*/ 2147483646 w 500"/>
              <a:gd name="T19" fmla="*/ 1324270666 h 500"/>
              <a:gd name="T20" fmla="*/ 2147483646 w 500"/>
              <a:gd name="T21" fmla="*/ 920529887 h 500"/>
              <a:gd name="T22" fmla="*/ 2147483646 w 500"/>
              <a:gd name="T23" fmla="*/ 2018706739 h 500"/>
              <a:gd name="T24" fmla="*/ 2023221760 w 500"/>
              <a:gd name="T25" fmla="*/ 2147483646 h 5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0" h="500">
                <a:moveTo>
                  <a:pt x="250" y="500"/>
                </a:moveTo>
                <a:cubicBezTo>
                  <a:pt x="112" y="500"/>
                  <a:pt x="0" y="388"/>
                  <a:pt x="0" y="250"/>
                </a:cubicBezTo>
                <a:cubicBezTo>
                  <a:pt x="0" y="112"/>
                  <a:pt x="112" y="0"/>
                  <a:pt x="250" y="0"/>
                </a:cubicBezTo>
                <a:cubicBezTo>
                  <a:pt x="285" y="0"/>
                  <a:pt x="318" y="7"/>
                  <a:pt x="348" y="20"/>
                </a:cubicBezTo>
                <a:cubicBezTo>
                  <a:pt x="311" y="75"/>
                  <a:pt x="311" y="75"/>
                  <a:pt x="311" y="75"/>
                </a:cubicBezTo>
                <a:cubicBezTo>
                  <a:pt x="291" y="68"/>
                  <a:pt x="271" y="64"/>
                  <a:pt x="250" y="64"/>
                </a:cubicBezTo>
                <a:cubicBezTo>
                  <a:pt x="147" y="64"/>
                  <a:pt x="64" y="147"/>
                  <a:pt x="64" y="250"/>
                </a:cubicBezTo>
                <a:cubicBezTo>
                  <a:pt x="64" y="352"/>
                  <a:pt x="147" y="435"/>
                  <a:pt x="250" y="435"/>
                </a:cubicBezTo>
                <a:cubicBezTo>
                  <a:pt x="352" y="435"/>
                  <a:pt x="435" y="352"/>
                  <a:pt x="435" y="250"/>
                </a:cubicBezTo>
                <a:cubicBezTo>
                  <a:pt x="435" y="219"/>
                  <a:pt x="427" y="189"/>
                  <a:pt x="414" y="164"/>
                </a:cubicBezTo>
                <a:cubicBezTo>
                  <a:pt x="460" y="114"/>
                  <a:pt x="460" y="114"/>
                  <a:pt x="460" y="114"/>
                </a:cubicBezTo>
                <a:cubicBezTo>
                  <a:pt x="485" y="153"/>
                  <a:pt x="500" y="200"/>
                  <a:pt x="500" y="250"/>
                </a:cubicBezTo>
                <a:cubicBezTo>
                  <a:pt x="500" y="388"/>
                  <a:pt x="388" y="500"/>
                  <a:pt x="250" y="500"/>
                </a:cubicBezTo>
                <a:close/>
              </a:path>
            </a:pathLst>
          </a:cu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13" name="稻壳儿小白白(http://dwz.cn/Wu2UP)"/>
          <p:cNvSpPr>
            <a:spLocks/>
          </p:cNvSpPr>
          <p:nvPr/>
        </p:nvSpPr>
        <p:spPr bwMode="auto">
          <a:xfrm>
            <a:off x="1122762" y="3030540"/>
            <a:ext cx="1632347" cy="2174875"/>
          </a:xfrm>
          <a:custGeom>
            <a:avLst/>
            <a:gdLst>
              <a:gd name="T0" fmla="*/ 2147483646 w 765"/>
              <a:gd name="T1" fmla="*/ 2147483646 h 765"/>
              <a:gd name="T2" fmla="*/ 0 w 765"/>
              <a:gd name="T3" fmla="*/ 2147483646 h 765"/>
              <a:gd name="T4" fmla="*/ 2147483646 w 765"/>
              <a:gd name="T5" fmla="*/ 0 h 765"/>
              <a:gd name="T6" fmla="*/ 2147483646 w 765"/>
              <a:gd name="T7" fmla="*/ 363713017 h 765"/>
              <a:gd name="T8" fmla="*/ 2147483646 w 765"/>
              <a:gd name="T9" fmla="*/ 751673759 h 765"/>
              <a:gd name="T10" fmla="*/ 2147483646 w 765"/>
              <a:gd name="T11" fmla="*/ 468783645 h 765"/>
              <a:gd name="T12" fmla="*/ 1238426793 w 765"/>
              <a:gd name="T13" fmla="*/ 1236622553 h 765"/>
              <a:gd name="T14" fmla="*/ 469469966 w 765"/>
              <a:gd name="T15" fmla="*/ 2147483646 h 765"/>
              <a:gd name="T16" fmla="*/ 1238426793 w 765"/>
              <a:gd name="T17" fmla="*/ 2147483646 h 765"/>
              <a:gd name="T18" fmla="*/ 2147483646 w 765"/>
              <a:gd name="T19" fmla="*/ 2147483646 h 765"/>
              <a:gd name="T20" fmla="*/ 2147483646 w 765"/>
              <a:gd name="T21" fmla="*/ 2147483646 h 765"/>
              <a:gd name="T22" fmla="*/ 2147483646 w 765"/>
              <a:gd name="T23" fmla="*/ 2147483646 h 765"/>
              <a:gd name="T24" fmla="*/ 2147483646 w 765"/>
              <a:gd name="T25" fmla="*/ 1503344674 h 765"/>
              <a:gd name="T26" fmla="*/ 2147483646 w 765"/>
              <a:gd name="T27" fmla="*/ 1155796806 h 765"/>
              <a:gd name="T28" fmla="*/ 2147483646 w 765"/>
              <a:gd name="T29" fmla="*/ 2147483646 h 765"/>
              <a:gd name="T30" fmla="*/ 2147483646 w 765"/>
              <a:gd name="T31" fmla="*/ 2147483646 h 7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65" h="765">
                <a:moveTo>
                  <a:pt x="383" y="765"/>
                </a:moveTo>
                <a:cubicBezTo>
                  <a:pt x="171" y="765"/>
                  <a:pt x="0" y="594"/>
                  <a:pt x="0" y="383"/>
                </a:cubicBezTo>
                <a:cubicBezTo>
                  <a:pt x="0" y="171"/>
                  <a:pt x="171" y="0"/>
                  <a:pt x="383" y="0"/>
                </a:cubicBezTo>
                <a:cubicBezTo>
                  <a:pt x="447" y="0"/>
                  <a:pt x="508" y="16"/>
                  <a:pt x="562" y="45"/>
                </a:cubicBezTo>
                <a:cubicBezTo>
                  <a:pt x="529" y="93"/>
                  <a:pt x="529" y="93"/>
                  <a:pt x="529" y="93"/>
                </a:cubicBezTo>
                <a:cubicBezTo>
                  <a:pt x="485" y="71"/>
                  <a:pt x="435" y="58"/>
                  <a:pt x="383" y="58"/>
                </a:cubicBezTo>
                <a:cubicBezTo>
                  <a:pt x="293" y="59"/>
                  <a:pt x="212" y="95"/>
                  <a:pt x="153" y="153"/>
                </a:cubicBezTo>
                <a:cubicBezTo>
                  <a:pt x="95" y="212"/>
                  <a:pt x="59" y="293"/>
                  <a:pt x="58" y="383"/>
                </a:cubicBezTo>
                <a:cubicBezTo>
                  <a:pt x="59" y="472"/>
                  <a:pt x="95" y="553"/>
                  <a:pt x="153" y="612"/>
                </a:cubicBezTo>
                <a:cubicBezTo>
                  <a:pt x="212" y="671"/>
                  <a:pt x="293" y="707"/>
                  <a:pt x="383" y="707"/>
                </a:cubicBezTo>
                <a:cubicBezTo>
                  <a:pt x="472" y="707"/>
                  <a:pt x="553" y="671"/>
                  <a:pt x="612" y="612"/>
                </a:cubicBezTo>
                <a:cubicBezTo>
                  <a:pt x="671" y="553"/>
                  <a:pt x="707" y="472"/>
                  <a:pt x="707" y="383"/>
                </a:cubicBezTo>
                <a:cubicBezTo>
                  <a:pt x="707" y="309"/>
                  <a:pt x="682" y="240"/>
                  <a:pt x="640" y="186"/>
                </a:cubicBezTo>
                <a:cubicBezTo>
                  <a:pt x="680" y="143"/>
                  <a:pt x="680" y="143"/>
                  <a:pt x="680" y="143"/>
                </a:cubicBezTo>
                <a:cubicBezTo>
                  <a:pt x="733" y="208"/>
                  <a:pt x="765" y="292"/>
                  <a:pt x="765" y="383"/>
                </a:cubicBezTo>
                <a:cubicBezTo>
                  <a:pt x="765" y="594"/>
                  <a:pt x="594" y="765"/>
                  <a:pt x="383" y="765"/>
                </a:cubicBezTo>
                <a:close/>
              </a:path>
            </a:pathLst>
          </a:cu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14" name="稻壳儿小白白(http://dwz.cn/Wu2UP)"/>
          <p:cNvSpPr>
            <a:spLocks/>
          </p:cNvSpPr>
          <p:nvPr/>
        </p:nvSpPr>
        <p:spPr bwMode="auto">
          <a:xfrm>
            <a:off x="833438" y="2643189"/>
            <a:ext cx="2213372" cy="2947987"/>
          </a:xfrm>
          <a:custGeom>
            <a:avLst/>
            <a:gdLst>
              <a:gd name="T0" fmla="*/ 2147483646 w 1038"/>
              <a:gd name="T1" fmla="*/ 0 h 1037"/>
              <a:gd name="T2" fmla="*/ 2147483646 w 1038"/>
              <a:gd name="T3" fmla="*/ 549545145 h 1037"/>
              <a:gd name="T4" fmla="*/ 2147483646 w 1038"/>
              <a:gd name="T5" fmla="*/ 961703292 h 1037"/>
              <a:gd name="T6" fmla="*/ 2147483646 w 1038"/>
              <a:gd name="T7" fmla="*/ 501055449 h 1037"/>
              <a:gd name="T8" fmla="*/ 1584336690 w 1038"/>
              <a:gd name="T9" fmla="*/ 1583978716 h 1037"/>
              <a:gd name="T10" fmla="*/ 501168889 w 1038"/>
              <a:gd name="T11" fmla="*/ 2147483646 h 1037"/>
              <a:gd name="T12" fmla="*/ 1584336690 w 1038"/>
              <a:gd name="T13" fmla="*/ 2147483646 h 1037"/>
              <a:gd name="T14" fmla="*/ 2147483646 w 1038"/>
              <a:gd name="T15" fmla="*/ 2147483646 h 1037"/>
              <a:gd name="T16" fmla="*/ 2147483646 w 1038"/>
              <a:gd name="T17" fmla="*/ 2147483646 h 1037"/>
              <a:gd name="T18" fmla="*/ 2147483646 w 1038"/>
              <a:gd name="T19" fmla="*/ 2147483646 h 1037"/>
              <a:gd name="T20" fmla="*/ 2147483646 w 1038"/>
              <a:gd name="T21" fmla="*/ 1810263014 h 1037"/>
              <a:gd name="T22" fmla="*/ 2147483646 w 1038"/>
              <a:gd name="T23" fmla="*/ 1438512472 h 1037"/>
              <a:gd name="T24" fmla="*/ 2147483646 w 1038"/>
              <a:gd name="T25" fmla="*/ 2147483646 h 1037"/>
              <a:gd name="T26" fmla="*/ 2147483646 w 1038"/>
              <a:gd name="T27" fmla="*/ 2147483646 h 1037"/>
              <a:gd name="T28" fmla="*/ 0 w 1038"/>
              <a:gd name="T29" fmla="*/ 2147483646 h 1037"/>
              <a:gd name="T30" fmla="*/ 2147483646 w 1038"/>
              <a:gd name="T31" fmla="*/ 0 h 10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38" h="1037">
                <a:moveTo>
                  <a:pt x="519" y="0"/>
                </a:moveTo>
                <a:cubicBezTo>
                  <a:pt x="612" y="0"/>
                  <a:pt x="700" y="25"/>
                  <a:pt x="775" y="68"/>
                </a:cubicBezTo>
                <a:cubicBezTo>
                  <a:pt x="740" y="119"/>
                  <a:pt x="740" y="119"/>
                  <a:pt x="740" y="119"/>
                </a:cubicBezTo>
                <a:cubicBezTo>
                  <a:pt x="675" y="83"/>
                  <a:pt x="599" y="62"/>
                  <a:pt x="519" y="62"/>
                </a:cubicBezTo>
                <a:cubicBezTo>
                  <a:pt x="392" y="62"/>
                  <a:pt x="278" y="113"/>
                  <a:pt x="196" y="196"/>
                </a:cubicBezTo>
                <a:cubicBezTo>
                  <a:pt x="113" y="278"/>
                  <a:pt x="62" y="392"/>
                  <a:pt x="62" y="519"/>
                </a:cubicBezTo>
                <a:cubicBezTo>
                  <a:pt x="62" y="645"/>
                  <a:pt x="113" y="759"/>
                  <a:pt x="196" y="842"/>
                </a:cubicBezTo>
                <a:cubicBezTo>
                  <a:pt x="278" y="925"/>
                  <a:pt x="392" y="976"/>
                  <a:pt x="519" y="976"/>
                </a:cubicBezTo>
                <a:cubicBezTo>
                  <a:pt x="645" y="976"/>
                  <a:pt x="759" y="925"/>
                  <a:pt x="842" y="842"/>
                </a:cubicBezTo>
                <a:cubicBezTo>
                  <a:pt x="925" y="759"/>
                  <a:pt x="976" y="645"/>
                  <a:pt x="976" y="519"/>
                </a:cubicBezTo>
                <a:cubicBezTo>
                  <a:pt x="976" y="406"/>
                  <a:pt x="935" y="303"/>
                  <a:pt x="867" y="224"/>
                </a:cubicBezTo>
                <a:cubicBezTo>
                  <a:pt x="910" y="178"/>
                  <a:pt x="910" y="178"/>
                  <a:pt x="910" y="178"/>
                </a:cubicBezTo>
                <a:cubicBezTo>
                  <a:pt x="989" y="269"/>
                  <a:pt x="1037" y="388"/>
                  <a:pt x="1038" y="519"/>
                </a:cubicBezTo>
                <a:cubicBezTo>
                  <a:pt x="1037" y="805"/>
                  <a:pt x="805" y="1037"/>
                  <a:pt x="519" y="1037"/>
                </a:cubicBezTo>
                <a:cubicBezTo>
                  <a:pt x="232" y="1037"/>
                  <a:pt x="0" y="805"/>
                  <a:pt x="0" y="519"/>
                </a:cubicBezTo>
                <a:cubicBezTo>
                  <a:pt x="0" y="232"/>
                  <a:pt x="232" y="0"/>
                  <a:pt x="519" y="0"/>
                </a:cubicBezTo>
                <a:close/>
              </a:path>
            </a:pathLst>
          </a:cu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cxnSp>
        <p:nvCxnSpPr>
          <p:cNvPr id="47115" name="稻壳儿小白白(http://dwz.cn/Wu2UP)"/>
          <p:cNvCxnSpPr>
            <a:cxnSpLocks noChangeShapeType="1"/>
          </p:cNvCxnSpPr>
          <p:nvPr/>
        </p:nvCxnSpPr>
        <p:spPr bwMode="auto">
          <a:xfrm>
            <a:off x="4023122" y="3192463"/>
            <a:ext cx="319088" cy="0"/>
          </a:xfrm>
          <a:prstGeom prst="straightConnector1">
            <a:avLst/>
          </a:prstGeom>
          <a:noFill/>
          <a:ln w="9525">
            <a:solidFill>
              <a:srgbClr val="C1C7D0"/>
            </a:solidFill>
            <a:round/>
            <a:headEnd/>
            <a:tailEnd type="triangle" w="med" len="med"/>
          </a:ln>
          <a:extLst>
            <a:ext uri="{909E8E84-426E-40DD-AFC4-6F175D3DCCD1}">
              <a14:hiddenFill xmlns:a14="http://schemas.microsoft.com/office/drawing/2010/main">
                <a:noFill/>
              </a14:hiddenFill>
            </a:ext>
          </a:extLst>
        </p:spPr>
      </p:cxnSp>
      <p:cxnSp>
        <p:nvCxnSpPr>
          <p:cNvPr id="47116" name="稻壳儿小白白(http://dwz.cn/Wu2UP)"/>
          <p:cNvCxnSpPr>
            <a:cxnSpLocks noChangeShapeType="1"/>
          </p:cNvCxnSpPr>
          <p:nvPr/>
        </p:nvCxnSpPr>
        <p:spPr bwMode="auto">
          <a:xfrm>
            <a:off x="4023122" y="4594225"/>
            <a:ext cx="319088" cy="0"/>
          </a:xfrm>
          <a:prstGeom prst="straightConnector1">
            <a:avLst/>
          </a:prstGeom>
          <a:noFill/>
          <a:ln w="9525">
            <a:solidFill>
              <a:srgbClr val="C1C7D0"/>
            </a:solidFill>
            <a:round/>
            <a:headEnd/>
            <a:tailEnd type="triangle" w="med" len="med"/>
          </a:ln>
          <a:extLst>
            <a:ext uri="{909E8E84-426E-40DD-AFC4-6F175D3DCCD1}">
              <a14:hiddenFill xmlns:a14="http://schemas.microsoft.com/office/drawing/2010/main">
                <a:noFill/>
              </a14:hiddenFill>
            </a:ext>
          </a:extLst>
        </p:spPr>
      </p:cxnSp>
      <p:grpSp>
        <p:nvGrpSpPr>
          <p:cNvPr id="47117" name="稻壳儿小白白(http://dwz.cn/Wu2UP)"/>
          <p:cNvGrpSpPr>
            <a:grpSpLocks/>
          </p:cNvGrpSpPr>
          <p:nvPr/>
        </p:nvGrpSpPr>
        <p:grpSpPr bwMode="auto">
          <a:xfrm>
            <a:off x="4023122" y="1890714"/>
            <a:ext cx="319088" cy="4030663"/>
            <a:chOff x="0" y="0"/>
            <a:chExt cx="637913" cy="6047288"/>
          </a:xfrm>
        </p:grpSpPr>
        <p:cxnSp>
          <p:nvCxnSpPr>
            <p:cNvPr id="47135" name="稻壳儿小白白(http://dwz.cn/Wu2UP)"/>
            <p:cNvCxnSpPr>
              <a:cxnSpLocks noChangeShapeType="1"/>
            </p:cNvCxnSpPr>
            <p:nvPr/>
          </p:nvCxnSpPr>
          <p:spPr bwMode="auto">
            <a:xfrm>
              <a:off x="0" y="0"/>
              <a:ext cx="637913" cy="0"/>
            </a:xfrm>
            <a:prstGeom prst="straightConnector1">
              <a:avLst/>
            </a:prstGeom>
            <a:noFill/>
            <a:ln w="9525">
              <a:solidFill>
                <a:srgbClr val="C1C7D0"/>
              </a:solidFill>
              <a:round/>
              <a:headEnd/>
              <a:tailEnd type="triangle" w="med" len="med"/>
            </a:ln>
            <a:extLst>
              <a:ext uri="{909E8E84-426E-40DD-AFC4-6F175D3DCCD1}">
                <a14:hiddenFill xmlns:a14="http://schemas.microsoft.com/office/drawing/2010/main">
                  <a:noFill/>
                </a14:hiddenFill>
              </a:ext>
            </a:extLst>
          </p:spPr>
        </p:cxnSp>
        <p:cxnSp>
          <p:nvCxnSpPr>
            <p:cNvPr id="47136" name="稻壳儿小白白(http://dwz.cn/Wu2UP)"/>
            <p:cNvCxnSpPr>
              <a:cxnSpLocks noChangeShapeType="1"/>
            </p:cNvCxnSpPr>
            <p:nvPr/>
          </p:nvCxnSpPr>
          <p:spPr bwMode="auto">
            <a:xfrm flipV="1">
              <a:off x="0" y="6047288"/>
              <a:ext cx="637913" cy="0"/>
            </a:xfrm>
            <a:prstGeom prst="straightConnector1">
              <a:avLst/>
            </a:prstGeom>
            <a:noFill/>
            <a:ln w="9525">
              <a:solidFill>
                <a:srgbClr val="C1C7D0"/>
              </a:solidFill>
              <a:round/>
              <a:headEnd/>
              <a:tailEnd type="triangle" w="med" len="med"/>
            </a:ln>
            <a:extLst>
              <a:ext uri="{909E8E84-426E-40DD-AFC4-6F175D3DCCD1}">
                <a14:hiddenFill xmlns:a14="http://schemas.microsoft.com/office/drawing/2010/main">
                  <a:noFill/>
                </a14:hiddenFill>
              </a:ext>
            </a:extLst>
          </p:spPr>
        </p:cxnSp>
      </p:grpSp>
      <p:sp>
        <p:nvSpPr>
          <p:cNvPr id="47118" name="稻壳儿小白白(http://dwz.cn/Wu2UP)"/>
          <p:cNvSpPr>
            <a:spLocks noChangeArrowheads="1"/>
          </p:cNvSpPr>
          <p:nvPr/>
        </p:nvSpPr>
        <p:spPr bwMode="auto">
          <a:xfrm>
            <a:off x="4432697" y="4030664"/>
            <a:ext cx="681038" cy="909637"/>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endParaRPr lang="en-US" altLang="zh-CN" sz="1200">
              <a:sym typeface="Arial" panose="020B0604020202020204" pitchFamily="34" charset="0"/>
            </a:endParaRPr>
          </a:p>
        </p:txBody>
      </p:sp>
      <p:sp>
        <p:nvSpPr>
          <p:cNvPr id="47119" name="稻壳儿小白白(http://dwz.cn/Wu2UP)"/>
          <p:cNvSpPr>
            <a:spLocks noEditPoints="1"/>
          </p:cNvSpPr>
          <p:nvPr/>
        </p:nvSpPr>
        <p:spPr bwMode="auto">
          <a:xfrm>
            <a:off x="4575574" y="4279901"/>
            <a:ext cx="391715" cy="411163"/>
          </a:xfrm>
          <a:custGeom>
            <a:avLst/>
            <a:gdLst>
              <a:gd name="T0" fmla="*/ 199176324 w 1152"/>
              <a:gd name="T1" fmla="*/ 106625253 h 908"/>
              <a:gd name="T2" fmla="*/ 235352406 w 1152"/>
              <a:gd name="T3" fmla="*/ 180852853 h 908"/>
              <a:gd name="T4" fmla="*/ 231858251 w 1152"/>
              <a:gd name="T5" fmla="*/ 186183935 h 908"/>
              <a:gd name="T6" fmla="*/ 4933164 w 1152"/>
              <a:gd name="T7" fmla="*/ 186183935 h 908"/>
              <a:gd name="T8" fmla="*/ 1439009 w 1152"/>
              <a:gd name="T9" fmla="*/ 180852853 h 908"/>
              <a:gd name="T10" fmla="*/ 37615092 w 1152"/>
              <a:gd name="T11" fmla="*/ 106625253 h 908"/>
              <a:gd name="T12" fmla="*/ 41109699 w 1152"/>
              <a:gd name="T13" fmla="*/ 104574871 h 908"/>
              <a:gd name="T14" fmla="*/ 72147239 w 1152"/>
              <a:gd name="T15" fmla="*/ 104574871 h 908"/>
              <a:gd name="T16" fmla="*/ 75025258 w 1152"/>
              <a:gd name="T17" fmla="*/ 105805191 h 908"/>
              <a:gd name="T18" fmla="*/ 81396978 w 1152"/>
              <a:gd name="T19" fmla="*/ 112981525 h 908"/>
              <a:gd name="T20" fmla="*/ 87563320 w 1152"/>
              <a:gd name="T21" fmla="*/ 119748054 h 908"/>
              <a:gd name="T22" fmla="*/ 50564817 w 1152"/>
              <a:gd name="T23" fmla="*/ 119748054 h 908"/>
              <a:gd name="T24" fmla="*/ 47276041 w 1152"/>
              <a:gd name="T25" fmla="*/ 121798888 h 908"/>
              <a:gd name="T26" fmla="*/ 23226810 w 1152"/>
              <a:gd name="T27" fmla="*/ 171010299 h 908"/>
              <a:gd name="T28" fmla="*/ 213564605 w 1152"/>
              <a:gd name="T29" fmla="*/ 171010299 h 908"/>
              <a:gd name="T30" fmla="*/ 189515374 w 1152"/>
              <a:gd name="T31" fmla="*/ 121798888 h 908"/>
              <a:gd name="T32" fmla="*/ 186226598 w 1152"/>
              <a:gd name="T33" fmla="*/ 119748054 h 908"/>
              <a:gd name="T34" fmla="*/ 149228096 w 1152"/>
              <a:gd name="T35" fmla="*/ 119748054 h 908"/>
              <a:gd name="T36" fmla="*/ 155394437 w 1152"/>
              <a:gd name="T37" fmla="*/ 112981525 h 908"/>
              <a:gd name="T38" fmla="*/ 161766157 w 1152"/>
              <a:gd name="T39" fmla="*/ 105805191 h 908"/>
              <a:gd name="T40" fmla="*/ 164644176 w 1152"/>
              <a:gd name="T41" fmla="*/ 104574871 h 908"/>
              <a:gd name="T42" fmla="*/ 195681716 w 1152"/>
              <a:gd name="T43" fmla="*/ 104574871 h 908"/>
              <a:gd name="T44" fmla="*/ 199176324 w 1152"/>
              <a:gd name="T45" fmla="*/ 106625253 h 908"/>
              <a:gd name="T46" fmla="*/ 171632485 w 1152"/>
              <a:gd name="T47" fmla="*/ 55978393 h 908"/>
              <a:gd name="T48" fmla="*/ 121890089 w 1152"/>
              <a:gd name="T49" fmla="*/ 142918538 h 908"/>
              <a:gd name="T50" fmla="*/ 114901327 w 1152"/>
              <a:gd name="T51" fmla="*/ 142918538 h 908"/>
              <a:gd name="T52" fmla="*/ 65980898 w 1152"/>
              <a:gd name="T53" fmla="*/ 67050814 h 908"/>
              <a:gd name="T54" fmla="*/ 113256939 w 1152"/>
              <a:gd name="T55" fmla="*/ 3075572 h 908"/>
              <a:gd name="T56" fmla="*/ 171632485 w 1152"/>
              <a:gd name="T57" fmla="*/ 55978393 h 908"/>
              <a:gd name="T58" fmla="*/ 146555908 w 1152"/>
              <a:gd name="T59" fmla="*/ 55978393 h 908"/>
              <a:gd name="T60" fmla="*/ 118395934 w 1152"/>
              <a:gd name="T61" fmla="*/ 27886632 h 908"/>
              <a:gd name="T62" fmla="*/ 90235507 w 1152"/>
              <a:gd name="T63" fmla="*/ 55978393 h 908"/>
              <a:gd name="T64" fmla="*/ 118395934 w 1152"/>
              <a:gd name="T65" fmla="*/ 84069702 h 908"/>
              <a:gd name="T66" fmla="*/ 146555908 w 1152"/>
              <a:gd name="T67" fmla="*/ 55978393 h 908"/>
              <a:gd name="T68" fmla="*/ 146555908 w 1152"/>
              <a:gd name="T69" fmla="*/ 55978393 h 908"/>
              <a:gd name="T70" fmla="*/ 146555908 w 1152"/>
              <a:gd name="T71" fmla="*/ 55978393 h 9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52" h="908">
                <a:moveTo>
                  <a:pt x="969" y="520"/>
                </a:moveTo>
                <a:cubicBezTo>
                  <a:pt x="1145" y="882"/>
                  <a:pt x="1145" y="882"/>
                  <a:pt x="1145" y="882"/>
                </a:cubicBezTo>
                <a:cubicBezTo>
                  <a:pt x="1152" y="896"/>
                  <a:pt x="1145" y="908"/>
                  <a:pt x="1128" y="908"/>
                </a:cubicBezTo>
                <a:cubicBezTo>
                  <a:pt x="24" y="908"/>
                  <a:pt x="24" y="908"/>
                  <a:pt x="24" y="908"/>
                </a:cubicBezTo>
                <a:cubicBezTo>
                  <a:pt x="7" y="908"/>
                  <a:pt x="0" y="896"/>
                  <a:pt x="7" y="882"/>
                </a:cubicBezTo>
                <a:cubicBezTo>
                  <a:pt x="183" y="520"/>
                  <a:pt x="183" y="520"/>
                  <a:pt x="183" y="520"/>
                </a:cubicBezTo>
                <a:cubicBezTo>
                  <a:pt x="186" y="514"/>
                  <a:pt x="193" y="510"/>
                  <a:pt x="200" y="510"/>
                </a:cubicBezTo>
                <a:cubicBezTo>
                  <a:pt x="351" y="510"/>
                  <a:pt x="351" y="510"/>
                  <a:pt x="351" y="510"/>
                </a:cubicBezTo>
                <a:cubicBezTo>
                  <a:pt x="355" y="510"/>
                  <a:pt x="362" y="512"/>
                  <a:pt x="365" y="516"/>
                </a:cubicBezTo>
                <a:cubicBezTo>
                  <a:pt x="375" y="528"/>
                  <a:pt x="385" y="539"/>
                  <a:pt x="396" y="551"/>
                </a:cubicBezTo>
                <a:cubicBezTo>
                  <a:pt x="406" y="562"/>
                  <a:pt x="416" y="573"/>
                  <a:pt x="426" y="584"/>
                </a:cubicBezTo>
                <a:cubicBezTo>
                  <a:pt x="246" y="584"/>
                  <a:pt x="246" y="584"/>
                  <a:pt x="246" y="584"/>
                </a:cubicBezTo>
                <a:cubicBezTo>
                  <a:pt x="240" y="584"/>
                  <a:pt x="232" y="589"/>
                  <a:pt x="230" y="594"/>
                </a:cubicBezTo>
                <a:cubicBezTo>
                  <a:pt x="113" y="834"/>
                  <a:pt x="113" y="834"/>
                  <a:pt x="113" y="834"/>
                </a:cubicBezTo>
                <a:cubicBezTo>
                  <a:pt x="1039" y="834"/>
                  <a:pt x="1039" y="834"/>
                  <a:pt x="1039" y="834"/>
                </a:cubicBezTo>
                <a:cubicBezTo>
                  <a:pt x="922" y="594"/>
                  <a:pt x="922" y="594"/>
                  <a:pt x="922" y="594"/>
                </a:cubicBezTo>
                <a:cubicBezTo>
                  <a:pt x="920" y="589"/>
                  <a:pt x="912" y="584"/>
                  <a:pt x="906" y="584"/>
                </a:cubicBezTo>
                <a:cubicBezTo>
                  <a:pt x="726" y="584"/>
                  <a:pt x="726" y="584"/>
                  <a:pt x="726" y="584"/>
                </a:cubicBezTo>
                <a:cubicBezTo>
                  <a:pt x="736" y="573"/>
                  <a:pt x="746" y="562"/>
                  <a:pt x="756" y="551"/>
                </a:cubicBezTo>
                <a:cubicBezTo>
                  <a:pt x="766" y="539"/>
                  <a:pt x="777" y="528"/>
                  <a:pt x="787" y="516"/>
                </a:cubicBezTo>
                <a:cubicBezTo>
                  <a:pt x="790" y="512"/>
                  <a:pt x="796" y="510"/>
                  <a:pt x="801" y="510"/>
                </a:cubicBezTo>
                <a:cubicBezTo>
                  <a:pt x="952" y="510"/>
                  <a:pt x="952" y="510"/>
                  <a:pt x="952" y="510"/>
                </a:cubicBezTo>
                <a:cubicBezTo>
                  <a:pt x="959" y="510"/>
                  <a:pt x="966" y="514"/>
                  <a:pt x="969" y="520"/>
                </a:cubicBezTo>
                <a:close/>
                <a:moveTo>
                  <a:pt x="835" y="273"/>
                </a:moveTo>
                <a:cubicBezTo>
                  <a:pt x="835" y="470"/>
                  <a:pt x="670" y="508"/>
                  <a:pt x="593" y="697"/>
                </a:cubicBezTo>
                <a:cubicBezTo>
                  <a:pt x="587" y="713"/>
                  <a:pt x="565" y="713"/>
                  <a:pt x="559" y="697"/>
                </a:cubicBezTo>
                <a:cubicBezTo>
                  <a:pt x="489" y="526"/>
                  <a:pt x="348" y="479"/>
                  <a:pt x="321" y="327"/>
                </a:cubicBezTo>
                <a:cubicBezTo>
                  <a:pt x="295" y="176"/>
                  <a:pt x="399" y="29"/>
                  <a:pt x="551" y="15"/>
                </a:cubicBezTo>
                <a:cubicBezTo>
                  <a:pt x="705" y="0"/>
                  <a:pt x="835" y="121"/>
                  <a:pt x="835" y="273"/>
                </a:cubicBezTo>
                <a:close/>
                <a:moveTo>
                  <a:pt x="713" y="273"/>
                </a:moveTo>
                <a:cubicBezTo>
                  <a:pt x="713" y="197"/>
                  <a:pt x="651" y="136"/>
                  <a:pt x="576" y="136"/>
                </a:cubicBezTo>
                <a:cubicBezTo>
                  <a:pt x="500" y="136"/>
                  <a:pt x="439" y="197"/>
                  <a:pt x="439" y="273"/>
                </a:cubicBezTo>
                <a:cubicBezTo>
                  <a:pt x="439" y="348"/>
                  <a:pt x="500" y="410"/>
                  <a:pt x="576" y="410"/>
                </a:cubicBezTo>
                <a:cubicBezTo>
                  <a:pt x="651" y="410"/>
                  <a:pt x="713" y="348"/>
                  <a:pt x="713" y="273"/>
                </a:cubicBezTo>
                <a:close/>
                <a:moveTo>
                  <a:pt x="713" y="273"/>
                </a:moveTo>
                <a:cubicBezTo>
                  <a:pt x="713" y="273"/>
                  <a:pt x="713" y="273"/>
                  <a:pt x="713" y="27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20" name="稻壳儿小白白(http://dwz.cn/Wu2UP)"/>
          <p:cNvSpPr>
            <a:spLocks noChangeArrowheads="1"/>
          </p:cNvSpPr>
          <p:nvPr/>
        </p:nvSpPr>
        <p:spPr bwMode="auto">
          <a:xfrm>
            <a:off x="4432697" y="5384801"/>
            <a:ext cx="681038" cy="909639"/>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endParaRPr lang="en-US" altLang="zh-CN" sz="1200">
              <a:sym typeface="Arial" panose="020B0604020202020204" pitchFamily="34" charset="0"/>
            </a:endParaRPr>
          </a:p>
        </p:txBody>
      </p:sp>
      <p:sp>
        <p:nvSpPr>
          <p:cNvPr id="47121" name="稻壳儿小白白(http://dwz.cn/Wu2UP)"/>
          <p:cNvSpPr>
            <a:spLocks noEditPoints="1"/>
          </p:cNvSpPr>
          <p:nvPr/>
        </p:nvSpPr>
        <p:spPr bwMode="auto">
          <a:xfrm>
            <a:off x="4599385" y="5591177"/>
            <a:ext cx="344090" cy="417513"/>
          </a:xfrm>
          <a:custGeom>
            <a:avLst/>
            <a:gdLst>
              <a:gd name="T0" fmla="*/ 212670739 w 929"/>
              <a:gd name="T1" fmla="*/ 55974249 h 850"/>
              <a:gd name="T2" fmla="*/ 198524888 w 929"/>
              <a:gd name="T3" fmla="*/ 42704703 h 850"/>
              <a:gd name="T4" fmla="*/ 124870562 w 929"/>
              <a:gd name="T5" fmla="*/ 118463174 h 850"/>
              <a:gd name="T6" fmla="*/ 118042092 w 929"/>
              <a:gd name="T7" fmla="*/ 121599924 h 850"/>
              <a:gd name="T8" fmla="*/ 118042092 w 929"/>
              <a:gd name="T9" fmla="*/ 121599924 h 850"/>
              <a:gd name="T10" fmla="*/ 110969167 w 929"/>
              <a:gd name="T11" fmla="*/ 118463174 h 850"/>
              <a:gd name="T12" fmla="*/ 72435010 w 929"/>
              <a:gd name="T13" fmla="*/ 79136396 h 850"/>
              <a:gd name="T14" fmla="*/ 17803800 w 929"/>
              <a:gd name="T15" fmla="*/ 136075837 h 850"/>
              <a:gd name="T16" fmla="*/ 10730875 w 929"/>
              <a:gd name="T17" fmla="*/ 139212588 h 850"/>
              <a:gd name="T18" fmla="*/ 4145874 w 929"/>
              <a:gd name="T19" fmla="*/ 136558678 h 850"/>
              <a:gd name="T20" fmla="*/ 3658444 w 929"/>
              <a:gd name="T21" fmla="*/ 122806291 h 850"/>
              <a:gd name="T22" fmla="*/ 65362085 w 929"/>
              <a:gd name="T23" fmla="*/ 58628649 h 850"/>
              <a:gd name="T24" fmla="*/ 72435010 w 929"/>
              <a:gd name="T25" fmla="*/ 55733074 h 850"/>
              <a:gd name="T26" fmla="*/ 72435010 w 929"/>
              <a:gd name="T27" fmla="*/ 55733074 h 850"/>
              <a:gd name="T28" fmla="*/ 79507441 w 929"/>
              <a:gd name="T29" fmla="*/ 58628649 h 850"/>
              <a:gd name="T30" fmla="*/ 118042092 w 929"/>
              <a:gd name="T31" fmla="*/ 97955426 h 850"/>
              <a:gd name="T32" fmla="*/ 184623494 w 929"/>
              <a:gd name="T33" fmla="*/ 29434667 h 850"/>
              <a:gd name="T34" fmla="*/ 170477644 w 929"/>
              <a:gd name="T35" fmla="*/ 16165121 h 850"/>
              <a:gd name="T36" fmla="*/ 226572133 w 929"/>
              <a:gd name="T37" fmla="*/ 0 h 850"/>
              <a:gd name="T38" fmla="*/ 212670739 w 929"/>
              <a:gd name="T39" fmla="*/ 55974249 h 850"/>
              <a:gd name="T40" fmla="*/ 10730875 w 929"/>
              <a:gd name="T41" fmla="*/ 151999783 h 850"/>
              <a:gd name="T42" fmla="*/ 4389836 w 929"/>
              <a:gd name="T43" fmla="*/ 151034591 h 850"/>
              <a:gd name="T44" fmla="*/ 4389836 w 929"/>
              <a:gd name="T45" fmla="*/ 205078947 h 850"/>
              <a:gd name="T46" fmla="*/ 33656397 w 929"/>
              <a:gd name="T47" fmla="*/ 205078947 h 850"/>
              <a:gd name="T48" fmla="*/ 33656397 w 929"/>
              <a:gd name="T49" fmla="*/ 138488571 h 850"/>
              <a:gd name="T50" fmla="*/ 27315358 w 929"/>
              <a:gd name="T51" fmla="*/ 145002756 h 850"/>
              <a:gd name="T52" fmla="*/ 10730875 w 929"/>
              <a:gd name="T53" fmla="*/ 151999783 h 850"/>
              <a:gd name="T54" fmla="*/ 39997436 w 929"/>
              <a:gd name="T55" fmla="*/ 205078947 h 850"/>
              <a:gd name="T56" fmla="*/ 69264491 w 929"/>
              <a:gd name="T57" fmla="*/ 205078947 h 850"/>
              <a:gd name="T58" fmla="*/ 69264491 w 929"/>
              <a:gd name="T59" fmla="*/ 101333352 h 850"/>
              <a:gd name="T60" fmla="*/ 39997436 w 929"/>
              <a:gd name="T61" fmla="*/ 131733211 h 850"/>
              <a:gd name="T62" fmla="*/ 39997436 w 929"/>
              <a:gd name="T63" fmla="*/ 205078947 h 850"/>
              <a:gd name="T64" fmla="*/ 101701571 w 929"/>
              <a:gd name="T65" fmla="*/ 127390093 h 850"/>
              <a:gd name="T66" fmla="*/ 75848998 w 929"/>
              <a:gd name="T67" fmla="*/ 100850511 h 850"/>
              <a:gd name="T68" fmla="*/ 75848998 w 929"/>
              <a:gd name="T69" fmla="*/ 205078947 h 850"/>
              <a:gd name="T70" fmla="*/ 104872091 w 929"/>
              <a:gd name="T71" fmla="*/ 205078947 h 850"/>
              <a:gd name="T72" fmla="*/ 104872091 w 929"/>
              <a:gd name="T73" fmla="*/ 130285668 h 850"/>
              <a:gd name="T74" fmla="*/ 101701571 w 929"/>
              <a:gd name="T75" fmla="*/ 127390093 h 850"/>
              <a:gd name="T76" fmla="*/ 118042092 w 929"/>
              <a:gd name="T77" fmla="*/ 134387120 h 850"/>
              <a:gd name="T78" fmla="*/ 111457092 w 929"/>
              <a:gd name="T79" fmla="*/ 133421928 h 850"/>
              <a:gd name="T80" fmla="*/ 111457092 w 929"/>
              <a:gd name="T81" fmla="*/ 205078947 h 850"/>
              <a:gd name="T82" fmla="*/ 140723653 w 929"/>
              <a:gd name="T83" fmla="*/ 205078947 h 850"/>
              <a:gd name="T84" fmla="*/ 140723653 w 929"/>
              <a:gd name="T85" fmla="*/ 120875908 h 850"/>
              <a:gd name="T86" fmla="*/ 134382614 w 929"/>
              <a:gd name="T87" fmla="*/ 127390093 h 850"/>
              <a:gd name="T88" fmla="*/ 118042092 w 929"/>
              <a:gd name="T89" fmla="*/ 134387120 h 850"/>
              <a:gd name="T90" fmla="*/ 147064691 w 929"/>
              <a:gd name="T91" fmla="*/ 114120547 h 850"/>
              <a:gd name="T92" fmla="*/ 147064691 w 929"/>
              <a:gd name="T93" fmla="*/ 205078947 h 850"/>
              <a:gd name="T94" fmla="*/ 176331252 w 929"/>
              <a:gd name="T95" fmla="*/ 205078947 h 850"/>
              <a:gd name="T96" fmla="*/ 176331252 w 929"/>
              <a:gd name="T97" fmla="*/ 84203039 h 850"/>
              <a:gd name="T98" fmla="*/ 147064691 w 929"/>
              <a:gd name="T99" fmla="*/ 114120547 h 850"/>
              <a:gd name="T100" fmla="*/ 199012813 w 929"/>
              <a:gd name="T101" fmla="*/ 60799717 h 850"/>
              <a:gd name="T102" fmla="*/ 182916253 w 929"/>
              <a:gd name="T103" fmla="*/ 77447679 h 850"/>
              <a:gd name="T104" fmla="*/ 182916253 w 929"/>
              <a:gd name="T105" fmla="*/ 205078947 h 850"/>
              <a:gd name="T106" fmla="*/ 212182814 w 929"/>
              <a:gd name="T107" fmla="*/ 205078947 h 850"/>
              <a:gd name="T108" fmla="*/ 212182814 w 929"/>
              <a:gd name="T109" fmla="*/ 73345737 h 850"/>
              <a:gd name="T110" fmla="*/ 199012813 w 929"/>
              <a:gd name="T111" fmla="*/ 60799717 h 850"/>
              <a:gd name="T112" fmla="*/ 199012813 w 929"/>
              <a:gd name="T113" fmla="*/ 60799717 h 850"/>
              <a:gd name="T114" fmla="*/ 199012813 w 929"/>
              <a:gd name="T115" fmla="*/ 60799717 h 8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29" h="850">
                <a:moveTo>
                  <a:pt x="872" y="232"/>
                </a:moveTo>
                <a:cubicBezTo>
                  <a:pt x="814" y="177"/>
                  <a:pt x="814" y="177"/>
                  <a:pt x="814" y="177"/>
                </a:cubicBezTo>
                <a:cubicBezTo>
                  <a:pt x="512" y="491"/>
                  <a:pt x="512" y="491"/>
                  <a:pt x="512" y="491"/>
                </a:cubicBezTo>
                <a:cubicBezTo>
                  <a:pt x="505" y="499"/>
                  <a:pt x="494" y="504"/>
                  <a:pt x="484" y="504"/>
                </a:cubicBezTo>
                <a:cubicBezTo>
                  <a:pt x="484" y="504"/>
                  <a:pt x="484" y="504"/>
                  <a:pt x="484" y="504"/>
                </a:cubicBezTo>
                <a:cubicBezTo>
                  <a:pt x="473" y="504"/>
                  <a:pt x="462" y="499"/>
                  <a:pt x="455" y="491"/>
                </a:cubicBezTo>
                <a:cubicBezTo>
                  <a:pt x="297" y="328"/>
                  <a:pt x="297" y="328"/>
                  <a:pt x="297" y="328"/>
                </a:cubicBezTo>
                <a:cubicBezTo>
                  <a:pt x="73" y="564"/>
                  <a:pt x="73" y="564"/>
                  <a:pt x="73" y="564"/>
                </a:cubicBezTo>
                <a:cubicBezTo>
                  <a:pt x="65" y="573"/>
                  <a:pt x="55" y="577"/>
                  <a:pt x="44" y="577"/>
                </a:cubicBezTo>
                <a:cubicBezTo>
                  <a:pt x="34" y="577"/>
                  <a:pt x="25" y="573"/>
                  <a:pt x="17" y="566"/>
                </a:cubicBezTo>
                <a:cubicBezTo>
                  <a:pt x="1" y="551"/>
                  <a:pt x="0" y="525"/>
                  <a:pt x="15" y="509"/>
                </a:cubicBezTo>
                <a:cubicBezTo>
                  <a:pt x="268" y="243"/>
                  <a:pt x="268" y="243"/>
                  <a:pt x="268" y="243"/>
                </a:cubicBezTo>
                <a:cubicBezTo>
                  <a:pt x="276" y="235"/>
                  <a:pt x="286" y="231"/>
                  <a:pt x="297" y="231"/>
                </a:cubicBezTo>
                <a:cubicBezTo>
                  <a:pt x="297" y="231"/>
                  <a:pt x="297" y="231"/>
                  <a:pt x="297" y="231"/>
                </a:cubicBezTo>
                <a:cubicBezTo>
                  <a:pt x="308" y="231"/>
                  <a:pt x="318" y="235"/>
                  <a:pt x="326" y="243"/>
                </a:cubicBezTo>
                <a:cubicBezTo>
                  <a:pt x="484" y="406"/>
                  <a:pt x="484" y="406"/>
                  <a:pt x="484" y="406"/>
                </a:cubicBezTo>
                <a:cubicBezTo>
                  <a:pt x="757" y="122"/>
                  <a:pt x="757" y="122"/>
                  <a:pt x="757" y="122"/>
                </a:cubicBezTo>
                <a:cubicBezTo>
                  <a:pt x="699" y="67"/>
                  <a:pt x="699" y="67"/>
                  <a:pt x="699" y="67"/>
                </a:cubicBezTo>
                <a:cubicBezTo>
                  <a:pt x="929" y="0"/>
                  <a:pt x="929" y="0"/>
                  <a:pt x="929" y="0"/>
                </a:cubicBezTo>
                <a:lnTo>
                  <a:pt x="872" y="232"/>
                </a:lnTo>
                <a:close/>
                <a:moveTo>
                  <a:pt x="44" y="630"/>
                </a:moveTo>
                <a:cubicBezTo>
                  <a:pt x="35" y="630"/>
                  <a:pt x="26" y="629"/>
                  <a:pt x="18" y="626"/>
                </a:cubicBezTo>
                <a:cubicBezTo>
                  <a:pt x="18" y="850"/>
                  <a:pt x="18" y="850"/>
                  <a:pt x="18" y="850"/>
                </a:cubicBezTo>
                <a:cubicBezTo>
                  <a:pt x="138" y="850"/>
                  <a:pt x="138" y="850"/>
                  <a:pt x="138" y="850"/>
                </a:cubicBezTo>
                <a:cubicBezTo>
                  <a:pt x="138" y="574"/>
                  <a:pt x="138" y="574"/>
                  <a:pt x="138" y="574"/>
                </a:cubicBezTo>
                <a:cubicBezTo>
                  <a:pt x="112" y="601"/>
                  <a:pt x="112" y="601"/>
                  <a:pt x="112" y="601"/>
                </a:cubicBezTo>
                <a:cubicBezTo>
                  <a:pt x="94" y="619"/>
                  <a:pt x="70" y="630"/>
                  <a:pt x="44" y="630"/>
                </a:cubicBezTo>
                <a:close/>
                <a:moveTo>
                  <a:pt x="164" y="850"/>
                </a:moveTo>
                <a:cubicBezTo>
                  <a:pt x="284" y="850"/>
                  <a:pt x="284" y="850"/>
                  <a:pt x="284" y="850"/>
                </a:cubicBezTo>
                <a:cubicBezTo>
                  <a:pt x="284" y="420"/>
                  <a:pt x="284" y="420"/>
                  <a:pt x="284" y="420"/>
                </a:cubicBezTo>
                <a:cubicBezTo>
                  <a:pt x="164" y="546"/>
                  <a:pt x="164" y="546"/>
                  <a:pt x="164" y="546"/>
                </a:cubicBezTo>
                <a:lnTo>
                  <a:pt x="164" y="850"/>
                </a:lnTo>
                <a:close/>
                <a:moveTo>
                  <a:pt x="417" y="528"/>
                </a:moveTo>
                <a:cubicBezTo>
                  <a:pt x="311" y="418"/>
                  <a:pt x="311" y="418"/>
                  <a:pt x="311" y="418"/>
                </a:cubicBezTo>
                <a:cubicBezTo>
                  <a:pt x="311" y="850"/>
                  <a:pt x="311" y="850"/>
                  <a:pt x="311" y="850"/>
                </a:cubicBezTo>
                <a:cubicBezTo>
                  <a:pt x="430" y="850"/>
                  <a:pt x="430" y="850"/>
                  <a:pt x="430" y="850"/>
                </a:cubicBezTo>
                <a:cubicBezTo>
                  <a:pt x="430" y="540"/>
                  <a:pt x="430" y="540"/>
                  <a:pt x="430" y="540"/>
                </a:cubicBezTo>
                <a:cubicBezTo>
                  <a:pt x="425" y="537"/>
                  <a:pt x="421" y="533"/>
                  <a:pt x="417" y="528"/>
                </a:cubicBezTo>
                <a:close/>
                <a:moveTo>
                  <a:pt x="484" y="557"/>
                </a:moveTo>
                <a:cubicBezTo>
                  <a:pt x="474" y="557"/>
                  <a:pt x="466" y="555"/>
                  <a:pt x="457" y="553"/>
                </a:cubicBezTo>
                <a:cubicBezTo>
                  <a:pt x="457" y="850"/>
                  <a:pt x="457" y="850"/>
                  <a:pt x="457" y="850"/>
                </a:cubicBezTo>
                <a:cubicBezTo>
                  <a:pt x="577" y="850"/>
                  <a:pt x="577" y="850"/>
                  <a:pt x="577" y="850"/>
                </a:cubicBezTo>
                <a:cubicBezTo>
                  <a:pt x="577" y="501"/>
                  <a:pt x="577" y="501"/>
                  <a:pt x="577" y="501"/>
                </a:cubicBezTo>
                <a:cubicBezTo>
                  <a:pt x="551" y="528"/>
                  <a:pt x="551" y="528"/>
                  <a:pt x="551" y="528"/>
                </a:cubicBezTo>
                <a:cubicBezTo>
                  <a:pt x="533" y="546"/>
                  <a:pt x="509" y="557"/>
                  <a:pt x="484" y="557"/>
                </a:cubicBezTo>
                <a:close/>
                <a:moveTo>
                  <a:pt x="603" y="473"/>
                </a:moveTo>
                <a:cubicBezTo>
                  <a:pt x="603" y="850"/>
                  <a:pt x="603" y="850"/>
                  <a:pt x="603" y="850"/>
                </a:cubicBezTo>
                <a:cubicBezTo>
                  <a:pt x="723" y="850"/>
                  <a:pt x="723" y="850"/>
                  <a:pt x="723" y="850"/>
                </a:cubicBezTo>
                <a:cubicBezTo>
                  <a:pt x="723" y="349"/>
                  <a:pt x="723" y="349"/>
                  <a:pt x="723" y="349"/>
                </a:cubicBezTo>
                <a:lnTo>
                  <a:pt x="603" y="473"/>
                </a:lnTo>
                <a:close/>
                <a:moveTo>
                  <a:pt x="816" y="252"/>
                </a:moveTo>
                <a:cubicBezTo>
                  <a:pt x="750" y="321"/>
                  <a:pt x="750" y="321"/>
                  <a:pt x="750" y="321"/>
                </a:cubicBezTo>
                <a:cubicBezTo>
                  <a:pt x="750" y="850"/>
                  <a:pt x="750" y="850"/>
                  <a:pt x="750" y="850"/>
                </a:cubicBezTo>
                <a:cubicBezTo>
                  <a:pt x="870" y="850"/>
                  <a:pt x="870" y="850"/>
                  <a:pt x="870" y="850"/>
                </a:cubicBezTo>
                <a:cubicBezTo>
                  <a:pt x="870" y="304"/>
                  <a:pt x="870" y="304"/>
                  <a:pt x="870" y="304"/>
                </a:cubicBezTo>
                <a:lnTo>
                  <a:pt x="816" y="252"/>
                </a:lnTo>
                <a:close/>
                <a:moveTo>
                  <a:pt x="816" y="252"/>
                </a:moveTo>
                <a:cubicBezTo>
                  <a:pt x="816" y="252"/>
                  <a:pt x="816" y="252"/>
                  <a:pt x="816" y="2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22" name="稻壳儿小白白(http://dwz.cn/Wu2UP)"/>
          <p:cNvSpPr>
            <a:spLocks noChangeArrowheads="1"/>
          </p:cNvSpPr>
          <p:nvPr/>
        </p:nvSpPr>
        <p:spPr bwMode="auto">
          <a:xfrm>
            <a:off x="4432697" y="1366837"/>
            <a:ext cx="681038" cy="908051"/>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endParaRPr lang="en-US" altLang="zh-CN" sz="1200">
              <a:sym typeface="Arial" panose="020B0604020202020204" pitchFamily="34" charset="0"/>
            </a:endParaRPr>
          </a:p>
        </p:txBody>
      </p:sp>
      <p:sp>
        <p:nvSpPr>
          <p:cNvPr id="47123" name="稻壳儿小白白(http://dwz.cn/Wu2UP)"/>
          <p:cNvSpPr>
            <a:spLocks/>
          </p:cNvSpPr>
          <p:nvPr/>
        </p:nvSpPr>
        <p:spPr bwMode="auto">
          <a:xfrm>
            <a:off x="4604148" y="1614489"/>
            <a:ext cx="339328" cy="412751"/>
          </a:xfrm>
          <a:custGeom>
            <a:avLst/>
            <a:gdLst>
              <a:gd name="T0" fmla="*/ 1885692782 w 84"/>
              <a:gd name="T1" fmla="*/ 943834339 h 76"/>
              <a:gd name="T2" fmla="*/ 2147483646 w 84"/>
              <a:gd name="T3" fmla="*/ 884849105 h 76"/>
              <a:gd name="T4" fmla="*/ 2147483646 w 84"/>
              <a:gd name="T5" fmla="*/ 294947891 h 76"/>
              <a:gd name="T6" fmla="*/ 2146786634 w 84"/>
              <a:gd name="T7" fmla="*/ 29495332 h 76"/>
              <a:gd name="T8" fmla="*/ 1566573885 w 84"/>
              <a:gd name="T9" fmla="*/ 147476661 h 76"/>
              <a:gd name="T10" fmla="*/ 1450534567 w 84"/>
              <a:gd name="T11" fmla="*/ 442424553 h 76"/>
              <a:gd name="T12" fmla="*/ 1595589101 w 84"/>
              <a:gd name="T13" fmla="*/ 619391115 h 76"/>
              <a:gd name="T14" fmla="*/ 319118897 w 84"/>
              <a:gd name="T15" fmla="*/ 1769692780 h 76"/>
              <a:gd name="T16" fmla="*/ 261093852 w 84"/>
              <a:gd name="T17" fmla="*/ 973329671 h 76"/>
              <a:gd name="T18" fmla="*/ 377138556 w 84"/>
              <a:gd name="T19" fmla="*/ 855353773 h 76"/>
              <a:gd name="T20" fmla="*/ 812296772 w 84"/>
              <a:gd name="T21" fmla="*/ 825858441 h 76"/>
              <a:gd name="T22" fmla="*/ 870321817 w 84"/>
              <a:gd name="T23" fmla="*/ 265452559 h 76"/>
              <a:gd name="T24" fmla="*/ 319118897 w 84"/>
              <a:gd name="T25" fmla="*/ 235957227 h 76"/>
              <a:gd name="T26" fmla="*/ 203074193 w 84"/>
              <a:gd name="T27" fmla="*/ 678381780 h 76"/>
              <a:gd name="T28" fmla="*/ 116044704 w 84"/>
              <a:gd name="T29" fmla="*/ 796363109 h 76"/>
              <a:gd name="T30" fmla="*/ 0 w 84"/>
              <a:gd name="T31" fmla="*/ 1032320336 h 76"/>
              <a:gd name="T32" fmla="*/ 87029489 w 84"/>
              <a:gd name="T33" fmla="*/ 1946664773 h 76"/>
              <a:gd name="T34" fmla="*/ 1218445158 w 84"/>
              <a:gd name="T35" fmla="*/ 2147483646 h 76"/>
              <a:gd name="T36" fmla="*/ 1479544396 w 84"/>
              <a:gd name="T37" fmla="*/ 2147483646 h 76"/>
              <a:gd name="T38" fmla="*/ 1653608760 w 84"/>
              <a:gd name="T39" fmla="*/ 2005655438 h 76"/>
              <a:gd name="T40" fmla="*/ 1682618589 w 84"/>
              <a:gd name="T41" fmla="*/ 2064640671 h 76"/>
              <a:gd name="T42" fmla="*/ 2001737486 w 84"/>
              <a:gd name="T43" fmla="*/ 2094136003 h 76"/>
              <a:gd name="T44" fmla="*/ 2147483646 w 84"/>
              <a:gd name="T45" fmla="*/ 1858178776 h 76"/>
              <a:gd name="T46" fmla="*/ 2147483646 w 84"/>
              <a:gd name="T47" fmla="*/ 1563230885 h 76"/>
              <a:gd name="T48" fmla="*/ 2001737486 w 84"/>
              <a:gd name="T49" fmla="*/ 1268282993 h 76"/>
              <a:gd name="T50" fmla="*/ 1682618589 w 84"/>
              <a:gd name="T51" fmla="*/ 1238787661 h 76"/>
              <a:gd name="T52" fmla="*/ 1450534567 w 84"/>
              <a:gd name="T53" fmla="*/ 1474744888 h 76"/>
              <a:gd name="T54" fmla="*/ 1421524737 w 84"/>
              <a:gd name="T55" fmla="*/ 1769692780 h 76"/>
              <a:gd name="T56" fmla="*/ 1479544396 w 84"/>
              <a:gd name="T57" fmla="*/ 1828683444 h 76"/>
              <a:gd name="T58" fmla="*/ 1305480033 w 84"/>
              <a:gd name="T59" fmla="*/ 1976160105 h 76"/>
              <a:gd name="T60" fmla="*/ 638232409 w 84"/>
              <a:gd name="T61" fmla="*/ 1828683444 h 76"/>
              <a:gd name="T62" fmla="*/ 1769648078 w 84"/>
              <a:gd name="T63" fmla="*/ 796363109 h 76"/>
              <a:gd name="T64" fmla="*/ 1885692782 w 84"/>
              <a:gd name="T65" fmla="*/ 943834339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4" h="76">
                <a:moveTo>
                  <a:pt x="65" y="32"/>
                </a:moveTo>
                <a:cubicBezTo>
                  <a:pt x="69" y="36"/>
                  <a:pt x="75" y="34"/>
                  <a:pt x="76" y="30"/>
                </a:cubicBezTo>
                <a:cubicBezTo>
                  <a:pt x="82" y="10"/>
                  <a:pt x="82" y="10"/>
                  <a:pt x="82" y="10"/>
                </a:cubicBezTo>
                <a:cubicBezTo>
                  <a:pt x="84" y="5"/>
                  <a:pt x="79" y="0"/>
                  <a:pt x="74" y="1"/>
                </a:cubicBezTo>
                <a:cubicBezTo>
                  <a:pt x="54" y="5"/>
                  <a:pt x="54" y="5"/>
                  <a:pt x="54" y="5"/>
                </a:cubicBezTo>
                <a:cubicBezTo>
                  <a:pt x="49" y="6"/>
                  <a:pt x="47" y="11"/>
                  <a:pt x="50" y="15"/>
                </a:cubicBezTo>
                <a:cubicBezTo>
                  <a:pt x="55" y="21"/>
                  <a:pt x="55" y="21"/>
                  <a:pt x="55" y="21"/>
                </a:cubicBezTo>
                <a:cubicBezTo>
                  <a:pt x="11" y="60"/>
                  <a:pt x="11" y="60"/>
                  <a:pt x="11" y="60"/>
                </a:cubicBezTo>
                <a:cubicBezTo>
                  <a:pt x="9" y="33"/>
                  <a:pt x="9" y="33"/>
                  <a:pt x="9" y="33"/>
                </a:cubicBezTo>
                <a:cubicBezTo>
                  <a:pt x="13" y="29"/>
                  <a:pt x="13" y="29"/>
                  <a:pt x="13" y="29"/>
                </a:cubicBezTo>
                <a:cubicBezTo>
                  <a:pt x="18" y="32"/>
                  <a:pt x="24" y="32"/>
                  <a:pt x="28" y="28"/>
                </a:cubicBezTo>
                <a:cubicBezTo>
                  <a:pt x="34" y="23"/>
                  <a:pt x="34" y="15"/>
                  <a:pt x="30" y="9"/>
                </a:cubicBezTo>
                <a:cubicBezTo>
                  <a:pt x="25" y="3"/>
                  <a:pt x="16" y="3"/>
                  <a:pt x="11" y="8"/>
                </a:cubicBezTo>
                <a:cubicBezTo>
                  <a:pt x="6" y="12"/>
                  <a:pt x="5" y="18"/>
                  <a:pt x="7" y="23"/>
                </a:cubicBezTo>
                <a:cubicBezTo>
                  <a:pt x="4" y="27"/>
                  <a:pt x="4" y="27"/>
                  <a:pt x="4" y="27"/>
                </a:cubicBezTo>
                <a:cubicBezTo>
                  <a:pt x="1" y="29"/>
                  <a:pt x="0" y="32"/>
                  <a:pt x="0" y="35"/>
                </a:cubicBezTo>
                <a:cubicBezTo>
                  <a:pt x="3" y="66"/>
                  <a:pt x="3" y="66"/>
                  <a:pt x="3" y="66"/>
                </a:cubicBezTo>
                <a:cubicBezTo>
                  <a:pt x="42" y="75"/>
                  <a:pt x="42" y="75"/>
                  <a:pt x="42" y="75"/>
                </a:cubicBezTo>
                <a:cubicBezTo>
                  <a:pt x="46" y="76"/>
                  <a:pt x="49" y="75"/>
                  <a:pt x="51" y="73"/>
                </a:cubicBezTo>
                <a:cubicBezTo>
                  <a:pt x="57" y="68"/>
                  <a:pt x="57" y="68"/>
                  <a:pt x="57" y="68"/>
                </a:cubicBezTo>
                <a:cubicBezTo>
                  <a:pt x="58" y="70"/>
                  <a:pt x="58" y="70"/>
                  <a:pt x="58" y="70"/>
                </a:cubicBezTo>
                <a:cubicBezTo>
                  <a:pt x="61" y="73"/>
                  <a:pt x="66" y="73"/>
                  <a:pt x="69" y="71"/>
                </a:cubicBezTo>
                <a:cubicBezTo>
                  <a:pt x="77" y="63"/>
                  <a:pt x="77" y="63"/>
                  <a:pt x="77" y="63"/>
                </a:cubicBezTo>
                <a:cubicBezTo>
                  <a:pt x="80" y="60"/>
                  <a:pt x="80" y="56"/>
                  <a:pt x="78" y="53"/>
                </a:cubicBezTo>
                <a:cubicBezTo>
                  <a:pt x="69" y="43"/>
                  <a:pt x="69" y="43"/>
                  <a:pt x="69" y="43"/>
                </a:cubicBezTo>
                <a:cubicBezTo>
                  <a:pt x="66" y="40"/>
                  <a:pt x="61" y="39"/>
                  <a:pt x="58" y="42"/>
                </a:cubicBezTo>
                <a:cubicBezTo>
                  <a:pt x="50" y="50"/>
                  <a:pt x="50" y="50"/>
                  <a:pt x="50" y="50"/>
                </a:cubicBezTo>
                <a:cubicBezTo>
                  <a:pt x="47" y="52"/>
                  <a:pt x="47" y="57"/>
                  <a:pt x="49" y="60"/>
                </a:cubicBezTo>
                <a:cubicBezTo>
                  <a:pt x="51" y="62"/>
                  <a:pt x="51" y="62"/>
                  <a:pt x="51" y="62"/>
                </a:cubicBezTo>
                <a:cubicBezTo>
                  <a:pt x="45" y="67"/>
                  <a:pt x="45" y="67"/>
                  <a:pt x="45" y="67"/>
                </a:cubicBezTo>
                <a:cubicBezTo>
                  <a:pt x="22" y="62"/>
                  <a:pt x="22" y="62"/>
                  <a:pt x="22" y="62"/>
                </a:cubicBezTo>
                <a:cubicBezTo>
                  <a:pt x="61" y="27"/>
                  <a:pt x="61" y="27"/>
                  <a:pt x="61" y="27"/>
                </a:cubicBezTo>
                <a:lnTo>
                  <a:pt x="65"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25" name="稻壳儿小白白(http://dwz.cn/Wu2UP)"/>
          <p:cNvSpPr txBox="1">
            <a:spLocks noChangeArrowheads="1"/>
          </p:cNvSpPr>
          <p:nvPr/>
        </p:nvSpPr>
        <p:spPr bwMode="auto">
          <a:xfrm>
            <a:off x="5239952" y="1572206"/>
            <a:ext cx="3102513"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b="1" dirty="0">
                <a:solidFill>
                  <a:srgbClr val="445469"/>
                </a:solidFill>
                <a:sym typeface="Arial" panose="020B0604020202020204" pitchFamily="34" charset="0"/>
              </a:rPr>
              <a:t>有自信心</a:t>
            </a:r>
          </a:p>
        </p:txBody>
      </p:sp>
      <p:sp>
        <p:nvSpPr>
          <p:cNvPr id="47127" name="稻壳儿小白白(http://dwz.cn/Wu2UP)"/>
          <p:cNvSpPr txBox="1">
            <a:spLocks noChangeArrowheads="1"/>
          </p:cNvSpPr>
          <p:nvPr/>
        </p:nvSpPr>
        <p:spPr bwMode="auto">
          <a:xfrm>
            <a:off x="5213747" y="2914223"/>
            <a:ext cx="3750558"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b="1" dirty="0">
                <a:solidFill>
                  <a:srgbClr val="445469"/>
                </a:solidFill>
                <a:sym typeface="Arial" panose="020B0604020202020204" pitchFamily="34" charset="0"/>
              </a:rPr>
              <a:t>工作要有主动性</a:t>
            </a:r>
          </a:p>
        </p:txBody>
      </p:sp>
      <p:sp>
        <p:nvSpPr>
          <p:cNvPr id="47129" name="稻壳儿小白白(http://dwz.cn/Wu2UP)"/>
          <p:cNvSpPr txBox="1">
            <a:spLocks noChangeArrowheads="1"/>
          </p:cNvSpPr>
          <p:nvPr/>
        </p:nvSpPr>
        <p:spPr bwMode="auto">
          <a:xfrm>
            <a:off x="5213747" y="4081465"/>
            <a:ext cx="3606548" cy="94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b="1" dirty="0">
                <a:solidFill>
                  <a:srgbClr val="445469"/>
                </a:solidFill>
                <a:sym typeface="Arial" panose="020B0604020202020204" pitchFamily="34" charset="0"/>
              </a:rPr>
              <a:t>力争有效地利用人力资源，节约劳动力成本</a:t>
            </a:r>
          </a:p>
        </p:txBody>
      </p:sp>
      <p:sp>
        <p:nvSpPr>
          <p:cNvPr id="47131" name="稻壳儿小白白(http://dwz.cn/Wu2UP)"/>
          <p:cNvSpPr txBox="1">
            <a:spLocks noChangeArrowheads="1"/>
          </p:cNvSpPr>
          <p:nvPr/>
        </p:nvSpPr>
        <p:spPr bwMode="auto">
          <a:xfrm>
            <a:off x="5216707" y="5451120"/>
            <a:ext cx="3606548" cy="94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b="1" dirty="0">
                <a:solidFill>
                  <a:srgbClr val="445469"/>
                </a:solidFill>
                <a:sym typeface="Arial" panose="020B0604020202020204" pitchFamily="34" charset="0"/>
              </a:rPr>
              <a:t>为例行工作创立程序和标准，制定部门岗位责任制</a:t>
            </a:r>
          </a:p>
        </p:txBody>
      </p:sp>
      <p:sp>
        <p:nvSpPr>
          <p:cNvPr id="28" name="Text Box 3"/>
          <p:cNvSpPr txBox="1">
            <a:spLocks noChangeArrowheads="1"/>
          </p:cNvSpPr>
          <p:nvPr/>
        </p:nvSpPr>
        <p:spPr bwMode="auto">
          <a:xfrm>
            <a:off x="755737" y="483072"/>
            <a:ext cx="709255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三、客房部经理的管理艺术</a:t>
            </a:r>
            <a:endParaRPr lang="zh-CN"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2325190119"/>
      </p:ext>
    </p:extLst>
  </p:cSld>
  <p:clrMapOvr>
    <a:masterClrMapping/>
  </p:clrMapOvr>
  <p:transition spd="slow">
    <p:cove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106" name="稻壳儿小白白(http://dwz.cn/Wu2UP)"/>
          <p:cNvCxnSpPr>
            <a:cxnSpLocks noChangeShapeType="1"/>
          </p:cNvCxnSpPr>
          <p:nvPr/>
        </p:nvCxnSpPr>
        <p:spPr bwMode="auto">
          <a:xfrm>
            <a:off x="2832500" y="3357565"/>
            <a:ext cx="1031081" cy="0"/>
          </a:xfrm>
          <a:prstGeom prst="line">
            <a:avLst/>
          </a:prstGeom>
          <a:noFill/>
          <a:ln w="9525">
            <a:solidFill>
              <a:srgbClr val="C1C7D0"/>
            </a:solidFill>
            <a:round/>
            <a:headEnd/>
            <a:tailEnd/>
          </a:ln>
          <a:extLst>
            <a:ext uri="{909E8E84-426E-40DD-AFC4-6F175D3DCCD1}">
              <a14:hiddenFill xmlns:a14="http://schemas.microsoft.com/office/drawing/2010/main">
                <a:noFill/>
              </a14:hiddenFill>
            </a:ext>
          </a:extLst>
        </p:spPr>
      </p:cxnSp>
      <p:cxnSp>
        <p:nvCxnSpPr>
          <p:cNvPr id="47107" name="稻壳儿小白白(http://dwz.cn/Wu2UP)"/>
          <p:cNvCxnSpPr>
            <a:cxnSpLocks noChangeShapeType="1"/>
          </p:cNvCxnSpPr>
          <p:nvPr/>
        </p:nvCxnSpPr>
        <p:spPr bwMode="auto">
          <a:xfrm flipV="1">
            <a:off x="3863578" y="1341440"/>
            <a:ext cx="0" cy="4030663"/>
          </a:xfrm>
          <a:prstGeom prst="line">
            <a:avLst/>
          </a:prstGeom>
          <a:noFill/>
          <a:ln w="9525">
            <a:solidFill>
              <a:srgbClr val="C1C7D0"/>
            </a:solidFill>
            <a:round/>
            <a:headEnd/>
            <a:tailEnd/>
          </a:ln>
          <a:extLst>
            <a:ext uri="{909E8E84-426E-40DD-AFC4-6F175D3DCCD1}">
              <a14:hiddenFill xmlns:a14="http://schemas.microsoft.com/office/drawing/2010/main">
                <a:noFill/>
              </a14:hiddenFill>
            </a:ext>
          </a:extLst>
        </p:spPr>
      </p:cxnSp>
      <p:sp>
        <p:nvSpPr>
          <p:cNvPr id="47108" name="稻壳儿小白白(http://dwz.cn/Wu2UP)"/>
          <p:cNvSpPr>
            <a:spLocks noChangeArrowheads="1"/>
          </p:cNvSpPr>
          <p:nvPr/>
        </p:nvSpPr>
        <p:spPr bwMode="auto">
          <a:xfrm>
            <a:off x="4273153" y="2128841"/>
            <a:ext cx="681038" cy="909637"/>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endParaRPr lang="en-US" altLang="zh-CN" sz="1200">
              <a:sym typeface="Arial" panose="020B0604020202020204" pitchFamily="34" charset="0"/>
            </a:endParaRPr>
          </a:p>
        </p:txBody>
      </p:sp>
      <p:sp>
        <p:nvSpPr>
          <p:cNvPr id="47109" name="稻壳儿小白白(http://dwz.cn/Wu2UP)"/>
          <p:cNvSpPr>
            <a:spLocks noEditPoints="1"/>
          </p:cNvSpPr>
          <p:nvPr/>
        </p:nvSpPr>
        <p:spPr bwMode="auto">
          <a:xfrm>
            <a:off x="4413647" y="2335214"/>
            <a:ext cx="396478" cy="527051"/>
          </a:xfrm>
          <a:custGeom>
            <a:avLst/>
            <a:gdLst>
              <a:gd name="T0" fmla="*/ 273216550 w 393"/>
              <a:gd name="T1" fmla="*/ 536008502 h 391"/>
              <a:gd name="T2" fmla="*/ 287691519 w 393"/>
              <a:gd name="T3" fmla="*/ 483316982 h 391"/>
              <a:gd name="T4" fmla="*/ 220744284 w 393"/>
              <a:gd name="T5" fmla="*/ 456061352 h 391"/>
              <a:gd name="T6" fmla="*/ 195412752 w 393"/>
              <a:gd name="T7" fmla="*/ 408820958 h 391"/>
              <a:gd name="T8" fmla="*/ 128465517 w 393"/>
              <a:gd name="T9" fmla="*/ 437892281 h 391"/>
              <a:gd name="T10" fmla="*/ 75994595 w 393"/>
              <a:gd name="T11" fmla="*/ 421538903 h 391"/>
              <a:gd name="T12" fmla="*/ 48853861 w 393"/>
              <a:gd name="T13" fmla="*/ 488768107 h 391"/>
              <a:gd name="T14" fmla="*/ 1809203 w 393"/>
              <a:gd name="T15" fmla="*/ 514205347 h 391"/>
              <a:gd name="T16" fmla="*/ 28949938 w 393"/>
              <a:gd name="T17" fmla="*/ 545093712 h 391"/>
              <a:gd name="T18" fmla="*/ 5427609 w 393"/>
              <a:gd name="T19" fmla="*/ 614138610 h 391"/>
              <a:gd name="T20" fmla="*/ 56090672 w 393"/>
              <a:gd name="T21" fmla="*/ 635943113 h 391"/>
              <a:gd name="T22" fmla="*/ 75994595 w 393"/>
              <a:gd name="T23" fmla="*/ 692268717 h 391"/>
              <a:gd name="T24" fmla="*/ 123037908 w 393"/>
              <a:gd name="T25" fmla="*/ 708622095 h 391"/>
              <a:gd name="T26" fmla="*/ 173700971 w 393"/>
              <a:gd name="T27" fmla="*/ 681367814 h 391"/>
              <a:gd name="T28" fmla="*/ 226173238 w 393"/>
              <a:gd name="T29" fmla="*/ 695902801 h 391"/>
              <a:gd name="T30" fmla="*/ 253313973 w 393"/>
              <a:gd name="T31" fmla="*/ 628674945 h 391"/>
              <a:gd name="T32" fmla="*/ 293119128 w 393"/>
              <a:gd name="T33" fmla="*/ 623223819 h 391"/>
              <a:gd name="T34" fmla="*/ 182746986 w 393"/>
              <a:gd name="T35" fmla="*/ 628674945 h 391"/>
              <a:gd name="T36" fmla="*/ 119419502 w 393"/>
              <a:gd name="T37" fmla="*/ 488768107 h 391"/>
              <a:gd name="T38" fmla="*/ 182746986 w 393"/>
              <a:gd name="T39" fmla="*/ 628674945 h 391"/>
              <a:gd name="T40" fmla="*/ 472249053 w 393"/>
              <a:gd name="T41" fmla="*/ 610505874 h 391"/>
              <a:gd name="T42" fmla="*/ 481295068 w 393"/>
              <a:gd name="T43" fmla="*/ 581433203 h 391"/>
              <a:gd name="T44" fmla="*/ 443297771 w 393"/>
              <a:gd name="T45" fmla="*/ 566898215 h 391"/>
              <a:gd name="T46" fmla="*/ 428822802 w 393"/>
              <a:gd name="T47" fmla="*/ 539642586 h 391"/>
              <a:gd name="T48" fmla="*/ 392636052 w 393"/>
              <a:gd name="T49" fmla="*/ 555995963 h 391"/>
              <a:gd name="T50" fmla="*/ 361875566 w 393"/>
              <a:gd name="T51" fmla="*/ 546910754 h 391"/>
              <a:gd name="T52" fmla="*/ 347400597 w 393"/>
              <a:gd name="T53" fmla="*/ 583250245 h 391"/>
              <a:gd name="T54" fmla="*/ 320259863 w 393"/>
              <a:gd name="T55" fmla="*/ 597786580 h 391"/>
              <a:gd name="T56" fmla="*/ 336545380 w 393"/>
              <a:gd name="T57" fmla="*/ 615955652 h 391"/>
              <a:gd name="T58" fmla="*/ 323879614 w 393"/>
              <a:gd name="T59" fmla="*/ 654112185 h 391"/>
              <a:gd name="T60" fmla="*/ 351020349 w 393"/>
              <a:gd name="T61" fmla="*/ 666831478 h 391"/>
              <a:gd name="T62" fmla="*/ 361875566 w 393"/>
              <a:gd name="T63" fmla="*/ 697719843 h 391"/>
              <a:gd name="T64" fmla="*/ 389016301 w 393"/>
              <a:gd name="T65" fmla="*/ 706805053 h 391"/>
              <a:gd name="T66" fmla="*/ 416157036 w 393"/>
              <a:gd name="T67" fmla="*/ 690453023 h 391"/>
              <a:gd name="T68" fmla="*/ 446917522 w 393"/>
              <a:gd name="T69" fmla="*/ 699536885 h 391"/>
              <a:gd name="T70" fmla="*/ 461392490 w 393"/>
              <a:gd name="T71" fmla="*/ 661380352 h 391"/>
              <a:gd name="T72" fmla="*/ 483104271 w 393"/>
              <a:gd name="T73" fmla="*/ 659563310 h 391"/>
              <a:gd name="T74" fmla="*/ 421585990 w 393"/>
              <a:gd name="T75" fmla="*/ 661380352 h 391"/>
              <a:gd name="T76" fmla="*/ 387207098 w 393"/>
              <a:gd name="T77" fmla="*/ 583250245 h 391"/>
              <a:gd name="T78" fmla="*/ 421585990 w 393"/>
              <a:gd name="T79" fmla="*/ 661380352 h 391"/>
              <a:gd name="T80" fmla="*/ 654996039 w 393"/>
              <a:gd name="T81" fmla="*/ 221671029 h 391"/>
              <a:gd name="T82" fmla="*/ 682136774 w 393"/>
              <a:gd name="T83" fmla="*/ 132640018 h 391"/>
              <a:gd name="T84" fmla="*/ 568146226 w 393"/>
              <a:gd name="T85" fmla="*/ 87215317 h 391"/>
              <a:gd name="T86" fmla="*/ 524719975 w 393"/>
              <a:gd name="T87" fmla="*/ 5451126 h 391"/>
              <a:gd name="T88" fmla="*/ 414347833 w 393"/>
              <a:gd name="T89" fmla="*/ 54509910 h 391"/>
              <a:gd name="T90" fmla="*/ 325688817 w 393"/>
              <a:gd name="T91" fmla="*/ 27254281 h 391"/>
              <a:gd name="T92" fmla="*/ 280454707 w 393"/>
              <a:gd name="T93" fmla="*/ 141723880 h 391"/>
              <a:gd name="T94" fmla="*/ 199032503 w 393"/>
              <a:gd name="T95" fmla="*/ 185331538 h 391"/>
              <a:gd name="T96" fmla="*/ 246075816 w 393"/>
              <a:gd name="T97" fmla="*/ 236207365 h 391"/>
              <a:gd name="T98" fmla="*/ 206269315 w 393"/>
              <a:gd name="T99" fmla="*/ 352494005 h 391"/>
              <a:gd name="T100" fmla="*/ 291309925 w 393"/>
              <a:gd name="T101" fmla="*/ 388833496 h 391"/>
              <a:gd name="T102" fmla="*/ 325688817 w 393"/>
              <a:gd name="T103" fmla="*/ 483316982 h 391"/>
              <a:gd name="T104" fmla="*/ 403492615 w 393"/>
              <a:gd name="T105" fmla="*/ 510571263 h 391"/>
              <a:gd name="T106" fmla="*/ 490342428 w 393"/>
              <a:gd name="T107" fmla="*/ 463329520 h 391"/>
              <a:gd name="T108" fmla="*/ 577192241 w 393"/>
              <a:gd name="T109" fmla="*/ 490585149 h 391"/>
              <a:gd name="T110" fmla="*/ 622427696 w 393"/>
              <a:gd name="T111" fmla="*/ 376114203 h 391"/>
              <a:gd name="T112" fmla="*/ 691184134 w 393"/>
              <a:gd name="T113" fmla="*/ 367030341 h 391"/>
              <a:gd name="T114" fmla="*/ 504817397 w 393"/>
              <a:gd name="T115" fmla="*/ 376114203 h 391"/>
              <a:gd name="T116" fmla="*/ 398063661 w 393"/>
              <a:gd name="T117" fmla="*/ 141723880 h 391"/>
              <a:gd name="T118" fmla="*/ 504817397 w 393"/>
              <a:gd name="T119" fmla="*/ 376114203 h 39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93" h="391">
                <a:moveTo>
                  <a:pt x="160" y="318"/>
                </a:moveTo>
                <a:cubicBezTo>
                  <a:pt x="151" y="315"/>
                  <a:pt x="151" y="315"/>
                  <a:pt x="151" y="315"/>
                </a:cubicBezTo>
                <a:cubicBezTo>
                  <a:pt x="152" y="308"/>
                  <a:pt x="152" y="302"/>
                  <a:pt x="151" y="295"/>
                </a:cubicBezTo>
                <a:cubicBezTo>
                  <a:pt x="159" y="291"/>
                  <a:pt x="159" y="291"/>
                  <a:pt x="159" y="291"/>
                </a:cubicBezTo>
                <a:cubicBezTo>
                  <a:pt x="165" y="289"/>
                  <a:pt x="167" y="282"/>
                  <a:pt x="164" y="277"/>
                </a:cubicBezTo>
                <a:cubicBezTo>
                  <a:pt x="159" y="266"/>
                  <a:pt x="159" y="266"/>
                  <a:pt x="159" y="266"/>
                </a:cubicBezTo>
                <a:cubicBezTo>
                  <a:pt x="157" y="261"/>
                  <a:pt x="151" y="258"/>
                  <a:pt x="145" y="261"/>
                </a:cubicBezTo>
                <a:cubicBezTo>
                  <a:pt x="137" y="265"/>
                  <a:pt x="137" y="265"/>
                  <a:pt x="137" y="265"/>
                </a:cubicBezTo>
                <a:cubicBezTo>
                  <a:pt x="132" y="260"/>
                  <a:pt x="128" y="255"/>
                  <a:pt x="122" y="251"/>
                </a:cubicBezTo>
                <a:cubicBezTo>
                  <a:pt x="125" y="242"/>
                  <a:pt x="125" y="242"/>
                  <a:pt x="125" y="242"/>
                </a:cubicBezTo>
                <a:cubicBezTo>
                  <a:pt x="127" y="237"/>
                  <a:pt x="125" y="231"/>
                  <a:pt x="119" y="229"/>
                </a:cubicBezTo>
                <a:cubicBezTo>
                  <a:pt x="108" y="225"/>
                  <a:pt x="108" y="225"/>
                  <a:pt x="108" y="225"/>
                </a:cubicBezTo>
                <a:cubicBezTo>
                  <a:pt x="103" y="223"/>
                  <a:pt x="96" y="226"/>
                  <a:pt x="94" y="231"/>
                </a:cubicBezTo>
                <a:cubicBezTo>
                  <a:pt x="91" y="240"/>
                  <a:pt x="91" y="240"/>
                  <a:pt x="91" y="240"/>
                </a:cubicBezTo>
                <a:cubicBezTo>
                  <a:pt x="84" y="239"/>
                  <a:pt x="78" y="239"/>
                  <a:pt x="71" y="241"/>
                </a:cubicBezTo>
                <a:cubicBezTo>
                  <a:pt x="67" y="232"/>
                  <a:pt x="67" y="232"/>
                  <a:pt x="67" y="232"/>
                </a:cubicBezTo>
                <a:cubicBezTo>
                  <a:pt x="65" y="227"/>
                  <a:pt x="58" y="224"/>
                  <a:pt x="53" y="227"/>
                </a:cubicBezTo>
                <a:cubicBezTo>
                  <a:pt x="42" y="232"/>
                  <a:pt x="42" y="232"/>
                  <a:pt x="42" y="232"/>
                </a:cubicBezTo>
                <a:cubicBezTo>
                  <a:pt x="37" y="234"/>
                  <a:pt x="34" y="241"/>
                  <a:pt x="37" y="246"/>
                </a:cubicBezTo>
                <a:cubicBezTo>
                  <a:pt x="41" y="254"/>
                  <a:pt x="41" y="254"/>
                  <a:pt x="41" y="254"/>
                </a:cubicBezTo>
                <a:cubicBezTo>
                  <a:pt x="36" y="259"/>
                  <a:pt x="31" y="264"/>
                  <a:pt x="27" y="269"/>
                </a:cubicBezTo>
                <a:cubicBezTo>
                  <a:pt x="19" y="266"/>
                  <a:pt x="19" y="266"/>
                  <a:pt x="19" y="266"/>
                </a:cubicBezTo>
                <a:cubicBezTo>
                  <a:pt x="13" y="264"/>
                  <a:pt x="7" y="267"/>
                  <a:pt x="5" y="272"/>
                </a:cubicBezTo>
                <a:cubicBezTo>
                  <a:pt x="1" y="283"/>
                  <a:pt x="1" y="283"/>
                  <a:pt x="1" y="283"/>
                </a:cubicBezTo>
                <a:cubicBezTo>
                  <a:pt x="0" y="286"/>
                  <a:pt x="0" y="289"/>
                  <a:pt x="1" y="291"/>
                </a:cubicBezTo>
                <a:cubicBezTo>
                  <a:pt x="2" y="294"/>
                  <a:pt x="4" y="296"/>
                  <a:pt x="7" y="297"/>
                </a:cubicBezTo>
                <a:cubicBezTo>
                  <a:pt x="16" y="300"/>
                  <a:pt x="16" y="300"/>
                  <a:pt x="16" y="300"/>
                </a:cubicBezTo>
                <a:cubicBezTo>
                  <a:pt x="15" y="307"/>
                  <a:pt x="15" y="313"/>
                  <a:pt x="17" y="320"/>
                </a:cubicBezTo>
                <a:cubicBezTo>
                  <a:pt x="8" y="324"/>
                  <a:pt x="8" y="324"/>
                  <a:pt x="8" y="324"/>
                </a:cubicBezTo>
                <a:cubicBezTo>
                  <a:pt x="3" y="326"/>
                  <a:pt x="0" y="333"/>
                  <a:pt x="3" y="338"/>
                </a:cubicBezTo>
                <a:cubicBezTo>
                  <a:pt x="8" y="349"/>
                  <a:pt x="8" y="349"/>
                  <a:pt x="8" y="349"/>
                </a:cubicBezTo>
                <a:cubicBezTo>
                  <a:pt x="10" y="354"/>
                  <a:pt x="17" y="357"/>
                  <a:pt x="22" y="354"/>
                </a:cubicBezTo>
                <a:cubicBezTo>
                  <a:pt x="31" y="350"/>
                  <a:pt x="31" y="350"/>
                  <a:pt x="31" y="350"/>
                </a:cubicBezTo>
                <a:cubicBezTo>
                  <a:pt x="35" y="356"/>
                  <a:pt x="40" y="360"/>
                  <a:pt x="45" y="364"/>
                </a:cubicBezTo>
                <a:cubicBezTo>
                  <a:pt x="42" y="373"/>
                  <a:pt x="42" y="373"/>
                  <a:pt x="42" y="373"/>
                </a:cubicBezTo>
                <a:cubicBezTo>
                  <a:pt x="41" y="375"/>
                  <a:pt x="41" y="378"/>
                  <a:pt x="42" y="381"/>
                </a:cubicBezTo>
                <a:cubicBezTo>
                  <a:pt x="43" y="383"/>
                  <a:pt x="45" y="385"/>
                  <a:pt x="48" y="386"/>
                </a:cubicBezTo>
                <a:cubicBezTo>
                  <a:pt x="59" y="390"/>
                  <a:pt x="59" y="390"/>
                  <a:pt x="59" y="390"/>
                </a:cubicBezTo>
                <a:cubicBezTo>
                  <a:pt x="62" y="391"/>
                  <a:pt x="65" y="391"/>
                  <a:pt x="68" y="390"/>
                </a:cubicBezTo>
                <a:cubicBezTo>
                  <a:pt x="70" y="389"/>
                  <a:pt x="72" y="387"/>
                  <a:pt x="73" y="384"/>
                </a:cubicBezTo>
                <a:cubicBezTo>
                  <a:pt x="76" y="375"/>
                  <a:pt x="76" y="375"/>
                  <a:pt x="76" y="375"/>
                </a:cubicBezTo>
                <a:cubicBezTo>
                  <a:pt x="83" y="376"/>
                  <a:pt x="90" y="376"/>
                  <a:pt x="96" y="375"/>
                </a:cubicBezTo>
                <a:cubicBezTo>
                  <a:pt x="100" y="383"/>
                  <a:pt x="100" y="383"/>
                  <a:pt x="100" y="383"/>
                </a:cubicBezTo>
                <a:cubicBezTo>
                  <a:pt x="103" y="388"/>
                  <a:pt x="109" y="391"/>
                  <a:pt x="114" y="388"/>
                </a:cubicBezTo>
                <a:cubicBezTo>
                  <a:pt x="125" y="383"/>
                  <a:pt x="125" y="383"/>
                  <a:pt x="125" y="383"/>
                </a:cubicBezTo>
                <a:cubicBezTo>
                  <a:pt x="131" y="381"/>
                  <a:pt x="133" y="374"/>
                  <a:pt x="130" y="369"/>
                </a:cubicBezTo>
                <a:cubicBezTo>
                  <a:pt x="126" y="361"/>
                  <a:pt x="126" y="361"/>
                  <a:pt x="126" y="361"/>
                </a:cubicBezTo>
                <a:cubicBezTo>
                  <a:pt x="132" y="356"/>
                  <a:pt x="136" y="351"/>
                  <a:pt x="140" y="346"/>
                </a:cubicBezTo>
                <a:cubicBezTo>
                  <a:pt x="149" y="349"/>
                  <a:pt x="149" y="349"/>
                  <a:pt x="149" y="349"/>
                </a:cubicBezTo>
                <a:cubicBezTo>
                  <a:pt x="151" y="350"/>
                  <a:pt x="154" y="350"/>
                  <a:pt x="157" y="349"/>
                </a:cubicBezTo>
                <a:cubicBezTo>
                  <a:pt x="159" y="348"/>
                  <a:pt x="161" y="346"/>
                  <a:pt x="162" y="343"/>
                </a:cubicBezTo>
                <a:cubicBezTo>
                  <a:pt x="167" y="332"/>
                  <a:pt x="167" y="332"/>
                  <a:pt x="167" y="332"/>
                </a:cubicBezTo>
                <a:cubicBezTo>
                  <a:pt x="169" y="326"/>
                  <a:pt x="166" y="320"/>
                  <a:pt x="160" y="318"/>
                </a:cubicBezTo>
                <a:close/>
                <a:moveTo>
                  <a:pt x="101" y="346"/>
                </a:moveTo>
                <a:cubicBezTo>
                  <a:pt x="96" y="349"/>
                  <a:pt x="90" y="350"/>
                  <a:pt x="84" y="350"/>
                </a:cubicBezTo>
                <a:cubicBezTo>
                  <a:pt x="67" y="350"/>
                  <a:pt x="52" y="340"/>
                  <a:pt x="45" y="325"/>
                </a:cubicBezTo>
                <a:cubicBezTo>
                  <a:pt x="35" y="304"/>
                  <a:pt x="45" y="279"/>
                  <a:pt x="66" y="269"/>
                </a:cubicBezTo>
                <a:cubicBezTo>
                  <a:pt x="72" y="266"/>
                  <a:pt x="77" y="265"/>
                  <a:pt x="84" y="265"/>
                </a:cubicBezTo>
                <a:cubicBezTo>
                  <a:pt x="100" y="265"/>
                  <a:pt x="115" y="275"/>
                  <a:pt x="122" y="290"/>
                </a:cubicBezTo>
                <a:cubicBezTo>
                  <a:pt x="132" y="311"/>
                  <a:pt x="123" y="336"/>
                  <a:pt x="101" y="346"/>
                </a:cubicBezTo>
                <a:close/>
                <a:moveTo>
                  <a:pt x="266" y="349"/>
                </a:moveTo>
                <a:cubicBezTo>
                  <a:pt x="261" y="347"/>
                  <a:pt x="261" y="347"/>
                  <a:pt x="261" y="347"/>
                </a:cubicBezTo>
                <a:cubicBezTo>
                  <a:pt x="262" y="343"/>
                  <a:pt x="261" y="340"/>
                  <a:pt x="261" y="336"/>
                </a:cubicBezTo>
                <a:cubicBezTo>
                  <a:pt x="266" y="334"/>
                  <a:pt x="266" y="334"/>
                  <a:pt x="266" y="334"/>
                </a:cubicBezTo>
                <a:cubicBezTo>
                  <a:pt x="269" y="332"/>
                  <a:pt x="270" y="329"/>
                  <a:pt x="269" y="326"/>
                </a:cubicBezTo>
                <a:cubicBezTo>
                  <a:pt x="266" y="320"/>
                  <a:pt x="266" y="320"/>
                  <a:pt x="266" y="320"/>
                </a:cubicBezTo>
                <a:cubicBezTo>
                  <a:pt x="264" y="317"/>
                  <a:pt x="261" y="315"/>
                  <a:pt x="258" y="317"/>
                </a:cubicBezTo>
                <a:cubicBezTo>
                  <a:pt x="253" y="319"/>
                  <a:pt x="253" y="319"/>
                  <a:pt x="253" y="319"/>
                </a:cubicBezTo>
                <a:cubicBezTo>
                  <a:pt x="251" y="316"/>
                  <a:pt x="248" y="314"/>
                  <a:pt x="245" y="312"/>
                </a:cubicBezTo>
                <a:cubicBezTo>
                  <a:pt x="247" y="307"/>
                  <a:pt x="247" y="307"/>
                  <a:pt x="247" y="307"/>
                </a:cubicBezTo>
                <a:cubicBezTo>
                  <a:pt x="248" y="304"/>
                  <a:pt x="246" y="300"/>
                  <a:pt x="243" y="299"/>
                </a:cubicBezTo>
                <a:cubicBezTo>
                  <a:pt x="237" y="297"/>
                  <a:pt x="237" y="297"/>
                  <a:pt x="237" y="297"/>
                </a:cubicBezTo>
                <a:cubicBezTo>
                  <a:pt x="234" y="296"/>
                  <a:pt x="230" y="297"/>
                  <a:pt x="229" y="300"/>
                </a:cubicBezTo>
                <a:cubicBezTo>
                  <a:pt x="228" y="305"/>
                  <a:pt x="228" y="305"/>
                  <a:pt x="228" y="305"/>
                </a:cubicBezTo>
                <a:cubicBezTo>
                  <a:pt x="224" y="305"/>
                  <a:pt x="220" y="305"/>
                  <a:pt x="217" y="306"/>
                </a:cubicBezTo>
                <a:cubicBezTo>
                  <a:pt x="214" y="301"/>
                  <a:pt x="214" y="301"/>
                  <a:pt x="214" y="301"/>
                </a:cubicBezTo>
                <a:cubicBezTo>
                  <a:pt x="213" y="298"/>
                  <a:pt x="209" y="296"/>
                  <a:pt x="206" y="298"/>
                </a:cubicBezTo>
                <a:cubicBezTo>
                  <a:pt x="200" y="301"/>
                  <a:pt x="200" y="301"/>
                  <a:pt x="200" y="301"/>
                </a:cubicBezTo>
                <a:cubicBezTo>
                  <a:pt x="197" y="302"/>
                  <a:pt x="196" y="306"/>
                  <a:pt x="197" y="309"/>
                </a:cubicBezTo>
                <a:cubicBezTo>
                  <a:pt x="200" y="313"/>
                  <a:pt x="200" y="313"/>
                  <a:pt x="200" y="313"/>
                </a:cubicBezTo>
                <a:cubicBezTo>
                  <a:pt x="197" y="316"/>
                  <a:pt x="194" y="318"/>
                  <a:pt x="192" y="321"/>
                </a:cubicBezTo>
                <a:cubicBezTo>
                  <a:pt x="187" y="320"/>
                  <a:pt x="187" y="320"/>
                  <a:pt x="187" y="320"/>
                </a:cubicBezTo>
                <a:cubicBezTo>
                  <a:pt x="184" y="318"/>
                  <a:pt x="181" y="320"/>
                  <a:pt x="180" y="323"/>
                </a:cubicBezTo>
                <a:cubicBezTo>
                  <a:pt x="177" y="329"/>
                  <a:pt x="177" y="329"/>
                  <a:pt x="177" y="329"/>
                </a:cubicBezTo>
                <a:cubicBezTo>
                  <a:pt x="177" y="331"/>
                  <a:pt x="177" y="332"/>
                  <a:pt x="177" y="334"/>
                </a:cubicBezTo>
                <a:cubicBezTo>
                  <a:pt x="178" y="335"/>
                  <a:pt x="179" y="336"/>
                  <a:pt x="181" y="337"/>
                </a:cubicBezTo>
                <a:cubicBezTo>
                  <a:pt x="186" y="339"/>
                  <a:pt x="186" y="339"/>
                  <a:pt x="186" y="339"/>
                </a:cubicBezTo>
                <a:cubicBezTo>
                  <a:pt x="185" y="342"/>
                  <a:pt x="186" y="346"/>
                  <a:pt x="186" y="350"/>
                </a:cubicBezTo>
                <a:cubicBezTo>
                  <a:pt x="181" y="352"/>
                  <a:pt x="181" y="352"/>
                  <a:pt x="181" y="352"/>
                </a:cubicBezTo>
                <a:cubicBezTo>
                  <a:pt x="178" y="353"/>
                  <a:pt x="177" y="357"/>
                  <a:pt x="179" y="360"/>
                </a:cubicBezTo>
                <a:cubicBezTo>
                  <a:pt x="181" y="366"/>
                  <a:pt x="181" y="366"/>
                  <a:pt x="181" y="366"/>
                </a:cubicBezTo>
                <a:cubicBezTo>
                  <a:pt x="183" y="369"/>
                  <a:pt x="186" y="370"/>
                  <a:pt x="189" y="369"/>
                </a:cubicBezTo>
                <a:cubicBezTo>
                  <a:pt x="194" y="367"/>
                  <a:pt x="194" y="367"/>
                  <a:pt x="194" y="367"/>
                </a:cubicBezTo>
                <a:cubicBezTo>
                  <a:pt x="196" y="370"/>
                  <a:pt x="199" y="372"/>
                  <a:pt x="202" y="374"/>
                </a:cubicBezTo>
                <a:cubicBezTo>
                  <a:pt x="200" y="379"/>
                  <a:pt x="200" y="379"/>
                  <a:pt x="200" y="379"/>
                </a:cubicBezTo>
                <a:cubicBezTo>
                  <a:pt x="200" y="381"/>
                  <a:pt x="200" y="382"/>
                  <a:pt x="200" y="384"/>
                </a:cubicBezTo>
                <a:cubicBezTo>
                  <a:pt x="201" y="385"/>
                  <a:pt x="202" y="386"/>
                  <a:pt x="204" y="387"/>
                </a:cubicBezTo>
                <a:cubicBezTo>
                  <a:pt x="210" y="389"/>
                  <a:pt x="210" y="389"/>
                  <a:pt x="210" y="389"/>
                </a:cubicBezTo>
                <a:cubicBezTo>
                  <a:pt x="212" y="390"/>
                  <a:pt x="213" y="390"/>
                  <a:pt x="215" y="389"/>
                </a:cubicBezTo>
                <a:cubicBezTo>
                  <a:pt x="216" y="388"/>
                  <a:pt x="217" y="387"/>
                  <a:pt x="218" y="386"/>
                </a:cubicBezTo>
                <a:cubicBezTo>
                  <a:pt x="219" y="381"/>
                  <a:pt x="219" y="381"/>
                  <a:pt x="219" y="381"/>
                </a:cubicBezTo>
                <a:cubicBezTo>
                  <a:pt x="223" y="381"/>
                  <a:pt x="227" y="381"/>
                  <a:pt x="230" y="380"/>
                </a:cubicBezTo>
                <a:cubicBezTo>
                  <a:pt x="233" y="385"/>
                  <a:pt x="233" y="385"/>
                  <a:pt x="233" y="385"/>
                </a:cubicBezTo>
                <a:cubicBezTo>
                  <a:pt x="234" y="388"/>
                  <a:pt x="238" y="389"/>
                  <a:pt x="241" y="388"/>
                </a:cubicBezTo>
                <a:cubicBezTo>
                  <a:pt x="247" y="385"/>
                  <a:pt x="247" y="385"/>
                  <a:pt x="247" y="385"/>
                </a:cubicBezTo>
                <a:cubicBezTo>
                  <a:pt x="250" y="384"/>
                  <a:pt x="251" y="380"/>
                  <a:pt x="250" y="377"/>
                </a:cubicBezTo>
                <a:cubicBezTo>
                  <a:pt x="247" y="372"/>
                  <a:pt x="247" y="372"/>
                  <a:pt x="247" y="372"/>
                </a:cubicBezTo>
                <a:cubicBezTo>
                  <a:pt x="250" y="370"/>
                  <a:pt x="253" y="367"/>
                  <a:pt x="255" y="364"/>
                </a:cubicBezTo>
                <a:cubicBezTo>
                  <a:pt x="260" y="366"/>
                  <a:pt x="260" y="366"/>
                  <a:pt x="260" y="366"/>
                </a:cubicBezTo>
                <a:cubicBezTo>
                  <a:pt x="261" y="367"/>
                  <a:pt x="263" y="367"/>
                  <a:pt x="264" y="366"/>
                </a:cubicBezTo>
                <a:cubicBezTo>
                  <a:pt x="266" y="365"/>
                  <a:pt x="267" y="364"/>
                  <a:pt x="267" y="363"/>
                </a:cubicBezTo>
                <a:cubicBezTo>
                  <a:pt x="270" y="356"/>
                  <a:pt x="270" y="356"/>
                  <a:pt x="270" y="356"/>
                </a:cubicBezTo>
                <a:cubicBezTo>
                  <a:pt x="271" y="353"/>
                  <a:pt x="269" y="350"/>
                  <a:pt x="266" y="349"/>
                </a:cubicBezTo>
                <a:close/>
                <a:moveTo>
                  <a:pt x="233" y="364"/>
                </a:moveTo>
                <a:cubicBezTo>
                  <a:pt x="230" y="366"/>
                  <a:pt x="227" y="366"/>
                  <a:pt x="224" y="366"/>
                </a:cubicBezTo>
                <a:cubicBezTo>
                  <a:pt x="214" y="366"/>
                  <a:pt x="206" y="361"/>
                  <a:pt x="202" y="353"/>
                </a:cubicBezTo>
                <a:cubicBezTo>
                  <a:pt x="197" y="341"/>
                  <a:pt x="202" y="327"/>
                  <a:pt x="214" y="321"/>
                </a:cubicBezTo>
                <a:cubicBezTo>
                  <a:pt x="217" y="320"/>
                  <a:pt x="220" y="319"/>
                  <a:pt x="223" y="319"/>
                </a:cubicBezTo>
                <a:cubicBezTo>
                  <a:pt x="233" y="319"/>
                  <a:pt x="241" y="325"/>
                  <a:pt x="245" y="333"/>
                </a:cubicBezTo>
                <a:cubicBezTo>
                  <a:pt x="250" y="345"/>
                  <a:pt x="245" y="359"/>
                  <a:pt x="233" y="364"/>
                </a:cubicBezTo>
                <a:close/>
                <a:moveTo>
                  <a:pt x="378" y="160"/>
                </a:moveTo>
                <a:cubicBezTo>
                  <a:pt x="364" y="155"/>
                  <a:pt x="364" y="155"/>
                  <a:pt x="364" y="155"/>
                </a:cubicBezTo>
                <a:cubicBezTo>
                  <a:pt x="365" y="144"/>
                  <a:pt x="364" y="133"/>
                  <a:pt x="362" y="122"/>
                </a:cubicBezTo>
                <a:cubicBezTo>
                  <a:pt x="377" y="115"/>
                  <a:pt x="377" y="115"/>
                  <a:pt x="377" y="115"/>
                </a:cubicBezTo>
                <a:cubicBezTo>
                  <a:pt x="386" y="111"/>
                  <a:pt x="390" y="100"/>
                  <a:pt x="386" y="91"/>
                </a:cubicBezTo>
                <a:cubicBezTo>
                  <a:pt x="377" y="73"/>
                  <a:pt x="377" y="73"/>
                  <a:pt x="377" y="73"/>
                </a:cubicBezTo>
                <a:cubicBezTo>
                  <a:pt x="373" y="64"/>
                  <a:pt x="362" y="60"/>
                  <a:pt x="353" y="64"/>
                </a:cubicBezTo>
                <a:cubicBezTo>
                  <a:pt x="339" y="71"/>
                  <a:pt x="339" y="71"/>
                  <a:pt x="339" y="71"/>
                </a:cubicBezTo>
                <a:cubicBezTo>
                  <a:pt x="332" y="62"/>
                  <a:pt x="323" y="54"/>
                  <a:pt x="314" y="48"/>
                </a:cubicBezTo>
                <a:cubicBezTo>
                  <a:pt x="320" y="33"/>
                  <a:pt x="320" y="33"/>
                  <a:pt x="320" y="33"/>
                </a:cubicBezTo>
                <a:cubicBezTo>
                  <a:pt x="323" y="24"/>
                  <a:pt x="319" y="13"/>
                  <a:pt x="309" y="10"/>
                </a:cubicBezTo>
                <a:cubicBezTo>
                  <a:pt x="290" y="3"/>
                  <a:pt x="290" y="3"/>
                  <a:pt x="290" y="3"/>
                </a:cubicBezTo>
                <a:cubicBezTo>
                  <a:pt x="281" y="0"/>
                  <a:pt x="271" y="5"/>
                  <a:pt x="267" y="14"/>
                </a:cubicBezTo>
                <a:cubicBezTo>
                  <a:pt x="262" y="29"/>
                  <a:pt x="262" y="29"/>
                  <a:pt x="262" y="29"/>
                </a:cubicBezTo>
                <a:cubicBezTo>
                  <a:pt x="251" y="27"/>
                  <a:pt x="240" y="28"/>
                  <a:pt x="229" y="30"/>
                </a:cubicBezTo>
                <a:cubicBezTo>
                  <a:pt x="222" y="15"/>
                  <a:pt x="222" y="15"/>
                  <a:pt x="222" y="15"/>
                </a:cubicBezTo>
                <a:cubicBezTo>
                  <a:pt x="218" y="6"/>
                  <a:pt x="207" y="2"/>
                  <a:pt x="198" y="7"/>
                </a:cubicBezTo>
                <a:cubicBezTo>
                  <a:pt x="180" y="15"/>
                  <a:pt x="180" y="15"/>
                  <a:pt x="180" y="15"/>
                </a:cubicBezTo>
                <a:cubicBezTo>
                  <a:pt x="171" y="19"/>
                  <a:pt x="167" y="30"/>
                  <a:pt x="171" y="39"/>
                </a:cubicBezTo>
                <a:cubicBezTo>
                  <a:pt x="178" y="53"/>
                  <a:pt x="178" y="53"/>
                  <a:pt x="178" y="53"/>
                </a:cubicBezTo>
                <a:cubicBezTo>
                  <a:pt x="169" y="60"/>
                  <a:pt x="161" y="69"/>
                  <a:pt x="155" y="78"/>
                </a:cubicBezTo>
                <a:cubicBezTo>
                  <a:pt x="140" y="72"/>
                  <a:pt x="140" y="72"/>
                  <a:pt x="140" y="72"/>
                </a:cubicBezTo>
                <a:cubicBezTo>
                  <a:pt x="131" y="69"/>
                  <a:pt x="120" y="74"/>
                  <a:pt x="117" y="83"/>
                </a:cubicBezTo>
                <a:cubicBezTo>
                  <a:pt x="110" y="102"/>
                  <a:pt x="110" y="102"/>
                  <a:pt x="110" y="102"/>
                </a:cubicBezTo>
                <a:cubicBezTo>
                  <a:pt x="109" y="106"/>
                  <a:pt x="109" y="111"/>
                  <a:pt x="111" y="116"/>
                </a:cubicBezTo>
                <a:cubicBezTo>
                  <a:pt x="113" y="120"/>
                  <a:pt x="116" y="123"/>
                  <a:pt x="121" y="125"/>
                </a:cubicBezTo>
                <a:cubicBezTo>
                  <a:pt x="136" y="130"/>
                  <a:pt x="136" y="130"/>
                  <a:pt x="136" y="130"/>
                </a:cubicBezTo>
                <a:cubicBezTo>
                  <a:pt x="135" y="141"/>
                  <a:pt x="135" y="152"/>
                  <a:pt x="137" y="163"/>
                </a:cubicBezTo>
                <a:cubicBezTo>
                  <a:pt x="123" y="170"/>
                  <a:pt x="123" y="170"/>
                  <a:pt x="123" y="170"/>
                </a:cubicBezTo>
                <a:cubicBezTo>
                  <a:pt x="114" y="174"/>
                  <a:pt x="110" y="185"/>
                  <a:pt x="114" y="194"/>
                </a:cubicBezTo>
                <a:cubicBezTo>
                  <a:pt x="122" y="212"/>
                  <a:pt x="122" y="212"/>
                  <a:pt x="122" y="212"/>
                </a:cubicBezTo>
                <a:cubicBezTo>
                  <a:pt x="126" y="221"/>
                  <a:pt x="137" y="225"/>
                  <a:pt x="146" y="221"/>
                </a:cubicBezTo>
                <a:cubicBezTo>
                  <a:pt x="161" y="214"/>
                  <a:pt x="161" y="214"/>
                  <a:pt x="161" y="214"/>
                </a:cubicBezTo>
                <a:cubicBezTo>
                  <a:pt x="168" y="223"/>
                  <a:pt x="176" y="231"/>
                  <a:pt x="185" y="237"/>
                </a:cubicBezTo>
                <a:cubicBezTo>
                  <a:pt x="179" y="252"/>
                  <a:pt x="179" y="252"/>
                  <a:pt x="179" y="252"/>
                </a:cubicBezTo>
                <a:cubicBezTo>
                  <a:pt x="178" y="256"/>
                  <a:pt x="178" y="261"/>
                  <a:pt x="180" y="266"/>
                </a:cubicBezTo>
                <a:cubicBezTo>
                  <a:pt x="182" y="270"/>
                  <a:pt x="185" y="273"/>
                  <a:pt x="190" y="275"/>
                </a:cubicBezTo>
                <a:cubicBezTo>
                  <a:pt x="209" y="282"/>
                  <a:pt x="209" y="282"/>
                  <a:pt x="209" y="282"/>
                </a:cubicBezTo>
                <a:cubicBezTo>
                  <a:pt x="213" y="284"/>
                  <a:pt x="218" y="283"/>
                  <a:pt x="223" y="281"/>
                </a:cubicBezTo>
                <a:cubicBezTo>
                  <a:pt x="227" y="279"/>
                  <a:pt x="230" y="276"/>
                  <a:pt x="232" y="271"/>
                </a:cubicBezTo>
                <a:cubicBezTo>
                  <a:pt x="238" y="256"/>
                  <a:pt x="238" y="256"/>
                  <a:pt x="238" y="256"/>
                </a:cubicBezTo>
                <a:cubicBezTo>
                  <a:pt x="248" y="258"/>
                  <a:pt x="260" y="257"/>
                  <a:pt x="271" y="255"/>
                </a:cubicBezTo>
                <a:cubicBezTo>
                  <a:pt x="277" y="270"/>
                  <a:pt x="277" y="270"/>
                  <a:pt x="277" y="270"/>
                </a:cubicBezTo>
                <a:cubicBezTo>
                  <a:pt x="281" y="279"/>
                  <a:pt x="292" y="283"/>
                  <a:pt x="301" y="278"/>
                </a:cubicBezTo>
                <a:cubicBezTo>
                  <a:pt x="319" y="270"/>
                  <a:pt x="319" y="270"/>
                  <a:pt x="319" y="270"/>
                </a:cubicBezTo>
                <a:cubicBezTo>
                  <a:pt x="328" y="266"/>
                  <a:pt x="332" y="255"/>
                  <a:pt x="328" y="246"/>
                </a:cubicBezTo>
                <a:cubicBezTo>
                  <a:pt x="322" y="232"/>
                  <a:pt x="322" y="232"/>
                  <a:pt x="322" y="232"/>
                </a:cubicBezTo>
                <a:cubicBezTo>
                  <a:pt x="330" y="225"/>
                  <a:pt x="338" y="216"/>
                  <a:pt x="344" y="207"/>
                </a:cubicBezTo>
                <a:cubicBezTo>
                  <a:pt x="359" y="213"/>
                  <a:pt x="359" y="213"/>
                  <a:pt x="359" y="213"/>
                </a:cubicBezTo>
                <a:cubicBezTo>
                  <a:pt x="364" y="215"/>
                  <a:pt x="368" y="214"/>
                  <a:pt x="373" y="212"/>
                </a:cubicBezTo>
                <a:cubicBezTo>
                  <a:pt x="377" y="210"/>
                  <a:pt x="380" y="207"/>
                  <a:pt x="382" y="202"/>
                </a:cubicBezTo>
                <a:cubicBezTo>
                  <a:pt x="389" y="183"/>
                  <a:pt x="389" y="183"/>
                  <a:pt x="389" y="183"/>
                </a:cubicBezTo>
                <a:cubicBezTo>
                  <a:pt x="393" y="174"/>
                  <a:pt x="388" y="164"/>
                  <a:pt x="378" y="160"/>
                </a:cubicBezTo>
                <a:close/>
                <a:moveTo>
                  <a:pt x="279" y="207"/>
                </a:moveTo>
                <a:cubicBezTo>
                  <a:pt x="270" y="212"/>
                  <a:pt x="260" y="214"/>
                  <a:pt x="250" y="214"/>
                </a:cubicBezTo>
                <a:cubicBezTo>
                  <a:pt x="222" y="214"/>
                  <a:pt x="197" y="197"/>
                  <a:pt x="185" y="172"/>
                </a:cubicBezTo>
                <a:cubicBezTo>
                  <a:pt x="169" y="137"/>
                  <a:pt x="184" y="94"/>
                  <a:pt x="220" y="78"/>
                </a:cubicBezTo>
                <a:cubicBezTo>
                  <a:pt x="229" y="74"/>
                  <a:pt x="239" y="71"/>
                  <a:pt x="250" y="71"/>
                </a:cubicBezTo>
                <a:cubicBezTo>
                  <a:pt x="277" y="71"/>
                  <a:pt x="303" y="88"/>
                  <a:pt x="314" y="113"/>
                </a:cubicBezTo>
                <a:cubicBezTo>
                  <a:pt x="331" y="148"/>
                  <a:pt x="315" y="191"/>
                  <a:pt x="279" y="2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10" name="稻壳儿小白白(http://dwz.cn/Wu2UP)"/>
          <p:cNvSpPr>
            <a:spLocks noChangeArrowheads="1"/>
          </p:cNvSpPr>
          <p:nvPr/>
        </p:nvSpPr>
        <p:spPr bwMode="auto">
          <a:xfrm>
            <a:off x="1569246" y="3287715"/>
            <a:ext cx="420291" cy="560387"/>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endParaRPr lang="en-US" altLang="zh-CN" sz="1200">
              <a:sym typeface="Arial" panose="020B0604020202020204" pitchFamily="34" charset="0"/>
            </a:endParaRPr>
          </a:p>
        </p:txBody>
      </p:sp>
      <p:pic>
        <p:nvPicPr>
          <p:cNvPr id="47111" name="稻壳儿小白白(http://dwz.cn/Wu2UP)"/>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794" y="1236665"/>
            <a:ext cx="1527572"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稻壳儿小白白(http://dwz.cn/Wu2UP)"/>
          <p:cNvSpPr>
            <a:spLocks/>
          </p:cNvSpPr>
          <p:nvPr/>
        </p:nvSpPr>
        <p:spPr bwMode="auto">
          <a:xfrm>
            <a:off x="1246585" y="2859089"/>
            <a:ext cx="1066800" cy="1420812"/>
          </a:xfrm>
          <a:custGeom>
            <a:avLst/>
            <a:gdLst>
              <a:gd name="T0" fmla="*/ 2023221760 w 500"/>
              <a:gd name="T1" fmla="*/ 2147483646 h 500"/>
              <a:gd name="T2" fmla="*/ 0 w 500"/>
              <a:gd name="T3" fmla="*/ 2018706739 h 500"/>
              <a:gd name="T4" fmla="*/ 2023221760 w 500"/>
              <a:gd name="T5" fmla="*/ 0 h 500"/>
              <a:gd name="T6" fmla="*/ 2147483646 w 500"/>
              <a:gd name="T7" fmla="*/ 161495175 h 500"/>
              <a:gd name="T8" fmla="*/ 2147483646 w 500"/>
              <a:gd name="T9" fmla="*/ 605612590 h 500"/>
              <a:gd name="T10" fmla="*/ 2023221760 w 500"/>
              <a:gd name="T11" fmla="*/ 516789107 h 500"/>
              <a:gd name="T12" fmla="*/ 517944202 w 500"/>
              <a:gd name="T13" fmla="*/ 2018706739 h 500"/>
              <a:gd name="T14" fmla="*/ 2023221760 w 500"/>
              <a:gd name="T15" fmla="*/ 2147483646 h 500"/>
              <a:gd name="T16" fmla="*/ 2147483646 w 500"/>
              <a:gd name="T17" fmla="*/ 2018706739 h 500"/>
              <a:gd name="T18" fmla="*/ 2147483646 w 500"/>
              <a:gd name="T19" fmla="*/ 1324270666 h 500"/>
              <a:gd name="T20" fmla="*/ 2147483646 w 500"/>
              <a:gd name="T21" fmla="*/ 920529887 h 500"/>
              <a:gd name="T22" fmla="*/ 2147483646 w 500"/>
              <a:gd name="T23" fmla="*/ 2018706739 h 500"/>
              <a:gd name="T24" fmla="*/ 2023221760 w 500"/>
              <a:gd name="T25" fmla="*/ 2147483646 h 5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0" h="500">
                <a:moveTo>
                  <a:pt x="250" y="500"/>
                </a:moveTo>
                <a:cubicBezTo>
                  <a:pt x="112" y="500"/>
                  <a:pt x="0" y="388"/>
                  <a:pt x="0" y="250"/>
                </a:cubicBezTo>
                <a:cubicBezTo>
                  <a:pt x="0" y="112"/>
                  <a:pt x="112" y="0"/>
                  <a:pt x="250" y="0"/>
                </a:cubicBezTo>
                <a:cubicBezTo>
                  <a:pt x="285" y="0"/>
                  <a:pt x="318" y="7"/>
                  <a:pt x="348" y="20"/>
                </a:cubicBezTo>
                <a:cubicBezTo>
                  <a:pt x="311" y="75"/>
                  <a:pt x="311" y="75"/>
                  <a:pt x="311" y="75"/>
                </a:cubicBezTo>
                <a:cubicBezTo>
                  <a:pt x="291" y="68"/>
                  <a:pt x="271" y="64"/>
                  <a:pt x="250" y="64"/>
                </a:cubicBezTo>
                <a:cubicBezTo>
                  <a:pt x="147" y="64"/>
                  <a:pt x="64" y="147"/>
                  <a:pt x="64" y="250"/>
                </a:cubicBezTo>
                <a:cubicBezTo>
                  <a:pt x="64" y="352"/>
                  <a:pt x="147" y="435"/>
                  <a:pt x="250" y="435"/>
                </a:cubicBezTo>
                <a:cubicBezTo>
                  <a:pt x="352" y="435"/>
                  <a:pt x="435" y="352"/>
                  <a:pt x="435" y="250"/>
                </a:cubicBezTo>
                <a:cubicBezTo>
                  <a:pt x="435" y="219"/>
                  <a:pt x="427" y="189"/>
                  <a:pt x="414" y="164"/>
                </a:cubicBezTo>
                <a:cubicBezTo>
                  <a:pt x="460" y="114"/>
                  <a:pt x="460" y="114"/>
                  <a:pt x="460" y="114"/>
                </a:cubicBezTo>
                <a:cubicBezTo>
                  <a:pt x="485" y="153"/>
                  <a:pt x="500" y="200"/>
                  <a:pt x="500" y="250"/>
                </a:cubicBezTo>
                <a:cubicBezTo>
                  <a:pt x="500" y="388"/>
                  <a:pt x="388" y="500"/>
                  <a:pt x="250" y="500"/>
                </a:cubicBezTo>
                <a:close/>
              </a:path>
            </a:pathLst>
          </a:cu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13" name="稻壳儿小白白(http://dwz.cn/Wu2UP)"/>
          <p:cNvSpPr>
            <a:spLocks/>
          </p:cNvSpPr>
          <p:nvPr/>
        </p:nvSpPr>
        <p:spPr bwMode="auto">
          <a:xfrm>
            <a:off x="963218" y="2481266"/>
            <a:ext cx="1632347" cy="2174875"/>
          </a:xfrm>
          <a:custGeom>
            <a:avLst/>
            <a:gdLst>
              <a:gd name="T0" fmla="*/ 2147483646 w 765"/>
              <a:gd name="T1" fmla="*/ 2147483646 h 765"/>
              <a:gd name="T2" fmla="*/ 0 w 765"/>
              <a:gd name="T3" fmla="*/ 2147483646 h 765"/>
              <a:gd name="T4" fmla="*/ 2147483646 w 765"/>
              <a:gd name="T5" fmla="*/ 0 h 765"/>
              <a:gd name="T6" fmla="*/ 2147483646 w 765"/>
              <a:gd name="T7" fmla="*/ 363713017 h 765"/>
              <a:gd name="T8" fmla="*/ 2147483646 w 765"/>
              <a:gd name="T9" fmla="*/ 751673759 h 765"/>
              <a:gd name="T10" fmla="*/ 2147483646 w 765"/>
              <a:gd name="T11" fmla="*/ 468783645 h 765"/>
              <a:gd name="T12" fmla="*/ 1238426793 w 765"/>
              <a:gd name="T13" fmla="*/ 1236622553 h 765"/>
              <a:gd name="T14" fmla="*/ 469469966 w 765"/>
              <a:gd name="T15" fmla="*/ 2147483646 h 765"/>
              <a:gd name="T16" fmla="*/ 1238426793 w 765"/>
              <a:gd name="T17" fmla="*/ 2147483646 h 765"/>
              <a:gd name="T18" fmla="*/ 2147483646 w 765"/>
              <a:gd name="T19" fmla="*/ 2147483646 h 765"/>
              <a:gd name="T20" fmla="*/ 2147483646 w 765"/>
              <a:gd name="T21" fmla="*/ 2147483646 h 765"/>
              <a:gd name="T22" fmla="*/ 2147483646 w 765"/>
              <a:gd name="T23" fmla="*/ 2147483646 h 765"/>
              <a:gd name="T24" fmla="*/ 2147483646 w 765"/>
              <a:gd name="T25" fmla="*/ 1503344674 h 765"/>
              <a:gd name="T26" fmla="*/ 2147483646 w 765"/>
              <a:gd name="T27" fmla="*/ 1155796806 h 765"/>
              <a:gd name="T28" fmla="*/ 2147483646 w 765"/>
              <a:gd name="T29" fmla="*/ 2147483646 h 765"/>
              <a:gd name="T30" fmla="*/ 2147483646 w 765"/>
              <a:gd name="T31" fmla="*/ 2147483646 h 7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65" h="765">
                <a:moveTo>
                  <a:pt x="383" y="765"/>
                </a:moveTo>
                <a:cubicBezTo>
                  <a:pt x="171" y="765"/>
                  <a:pt x="0" y="594"/>
                  <a:pt x="0" y="383"/>
                </a:cubicBezTo>
                <a:cubicBezTo>
                  <a:pt x="0" y="171"/>
                  <a:pt x="171" y="0"/>
                  <a:pt x="383" y="0"/>
                </a:cubicBezTo>
                <a:cubicBezTo>
                  <a:pt x="447" y="0"/>
                  <a:pt x="508" y="16"/>
                  <a:pt x="562" y="45"/>
                </a:cubicBezTo>
                <a:cubicBezTo>
                  <a:pt x="529" y="93"/>
                  <a:pt x="529" y="93"/>
                  <a:pt x="529" y="93"/>
                </a:cubicBezTo>
                <a:cubicBezTo>
                  <a:pt x="485" y="71"/>
                  <a:pt x="435" y="58"/>
                  <a:pt x="383" y="58"/>
                </a:cubicBezTo>
                <a:cubicBezTo>
                  <a:pt x="293" y="59"/>
                  <a:pt x="212" y="95"/>
                  <a:pt x="153" y="153"/>
                </a:cubicBezTo>
                <a:cubicBezTo>
                  <a:pt x="95" y="212"/>
                  <a:pt x="59" y="293"/>
                  <a:pt x="58" y="383"/>
                </a:cubicBezTo>
                <a:cubicBezTo>
                  <a:pt x="59" y="472"/>
                  <a:pt x="95" y="553"/>
                  <a:pt x="153" y="612"/>
                </a:cubicBezTo>
                <a:cubicBezTo>
                  <a:pt x="212" y="671"/>
                  <a:pt x="293" y="707"/>
                  <a:pt x="383" y="707"/>
                </a:cubicBezTo>
                <a:cubicBezTo>
                  <a:pt x="472" y="707"/>
                  <a:pt x="553" y="671"/>
                  <a:pt x="612" y="612"/>
                </a:cubicBezTo>
                <a:cubicBezTo>
                  <a:pt x="671" y="553"/>
                  <a:pt x="707" y="472"/>
                  <a:pt x="707" y="383"/>
                </a:cubicBezTo>
                <a:cubicBezTo>
                  <a:pt x="707" y="309"/>
                  <a:pt x="682" y="240"/>
                  <a:pt x="640" y="186"/>
                </a:cubicBezTo>
                <a:cubicBezTo>
                  <a:pt x="680" y="143"/>
                  <a:pt x="680" y="143"/>
                  <a:pt x="680" y="143"/>
                </a:cubicBezTo>
                <a:cubicBezTo>
                  <a:pt x="733" y="208"/>
                  <a:pt x="765" y="292"/>
                  <a:pt x="765" y="383"/>
                </a:cubicBezTo>
                <a:cubicBezTo>
                  <a:pt x="765" y="594"/>
                  <a:pt x="594" y="765"/>
                  <a:pt x="383" y="765"/>
                </a:cubicBezTo>
                <a:close/>
              </a:path>
            </a:pathLst>
          </a:cu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14" name="稻壳儿小白白(http://dwz.cn/Wu2UP)"/>
          <p:cNvSpPr>
            <a:spLocks/>
          </p:cNvSpPr>
          <p:nvPr/>
        </p:nvSpPr>
        <p:spPr bwMode="auto">
          <a:xfrm>
            <a:off x="673894" y="2093915"/>
            <a:ext cx="2213372" cy="2947987"/>
          </a:xfrm>
          <a:custGeom>
            <a:avLst/>
            <a:gdLst>
              <a:gd name="T0" fmla="*/ 2147483646 w 1038"/>
              <a:gd name="T1" fmla="*/ 0 h 1037"/>
              <a:gd name="T2" fmla="*/ 2147483646 w 1038"/>
              <a:gd name="T3" fmla="*/ 549545145 h 1037"/>
              <a:gd name="T4" fmla="*/ 2147483646 w 1038"/>
              <a:gd name="T5" fmla="*/ 961703292 h 1037"/>
              <a:gd name="T6" fmla="*/ 2147483646 w 1038"/>
              <a:gd name="T7" fmla="*/ 501055449 h 1037"/>
              <a:gd name="T8" fmla="*/ 1584336690 w 1038"/>
              <a:gd name="T9" fmla="*/ 1583978716 h 1037"/>
              <a:gd name="T10" fmla="*/ 501168889 w 1038"/>
              <a:gd name="T11" fmla="*/ 2147483646 h 1037"/>
              <a:gd name="T12" fmla="*/ 1584336690 w 1038"/>
              <a:gd name="T13" fmla="*/ 2147483646 h 1037"/>
              <a:gd name="T14" fmla="*/ 2147483646 w 1038"/>
              <a:gd name="T15" fmla="*/ 2147483646 h 1037"/>
              <a:gd name="T16" fmla="*/ 2147483646 w 1038"/>
              <a:gd name="T17" fmla="*/ 2147483646 h 1037"/>
              <a:gd name="T18" fmla="*/ 2147483646 w 1038"/>
              <a:gd name="T19" fmla="*/ 2147483646 h 1037"/>
              <a:gd name="T20" fmla="*/ 2147483646 w 1038"/>
              <a:gd name="T21" fmla="*/ 1810263014 h 1037"/>
              <a:gd name="T22" fmla="*/ 2147483646 w 1038"/>
              <a:gd name="T23" fmla="*/ 1438512472 h 1037"/>
              <a:gd name="T24" fmla="*/ 2147483646 w 1038"/>
              <a:gd name="T25" fmla="*/ 2147483646 h 1037"/>
              <a:gd name="T26" fmla="*/ 2147483646 w 1038"/>
              <a:gd name="T27" fmla="*/ 2147483646 h 1037"/>
              <a:gd name="T28" fmla="*/ 0 w 1038"/>
              <a:gd name="T29" fmla="*/ 2147483646 h 1037"/>
              <a:gd name="T30" fmla="*/ 2147483646 w 1038"/>
              <a:gd name="T31" fmla="*/ 0 h 10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38" h="1037">
                <a:moveTo>
                  <a:pt x="519" y="0"/>
                </a:moveTo>
                <a:cubicBezTo>
                  <a:pt x="612" y="0"/>
                  <a:pt x="700" y="25"/>
                  <a:pt x="775" y="68"/>
                </a:cubicBezTo>
                <a:cubicBezTo>
                  <a:pt x="740" y="119"/>
                  <a:pt x="740" y="119"/>
                  <a:pt x="740" y="119"/>
                </a:cubicBezTo>
                <a:cubicBezTo>
                  <a:pt x="675" y="83"/>
                  <a:pt x="599" y="62"/>
                  <a:pt x="519" y="62"/>
                </a:cubicBezTo>
                <a:cubicBezTo>
                  <a:pt x="392" y="62"/>
                  <a:pt x="278" y="113"/>
                  <a:pt x="196" y="196"/>
                </a:cubicBezTo>
                <a:cubicBezTo>
                  <a:pt x="113" y="278"/>
                  <a:pt x="62" y="392"/>
                  <a:pt x="62" y="519"/>
                </a:cubicBezTo>
                <a:cubicBezTo>
                  <a:pt x="62" y="645"/>
                  <a:pt x="113" y="759"/>
                  <a:pt x="196" y="842"/>
                </a:cubicBezTo>
                <a:cubicBezTo>
                  <a:pt x="278" y="925"/>
                  <a:pt x="392" y="976"/>
                  <a:pt x="519" y="976"/>
                </a:cubicBezTo>
                <a:cubicBezTo>
                  <a:pt x="645" y="976"/>
                  <a:pt x="759" y="925"/>
                  <a:pt x="842" y="842"/>
                </a:cubicBezTo>
                <a:cubicBezTo>
                  <a:pt x="925" y="759"/>
                  <a:pt x="976" y="645"/>
                  <a:pt x="976" y="519"/>
                </a:cubicBezTo>
                <a:cubicBezTo>
                  <a:pt x="976" y="406"/>
                  <a:pt x="935" y="303"/>
                  <a:pt x="867" y="224"/>
                </a:cubicBezTo>
                <a:cubicBezTo>
                  <a:pt x="910" y="178"/>
                  <a:pt x="910" y="178"/>
                  <a:pt x="910" y="178"/>
                </a:cubicBezTo>
                <a:cubicBezTo>
                  <a:pt x="989" y="269"/>
                  <a:pt x="1037" y="388"/>
                  <a:pt x="1038" y="519"/>
                </a:cubicBezTo>
                <a:cubicBezTo>
                  <a:pt x="1037" y="805"/>
                  <a:pt x="805" y="1037"/>
                  <a:pt x="519" y="1037"/>
                </a:cubicBezTo>
                <a:cubicBezTo>
                  <a:pt x="232" y="1037"/>
                  <a:pt x="0" y="805"/>
                  <a:pt x="0" y="519"/>
                </a:cubicBezTo>
                <a:cubicBezTo>
                  <a:pt x="0" y="232"/>
                  <a:pt x="232" y="0"/>
                  <a:pt x="519" y="0"/>
                </a:cubicBezTo>
                <a:close/>
              </a:path>
            </a:pathLst>
          </a:cu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cxnSp>
        <p:nvCxnSpPr>
          <p:cNvPr id="47115" name="稻壳儿小白白(http://dwz.cn/Wu2UP)"/>
          <p:cNvCxnSpPr>
            <a:cxnSpLocks noChangeShapeType="1"/>
          </p:cNvCxnSpPr>
          <p:nvPr/>
        </p:nvCxnSpPr>
        <p:spPr bwMode="auto">
          <a:xfrm>
            <a:off x="3863578" y="2643189"/>
            <a:ext cx="319088" cy="0"/>
          </a:xfrm>
          <a:prstGeom prst="straightConnector1">
            <a:avLst/>
          </a:prstGeom>
          <a:noFill/>
          <a:ln w="9525">
            <a:solidFill>
              <a:srgbClr val="C1C7D0"/>
            </a:solidFill>
            <a:round/>
            <a:headEnd/>
            <a:tailEnd type="triangle" w="med" len="med"/>
          </a:ln>
          <a:extLst>
            <a:ext uri="{909E8E84-426E-40DD-AFC4-6F175D3DCCD1}">
              <a14:hiddenFill xmlns:a14="http://schemas.microsoft.com/office/drawing/2010/main">
                <a:noFill/>
              </a14:hiddenFill>
            </a:ext>
          </a:extLst>
        </p:spPr>
      </p:cxnSp>
      <p:cxnSp>
        <p:nvCxnSpPr>
          <p:cNvPr id="47116" name="稻壳儿小白白(http://dwz.cn/Wu2UP)"/>
          <p:cNvCxnSpPr>
            <a:cxnSpLocks noChangeShapeType="1"/>
          </p:cNvCxnSpPr>
          <p:nvPr/>
        </p:nvCxnSpPr>
        <p:spPr bwMode="auto">
          <a:xfrm>
            <a:off x="3863578" y="4044951"/>
            <a:ext cx="319088" cy="0"/>
          </a:xfrm>
          <a:prstGeom prst="straightConnector1">
            <a:avLst/>
          </a:prstGeom>
          <a:noFill/>
          <a:ln w="9525">
            <a:solidFill>
              <a:srgbClr val="C1C7D0"/>
            </a:solidFill>
            <a:round/>
            <a:headEnd/>
            <a:tailEnd type="triangle" w="med" len="med"/>
          </a:ln>
          <a:extLst>
            <a:ext uri="{909E8E84-426E-40DD-AFC4-6F175D3DCCD1}">
              <a14:hiddenFill xmlns:a14="http://schemas.microsoft.com/office/drawing/2010/main">
                <a:noFill/>
              </a14:hiddenFill>
            </a:ext>
          </a:extLst>
        </p:spPr>
      </p:cxnSp>
      <p:grpSp>
        <p:nvGrpSpPr>
          <p:cNvPr id="47117" name="稻壳儿小白白(http://dwz.cn/Wu2UP)"/>
          <p:cNvGrpSpPr>
            <a:grpSpLocks/>
          </p:cNvGrpSpPr>
          <p:nvPr/>
        </p:nvGrpSpPr>
        <p:grpSpPr bwMode="auto">
          <a:xfrm>
            <a:off x="3863578" y="1341440"/>
            <a:ext cx="319088" cy="4030663"/>
            <a:chOff x="0" y="0"/>
            <a:chExt cx="637913" cy="6047288"/>
          </a:xfrm>
        </p:grpSpPr>
        <p:cxnSp>
          <p:nvCxnSpPr>
            <p:cNvPr id="47135" name="稻壳儿小白白(http://dwz.cn/Wu2UP)"/>
            <p:cNvCxnSpPr>
              <a:cxnSpLocks noChangeShapeType="1"/>
            </p:cNvCxnSpPr>
            <p:nvPr/>
          </p:nvCxnSpPr>
          <p:spPr bwMode="auto">
            <a:xfrm>
              <a:off x="0" y="0"/>
              <a:ext cx="637913" cy="0"/>
            </a:xfrm>
            <a:prstGeom prst="straightConnector1">
              <a:avLst/>
            </a:prstGeom>
            <a:noFill/>
            <a:ln w="9525">
              <a:solidFill>
                <a:srgbClr val="C1C7D0"/>
              </a:solidFill>
              <a:round/>
              <a:headEnd/>
              <a:tailEnd type="triangle" w="med" len="med"/>
            </a:ln>
            <a:extLst>
              <a:ext uri="{909E8E84-426E-40DD-AFC4-6F175D3DCCD1}">
                <a14:hiddenFill xmlns:a14="http://schemas.microsoft.com/office/drawing/2010/main">
                  <a:noFill/>
                </a14:hiddenFill>
              </a:ext>
            </a:extLst>
          </p:spPr>
        </p:cxnSp>
        <p:cxnSp>
          <p:nvCxnSpPr>
            <p:cNvPr id="47136" name="稻壳儿小白白(http://dwz.cn/Wu2UP)"/>
            <p:cNvCxnSpPr>
              <a:cxnSpLocks noChangeShapeType="1"/>
            </p:cNvCxnSpPr>
            <p:nvPr/>
          </p:nvCxnSpPr>
          <p:spPr bwMode="auto">
            <a:xfrm flipV="1">
              <a:off x="0" y="6047288"/>
              <a:ext cx="637913" cy="0"/>
            </a:xfrm>
            <a:prstGeom prst="straightConnector1">
              <a:avLst/>
            </a:prstGeom>
            <a:noFill/>
            <a:ln w="9525">
              <a:solidFill>
                <a:srgbClr val="C1C7D0"/>
              </a:solidFill>
              <a:round/>
              <a:headEnd/>
              <a:tailEnd type="triangle" w="med" len="med"/>
            </a:ln>
            <a:extLst>
              <a:ext uri="{909E8E84-426E-40DD-AFC4-6F175D3DCCD1}">
                <a14:hiddenFill xmlns:a14="http://schemas.microsoft.com/office/drawing/2010/main">
                  <a:noFill/>
                </a14:hiddenFill>
              </a:ext>
            </a:extLst>
          </p:spPr>
        </p:cxnSp>
      </p:grpSp>
      <p:sp>
        <p:nvSpPr>
          <p:cNvPr id="47118" name="稻壳儿小白白(http://dwz.cn/Wu2UP)"/>
          <p:cNvSpPr>
            <a:spLocks noChangeArrowheads="1"/>
          </p:cNvSpPr>
          <p:nvPr/>
        </p:nvSpPr>
        <p:spPr bwMode="auto">
          <a:xfrm>
            <a:off x="4273153" y="3481390"/>
            <a:ext cx="681038" cy="909637"/>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endParaRPr lang="en-US" altLang="zh-CN" sz="1200">
              <a:sym typeface="Arial" panose="020B0604020202020204" pitchFamily="34" charset="0"/>
            </a:endParaRPr>
          </a:p>
        </p:txBody>
      </p:sp>
      <p:sp>
        <p:nvSpPr>
          <p:cNvPr id="47119" name="稻壳儿小白白(http://dwz.cn/Wu2UP)"/>
          <p:cNvSpPr>
            <a:spLocks noEditPoints="1"/>
          </p:cNvSpPr>
          <p:nvPr/>
        </p:nvSpPr>
        <p:spPr bwMode="auto">
          <a:xfrm>
            <a:off x="4416030" y="3730627"/>
            <a:ext cx="391715" cy="411163"/>
          </a:xfrm>
          <a:custGeom>
            <a:avLst/>
            <a:gdLst>
              <a:gd name="T0" fmla="*/ 199176324 w 1152"/>
              <a:gd name="T1" fmla="*/ 106625253 h 908"/>
              <a:gd name="T2" fmla="*/ 235352406 w 1152"/>
              <a:gd name="T3" fmla="*/ 180852853 h 908"/>
              <a:gd name="T4" fmla="*/ 231858251 w 1152"/>
              <a:gd name="T5" fmla="*/ 186183935 h 908"/>
              <a:gd name="T6" fmla="*/ 4933164 w 1152"/>
              <a:gd name="T7" fmla="*/ 186183935 h 908"/>
              <a:gd name="T8" fmla="*/ 1439009 w 1152"/>
              <a:gd name="T9" fmla="*/ 180852853 h 908"/>
              <a:gd name="T10" fmla="*/ 37615092 w 1152"/>
              <a:gd name="T11" fmla="*/ 106625253 h 908"/>
              <a:gd name="T12" fmla="*/ 41109699 w 1152"/>
              <a:gd name="T13" fmla="*/ 104574871 h 908"/>
              <a:gd name="T14" fmla="*/ 72147239 w 1152"/>
              <a:gd name="T15" fmla="*/ 104574871 h 908"/>
              <a:gd name="T16" fmla="*/ 75025258 w 1152"/>
              <a:gd name="T17" fmla="*/ 105805191 h 908"/>
              <a:gd name="T18" fmla="*/ 81396978 w 1152"/>
              <a:gd name="T19" fmla="*/ 112981525 h 908"/>
              <a:gd name="T20" fmla="*/ 87563320 w 1152"/>
              <a:gd name="T21" fmla="*/ 119748054 h 908"/>
              <a:gd name="T22" fmla="*/ 50564817 w 1152"/>
              <a:gd name="T23" fmla="*/ 119748054 h 908"/>
              <a:gd name="T24" fmla="*/ 47276041 w 1152"/>
              <a:gd name="T25" fmla="*/ 121798888 h 908"/>
              <a:gd name="T26" fmla="*/ 23226810 w 1152"/>
              <a:gd name="T27" fmla="*/ 171010299 h 908"/>
              <a:gd name="T28" fmla="*/ 213564605 w 1152"/>
              <a:gd name="T29" fmla="*/ 171010299 h 908"/>
              <a:gd name="T30" fmla="*/ 189515374 w 1152"/>
              <a:gd name="T31" fmla="*/ 121798888 h 908"/>
              <a:gd name="T32" fmla="*/ 186226598 w 1152"/>
              <a:gd name="T33" fmla="*/ 119748054 h 908"/>
              <a:gd name="T34" fmla="*/ 149228096 w 1152"/>
              <a:gd name="T35" fmla="*/ 119748054 h 908"/>
              <a:gd name="T36" fmla="*/ 155394437 w 1152"/>
              <a:gd name="T37" fmla="*/ 112981525 h 908"/>
              <a:gd name="T38" fmla="*/ 161766157 w 1152"/>
              <a:gd name="T39" fmla="*/ 105805191 h 908"/>
              <a:gd name="T40" fmla="*/ 164644176 w 1152"/>
              <a:gd name="T41" fmla="*/ 104574871 h 908"/>
              <a:gd name="T42" fmla="*/ 195681716 w 1152"/>
              <a:gd name="T43" fmla="*/ 104574871 h 908"/>
              <a:gd name="T44" fmla="*/ 199176324 w 1152"/>
              <a:gd name="T45" fmla="*/ 106625253 h 908"/>
              <a:gd name="T46" fmla="*/ 171632485 w 1152"/>
              <a:gd name="T47" fmla="*/ 55978393 h 908"/>
              <a:gd name="T48" fmla="*/ 121890089 w 1152"/>
              <a:gd name="T49" fmla="*/ 142918538 h 908"/>
              <a:gd name="T50" fmla="*/ 114901327 w 1152"/>
              <a:gd name="T51" fmla="*/ 142918538 h 908"/>
              <a:gd name="T52" fmla="*/ 65980898 w 1152"/>
              <a:gd name="T53" fmla="*/ 67050814 h 908"/>
              <a:gd name="T54" fmla="*/ 113256939 w 1152"/>
              <a:gd name="T55" fmla="*/ 3075572 h 908"/>
              <a:gd name="T56" fmla="*/ 171632485 w 1152"/>
              <a:gd name="T57" fmla="*/ 55978393 h 908"/>
              <a:gd name="T58" fmla="*/ 146555908 w 1152"/>
              <a:gd name="T59" fmla="*/ 55978393 h 908"/>
              <a:gd name="T60" fmla="*/ 118395934 w 1152"/>
              <a:gd name="T61" fmla="*/ 27886632 h 908"/>
              <a:gd name="T62" fmla="*/ 90235507 w 1152"/>
              <a:gd name="T63" fmla="*/ 55978393 h 908"/>
              <a:gd name="T64" fmla="*/ 118395934 w 1152"/>
              <a:gd name="T65" fmla="*/ 84069702 h 908"/>
              <a:gd name="T66" fmla="*/ 146555908 w 1152"/>
              <a:gd name="T67" fmla="*/ 55978393 h 908"/>
              <a:gd name="T68" fmla="*/ 146555908 w 1152"/>
              <a:gd name="T69" fmla="*/ 55978393 h 908"/>
              <a:gd name="T70" fmla="*/ 146555908 w 1152"/>
              <a:gd name="T71" fmla="*/ 55978393 h 9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52" h="908">
                <a:moveTo>
                  <a:pt x="969" y="520"/>
                </a:moveTo>
                <a:cubicBezTo>
                  <a:pt x="1145" y="882"/>
                  <a:pt x="1145" y="882"/>
                  <a:pt x="1145" y="882"/>
                </a:cubicBezTo>
                <a:cubicBezTo>
                  <a:pt x="1152" y="896"/>
                  <a:pt x="1145" y="908"/>
                  <a:pt x="1128" y="908"/>
                </a:cubicBezTo>
                <a:cubicBezTo>
                  <a:pt x="24" y="908"/>
                  <a:pt x="24" y="908"/>
                  <a:pt x="24" y="908"/>
                </a:cubicBezTo>
                <a:cubicBezTo>
                  <a:pt x="7" y="908"/>
                  <a:pt x="0" y="896"/>
                  <a:pt x="7" y="882"/>
                </a:cubicBezTo>
                <a:cubicBezTo>
                  <a:pt x="183" y="520"/>
                  <a:pt x="183" y="520"/>
                  <a:pt x="183" y="520"/>
                </a:cubicBezTo>
                <a:cubicBezTo>
                  <a:pt x="186" y="514"/>
                  <a:pt x="193" y="510"/>
                  <a:pt x="200" y="510"/>
                </a:cubicBezTo>
                <a:cubicBezTo>
                  <a:pt x="351" y="510"/>
                  <a:pt x="351" y="510"/>
                  <a:pt x="351" y="510"/>
                </a:cubicBezTo>
                <a:cubicBezTo>
                  <a:pt x="355" y="510"/>
                  <a:pt x="362" y="512"/>
                  <a:pt x="365" y="516"/>
                </a:cubicBezTo>
                <a:cubicBezTo>
                  <a:pt x="375" y="528"/>
                  <a:pt x="385" y="539"/>
                  <a:pt x="396" y="551"/>
                </a:cubicBezTo>
                <a:cubicBezTo>
                  <a:pt x="406" y="562"/>
                  <a:pt x="416" y="573"/>
                  <a:pt x="426" y="584"/>
                </a:cubicBezTo>
                <a:cubicBezTo>
                  <a:pt x="246" y="584"/>
                  <a:pt x="246" y="584"/>
                  <a:pt x="246" y="584"/>
                </a:cubicBezTo>
                <a:cubicBezTo>
                  <a:pt x="240" y="584"/>
                  <a:pt x="232" y="589"/>
                  <a:pt x="230" y="594"/>
                </a:cubicBezTo>
                <a:cubicBezTo>
                  <a:pt x="113" y="834"/>
                  <a:pt x="113" y="834"/>
                  <a:pt x="113" y="834"/>
                </a:cubicBezTo>
                <a:cubicBezTo>
                  <a:pt x="1039" y="834"/>
                  <a:pt x="1039" y="834"/>
                  <a:pt x="1039" y="834"/>
                </a:cubicBezTo>
                <a:cubicBezTo>
                  <a:pt x="922" y="594"/>
                  <a:pt x="922" y="594"/>
                  <a:pt x="922" y="594"/>
                </a:cubicBezTo>
                <a:cubicBezTo>
                  <a:pt x="920" y="589"/>
                  <a:pt x="912" y="584"/>
                  <a:pt x="906" y="584"/>
                </a:cubicBezTo>
                <a:cubicBezTo>
                  <a:pt x="726" y="584"/>
                  <a:pt x="726" y="584"/>
                  <a:pt x="726" y="584"/>
                </a:cubicBezTo>
                <a:cubicBezTo>
                  <a:pt x="736" y="573"/>
                  <a:pt x="746" y="562"/>
                  <a:pt x="756" y="551"/>
                </a:cubicBezTo>
                <a:cubicBezTo>
                  <a:pt x="766" y="539"/>
                  <a:pt x="777" y="528"/>
                  <a:pt x="787" y="516"/>
                </a:cubicBezTo>
                <a:cubicBezTo>
                  <a:pt x="790" y="512"/>
                  <a:pt x="796" y="510"/>
                  <a:pt x="801" y="510"/>
                </a:cubicBezTo>
                <a:cubicBezTo>
                  <a:pt x="952" y="510"/>
                  <a:pt x="952" y="510"/>
                  <a:pt x="952" y="510"/>
                </a:cubicBezTo>
                <a:cubicBezTo>
                  <a:pt x="959" y="510"/>
                  <a:pt x="966" y="514"/>
                  <a:pt x="969" y="520"/>
                </a:cubicBezTo>
                <a:close/>
                <a:moveTo>
                  <a:pt x="835" y="273"/>
                </a:moveTo>
                <a:cubicBezTo>
                  <a:pt x="835" y="470"/>
                  <a:pt x="670" y="508"/>
                  <a:pt x="593" y="697"/>
                </a:cubicBezTo>
                <a:cubicBezTo>
                  <a:pt x="587" y="713"/>
                  <a:pt x="565" y="713"/>
                  <a:pt x="559" y="697"/>
                </a:cubicBezTo>
                <a:cubicBezTo>
                  <a:pt x="489" y="526"/>
                  <a:pt x="348" y="479"/>
                  <a:pt x="321" y="327"/>
                </a:cubicBezTo>
                <a:cubicBezTo>
                  <a:pt x="295" y="176"/>
                  <a:pt x="399" y="29"/>
                  <a:pt x="551" y="15"/>
                </a:cubicBezTo>
                <a:cubicBezTo>
                  <a:pt x="705" y="0"/>
                  <a:pt x="835" y="121"/>
                  <a:pt x="835" y="273"/>
                </a:cubicBezTo>
                <a:close/>
                <a:moveTo>
                  <a:pt x="713" y="273"/>
                </a:moveTo>
                <a:cubicBezTo>
                  <a:pt x="713" y="197"/>
                  <a:pt x="651" y="136"/>
                  <a:pt x="576" y="136"/>
                </a:cubicBezTo>
                <a:cubicBezTo>
                  <a:pt x="500" y="136"/>
                  <a:pt x="439" y="197"/>
                  <a:pt x="439" y="273"/>
                </a:cubicBezTo>
                <a:cubicBezTo>
                  <a:pt x="439" y="348"/>
                  <a:pt x="500" y="410"/>
                  <a:pt x="576" y="410"/>
                </a:cubicBezTo>
                <a:cubicBezTo>
                  <a:pt x="651" y="410"/>
                  <a:pt x="713" y="348"/>
                  <a:pt x="713" y="273"/>
                </a:cubicBezTo>
                <a:close/>
                <a:moveTo>
                  <a:pt x="713" y="273"/>
                </a:moveTo>
                <a:cubicBezTo>
                  <a:pt x="713" y="273"/>
                  <a:pt x="713" y="273"/>
                  <a:pt x="713" y="27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20" name="稻壳儿小白白(http://dwz.cn/Wu2UP)"/>
          <p:cNvSpPr>
            <a:spLocks noChangeArrowheads="1"/>
          </p:cNvSpPr>
          <p:nvPr/>
        </p:nvSpPr>
        <p:spPr bwMode="auto">
          <a:xfrm>
            <a:off x="4273153" y="4835527"/>
            <a:ext cx="681038" cy="909639"/>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endParaRPr lang="en-US" altLang="zh-CN" sz="1200">
              <a:sym typeface="Arial" panose="020B0604020202020204" pitchFamily="34" charset="0"/>
            </a:endParaRPr>
          </a:p>
        </p:txBody>
      </p:sp>
      <p:sp>
        <p:nvSpPr>
          <p:cNvPr id="47121" name="稻壳儿小白白(http://dwz.cn/Wu2UP)"/>
          <p:cNvSpPr>
            <a:spLocks noEditPoints="1"/>
          </p:cNvSpPr>
          <p:nvPr/>
        </p:nvSpPr>
        <p:spPr bwMode="auto">
          <a:xfrm>
            <a:off x="4439841" y="5041903"/>
            <a:ext cx="344090" cy="417513"/>
          </a:xfrm>
          <a:custGeom>
            <a:avLst/>
            <a:gdLst>
              <a:gd name="T0" fmla="*/ 212670739 w 929"/>
              <a:gd name="T1" fmla="*/ 55974249 h 850"/>
              <a:gd name="T2" fmla="*/ 198524888 w 929"/>
              <a:gd name="T3" fmla="*/ 42704703 h 850"/>
              <a:gd name="T4" fmla="*/ 124870562 w 929"/>
              <a:gd name="T5" fmla="*/ 118463174 h 850"/>
              <a:gd name="T6" fmla="*/ 118042092 w 929"/>
              <a:gd name="T7" fmla="*/ 121599924 h 850"/>
              <a:gd name="T8" fmla="*/ 118042092 w 929"/>
              <a:gd name="T9" fmla="*/ 121599924 h 850"/>
              <a:gd name="T10" fmla="*/ 110969167 w 929"/>
              <a:gd name="T11" fmla="*/ 118463174 h 850"/>
              <a:gd name="T12" fmla="*/ 72435010 w 929"/>
              <a:gd name="T13" fmla="*/ 79136396 h 850"/>
              <a:gd name="T14" fmla="*/ 17803800 w 929"/>
              <a:gd name="T15" fmla="*/ 136075837 h 850"/>
              <a:gd name="T16" fmla="*/ 10730875 w 929"/>
              <a:gd name="T17" fmla="*/ 139212588 h 850"/>
              <a:gd name="T18" fmla="*/ 4145874 w 929"/>
              <a:gd name="T19" fmla="*/ 136558678 h 850"/>
              <a:gd name="T20" fmla="*/ 3658444 w 929"/>
              <a:gd name="T21" fmla="*/ 122806291 h 850"/>
              <a:gd name="T22" fmla="*/ 65362085 w 929"/>
              <a:gd name="T23" fmla="*/ 58628649 h 850"/>
              <a:gd name="T24" fmla="*/ 72435010 w 929"/>
              <a:gd name="T25" fmla="*/ 55733074 h 850"/>
              <a:gd name="T26" fmla="*/ 72435010 w 929"/>
              <a:gd name="T27" fmla="*/ 55733074 h 850"/>
              <a:gd name="T28" fmla="*/ 79507441 w 929"/>
              <a:gd name="T29" fmla="*/ 58628649 h 850"/>
              <a:gd name="T30" fmla="*/ 118042092 w 929"/>
              <a:gd name="T31" fmla="*/ 97955426 h 850"/>
              <a:gd name="T32" fmla="*/ 184623494 w 929"/>
              <a:gd name="T33" fmla="*/ 29434667 h 850"/>
              <a:gd name="T34" fmla="*/ 170477644 w 929"/>
              <a:gd name="T35" fmla="*/ 16165121 h 850"/>
              <a:gd name="T36" fmla="*/ 226572133 w 929"/>
              <a:gd name="T37" fmla="*/ 0 h 850"/>
              <a:gd name="T38" fmla="*/ 212670739 w 929"/>
              <a:gd name="T39" fmla="*/ 55974249 h 850"/>
              <a:gd name="T40" fmla="*/ 10730875 w 929"/>
              <a:gd name="T41" fmla="*/ 151999783 h 850"/>
              <a:gd name="T42" fmla="*/ 4389836 w 929"/>
              <a:gd name="T43" fmla="*/ 151034591 h 850"/>
              <a:gd name="T44" fmla="*/ 4389836 w 929"/>
              <a:gd name="T45" fmla="*/ 205078947 h 850"/>
              <a:gd name="T46" fmla="*/ 33656397 w 929"/>
              <a:gd name="T47" fmla="*/ 205078947 h 850"/>
              <a:gd name="T48" fmla="*/ 33656397 w 929"/>
              <a:gd name="T49" fmla="*/ 138488571 h 850"/>
              <a:gd name="T50" fmla="*/ 27315358 w 929"/>
              <a:gd name="T51" fmla="*/ 145002756 h 850"/>
              <a:gd name="T52" fmla="*/ 10730875 w 929"/>
              <a:gd name="T53" fmla="*/ 151999783 h 850"/>
              <a:gd name="T54" fmla="*/ 39997436 w 929"/>
              <a:gd name="T55" fmla="*/ 205078947 h 850"/>
              <a:gd name="T56" fmla="*/ 69264491 w 929"/>
              <a:gd name="T57" fmla="*/ 205078947 h 850"/>
              <a:gd name="T58" fmla="*/ 69264491 w 929"/>
              <a:gd name="T59" fmla="*/ 101333352 h 850"/>
              <a:gd name="T60" fmla="*/ 39997436 w 929"/>
              <a:gd name="T61" fmla="*/ 131733211 h 850"/>
              <a:gd name="T62" fmla="*/ 39997436 w 929"/>
              <a:gd name="T63" fmla="*/ 205078947 h 850"/>
              <a:gd name="T64" fmla="*/ 101701571 w 929"/>
              <a:gd name="T65" fmla="*/ 127390093 h 850"/>
              <a:gd name="T66" fmla="*/ 75848998 w 929"/>
              <a:gd name="T67" fmla="*/ 100850511 h 850"/>
              <a:gd name="T68" fmla="*/ 75848998 w 929"/>
              <a:gd name="T69" fmla="*/ 205078947 h 850"/>
              <a:gd name="T70" fmla="*/ 104872091 w 929"/>
              <a:gd name="T71" fmla="*/ 205078947 h 850"/>
              <a:gd name="T72" fmla="*/ 104872091 w 929"/>
              <a:gd name="T73" fmla="*/ 130285668 h 850"/>
              <a:gd name="T74" fmla="*/ 101701571 w 929"/>
              <a:gd name="T75" fmla="*/ 127390093 h 850"/>
              <a:gd name="T76" fmla="*/ 118042092 w 929"/>
              <a:gd name="T77" fmla="*/ 134387120 h 850"/>
              <a:gd name="T78" fmla="*/ 111457092 w 929"/>
              <a:gd name="T79" fmla="*/ 133421928 h 850"/>
              <a:gd name="T80" fmla="*/ 111457092 w 929"/>
              <a:gd name="T81" fmla="*/ 205078947 h 850"/>
              <a:gd name="T82" fmla="*/ 140723653 w 929"/>
              <a:gd name="T83" fmla="*/ 205078947 h 850"/>
              <a:gd name="T84" fmla="*/ 140723653 w 929"/>
              <a:gd name="T85" fmla="*/ 120875908 h 850"/>
              <a:gd name="T86" fmla="*/ 134382614 w 929"/>
              <a:gd name="T87" fmla="*/ 127390093 h 850"/>
              <a:gd name="T88" fmla="*/ 118042092 w 929"/>
              <a:gd name="T89" fmla="*/ 134387120 h 850"/>
              <a:gd name="T90" fmla="*/ 147064691 w 929"/>
              <a:gd name="T91" fmla="*/ 114120547 h 850"/>
              <a:gd name="T92" fmla="*/ 147064691 w 929"/>
              <a:gd name="T93" fmla="*/ 205078947 h 850"/>
              <a:gd name="T94" fmla="*/ 176331252 w 929"/>
              <a:gd name="T95" fmla="*/ 205078947 h 850"/>
              <a:gd name="T96" fmla="*/ 176331252 w 929"/>
              <a:gd name="T97" fmla="*/ 84203039 h 850"/>
              <a:gd name="T98" fmla="*/ 147064691 w 929"/>
              <a:gd name="T99" fmla="*/ 114120547 h 850"/>
              <a:gd name="T100" fmla="*/ 199012813 w 929"/>
              <a:gd name="T101" fmla="*/ 60799717 h 850"/>
              <a:gd name="T102" fmla="*/ 182916253 w 929"/>
              <a:gd name="T103" fmla="*/ 77447679 h 850"/>
              <a:gd name="T104" fmla="*/ 182916253 w 929"/>
              <a:gd name="T105" fmla="*/ 205078947 h 850"/>
              <a:gd name="T106" fmla="*/ 212182814 w 929"/>
              <a:gd name="T107" fmla="*/ 205078947 h 850"/>
              <a:gd name="T108" fmla="*/ 212182814 w 929"/>
              <a:gd name="T109" fmla="*/ 73345737 h 850"/>
              <a:gd name="T110" fmla="*/ 199012813 w 929"/>
              <a:gd name="T111" fmla="*/ 60799717 h 850"/>
              <a:gd name="T112" fmla="*/ 199012813 w 929"/>
              <a:gd name="T113" fmla="*/ 60799717 h 850"/>
              <a:gd name="T114" fmla="*/ 199012813 w 929"/>
              <a:gd name="T115" fmla="*/ 60799717 h 8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29" h="850">
                <a:moveTo>
                  <a:pt x="872" y="232"/>
                </a:moveTo>
                <a:cubicBezTo>
                  <a:pt x="814" y="177"/>
                  <a:pt x="814" y="177"/>
                  <a:pt x="814" y="177"/>
                </a:cubicBezTo>
                <a:cubicBezTo>
                  <a:pt x="512" y="491"/>
                  <a:pt x="512" y="491"/>
                  <a:pt x="512" y="491"/>
                </a:cubicBezTo>
                <a:cubicBezTo>
                  <a:pt x="505" y="499"/>
                  <a:pt x="494" y="504"/>
                  <a:pt x="484" y="504"/>
                </a:cubicBezTo>
                <a:cubicBezTo>
                  <a:pt x="484" y="504"/>
                  <a:pt x="484" y="504"/>
                  <a:pt x="484" y="504"/>
                </a:cubicBezTo>
                <a:cubicBezTo>
                  <a:pt x="473" y="504"/>
                  <a:pt x="462" y="499"/>
                  <a:pt x="455" y="491"/>
                </a:cubicBezTo>
                <a:cubicBezTo>
                  <a:pt x="297" y="328"/>
                  <a:pt x="297" y="328"/>
                  <a:pt x="297" y="328"/>
                </a:cubicBezTo>
                <a:cubicBezTo>
                  <a:pt x="73" y="564"/>
                  <a:pt x="73" y="564"/>
                  <a:pt x="73" y="564"/>
                </a:cubicBezTo>
                <a:cubicBezTo>
                  <a:pt x="65" y="573"/>
                  <a:pt x="55" y="577"/>
                  <a:pt x="44" y="577"/>
                </a:cubicBezTo>
                <a:cubicBezTo>
                  <a:pt x="34" y="577"/>
                  <a:pt x="25" y="573"/>
                  <a:pt x="17" y="566"/>
                </a:cubicBezTo>
                <a:cubicBezTo>
                  <a:pt x="1" y="551"/>
                  <a:pt x="0" y="525"/>
                  <a:pt x="15" y="509"/>
                </a:cubicBezTo>
                <a:cubicBezTo>
                  <a:pt x="268" y="243"/>
                  <a:pt x="268" y="243"/>
                  <a:pt x="268" y="243"/>
                </a:cubicBezTo>
                <a:cubicBezTo>
                  <a:pt x="276" y="235"/>
                  <a:pt x="286" y="231"/>
                  <a:pt x="297" y="231"/>
                </a:cubicBezTo>
                <a:cubicBezTo>
                  <a:pt x="297" y="231"/>
                  <a:pt x="297" y="231"/>
                  <a:pt x="297" y="231"/>
                </a:cubicBezTo>
                <a:cubicBezTo>
                  <a:pt x="308" y="231"/>
                  <a:pt x="318" y="235"/>
                  <a:pt x="326" y="243"/>
                </a:cubicBezTo>
                <a:cubicBezTo>
                  <a:pt x="484" y="406"/>
                  <a:pt x="484" y="406"/>
                  <a:pt x="484" y="406"/>
                </a:cubicBezTo>
                <a:cubicBezTo>
                  <a:pt x="757" y="122"/>
                  <a:pt x="757" y="122"/>
                  <a:pt x="757" y="122"/>
                </a:cubicBezTo>
                <a:cubicBezTo>
                  <a:pt x="699" y="67"/>
                  <a:pt x="699" y="67"/>
                  <a:pt x="699" y="67"/>
                </a:cubicBezTo>
                <a:cubicBezTo>
                  <a:pt x="929" y="0"/>
                  <a:pt x="929" y="0"/>
                  <a:pt x="929" y="0"/>
                </a:cubicBezTo>
                <a:lnTo>
                  <a:pt x="872" y="232"/>
                </a:lnTo>
                <a:close/>
                <a:moveTo>
                  <a:pt x="44" y="630"/>
                </a:moveTo>
                <a:cubicBezTo>
                  <a:pt x="35" y="630"/>
                  <a:pt x="26" y="629"/>
                  <a:pt x="18" y="626"/>
                </a:cubicBezTo>
                <a:cubicBezTo>
                  <a:pt x="18" y="850"/>
                  <a:pt x="18" y="850"/>
                  <a:pt x="18" y="850"/>
                </a:cubicBezTo>
                <a:cubicBezTo>
                  <a:pt x="138" y="850"/>
                  <a:pt x="138" y="850"/>
                  <a:pt x="138" y="850"/>
                </a:cubicBezTo>
                <a:cubicBezTo>
                  <a:pt x="138" y="574"/>
                  <a:pt x="138" y="574"/>
                  <a:pt x="138" y="574"/>
                </a:cubicBezTo>
                <a:cubicBezTo>
                  <a:pt x="112" y="601"/>
                  <a:pt x="112" y="601"/>
                  <a:pt x="112" y="601"/>
                </a:cubicBezTo>
                <a:cubicBezTo>
                  <a:pt x="94" y="619"/>
                  <a:pt x="70" y="630"/>
                  <a:pt x="44" y="630"/>
                </a:cubicBezTo>
                <a:close/>
                <a:moveTo>
                  <a:pt x="164" y="850"/>
                </a:moveTo>
                <a:cubicBezTo>
                  <a:pt x="284" y="850"/>
                  <a:pt x="284" y="850"/>
                  <a:pt x="284" y="850"/>
                </a:cubicBezTo>
                <a:cubicBezTo>
                  <a:pt x="284" y="420"/>
                  <a:pt x="284" y="420"/>
                  <a:pt x="284" y="420"/>
                </a:cubicBezTo>
                <a:cubicBezTo>
                  <a:pt x="164" y="546"/>
                  <a:pt x="164" y="546"/>
                  <a:pt x="164" y="546"/>
                </a:cubicBezTo>
                <a:lnTo>
                  <a:pt x="164" y="850"/>
                </a:lnTo>
                <a:close/>
                <a:moveTo>
                  <a:pt x="417" y="528"/>
                </a:moveTo>
                <a:cubicBezTo>
                  <a:pt x="311" y="418"/>
                  <a:pt x="311" y="418"/>
                  <a:pt x="311" y="418"/>
                </a:cubicBezTo>
                <a:cubicBezTo>
                  <a:pt x="311" y="850"/>
                  <a:pt x="311" y="850"/>
                  <a:pt x="311" y="850"/>
                </a:cubicBezTo>
                <a:cubicBezTo>
                  <a:pt x="430" y="850"/>
                  <a:pt x="430" y="850"/>
                  <a:pt x="430" y="850"/>
                </a:cubicBezTo>
                <a:cubicBezTo>
                  <a:pt x="430" y="540"/>
                  <a:pt x="430" y="540"/>
                  <a:pt x="430" y="540"/>
                </a:cubicBezTo>
                <a:cubicBezTo>
                  <a:pt x="425" y="537"/>
                  <a:pt x="421" y="533"/>
                  <a:pt x="417" y="528"/>
                </a:cubicBezTo>
                <a:close/>
                <a:moveTo>
                  <a:pt x="484" y="557"/>
                </a:moveTo>
                <a:cubicBezTo>
                  <a:pt x="474" y="557"/>
                  <a:pt x="466" y="555"/>
                  <a:pt x="457" y="553"/>
                </a:cubicBezTo>
                <a:cubicBezTo>
                  <a:pt x="457" y="850"/>
                  <a:pt x="457" y="850"/>
                  <a:pt x="457" y="850"/>
                </a:cubicBezTo>
                <a:cubicBezTo>
                  <a:pt x="577" y="850"/>
                  <a:pt x="577" y="850"/>
                  <a:pt x="577" y="850"/>
                </a:cubicBezTo>
                <a:cubicBezTo>
                  <a:pt x="577" y="501"/>
                  <a:pt x="577" y="501"/>
                  <a:pt x="577" y="501"/>
                </a:cubicBezTo>
                <a:cubicBezTo>
                  <a:pt x="551" y="528"/>
                  <a:pt x="551" y="528"/>
                  <a:pt x="551" y="528"/>
                </a:cubicBezTo>
                <a:cubicBezTo>
                  <a:pt x="533" y="546"/>
                  <a:pt x="509" y="557"/>
                  <a:pt x="484" y="557"/>
                </a:cubicBezTo>
                <a:close/>
                <a:moveTo>
                  <a:pt x="603" y="473"/>
                </a:moveTo>
                <a:cubicBezTo>
                  <a:pt x="603" y="850"/>
                  <a:pt x="603" y="850"/>
                  <a:pt x="603" y="850"/>
                </a:cubicBezTo>
                <a:cubicBezTo>
                  <a:pt x="723" y="850"/>
                  <a:pt x="723" y="850"/>
                  <a:pt x="723" y="850"/>
                </a:cubicBezTo>
                <a:cubicBezTo>
                  <a:pt x="723" y="349"/>
                  <a:pt x="723" y="349"/>
                  <a:pt x="723" y="349"/>
                </a:cubicBezTo>
                <a:lnTo>
                  <a:pt x="603" y="473"/>
                </a:lnTo>
                <a:close/>
                <a:moveTo>
                  <a:pt x="816" y="252"/>
                </a:moveTo>
                <a:cubicBezTo>
                  <a:pt x="750" y="321"/>
                  <a:pt x="750" y="321"/>
                  <a:pt x="750" y="321"/>
                </a:cubicBezTo>
                <a:cubicBezTo>
                  <a:pt x="750" y="850"/>
                  <a:pt x="750" y="850"/>
                  <a:pt x="750" y="850"/>
                </a:cubicBezTo>
                <a:cubicBezTo>
                  <a:pt x="870" y="850"/>
                  <a:pt x="870" y="850"/>
                  <a:pt x="870" y="850"/>
                </a:cubicBezTo>
                <a:cubicBezTo>
                  <a:pt x="870" y="304"/>
                  <a:pt x="870" y="304"/>
                  <a:pt x="870" y="304"/>
                </a:cubicBezTo>
                <a:lnTo>
                  <a:pt x="816" y="252"/>
                </a:lnTo>
                <a:close/>
                <a:moveTo>
                  <a:pt x="816" y="252"/>
                </a:moveTo>
                <a:cubicBezTo>
                  <a:pt x="816" y="252"/>
                  <a:pt x="816" y="252"/>
                  <a:pt x="816" y="2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22" name="稻壳儿小白白(http://dwz.cn/Wu2UP)"/>
          <p:cNvSpPr>
            <a:spLocks noChangeArrowheads="1"/>
          </p:cNvSpPr>
          <p:nvPr/>
        </p:nvSpPr>
        <p:spPr bwMode="auto">
          <a:xfrm>
            <a:off x="4273153" y="817563"/>
            <a:ext cx="681038" cy="908051"/>
          </a:xfrm>
          <a:prstGeom prst="ellipse">
            <a:avLst/>
          </a:pr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endParaRPr lang="en-US" altLang="zh-CN" sz="1200">
              <a:sym typeface="Arial" panose="020B0604020202020204" pitchFamily="34" charset="0"/>
            </a:endParaRPr>
          </a:p>
        </p:txBody>
      </p:sp>
      <p:sp>
        <p:nvSpPr>
          <p:cNvPr id="47123" name="稻壳儿小白白(http://dwz.cn/Wu2UP)"/>
          <p:cNvSpPr>
            <a:spLocks/>
          </p:cNvSpPr>
          <p:nvPr/>
        </p:nvSpPr>
        <p:spPr bwMode="auto">
          <a:xfrm>
            <a:off x="4444604" y="1065215"/>
            <a:ext cx="339328" cy="412751"/>
          </a:xfrm>
          <a:custGeom>
            <a:avLst/>
            <a:gdLst>
              <a:gd name="T0" fmla="*/ 1885692782 w 84"/>
              <a:gd name="T1" fmla="*/ 943834339 h 76"/>
              <a:gd name="T2" fmla="*/ 2147483646 w 84"/>
              <a:gd name="T3" fmla="*/ 884849105 h 76"/>
              <a:gd name="T4" fmla="*/ 2147483646 w 84"/>
              <a:gd name="T5" fmla="*/ 294947891 h 76"/>
              <a:gd name="T6" fmla="*/ 2146786634 w 84"/>
              <a:gd name="T7" fmla="*/ 29495332 h 76"/>
              <a:gd name="T8" fmla="*/ 1566573885 w 84"/>
              <a:gd name="T9" fmla="*/ 147476661 h 76"/>
              <a:gd name="T10" fmla="*/ 1450534567 w 84"/>
              <a:gd name="T11" fmla="*/ 442424553 h 76"/>
              <a:gd name="T12" fmla="*/ 1595589101 w 84"/>
              <a:gd name="T13" fmla="*/ 619391115 h 76"/>
              <a:gd name="T14" fmla="*/ 319118897 w 84"/>
              <a:gd name="T15" fmla="*/ 1769692780 h 76"/>
              <a:gd name="T16" fmla="*/ 261093852 w 84"/>
              <a:gd name="T17" fmla="*/ 973329671 h 76"/>
              <a:gd name="T18" fmla="*/ 377138556 w 84"/>
              <a:gd name="T19" fmla="*/ 855353773 h 76"/>
              <a:gd name="T20" fmla="*/ 812296772 w 84"/>
              <a:gd name="T21" fmla="*/ 825858441 h 76"/>
              <a:gd name="T22" fmla="*/ 870321817 w 84"/>
              <a:gd name="T23" fmla="*/ 265452559 h 76"/>
              <a:gd name="T24" fmla="*/ 319118897 w 84"/>
              <a:gd name="T25" fmla="*/ 235957227 h 76"/>
              <a:gd name="T26" fmla="*/ 203074193 w 84"/>
              <a:gd name="T27" fmla="*/ 678381780 h 76"/>
              <a:gd name="T28" fmla="*/ 116044704 w 84"/>
              <a:gd name="T29" fmla="*/ 796363109 h 76"/>
              <a:gd name="T30" fmla="*/ 0 w 84"/>
              <a:gd name="T31" fmla="*/ 1032320336 h 76"/>
              <a:gd name="T32" fmla="*/ 87029489 w 84"/>
              <a:gd name="T33" fmla="*/ 1946664773 h 76"/>
              <a:gd name="T34" fmla="*/ 1218445158 w 84"/>
              <a:gd name="T35" fmla="*/ 2147483646 h 76"/>
              <a:gd name="T36" fmla="*/ 1479544396 w 84"/>
              <a:gd name="T37" fmla="*/ 2147483646 h 76"/>
              <a:gd name="T38" fmla="*/ 1653608760 w 84"/>
              <a:gd name="T39" fmla="*/ 2005655438 h 76"/>
              <a:gd name="T40" fmla="*/ 1682618589 w 84"/>
              <a:gd name="T41" fmla="*/ 2064640671 h 76"/>
              <a:gd name="T42" fmla="*/ 2001737486 w 84"/>
              <a:gd name="T43" fmla="*/ 2094136003 h 76"/>
              <a:gd name="T44" fmla="*/ 2147483646 w 84"/>
              <a:gd name="T45" fmla="*/ 1858178776 h 76"/>
              <a:gd name="T46" fmla="*/ 2147483646 w 84"/>
              <a:gd name="T47" fmla="*/ 1563230885 h 76"/>
              <a:gd name="T48" fmla="*/ 2001737486 w 84"/>
              <a:gd name="T49" fmla="*/ 1268282993 h 76"/>
              <a:gd name="T50" fmla="*/ 1682618589 w 84"/>
              <a:gd name="T51" fmla="*/ 1238787661 h 76"/>
              <a:gd name="T52" fmla="*/ 1450534567 w 84"/>
              <a:gd name="T53" fmla="*/ 1474744888 h 76"/>
              <a:gd name="T54" fmla="*/ 1421524737 w 84"/>
              <a:gd name="T55" fmla="*/ 1769692780 h 76"/>
              <a:gd name="T56" fmla="*/ 1479544396 w 84"/>
              <a:gd name="T57" fmla="*/ 1828683444 h 76"/>
              <a:gd name="T58" fmla="*/ 1305480033 w 84"/>
              <a:gd name="T59" fmla="*/ 1976160105 h 76"/>
              <a:gd name="T60" fmla="*/ 638232409 w 84"/>
              <a:gd name="T61" fmla="*/ 1828683444 h 76"/>
              <a:gd name="T62" fmla="*/ 1769648078 w 84"/>
              <a:gd name="T63" fmla="*/ 796363109 h 76"/>
              <a:gd name="T64" fmla="*/ 1885692782 w 84"/>
              <a:gd name="T65" fmla="*/ 943834339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4" h="76">
                <a:moveTo>
                  <a:pt x="65" y="32"/>
                </a:moveTo>
                <a:cubicBezTo>
                  <a:pt x="69" y="36"/>
                  <a:pt x="75" y="34"/>
                  <a:pt x="76" y="30"/>
                </a:cubicBezTo>
                <a:cubicBezTo>
                  <a:pt x="82" y="10"/>
                  <a:pt x="82" y="10"/>
                  <a:pt x="82" y="10"/>
                </a:cubicBezTo>
                <a:cubicBezTo>
                  <a:pt x="84" y="5"/>
                  <a:pt x="79" y="0"/>
                  <a:pt x="74" y="1"/>
                </a:cubicBezTo>
                <a:cubicBezTo>
                  <a:pt x="54" y="5"/>
                  <a:pt x="54" y="5"/>
                  <a:pt x="54" y="5"/>
                </a:cubicBezTo>
                <a:cubicBezTo>
                  <a:pt x="49" y="6"/>
                  <a:pt x="47" y="11"/>
                  <a:pt x="50" y="15"/>
                </a:cubicBezTo>
                <a:cubicBezTo>
                  <a:pt x="55" y="21"/>
                  <a:pt x="55" y="21"/>
                  <a:pt x="55" y="21"/>
                </a:cubicBezTo>
                <a:cubicBezTo>
                  <a:pt x="11" y="60"/>
                  <a:pt x="11" y="60"/>
                  <a:pt x="11" y="60"/>
                </a:cubicBezTo>
                <a:cubicBezTo>
                  <a:pt x="9" y="33"/>
                  <a:pt x="9" y="33"/>
                  <a:pt x="9" y="33"/>
                </a:cubicBezTo>
                <a:cubicBezTo>
                  <a:pt x="13" y="29"/>
                  <a:pt x="13" y="29"/>
                  <a:pt x="13" y="29"/>
                </a:cubicBezTo>
                <a:cubicBezTo>
                  <a:pt x="18" y="32"/>
                  <a:pt x="24" y="32"/>
                  <a:pt x="28" y="28"/>
                </a:cubicBezTo>
                <a:cubicBezTo>
                  <a:pt x="34" y="23"/>
                  <a:pt x="34" y="15"/>
                  <a:pt x="30" y="9"/>
                </a:cubicBezTo>
                <a:cubicBezTo>
                  <a:pt x="25" y="3"/>
                  <a:pt x="16" y="3"/>
                  <a:pt x="11" y="8"/>
                </a:cubicBezTo>
                <a:cubicBezTo>
                  <a:pt x="6" y="12"/>
                  <a:pt x="5" y="18"/>
                  <a:pt x="7" y="23"/>
                </a:cubicBezTo>
                <a:cubicBezTo>
                  <a:pt x="4" y="27"/>
                  <a:pt x="4" y="27"/>
                  <a:pt x="4" y="27"/>
                </a:cubicBezTo>
                <a:cubicBezTo>
                  <a:pt x="1" y="29"/>
                  <a:pt x="0" y="32"/>
                  <a:pt x="0" y="35"/>
                </a:cubicBezTo>
                <a:cubicBezTo>
                  <a:pt x="3" y="66"/>
                  <a:pt x="3" y="66"/>
                  <a:pt x="3" y="66"/>
                </a:cubicBezTo>
                <a:cubicBezTo>
                  <a:pt x="42" y="75"/>
                  <a:pt x="42" y="75"/>
                  <a:pt x="42" y="75"/>
                </a:cubicBezTo>
                <a:cubicBezTo>
                  <a:pt x="46" y="76"/>
                  <a:pt x="49" y="75"/>
                  <a:pt x="51" y="73"/>
                </a:cubicBezTo>
                <a:cubicBezTo>
                  <a:pt x="57" y="68"/>
                  <a:pt x="57" y="68"/>
                  <a:pt x="57" y="68"/>
                </a:cubicBezTo>
                <a:cubicBezTo>
                  <a:pt x="58" y="70"/>
                  <a:pt x="58" y="70"/>
                  <a:pt x="58" y="70"/>
                </a:cubicBezTo>
                <a:cubicBezTo>
                  <a:pt x="61" y="73"/>
                  <a:pt x="66" y="73"/>
                  <a:pt x="69" y="71"/>
                </a:cubicBezTo>
                <a:cubicBezTo>
                  <a:pt x="77" y="63"/>
                  <a:pt x="77" y="63"/>
                  <a:pt x="77" y="63"/>
                </a:cubicBezTo>
                <a:cubicBezTo>
                  <a:pt x="80" y="60"/>
                  <a:pt x="80" y="56"/>
                  <a:pt x="78" y="53"/>
                </a:cubicBezTo>
                <a:cubicBezTo>
                  <a:pt x="69" y="43"/>
                  <a:pt x="69" y="43"/>
                  <a:pt x="69" y="43"/>
                </a:cubicBezTo>
                <a:cubicBezTo>
                  <a:pt x="66" y="40"/>
                  <a:pt x="61" y="39"/>
                  <a:pt x="58" y="42"/>
                </a:cubicBezTo>
                <a:cubicBezTo>
                  <a:pt x="50" y="50"/>
                  <a:pt x="50" y="50"/>
                  <a:pt x="50" y="50"/>
                </a:cubicBezTo>
                <a:cubicBezTo>
                  <a:pt x="47" y="52"/>
                  <a:pt x="47" y="57"/>
                  <a:pt x="49" y="60"/>
                </a:cubicBezTo>
                <a:cubicBezTo>
                  <a:pt x="51" y="62"/>
                  <a:pt x="51" y="62"/>
                  <a:pt x="51" y="62"/>
                </a:cubicBezTo>
                <a:cubicBezTo>
                  <a:pt x="45" y="67"/>
                  <a:pt x="45" y="67"/>
                  <a:pt x="45" y="67"/>
                </a:cubicBezTo>
                <a:cubicBezTo>
                  <a:pt x="22" y="62"/>
                  <a:pt x="22" y="62"/>
                  <a:pt x="22" y="62"/>
                </a:cubicBezTo>
                <a:cubicBezTo>
                  <a:pt x="61" y="27"/>
                  <a:pt x="61" y="27"/>
                  <a:pt x="61" y="27"/>
                </a:cubicBezTo>
                <a:lnTo>
                  <a:pt x="65"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7125" name="稻壳儿小白白(http://dwz.cn/Wu2UP)"/>
          <p:cNvSpPr txBox="1">
            <a:spLocks noChangeArrowheads="1"/>
          </p:cNvSpPr>
          <p:nvPr/>
        </p:nvSpPr>
        <p:spPr bwMode="auto">
          <a:xfrm>
            <a:off x="5054203" y="1065215"/>
            <a:ext cx="3102513"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b="1" dirty="0">
                <a:solidFill>
                  <a:srgbClr val="445469"/>
                </a:solidFill>
                <a:sym typeface="Arial" panose="020B0604020202020204" pitchFamily="34" charset="0"/>
              </a:rPr>
              <a:t>善于激励员工</a:t>
            </a:r>
          </a:p>
        </p:txBody>
      </p:sp>
      <p:sp>
        <p:nvSpPr>
          <p:cNvPr id="47127" name="稻壳儿小白白(http://dwz.cn/Wu2UP)"/>
          <p:cNvSpPr txBox="1">
            <a:spLocks noChangeArrowheads="1"/>
          </p:cNvSpPr>
          <p:nvPr/>
        </p:nvSpPr>
        <p:spPr bwMode="auto">
          <a:xfrm>
            <a:off x="5054203" y="2364949"/>
            <a:ext cx="3750558"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b="1" dirty="0">
                <a:solidFill>
                  <a:srgbClr val="445469"/>
                </a:solidFill>
                <a:sym typeface="Arial" panose="020B0604020202020204" pitchFamily="34" charset="0"/>
              </a:rPr>
              <a:t>让员工参与管理</a:t>
            </a:r>
          </a:p>
        </p:txBody>
      </p:sp>
      <p:sp>
        <p:nvSpPr>
          <p:cNvPr id="47129" name="稻壳儿小白白(http://dwz.cn/Wu2UP)"/>
          <p:cNvSpPr txBox="1">
            <a:spLocks noChangeArrowheads="1"/>
          </p:cNvSpPr>
          <p:nvPr/>
        </p:nvSpPr>
        <p:spPr bwMode="auto">
          <a:xfrm>
            <a:off x="5054203" y="3603628"/>
            <a:ext cx="3606548" cy="94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b="1" dirty="0">
                <a:solidFill>
                  <a:srgbClr val="445469"/>
                </a:solidFill>
                <a:sym typeface="Arial" panose="020B0604020202020204" pitchFamily="34" charset="0"/>
              </a:rPr>
              <a:t>给员工提供</a:t>
            </a:r>
            <a:r>
              <a:rPr lang="zh-CN" altLang="en-US" sz="2400" b="1" dirty="0" smtClean="0">
                <a:solidFill>
                  <a:srgbClr val="445469"/>
                </a:solidFill>
                <a:sym typeface="Arial" panose="020B0604020202020204" pitchFamily="34" charset="0"/>
              </a:rPr>
              <a:t>培训与</a:t>
            </a:r>
            <a:r>
              <a:rPr lang="zh-CN" altLang="en-US" sz="2400" b="1" dirty="0">
                <a:solidFill>
                  <a:srgbClr val="445469"/>
                </a:solidFill>
                <a:sym typeface="Arial" panose="020B0604020202020204" pitchFamily="34" charset="0"/>
              </a:rPr>
              <a:t>发展的机会</a:t>
            </a:r>
          </a:p>
        </p:txBody>
      </p:sp>
      <p:sp>
        <p:nvSpPr>
          <p:cNvPr id="47131" name="稻壳儿小白白(http://dwz.cn/Wu2UP)"/>
          <p:cNvSpPr txBox="1">
            <a:spLocks noChangeArrowheads="1"/>
          </p:cNvSpPr>
          <p:nvPr/>
        </p:nvSpPr>
        <p:spPr bwMode="auto">
          <a:xfrm>
            <a:off x="5080408" y="4864913"/>
            <a:ext cx="3606548" cy="138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b="1" dirty="0">
                <a:solidFill>
                  <a:srgbClr val="445469"/>
                </a:solidFill>
                <a:sym typeface="Arial" panose="020B0604020202020204" pitchFamily="34" charset="0"/>
              </a:rPr>
              <a:t>与其它部门的经理多进行沟通，努力与其它部门搞好协调与合作</a:t>
            </a:r>
          </a:p>
        </p:txBody>
      </p:sp>
    </p:spTree>
    <p:extLst>
      <p:ext uri="{BB962C8B-B14F-4D97-AF65-F5344CB8AC3E}">
        <p14:creationId xmlns:p14="http://schemas.microsoft.com/office/powerpoint/2010/main" val="1074465225"/>
      </p:ext>
    </p:extLst>
  </p:cSld>
  <p:clrMapOvr>
    <a:masterClrMapping/>
  </p:clrMapOvr>
  <p:transition spd="slow">
    <p:cov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图示 13"/>
          <p:cNvGraphicFramePr/>
          <p:nvPr>
            <p:extLst>
              <p:ext uri="{D42A27DB-BD31-4B8C-83A1-F6EECF244321}">
                <p14:modId xmlns:p14="http://schemas.microsoft.com/office/powerpoint/2010/main" val="177982601"/>
              </p:ext>
            </p:extLst>
          </p:nvPr>
        </p:nvGraphicFramePr>
        <p:xfrm>
          <a:off x="611725" y="953591"/>
          <a:ext cx="7992554" cy="5904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03023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File0004"/>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p:spPr>
      </p:pic>
      <p:sp>
        <p:nvSpPr>
          <p:cNvPr id="5" name="矩形 132100"/>
          <p:cNvSpPr>
            <a:spLocks noRot="1" noChangeArrowheads="1"/>
          </p:cNvSpPr>
          <p:nvPr/>
        </p:nvSpPr>
        <p:spPr bwMode="auto">
          <a:xfrm>
            <a:off x="611725" y="332785"/>
            <a:ext cx="3312230" cy="240616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buNone/>
            </a:pPr>
            <a:r>
              <a:rPr lang="en-US" altLang="zh-CN" b="1" dirty="0" smtClean="0">
                <a:solidFill>
                  <a:srgbClr val="FFFFCC"/>
                </a:solidFill>
              </a:rPr>
              <a:t> “</a:t>
            </a:r>
            <a:r>
              <a:rPr lang="zh-CN" altLang="en-US" b="1" dirty="0" smtClean="0">
                <a:solidFill>
                  <a:srgbClr val="FFFFCC"/>
                </a:solidFill>
              </a:rPr>
              <a:t>鸳鸯房”（</a:t>
            </a:r>
            <a:r>
              <a:rPr lang="zh-CN" altLang="en-US" b="1" dirty="0">
                <a:solidFill>
                  <a:srgbClr val="FFFFCC"/>
                </a:solidFill>
              </a:rPr>
              <a:t>“夫妻房”）</a:t>
            </a:r>
          </a:p>
        </p:txBody>
      </p:sp>
    </p:spTree>
    <p:extLst>
      <p:ext uri="{BB962C8B-B14F-4D97-AF65-F5344CB8AC3E}">
        <p14:creationId xmlns:p14="http://schemas.microsoft.com/office/powerpoint/2010/main" val="201306960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8343804" y="237871"/>
            <a:ext cx="723275" cy="385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3500" b="1" dirty="0" smtClean="0">
                <a:solidFill>
                  <a:schemeClr val="accent1"/>
                </a:solidFill>
                <a:latin typeface="微软雅黑" pitchFamily="34" charset="-122"/>
                <a:ea typeface="微软雅黑" pitchFamily="34" charset="-122"/>
              </a:rPr>
              <a:t>第四节    楼层主管</a:t>
            </a:r>
            <a:endParaRPr lang="zh-CN" altLang="en-US" sz="3500" b="1" dirty="0">
              <a:solidFill>
                <a:schemeClr val="accent1"/>
              </a:solidFill>
              <a:latin typeface="微软雅黑" pitchFamily="34" charset="-122"/>
              <a:ea typeface="微软雅黑" pitchFamily="34" charset="-122"/>
            </a:endParaRPr>
          </a:p>
        </p:txBody>
      </p:sp>
      <p:sp>
        <p:nvSpPr>
          <p:cNvPr id="8" name="Text Box 3"/>
          <p:cNvSpPr txBox="1">
            <a:spLocks noChangeArrowheads="1"/>
          </p:cNvSpPr>
          <p:nvPr/>
        </p:nvSpPr>
        <p:spPr bwMode="auto">
          <a:xfrm>
            <a:off x="7675608" y="576099"/>
            <a:ext cx="646331" cy="544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一、楼层主管的岗位职责</a:t>
            </a:r>
            <a:endParaRPr lang="zh-CN" altLang="zh-CN" sz="3000" b="1" dirty="0">
              <a:solidFill>
                <a:srgbClr val="CC3300"/>
              </a:solidFill>
              <a:latin typeface="黑体" pitchFamily="49" charset="-122"/>
              <a:ea typeface="黑体" pitchFamily="49" charset="-122"/>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633" y="255341"/>
            <a:ext cx="7274493" cy="6485889"/>
          </a:xfrm>
          <a:prstGeom prst="rect">
            <a:avLst/>
          </a:prstGeom>
        </p:spPr>
      </p:pic>
    </p:spTree>
    <p:extLst>
      <p:ext uri="{BB962C8B-B14F-4D97-AF65-F5344CB8AC3E}">
        <p14:creationId xmlns:p14="http://schemas.microsoft.com/office/powerpoint/2010/main" val="4184876853"/>
      </p:ext>
    </p:extLst>
  </p:cSld>
  <p:clrMapOvr>
    <a:masterClrMapping/>
  </p:clrMapOvr>
  <p:transition spd="slow">
    <p:cove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68082" y="2160971"/>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893654" y="2060905"/>
            <a:ext cx="56610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二、楼层主管的工作程序</a:t>
            </a:r>
            <a:endParaRPr lang="en-US" altLang="zh-CN" sz="3000" b="1" dirty="0">
              <a:solidFill>
                <a:srgbClr val="CC3300"/>
              </a:solidFill>
              <a:latin typeface="黑体" pitchFamily="49" charset="-122"/>
              <a:ea typeface="黑体" pitchFamily="49" charset="-122"/>
            </a:endParaRPr>
          </a:p>
        </p:txBody>
      </p:sp>
      <p:sp>
        <p:nvSpPr>
          <p:cNvPr id="11" name="矩形 10"/>
          <p:cNvSpPr/>
          <p:nvPr/>
        </p:nvSpPr>
        <p:spPr>
          <a:xfrm>
            <a:off x="4673453" y="3377821"/>
            <a:ext cx="3762568" cy="1955215"/>
          </a:xfrm>
          <a:prstGeom prst="rect">
            <a:avLst/>
          </a:prstGeom>
        </p:spPr>
        <p:txBody>
          <a:bodyPr wrap="none">
            <a:spAutoFit/>
          </a:bodyPr>
          <a:lstStyle/>
          <a:p>
            <a:pPr lvl="0">
              <a:lnSpc>
                <a:spcPct val="150000"/>
              </a:lnSpc>
            </a:pPr>
            <a:r>
              <a:rPr lang="en-US" altLang="zh-CN" sz="2800" dirty="0" smtClean="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一</a:t>
            </a:r>
            <a:r>
              <a:rPr lang="en-US" altLang="zh-CN" sz="2800" dirty="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白班主管工作</a:t>
            </a:r>
            <a:r>
              <a:rPr lang="zh-CN" altLang="en-US" sz="2800" dirty="0" smtClean="0">
                <a:solidFill>
                  <a:srgbClr val="000000"/>
                </a:solidFill>
                <a:latin typeface="微软雅黑" panose="020B0503020204020204" pitchFamily="34" charset="-122"/>
                <a:ea typeface="微软雅黑" panose="020B0503020204020204" pitchFamily="34" charset="-122"/>
              </a:rPr>
              <a:t>程序</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en-US" altLang="zh-CN" sz="2800" dirty="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二</a:t>
            </a:r>
            <a:r>
              <a:rPr lang="en-US" altLang="zh-CN" sz="2800" dirty="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中班主管工作</a:t>
            </a:r>
            <a:r>
              <a:rPr lang="zh-CN" altLang="en-US" sz="2800" dirty="0" smtClean="0">
                <a:solidFill>
                  <a:srgbClr val="000000"/>
                </a:solidFill>
                <a:latin typeface="微软雅黑" panose="020B0503020204020204" pitchFamily="34" charset="-122"/>
                <a:ea typeface="微软雅黑" panose="020B0503020204020204" pitchFamily="34" charset="-122"/>
              </a:rPr>
              <a:t>程序</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en-US" altLang="zh-CN" sz="2800" dirty="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三</a:t>
            </a:r>
            <a:r>
              <a:rPr lang="en-US" altLang="zh-CN" sz="2800" dirty="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夜班主管工作程序 </a:t>
            </a:r>
            <a:endParaRPr lang="en-US" altLang="zh-CN" sz="2800" dirty="0">
              <a:solidFill>
                <a:srgbClr val="0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t="15740"/>
          <a:stretch/>
        </p:blipFill>
        <p:spPr>
          <a:xfrm>
            <a:off x="507186" y="3151392"/>
            <a:ext cx="3718060" cy="2408071"/>
          </a:xfrm>
          <a:prstGeom prst="rect">
            <a:avLst/>
          </a:prstGeom>
        </p:spPr>
      </p:pic>
    </p:spTree>
    <p:extLst>
      <p:ext uri="{BB962C8B-B14F-4D97-AF65-F5344CB8AC3E}">
        <p14:creationId xmlns:p14="http://schemas.microsoft.com/office/powerpoint/2010/main" val="17578544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611725" y="1656326"/>
            <a:ext cx="81422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3500" b="1" dirty="0" smtClean="0">
                <a:solidFill>
                  <a:schemeClr val="accent1"/>
                </a:solidFill>
                <a:latin typeface="微软雅黑" pitchFamily="34" charset="-122"/>
                <a:ea typeface="微软雅黑" pitchFamily="34" charset="-122"/>
              </a:rPr>
              <a:t>第五节    楼层领班</a:t>
            </a:r>
            <a:endParaRPr lang="zh-CN" altLang="en-US" sz="3500" b="1" dirty="0">
              <a:solidFill>
                <a:schemeClr val="accent1"/>
              </a:solidFill>
              <a:latin typeface="微软雅黑" pitchFamily="34" charset="-122"/>
              <a:ea typeface="微软雅黑" pitchFamily="34" charset="-122"/>
            </a:endParaRPr>
          </a:p>
        </p:txBody>
      </p:sp>
      <p:sp>
        <p:nvSpPr>
          <p:cNvPr id="15" name="矩形 14"/>
          <p:cNvSpPr/>
          <p:nvPr/>
        </p:nvSpPr>
        <p:spPr>
          <a:xfrm>
            <a:off x="1979820" y="2564940"/>
            <a:ext cx="6169875" cy="3416320"/>
          </a:xfrm>
          <a:prstGeom prst="rect">
            <a:avLst/>
          </a:prstGeom>
        </p:spPr>
        <p:txBody>
          <a:bodyPr wrap="square">
            <a:spAutoFit/>
          </a:bodyPr>
          <a:lstStyle/>
          <a:p>
            <a:pPr>
              <a:lnSpc>
                <a:spcPct val="150000"/>
              </a:lnSpc>
            </a:pPr>
            <a:r>
              <a:rPr lang="en-US" altLang="zh-CN" sz="2400" dirty="0" smtClean="0"/>
              <a:t>       </a:t>
            </a:r>
            <a:r>
              <a:rPr lang="zh-CN" altLang="zh-CN" sz="2400" dirty="0" smtClean="0"/>
              <a:t>楼层</a:t>
            </a:r>
            <a:r>
              <a:rPr lang="zh-CN" altLang="zh-CN" sz="2400" dirty="0"/>
              <a:t>领班是客房部最基层的管理者，是确保客房服务质量和卫生质量的关键人物</a:t>
            </a:r>
            <a:r>
              <a:rPr lang="zh-CN" altLang="zh-CN" sz="2400" dirty="0" smtClean="0"/>
              <a:t>。</a:t>
            </a:r>
            <a:endParaRPr lang="en-US" altLang="zh-CN" sz="2400" dirty="0" smtClean="0"/>
          </a:p>
          <a:p>
            <a:pPr>
              <a:lnSpc>
                <a:spcPct val="150000"/>
              </a:lnSpc>
            </a:pPr>
            <a:r>
              <a:rPr lang="en-US" altLang="zh-CN" sz="2400" dirty="0" smtClean="0"/>
              <a:t>       </a:t>
            </a:r>
            <a:r>
              <a:rPr lang="zh-CN" altLang="zh-CN" sz="2400" dirty="0" smtClean="0"/>
              <a:t>要</a:t>
            </a:r>
            <a:r>
              <a:rPr lang="zh-CN" altLang="zh-CN" sz="2400" dirty="0"/>
              <a:t>当好一个领班并不是一件容易的事，他必须要能够承受工作上、体力上和心理上的多重压力，不仅要掌握过硬的业务技能，还要有一定的管理艺术。</a:t>
            </a:r>
            <a:endParaRPr lang="zh-CN" altLang="en-US" sz="2400" dirty="0"/>
          </a:p>
        </p:txBody>
      </p:sp>
    </p:spTree>
    <p:extLst>
      <p:ext uri="{BB962C8B-B14F-4D97-AF65-F5344CB8AC3E}">
        <p14:creationId xmlns:p14="http://schemas.microsoft.com/office/powerpoint/2010/main" val="2137985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100245" y="1352749"/>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7976237" y="1806680"/>
            <a:ext cx="646331" cy="511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一、楼层领班的岗位职责</a:t>
            </a:r>
            <a:endParaRPr lang="en-US" altLang="zh-CN" sz="3000" b="1" dirty="0">
              <a:solidFill>
                <a:srgbClr val="CC3300"/>
              </a:solidFill>
              <a:latin typeface="黑体" pitchFamily="49" charset="-122"/>
              <a:ea typeface="黑体" pitchFamily="49"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18" y="1196845"/>
            <a:ext cx="6948165" cy="5661155"/>
          </a:xfrm>
          <a:prstGeom prst="rect">
            <a:avLst/>
          </a:prstGeom>
        </p:spPr>
      </p:pic>
    </p:spTree>
    <p:extLst>
      <p:ext uri="{BB962C8B-B14F-4D97-AF65-F5344CB8AC3E}">
        <p14:creationId xmlns:p14="http://schemas.microsoft.com/office/powerpoint/2010/main" val="11878234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34322" y="930194"/>
            <a:ext cx="4064144" cy="5951152"/>
            <a:chOff x="2796093" y="-134360"/>
            <a:chExt cx="4224180" cy="5399217"/>
          </a:xfrm>
        </p:grpSpPr>
        <p:sp>
          <p:nvSpPr>
            <p:cNvPr id="3" name="圆角矩形 2"/>
            <p:cNvSpPr/>
            <p:nvPr/>
          </p:nvSpPr>
          <p:spPr>
            <a:xfrm>
              <a:off x="2823910" y="-129597"/>
              <a:ext cx="569554" cy="860556"/>
            </a:xfrm>
            <a:prstGeom prst="roundRect">
              <a:avLst/>
            </a:prstGeom>
            <a:gradFill flip="none" rotWithShape="1">
              <a:gsLst>
                <a:gs pos="100000">
                  <a:srgbClr val="CCC1BF"/>
                </a:gs>
                <a:gs pos="46000">
                  <a:srgbClr val="C8BDBB"/>
                </a:gs>
                <a:gs pos="100000">
                  <a:srgbClr val="988F8A"/>
                </a:gs>
                <a:gs pos="0">
                  <a:srgbClr val="9990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 name="圆角矩形 53"/>
            <p:cNvSpPr/>
            <p:nvPr/>
          </p:nvSpPr>
          <p:spPr>
            <a:xfrm flipV="1">
              <a:off x="3179822" y="-134360"/>
              <a:ext cx="569554" cy="738833"/>
            </a:xfrm>
            <a:custGeom>
              <a:avLst/>
              <a:gdLst>
                <a:gd name="connsiteX0" fmla="*/ 1585 w 571139"/>
                <a:gd name="connsiteY0" fmla="*/ 33472 h 773729"/>
                <a:gd name="connsiteX1" fmla="*/ 4612 w 571139"/>
                <a:gd name="connsiteY1" fmla="*/ 85291 h 773729"/>
                <a:gd name="connsiteX2" fmla="*/ 52737 w 571139"/>
                <a:gd name="connsiteY2" fmla="*/ 26175 h 773729"/>
                <a:gd name="connsiteX3" fmla="*/ 569657 w 571139"/>
                <a:gd name="connsiteY3" fmla="*/ 26131 h 773729"/>
                <a:gd name="connsiteX4" fmla="*/ 571139 w 571139"/>
                <a:gd name="connsiteY4" fmla="*/ 33472 h 773729"/>
                <a:gd name="connsiteX5" fmla="*/ 571139 w 571139"/>
                <a:gd name="connsiteY5" fmla="*/ 678801 h 773729"/>
                <a:gd name="connsiteX6" fmla="*/ 476211 w 571139"/>
                <a:gd name="connsiteY6" fmla="*/ 773729 h 773729"/>
                <a:gd name="connsiteX7" fmla="*/ 96513 w 571139"/>
                <a:gd name="connsiteY7" fmla="*/ 773729 h 773729"/>
                <a:gd name="connsiteX8" fmla="*/ 1585 w 571139"/>
                <a:gd name="connsiteY8" fmla="*/ 678801 h 773729"/>
                <a:gd name="connsiteX9" fmla="*/ 1585 w 571139"/>
                <a:gd name="connsiteY9" fmla="*/ 33472 h 773729"/>
                <a:gd name="connsiteX0" fmla="*/ 0 w 569554"/>
                <a:gd name="connsiteY0" fmla="*/ 652670 h 747598"/>
                <a:gd name="connsiteX1" fmla="*/ 3027 w 569554"/>
                <a:gd name="connsiteY1" fmla="*/ 59160 h 747598"/>
                <a:gd name="connsiteX2" fmla="*/ 51152 w 569554"/>
                <a:gd name="connsiteY2" fmla="*/ 44 h 747598"/>
                <a:gd name="connsiteX3" fmla="*/ 568072 w 569554"/>
                <a:gd name="connsiteY3" fmla="*/ 0 h 747598"/>
                <a:gd name="connsiteX4" fmla="*/ 569554 w 569554"/>
                <a:gd name="connsiteY4" fmla="*/ 7341 h 747598"/>
                <a:gd name="connsiteX5" fmla="*/ 569554 w 569554"/>
                <a:gd name="connsiteY5" fmla="*/ 652670 h 747598"/>
                <a:gd name="connsiteX6" fmla="*/ 474626 w 569554"/>
                <a:gd name="connsiteY6" fmla="*/ 747598 h 747598"/>
                <a:gd name="connsiteX7" fmla="*/ 94928 w 569554"/>
                <a:gd name="connsiteY7" fmla="*/ 747598 h 747598"/>
                <a:gd name="connsiteX8" fmla="*/ 0 w 569554"/>
                <a:gd name="connsiteY8" fmla="*/ 652670 h 747598"/>
                <a:gd name="connsiteX0" fmla="*/ 0 w 569554"/>
                <a:gd name="connsiteY0" fmla="*/ 652670 h 747598"/>
                <a:gd name="connsiteX1" fmla="*/ 3027 w 569554"/>
                <a:gd name="connsiteY1" fmla="*/ 59160 h 747598"/>
                <a:gd name="connsiteX2" fmla="*/ 51152 w 569554"/>
                <a:gd name="connsiteY2" fmla="*/ 44 h 747598"/>
                <a:gd name="connsiteX3" fmla="*/ 568072 w 569554"/>
                <a:gd name="connsiteY3" fmla="*/ 0 h 747598"/>
                <a:gd name="connsiteX4" fmla="*/ 569554 w 569554"/>
                <a:gd name="connsiteY4" fmla="*/ 7341 h 747598"/>
                <a:gd name="connsiteX5" fmla="*/ 569554 w 569554"/>
                <a:gd name="connsiteY5" fmla="*/ 652670 h 747598"/>
                <a:gd name="connsiteX6" fmla="*/ 474626 w 569554"/>
                <a:gd name="connsiteY6" fmla="*/ 747598 h 747598"/>
                <a:gd name="connsiteX7" fmla="*/ 94928 w 569554"/>
                <a:gd name="connsiteY7" fmla="*/ 747598 h 747598"/>
                <a:gd name="connsiteX8" fmla="*/ 0 w 569554"/>
                <a:gd name="connsiteY8" fmla="*/ 652670 h 747598"/>
                <a:gd name="connsiteX0" fmla="*/ 0 w 569554"/>
                <a:gd name="connsiteY0" fmla="*/ 652670 h 747598"/>
                <a:gd name="connsiteX1" fmla="*/ 3027 w 569554"/>
                <a:gd name="connsiteY1" fmla="*/ 59160 h 747598"/>
                <a:gd name="connsiteX2" fmla="*/ 51152 w 569554"/>
                <a:gd name="connsiteY2" fmla="*/ 44 h 747598"/>
                <a:gd name="connsiteX3" fmla="*/ 568072 w 569554"/>
                <a:gd name="connsiteY3" fmla="*/ 0 h 747598"/>
                <a:gd name="connsiteX4" fmla="*/ 569554 w 569554"/>
                <a:gd name="connsiteY4" fmla="*/ 7341 h 747598"/>
                <a:gd name="connsiteX5" fmla="*/ 569554 w 569554"/>
                <a:gd name="connsiteY5" fmla="*/ 652670 h 747598"/>
                <a:gd name="connsiteX6" fmla="*/ 474626 w 569554"/>
                <a:gd name="connsiteY6" fmla="*/ 747598 h 747598"/>
                <a:gd name="connsiteX7" fmla="*/ 94928 w 569554"/>
                <a:gd name="connsiteY7" fmla="*/ 747598 h 747598"/>
                <a:gd name="connsiteX8" fmla="*/ 0 w 569554"/>
                <a:gd name="connsiteY8" fmla="*/ 652670 h 74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4" h="747598">
                  <a:moveTo>
                    <a:pt x="0" y="652670"/>
                  </a:moveTo>
                  <a:lnTo>
                    <a:pt x="3027" y="59160"/>
                  </a:lnTo>
                  <a:cubicBezTo>
                    <a:pt x="12903" y="40248"/>
                    <a:pt x="13358" y="11838"/>
                    <a:pt x="51152" y="44"/>
                  </a:cubicBezTo>
                  <a:lnTo>
                    <a:pt x="568072" y="0"/>
                  </a:lnTo>
                  <a:cubicBezTo>
                    <a:pt x="569457" y="2361"/>
                    <a:pt x="569554" y="4840"/>
                    <a:pt x="569554" y="7341"/>
                  </a:cubicBezTo>
                  <a:lnTo>
                    <a:pt x="569554" y="652670"/>
                  </a:lnTo>
                  <a:cubicBezTo>
                    <a:pt x="569554" y="705097"/>
                    <a:pt x="527053" y="747598"/>
                    <a:pt x="474626" y="747598"/>
                  </a:cubicBezTo>
                  <a:lnTo>
                    <a:pt x="94928" y="747598"/>
                  </a:lnTo>
                  <a:cubicBezTo>
                    <a:pt x="42501" y="747598"/>
                    <a:pt x="0" y="705097"/>
                    <a:pt x="0" y="652670"/>
                  </a:cubicBezTo>
                  <a:close/>
                </a:path>
              </a:pathLst>
            </a:custGeom>
            <a:gradFill flip="none" rotWithShape="1">
              <a:gsLst>
                <a:gs pos="100000">
                  <a:srgbClr val="CCC1BF"/>
                </a:gs>
                <a:gs pos="46000">
                  <a:srgbClr val="C8BDBB"/>
                </a:gs>
                <a:gs pos="100000">
                  <a:srgbClr val="988F8A"/>
                </a:gs>
                <a:gs pos="0">
                  <a:srgbClr val="9990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圆角矩形 4"/>
            <p:cNvSpPr/>
            <p:nvPr/>
          </p:nvSpPr>
          <p:spPr>
            <a:xfrm>
              <a:off x="2909010" y="2384868"/>
              <a:ext cx="569554" cy="435108"/>
            </a:xfrm>
            <a:prstGeom prst="roundRect">
              <a:avLst/>
            </a:prstGeom>
            <a:solidFill>
              <a:srgbClr val="8C8187"/>
            </a:solidFill>
            <a:ln>
              <a:noFill/>
            </a:ln>
            <a:effectLst>
              <a:outerShdw blurRad="3429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 name="任意多边形 5"/>
            <p:cNvSpPr/>
            <p:nvPr/>
          </p:nvSpPr>
          <p:spPr>
            <a:xfrm rot="21360000" flipH="1" flipV="1">
              <a:off x="3180979" y="1760893"/>
              <a:ext cx="3451274" cy="821095"/>
            </a:xfrm>
            <a:custGeom>
              <a:avLst/>
              <a:gdLst>
                <a:gd name="connsiteX0" fmla="*/ 0 w 388144"/>
                <a:gd name="connsiteY0" fmla="*/ 345281 h 345281"/>
                <a:gd name="connsiteX1" fmla="*/ 28575 w 388144"/>
                <a:gd name="connsiteY1" fmla="*/ 302419 h 345281"/>
                <a:gd name="connsiteX2" fmla="*/ 69056 w 388144"/>
                <a:gd name="connsiteY2" fmla="*/ 290513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28575 w 388144"/>
                <a:gd name="connsiteY1" fmla="*/ 302419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41381 w 388144"/>
                <a:gd name="connsiteY1" fmla="*/ 324810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7111"/>
                <a:gd name="connsiteY0" fmla="*/ 364440 h 364440"/>
                <a:gd name="connsiteX1" fmla="*/ 40348 w 387111"/>
                <a:gd name="connsiteY1" fmla="*/ 324810 h 364440"/>
                <a:gd name="connsiteX2" fmla="*/ 96329 w 387111"/>
                <a:gd name="connsiteY2" fmla="*/ 321172 h 364440"/>
                <a:gd name="connsiteX3" fmla="*/ 387111 w 387111"/>
                <a:gd name="connsiteY3" fmla="*/ 290513 h 364440"/>
                <a:gd name="connsiteX4" fmla="*/ 229948 w 387111"/>
                <a:gd name="connsiteY4" fmla="*/ 0 h 364440"/>
                <a:gd name="connsiteX5" fmla="*/ 0 w 387111"/>
                <a:gd name="connsiteY5" fmla="*/ 364440 h 364440"/>
                <a:gd name="connsiteX0" fmla="*/ 0 w 398611"/>
                <a:gd name="connsiteY0" fmla="*/ 364440 h 364440"/>
                <a:gd name="connsiteX1" fmla="*/ 40348 w 398611"/>
                <a:gd name="connsiteY1" fmla="*/ 324810 h 364440"/>
                <a:gd name="connsiteX2" fmla="*/ 96329 w 398611"/>
                <a:gd name="connsiteY2" fmla="*/ 321172 h 364440"/>
                <a:gd name="connsiteX3" fmla="*/ 398611 w 398611"/>
                <a:gd name="connsiteY3" fmla="*/ 339049 h 364440"/>
                <a:gd name="connsiteX4" fmla="*/ 229948 w 398611"/>
                <a:gd name="connsiteY4" fmla="*/ 0 h 364440"/>
                <a:gd name="connsiteX5" fmla="*/ 0 w 398611"/>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73236 h 373236"/>
                <a:gd name="connsiteX1" fmla="*/ 40348 w 402457"/>
                <a:gd name="connsiteY1" fmla="*/ 333606 h 373236"/>
                <a:gd name="connsiteX2" fmla="*/ 96329 w 402457"/>
                <a:gd name="connsiteY2" fmla="*/ 329968 h 373236"/>
                <a:gd name="connsiteX3" fmla="*/ 402457 w 402457"/>
                <a:gd name="connsiteY3" fmla="*/ 350506 h 373236"/>
                <a:gd name="connsiteX4" fmla="*/ 240333 w 402457"/>
                <a:gd name="connsiteY4" fmla="*/ 0 h 373236"/>
                <a:gd name="connsiteX5" fmla="*/ 0 w 402457"/>
                <a:gd name="connsiteY5" fmla="*/ 373236 h 373236"/>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31497"/>
                <a:gd name="connsiteY0" fmla="*/ 672007 h 672007"/>
                <a:gd name="connsiteX1" fmla="*/ 53072 w 431497"/>
                <a:gd name="connsiteY1" fmla="*/ 616591 h 672007"/>
                <a:gd name="connsiteX2" fmla="*/ 400832 w 431497"/>
                <a:gd name="connsiteY2" fmla="*/ 642003 h 672007"/>
                <a:gd name="connsiteX3" fmla="*/ 431497 w 431497"/>
                <a:gd name="connsiteY3" fmla="*/ 0 h 672007"/>
                <a:gd name="connsiteX4" fmla="*/ 0 w 431497"/>
                <a:gd name="connsiteY4" fmla="*/ 672007 h 672007"/>
                <a:gd name="connsiteX0" fmla="*/ 0 w 410808"/>
                <a:gd name="connsiteY0" fmla="*/ 616241 h 616241"/>
                <a:gd name="connsiteX1" fmla="*/ 53072 w 410808"/>
                <a:gd name="connsiteY1" fmla="*/ 560825 h 616241"/>
                <a:gd name="connsiteX2" fmla="*/ 400832 w 410808"/>
                <a:gd name="connsiteY2" fmla="*/ 586237 h 616241"/>
                <a:gd name="connsiteX3" fmla="*/ 410808 w 410808"/>
                <a:gd name="connsiteY3" fmla="*/ 0 h 616241"/>
                <a:gd name="connsiteX4" fmla="*/ 0 w 410808"/>
                <a:gd name="connsiteY4" fmla="*/ 616241 h 616241"/>
                <a:gd name="connsiteX0" fmla="*/ 0 w 549996"/>
                <a:gd name="connsiteY0" fmla="*/ 616445 h 616445"/>
                <a:gd name="connsiteX1" fmla="*/ 53072 w 549996"/>
                <a:gd name="connsiteY1" fmla="*/ 561029 h 616445"/>
                <a:gd name="connsiteX2" fmla="*/ 400832 w 549996"/>
                <a:gd name="connsiteY2" fmla="*/ 586441 h 616445"/>
                <a:gd name="connsiteX3" fmla="*/ 410808 w 549996"/>
                <a:gd name="connsiteY3" fmla="*/ 204 h 616445"/>
                <a:gd name="connsiteX4" fmla="*/ 0 w 549996"/>
                <a:gd name="connsiteY4" fmla="*/ 616445 h 616445"/>
                <a:gd name="connsiteX0" fmla="*/ 0 w 472380"/>
                <a:gd name="connsiteY0" fmla="*/ 687237 h 687237"/>
                <a:gd name="connsiteX1" fmla="*/ 53072 w 472380"/>
                <a:gd name="connsiteY1" fmla="*/ 631821 h 687237"/>
                <a:gd name="connsiteX2" fmla="*/ 400832 w 472380"/>
                <a:gd name="connsiteY2" fmla="*/ 657233 h 687237"/>
                <a:gd name="connsiteX3" fmla="*/ 469460 w 472380"/>
                <a:gd name="connsiteY3" fmla="*/ 78694 h 687237"/>
                <a:gd name="connsiteX4" fmla="*/ 410808 w 472380"/>
                <a:gd name="connsiteY4" fmla="*/ 70996 h 687237"/>
                <a:gd name="connsiteX5" fmla="*/ 0 w 472380"/>
                <a:gd name="connsiteY5" fmla="*/ 687237 h 687237"/>
                <a:gd name="connsiteX0" fmla="*/ 0 w 482476"/>
                <a:gd name="connsiteY0" fmla="*/ 679333 h 679333"/>
                <a:gd name="connsiteX1" fmla="*/ 53072 w 482476"/>
                <a:gd name="connsiteY1" fmla="*/ 623917 h 679333"/>
                <a:gd name="connsiteX2" fmla="*/ 400832 w 482476"/>
                <a:gd name="connsiteY2" fmla="*/ 649329 h 679333"/>
                <a:gd name="connsiteX3" fmla="*/ 469460 w 482476"/>
                <a:gd name="connsiteY3" fmla="*/ 70790 h 679333"/>
                <a:gd name="connsiteX4" fmla="*/ 410808 w 482476"/>
                <a:gd name="connsiteY4" fmla="*/ 63092 h 679333"/>
                <a:gd name="connsiteX5" fmla="*/ 0 w 482476"/>
                <a:gd name="connsiteY5" fmla="*/ 679333 h 679333"/>
                <a:gd name="connsiteX0" fmla="*/ 0 w 584493"/>
                <a:gd name="connsiteY0" fmla="*/ 703234 h 703234"/>
                <a:gd name="connsiteX1" fmla="*/ 53072 w 584493"/>
                <a:gd name="connsiteY1" fmla="*/ 647818 h 703234"/>
                <a:gd name="connsiteX2" fmla="*/ 400832 w 584493"/>
                <a:gd name="connsiteY2" fmla="*/ 673230 h 703234"/>
                <a:gd name="connsiteX3" fmla="*/ 581203 w 584493"/>
                <a:gd name="connsiteY3" fmla="*/ 47851 h 703234"/>
                <a:gd name="connsiteX4" fmla="*/ 410808 w 584493"/>
                <a:gd name="connsiteY4" fmla="*/ 86993 h 703234"/>
                <a:gd name="connsiteX5" fmla="*/ 0 w 584493"/>
                <a:gd name="connsiteY5" fmla="*/ 703234 h 703234"/>
                <a:gd name="connsiteX0" fmla="*/ 0 w 583252"/>
                <a:gd name="connsiteY0" fmla="*/ 712418 h 712418"/>
                <a:gd name="connsiteX1" fmla="*/ 53072 w 583252"/>
                <a:gd name="connsiteY1" fmla="*/ 657002 h 712418"/>
                <a:gd name="connsiteX2" fmla="*/ 400832 w 583252"/>
                <a:gd name="connsiteY2" fmla="*/ 682414 h 712418"/>
                <a:gd name="connsiteX3" fmla="*/ 579932 w 583252"/>
                <a:gd name="connsiteY3" fmla="*/ 42631 h 712418"/>
                <a:gd name="connsiteX4" fmla="*/ 410808 w 583252"/>
                <a:gd name="connsiteY4" fmla="*/ 96177 h 712418"/>
                <a:gd name="connsiteX5" fmla="*/ 0 w 583252"/>
                <a:gd name="connsiteY5" fmla="*/ 712418 h 712418"/>
                <a:gd name="connsiteX0" fmla="*/ 0 w 579932"/>
                <a:gd name="connsiteY0" fmla="*/ 682354 h 682354"/>
                <a:gd name="connsiteX1" fmla="*/ 53072 w 579932"/>
                <a:gd name="connsiteY1" fmla="*/ 626938 h 682354"/>
                <a:gd name="connsiteX2" fmla="*/ 400832 w 579932"/>
                <a:gd name="connsiteY2" fmla="*/ 652350 h 682354"/>
                <a:gd name="connsiteX3" fmla="*/ 579932 w 579932"/>
                <a:gd name="connsiteY3" fmla="*/ 12567 h 682354"/>
                <a:gd name="connsiteX4" fmla="*/ 410808 w 579932"/>
                <a:gd name="connsiteY4" fmla="*/ 66113 h 682354"/>
                <a:gd name="connsiteX5" fmla="*/ 0 w 579932"/>
                <a:gd name="connsiteY5" fmla="*/ 682354 h 682354"/>
                <a:gd name="connsiteX0" fmla="*/ 0 w 579932"/>
                <a:gd name="connsiteY0" fmla="*/ 672730 h 672730"/>
                <a:gd name="connsiteX1" fmla="*/ 53072 w 579932"/>
                <a:gd name="connsiteY1" fmla="*/ 617314 h 672730"/>
                <a:gd name="connsiteX2" fmla="*/ 400832 w 579932"/>
                <a:gd name="connsiteY2" fmla="*/ 642726 h 672730"/>
                <a:gd name="connsiteX3" fmla="*/ 579932 w 579932"/>
                <a:gd name="connsiteY3" fmla="*/ 2943 h 672730"/>
                <a:gd name="connsiteX4" fmla="*/ 410808 w 579932"/>
                <a:gd name="connsiteY4" fmla="*/ 56489 h 672730"/>
                <a:gd name="connsiteX5" fmla="*/ 0 w 579932"/>
                <a:gd name="connsiteY5" fmla="*/ 672730 h 672730"/>
                <a:gd name="connsiteX0" fmla="*/ 0 w 579932"/>
                <a:gd name="connsiteY0" fmla="*/ 673441 h 673441"/>
                <a:gd name="connsiteX1" fmla="*/ 53072 w 579932"/>
                <a:gd name="connsiteY1" fmla="*/ 618025 h 673441"/>
                <a:gd name="connsiteX2" fmla="*/ 400832 w 579932"/>
                <a:gd name="connsiteY2" fmla="*/ 643437 h 673441"/>
                <a:gd name="connsiteX3" fmla="*/ 579932 w 579932"/>
                <a:gd name="connsiteY3" fmla="*/ 3654 h 673441"/>
                <a:gd name="connsiteX4" fmla="*/ 404982 w 579932"/>
                <a:gd name="connsiteY4" fmla="*/ 54396 h 673441"/>
                <a:gd name="connsiteX5" fmla="*/ 0 w 579932"/>
                <a:gd name="connsiteY5" fmla="*/ 673441 h 673441"/>
                <a:gd name="connsiteX0" fmla="*/ 0 w 2933356"/>
                <a:gd name="connsiteY0" fmla="*/ 673441 h 817618"/>
                <a:gd name="connsiteX1" fmla="*/ 53072 w 2933356"/>
                <a:gd name="connsiteY1" fmla="*/ 618025 h 817618"/>
                <a:gd name="connsiteX2" fmla="*/ 2931894 w 2933356"/>
                <a:gd name="connsiteY2" fmla="*/ 817618 h 817618"/>
                <a:gd name="connsiteX3" fmla="*/ 579932 w 2933356"/>
                <a:gd name="connsiteY3" fmla="*/ 3654 h 817618"/>
                <a:gd name="connsiteX4" fmla="*/ 404982 w 2933356"/>
                <a:gd name="connsiteY4" fmla="*/ 54396 h 817618"/>
                <a:gd name="connsiteX5" fmla="*/ 0 w 2933356"/>
                <a:gd name="connsiteY5" fmla="*/ 673441 h 817618"/>
                <a:gd name="connsiteX0" fmla="*/ 0 w 3503473"/>
                <a:gd name="connsiteY0" fmla="*/ 631843 h 776020"/>
                <a:gd name="connsiteX1" fmla="*/ 53072 w 3503473"/>
                <a:gd name="connsiteY1" fmla="*/ 576427 h 776020"/>
                <a:gd name="connsiteX2" fmla="*/ 2931894 w 3503473"/>
                <a:gd name="connsiteY2" fmla="*/ 776020 h 776020"/>
                <a:gd name="connsiteX3" fmla="*/ 3503473 w 3503473"/>
                <a:gd name="connsiteY3" fmla="*/ 179697 h 776020"/>
                <a:gd name="connsiteX4" fmla="*/ 404982 w 3503473"/>
                <a:gd name="connsiteY4" fmla="*/ 12798 h 776020"/>
                <a:gd name="connsiteX5" fmla="*/ 0 w 3503473"/>
                <a:gd name="connsiteY5" fmla="*/ 631843 h 776020"/>
                <a:gd name="connsiteX0" fmla="*/ 0 w 3503473"/>
                <a:gd name="connsiteY0" fmla="*/ 631843 h 790281"/>
                <a:gd name="connsiteX1" fmla="*/ 53072 w 3503473"/>
                <a:gd name="connsiteY1" fmla="*/ 576427 h 790281"/>
                <a:gd name="connsiteX2" fmla="*/ 2931182 w 3503473"/>
                <a:gd name="connsiteY2" fmla="*/ 790281 h 790281"/>
                <a:gd name="connsiteX3" fmla="*/ 3503473 w 3503473"/>
                <a:gd name="connsiteY3" fmla="*/ 179697 h 790281"/>
                <a:gd name="connsiteX4" fmla="*/ 404982 w 3503473"/>
                <a:gd name="connsiteY4" fmla="*/ 12798 h 790281"/>
                <a:gd name="connsiteX5" fmla="*/ 0 w 3503473"/>
                <a:gd name="connsiteY5" fmla="*/ 631843 h 790281"/>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99390"/>
                <a:gd name="connsiteY0" fmla="*/ 631748 h 790186"/>
                <a:gd name="connsiteX1" fmla="*/ 53072 w 3499390"/>
                <a:gd name="connsiteY1" fmla="*/ 576332 h 790186"/>
                <a:gd name="connsiteX2" fmla="*/ 2931182 w 3499390"/>
                <a:gd name="connsiteY2" fmla="*/ 790186 h 790186"/>
                <a:gd name="connsiteX3" fmla="*/ 3499390 w 3499390"/>
                <a:gd name="connsiteY3" fmla="*/ 181693 h 790186"/>
                <a:gd name="connsiteX4" fmla="*/ 404982 w 3499390"/>
                <a:gd name="connsiteY4" fmla="*/ 12703 h 790186"/>
                <a:gd name="connsiteX5" fmla="*/ 0 w 3499390"/>
                <a:gd name="connsiteY5" fmla="*/ 631748 h 790186"/>
                <a:gd name="connsiteX0" fmla="*/ 0 w 3616166"/>
                <a:gd name="connsiteY0" fmla="*/ 631748 h 822147"/>
                <a:gd name="connsiteX1" fmla="*/ 53072 w 3616166"/>
                <a:gd name="connsiteY1" fmla="*/ 576332 h 822147"/>
                <a:gd name="connsiteX2" fmla="*/ 2931182 w 3616166"/>
                <a:gd name="connsiteY2" fmla="*/ 790186 h 822147"/>
                <a:gd name="connsiteX3" fmla="*/ 2961103 w 3616166"/>
                <a:gd name="connsiteY3" fmla="*/ 755628 h 822147"/>
                <a:gd name="connsiteX4" fmla="*/ 3499390 w 3616166"/>
                <a:gd name="connsiteY4" fmla="*/ 181693 h 822147"/>
                <a:gd name="connsiteX5" fmla="*/ 404982 w 3616166"/>
                <a:gd name="connsiteY5" fmla="*/ 12703 h 822147"/>
                <a:gd name="connsiteX6" fmla="*/ 0 w 3616166"/>
                <a:gd name="connsiteY6" fmla="*/ 631748 h 822147"/>
                <a:gd name="connsiteX0" fmla="*/ 0 w 3747211"/>
                <a:gd name="connsiteY0" fmla="*/ 631748 h 794305"/>
                <a:gd name="connsiteX1" fmla="*/ 53072 w 3747211"/>
                <a:gd name="connsiteY1" fmla="*/ 576332 h 794305"/>
                <a:gd name="connsiteX2" fmla="*/ 2931182 w 3747211"/>
                <a:gd name="connsiteY2" fmla="*/ 790186 h 794305"/>
                <a:gd name="connsiteX3" fmla="*/ 3598472 w 3747211"/>
                <a:gd name="connsiteY3" fmla="*/ 579558 h 794305"/>
                <a:gd name="connsiteX4" fmla="*/ 3499390 w 3747211"/>
                <a:gd name="connsiteY4" fmla="*/ 181693 h 794305"/>
                <a:gd name="connsiteX5" fmla="*/ 404982 w 3747211"/>
                <a:gd name="connsiteY5" fmla="*/ 12703 h 794305"/>
                <a:gd name="connsiteX6" fmla="*/ 0 w 3747211"/>
                <a:gd name="connsiteY6" fmla="*/ 631748 h 794305"/>
                <a:gd name="connsiteX0" fmla="*/ 0 w 3674733"/>
                <a:gd name="connsiteY0" fmla="*/ 631748 h 794305"/>
                <a:gd name="connsiteX1" fmla="*/ 53072 w 3674733"/>
                <a:gd name="connsiteY1" fmla="*/ 576332 h 794305"/>
                <a:gd name="connsiteX2" fmla="*/ 2931182 w 3674733"/>
                <a:gd name="connsiteY2" fmla="*/ 790186 h 794305"/>
                <a:gd name="connsiteX3" fmla="*/ 3598472 w 3674733"/>
                <a:gd name="connsiteY3" fmla="*/ 579558 h 794305"/>
                <a:gd name="connsiteX4" fmla="*/ 3499390 w 3674733"/>
                <a:gd name="connsiteY4" fmla="*/ 181693 h 794305"/>
                <a:gd name="connsiteX5" fmla="*/ 404982 w 3674733"/>
                <a:gd name="connsiteY5" fmla="*/ 12703 h 794305"/>
                <a:gd name="connsiteX6" fmla="*/ 0 w 3674733"/>
                <a:gd name="connsiteY6" fmla="*/ 631748 h 794305"/>
                <a:gd name="connsiteX0" fmla="*/ 0 w 3598472"/>
                <a:gd name="connsiteY0" fmla="*/ 631748 h 794305"/>
                <a:gd name="connsiteX1" fmla="*/ 53072 w 3598472"/>
                <a:gd name="connsiteY1" fmla="*/ 576332 h 794305"/>
                <a:gd name="connsiteX2" fmla="*/ 2931182 w 3598472"/>
                <a:gd name="connsiteY2" fmla="*/ 790186 h 794305"/>
                <a:gd name="connsiteX3" fmla="*/ 3598472 w 3598472"/>
                <a:gd name="connsiteY3" fmla="*/ 579558 h 794305"/>
                <a:gd name="connsiteX4" fmla="*/ 3499390 w 3598472"/>
                <a:gd name="connsiteY4" fmla="*/ 181693 h 794305"/>
                <a:gd name="connsiteX5" fmla="*/ 404982 w 3598472"/>
                <a:gd name="connsiteY5" fmla="*/ 12703 h 794305"/>
                <a:gd name="connsiteX6" fmla="*/ 0 w 3598472"/>
                <a:gd name="connsiteY6" fmla="*/ 631748 h 794305"/>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05084"/>
                <a:gd name="connsiteX1" fmla="*/ 53072 w 3499390"/>
                <a:gd name="connsiteY1" fmla="*/ 576332 h 805084"/>
                <a:gd name="connsiteX2" fmla="*/ 2931182 w 3499390"/>
                <a:gd name="connsiteY2" fmla="*/ 790186 h 805084"/>
                <a:gd name="connsiteX3" fmla="*/ 3112607 w 3499390"/>
                <a:gd name="connsiteY3" fmla="*/ 709257 h 805084"/>
                <a:gd name="connsiteX4" fmla="*/ 3499390 w 3499390"/>
                <a:gd name="connsiteY4" fmla="*/ 181693 h 805084"/>
                <a:gd name="connsiteX5" fmla="*/ 404982 w 3499390"/>
                <a:gd name="connsiteY5" fmla="*/ 12703 h 805084"/>
                <a:gd name="connsiteX6" fmla="*/ 0 w 3499390"/>
                <a:gd name="connsiteY6" fmla="*/ 631748 h 805084"/>
                <a:gd name="connsiteX0" fmla="*/ 0 w 3499390"/>
                <a:gd name="connsiteY0" fmla="*/ 631748 h 795385"/>
                <a:gd name="connsiteX1" fmla="*/ 53072 w 3499390"/>
                <a:gd name="connsiteY1" fmla="*/ 576332 h 795385"/>
                <a:gd name="connsiteX2" fmla="*/ 2931182 w 3499390"/>
                <a:gd name="connsiteY2" fmla="*/ 790186 h 795385"/>
                <a:gd name="connsiteX3" fmla="*/ 3112607 w 3499390"/>
                <a:gd name="connsiteY3" fmla="*/ 709257 h 795385"/>
                <a:gd name="connsiteX4" fmla="*/ 3499390 w 3499390"/>
                <a:gd name="connsiteY4" fmla="*/ 181693 h 795385"/>
                <a:gd name="connsiteX5" fmla="*/ 404982 w 3499390"/>
                <a:gd name="connsiteY5" fmla="*/ 12703 h 795385"/>
                <a:gd name="connsiteX6" fmla="*/ 0 w 3499390"/>
                <a:gd name="connsiteY6" fmla="*/ 631748 h 795385"/>
                <a:gd name="connsiteX0" fmla="*/ 0 w 3499390"/>
                <a:gd name="connsiteY0" fmla="*/ 631748 h 790186"/>
                <a:gd name="connsiteX1" fmla="*/ 53072 w 3499390"/>
                <a:gd name="connsiteY1" fmla="*/ 576332 h 790186"/>
                <a:gd name="connsiteX2" fmla="*/ 2931182 w 3499390"/>
                <a:gd name="connsiteY2" fmla="*/ 790186 h 790186"/>
                <a:gd name="connsiteX3" fmla="*/ 3112607 w 3499390"/>
                <a:gd name="connsiteY3" fmla="*/ 709257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105747 w 3499390"/>
                <a:gd name="connsiteY3" fmla="*/ 687294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35270 w 3499390"/>
                <a:gd name="connsiteY3" fmla="*/ 74425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2983701 w 3499390"/>
                <a:gd name="connsiteY3" fmla="*/ 78110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88663"/>
                <a:gd name="connsiteX1" fmla="*/ 53072 w 3499390"/>
                <a:gd name="connsiteY1" fmla="*/ 576332 h 788663"/>
                <a:gd name="connsiteX2" fmla="*/ 2943192 w 3499390"/>
                <a:gd name="connsiteY2" fmla="*/ 788663 h 788663"/>
                <a:gd name="connsiteX3" fmla="*/ 3000626 w 3499390"/>
                <a:gd name="connsiteY3" fmla="*/ 760851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3004828 w 3499390"/>
                <a:gd name="connsiteY3" fmla="*/ 756382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76493 h 833408"/>
                <a:gd name="connsiteX1" fmla="*/ 53072 w 3499390"/>
                <a:gd name="connsiteY1" fmla="*/ 621077 h 833408"/>
                <a:gd name="connsiteX2" fmla="*/ 2943192 w 3499390"/>
                <a:gd name="connsiteY2" fmla="*/ 833408 h 833408"/>
                <a:gd name="connsiteX3" fmla="*/ 3004828 w 3499390"/>
                <a:gd name="connsiteY3" fmla="*/ 801127 h 833408"/>
                <a:gd name="connsiteX4" fmla="*/ 3499390 w 3499390"/>
                <a:gd name="connsiteY4" fmla="*/ 226438 h 833408"/>
                <a:gd name="connsiteX5" fmla="*/ 466564 w 3499390"/>
                <a:gd name="connsiteY5" fmla="*/ 46273 h 833408"/>
                <a:gd name="connsiteX6" fmla="*/ 404982 w 3499390"/>
                <a:gd name="connsiteY6" fmla="*/ 57448 h 833408"/>
                <a:gd name="connsiteX7" fmla="*/ 0 w 3499390"/>
                <a:gd name="connsiteY7" fmla="*/ 676493 h 833408"/>
                <a:gd name="connsiteX0" fmla="*/ 0 w 3499390"/>
                <a:gd name="connsiteY0" fmla="*/ 692433 h 849348"/>
                <a:gd name="connsiteX1" fmla="*/ 53072 w 3499390"/>
                <a:gd name="connsiteY1" fmla="*/ 637017 h 849348"/>
                <a:gd name="connsiteX2" fmla="*/ 2943192 w 3499390"/>
                <a:gd name="connsiteY2" fmla="*/ 849348 h 849348"/>
                <a:gd name="connsiteX3" fmla="*/ 3004828 w 3499390"/>
                <a:gd name="connsiteY3" fmla="*/ 817067 h 849348"/>
                <a:gd name="connsiteX4" fmla="*/ 3499390 w 3499390"/>
                <a:gd name="connsiteY4" fmla="*/ 242378 h 849348"/>
                <a:gd name="connsiteX5" fmla="*/ 506123 w 3499390"/>
                <a:gd name="connsiteY5" fmla="*/ 26887 h 849348"/>
                <a:gd name="connsiteX6" fmla="*/ 404982 w 3499390"/>
                <a:gd name="connsiteY6" fmla="*/ 73388 h 849348"/>
                <a:gd name="connsiteX7" fmla="*/ 0 w 3499390"/>
                <a:gd name="connsiteY7" fmla="*/ 692433 h 849348"/>
                <a:gd name="connsiteX0" fmla="*/ 0 w 3499390"/>
                <a:gd name="connsiteY0" fmla="*/ 683353 h 840268"/>
                <a:gd name="connsiteX1" fmla="*/ 53072 w 3499390"/>
                <a:gd name="connsiteY1" fmla="*/ 627937 h 840268"/>
                <a:gd name="connsiteX2" fmla="*/ 2943192 w 3499390"/>
                <a:gd name="connsiteY2" fmla="*/ 840268 h 840268"/>
                <a:gd name="connsiteX3" fmla="*/ 3004828 w 3499390"/>
                <a:gd name="connsiteY3" fmla="*/ 807987 h 840268"/>
                <a:gd name="connsiteX4" fmla="*/ 3499390 w 3499390"/>
                <a:gd name="connsiteY4" fmla="*/ 233298 h 840268"/>
                <a:gd name="connsiteX5" fmla="*/ 506123 w 3499390"/>
                <a:gd name="connsiteY5" fmla="*/ 17807 h 840268"/>
                <a:gd name="connsiteX6" fmla="*/ 404982 w 3499390"/>
                <a:gd name="connsiteY6" fmla="*/ 64308 h 840268"/>
                <a:gd name="connsiteX7" fmla="*/ 0 w 3499390"/>
                <a:gd name="connsiteY7" fmla="*/ 683353 h 840268"/>
                <a:gd name="connsiteX0" fmla="*/ 0 w 3499390"/>
                <a:gd name="connsiteY0" fmla="*/ 666423 h 823338"/>
                <a:gd name="connsiteX1" fmla="*/ 53072 w 3499390"/>
                <a:gd name="connsiteY1" fmla="*/ 611007 h 823338"/>
                <a:gd name="connsiteX2" fmla="*/ 2943192 w 3499390"/>
                <a:gd name="connsiteY2" fmla="*/ 823338 h 823338"/>
                <a:gd name="connsiteX3" fmla="*/ 3004828 w 3499390"/>
                <a:gd name="connsiteY3" fmla="*/ 791057 h 823338"/>
                <a:gd name="connsiteX4" fmla="*/ 3499390 w 3499390"/>
                <a:gd name="connsiteY4" fmla="*/ 216368 h 823338"/>
                <a:gd name="connsiteX5" fmla="*/ 506123 w 3499390"/>
                <a:gd name="connsiteY5" fmla="*/ 877 h 823338"/>
                <a:gd name="connsiteX6" fmla="*/ 404982 w 3499390"/>
                <a:gd name="connsiteY6" fmla="*/ 47378 h 823338"/>
                <a:gd name="connsiteX7" fmla="*/ 0 w 3499390"/>
                <a:gd name="connsiteY7" fmla="*/ 666423 h 823338"/>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30156 w 3499390"/>
                <a:gd name="connsiteY3" fmla="*/ 76199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06936 w 3499390"/>
                <a:gd name="connsiteY3" fmla="*/ 698334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42091 w 3499390"/>
                <a:gd name="connsiteY3" fmla="*/ 63167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667377"/>
                <a:gd name="connsiteY0" fmla="*/ 666557 h 823472"/>
                <a:gd name="connsiteX1" fmla="*/ 53072 w 3667377"/>
                <a:gd name="connsiteY1" fmla="*/ 611141 h 823472"/>
                <a:gd name="connsiteX2" fmla="*/ 2943192 w 3667377"/>
                <a:gd name="connsiteY2" fmla="*/ 823472 h 823472"/>
                <a:gd name="connsiteX3" fmla="*/ 3499390 w 3667377"/>
                <a:gd name="connsiteY3" fmla="*/ 216502 h 823472"/>
                <a:gd name="connsiteX4" fmla="*/ 504142 w 3667377"/>
                <a:gd name="connsiteY4" fmla="*/ 869 h 823472"/>
                <a:gd name="connsiteX5" fmla="*/ 404982 w 3667377"/>
                <a:gd name="connsiteY5" fmla="*/ 47512 h 823472"/>
                <a:gd name="connsiteX6" fmla="*/ 0 w 3667377"/>
                <a:gd name="connsiteY6" fmla="*/ 666557 h 823472"/>
                <a:gd name="connsiteX0" fmla="*/ 0 w 3687206"/>
                <a:gd name="connsiteY0" fmla="*/ 666557 h 828805"/>
                <a:gd name="connsiteX1" fmla="*/ 53072 w 3687206"/>
                <a:gd name="connsiteY1" fmla="*/ 611141 h 828805"/>
                <a:gd name="connsiteX2" fmla="*/ 2943192 w 3687206"/>
                <a:gd name="connsiteY2" fmla="*/ 823472 h 828805"/>
                <a:gd name="connsiteX3" fmla="*/ 3326823 w 3687206"/>
                <a:gd name="connsiteY3" fmla="*/ 716516 h 828805"/>
                <a:gd name="connsiteX4" fmla="*/ 3499390 w 3687206"/>
                <a:gd name="connsiteY4" fmla="*/ 216502 h 828805"/>
                <a:gd name="connsiteX5" fmla="*/ 504142 w 3687206"/>
                <a:gd name="connsiteY5" fmla="*/ 869 h 828805"/>
                <a:gd name="connsiteX6" fmla="*/ 404982 w 3687206"/>
                <a:gd name="connsiteY6" fmla="*/ 47512 h 828805"/>
                <a:gd name="connsiteX7" fmla="*/ 0 w 3687206"/>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5314"/>
                <a:gd name="connsiteX1" fmla="*/ 53072 w 3499390"/>
                <a:gd name="connsiteY1" fmla="*/ 611141 h 825314"/>
                <a:gd name="connsiteX2" fmla="*/ 2943192 w 3499390"/>
                <a:gd name="connsiteY2" fmla="*/ 823472 h 825314"/>
                <a:gd name="connsiteX3" fmla="*/ 3326823 w 3499390"/>
                <a:gd name="connsiteY3" fmla="*/ 716516 h 825314"/>
                <a:gd name="connsiteX4" fmla="*/ 3499390 w 3499390"/>
                <a:gd name="connsiteY4" fmla="*/ 216502 h 825314"/>
                <a:gd name="connsiteX5" fmla="*/ 504142 w 3499390"/>
                <a:gd name="connsiteY5" fmla="*/ 869 h 825314"/>
                <a:gd name="connsiteX6" fmla="*/ 404982 w 3499390"/>
                <a:gd name="connsiteY6" fmla="*/ 47512 h 825314"/>
                <a:gd name="connsiteX7" fmla="*/ 0 w 3499390"/>
                <a:gd name="connsiteY7" fmla="*/ 666557 h 825314"/>
                <a:gd name="connsiteX0" fmla="*/ 0 w 3499390"/>
                <a:gd name="connsiteY0" fmla="*/ 666557 h 824780"/>
                <a:gd name="connsiteX1" fmla="*/ 53072 w 3499390"/>
                <a:gd name="connsiteY1" fmla="*/ 611141 h 824780"/>
                <a:gd name="connsiteX2" fmla="*/ 2943192 w 3499390"/>
                <a:gd name="connsiteY2" fmla="*/ 823472 h 824780"/>
                <a:gd name="connsiteX3" fmla="*/ 3210037 w 3499390"/>
                <a:gd name="connsiteY3" fmla="*/ 665188 h 824780"/>
                <a:gd name="connsiteX4" fmla="*/ 3499390 w 3499390"/>
                <a:gd name="connsiteY4" fmla="*/ 216502 h 824780"/>
                <a:gd name="connsiteX5" fmla="*/ 504142 w 3499390"/>
                <a:gd name="connsiteY5" fmla="*/ 869 h 824780"/>
                <a:gd name="connsiteX6" fmla="*/ 404982 w 3499390"/>
                <a:gd name="connsiteY6" fmla="*/ 47512 h 824780"/>
                <a:gd name="connsiteX7" fmla="*/ 0 w 3499390"/>
                <a:gd name="connsiteY7" fmla="*/ 666557 h 824780"/>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9390" h="821095">
                  <a:moveTo>
                    <a:pt x="0" y="666557"/>
                  </a:moveTo>
                  <a:cubicBezTo>
                    <a:pt x="13449" y="653347"/>
                    <a:pt x="13975" y="620123"/>
                    <a:pt x="53072" y="611141"/>
                  </a:cubicBezTo>
                  <a:lnTo>
                    <a:pt x="2943311" y="821095"/>
                  </a:lnTo>
                  <a:cubicBezTo>
                    <a:pt x="3005436" y="801540"/>
                    <a:pt x="3012370" y="796979"/>
                    <a:pt x="3052789" y="746927"/>
                  </a:cubicBezTo>
                  <a:cubicBezTo>
                    <a:pt x="3124834" y="660979"/>
                    <a:pt x="3397427" y="366219"/>
                    <a:pt x="3499390" y="216502"/>
                  </a:cubicBezTo>
                  <a:cubicBezTo>
                    <a:pt x="3058516" y="208688"/>
                    <a:pt x="1019877" y="29034"/>
                    <a:pt x="504142" y="869"/>
                  </a:cubicBezTo>
                  <a:cubicBezTo>
                    <a:pt x="486496" y="-3445"/>
                    <a:pt x="427767" y="7706"/>
                    <a:pt x="404982" y="47512"/>
                  </a:cubicBezTo>
                  <a:cubicBezTo>
                    <a:pt x="203651" y="342131"/>
                    <a:pt x="16460" y="568583"/>
                    <a:pt x="0" y="666557"/>
                  </a:cubicBezTo>
                  <a:close/>
                </a:path>
              </a:pathLst>
            </a:custGeom>
            <a:gradFill flip="none" rotWithShape="1">
              <a:gsLst>
                <a:gs pos="69000">
                  <a:srgbClr val="DEDCE1"/>
                </a:gs>
                <a:gs pos="37000">
                  <a:srgbClr val="DCD7DE"/>
                </a:gs>
                <a:gs pos="100000">
                  <a:srgbClr val="E0DEE3"/>
                </a:gs>
                <a:gs pos="0">
                  <a:srgbClr val="BCB4B4"/>
                </a:gs>
              </a:gsLst>
              <a:lin ang="13200000" scaled="0"/>
              <a:tileRect/>
            </a:gradFill>
            <a:ln w="3175">
              <a:noFill/>
            </a:ln>
            <a:effectLst>
              <a:outerShdw blurRad="50800" dist="38100" dir="5400000" sx="96000" sy="96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 name="圆角矩形 6"/>
            <p:cNvSpPr/>
            <p:nvPr/>
          </p:nvSpPr>
          <p:spPr>
            <a:xfrm>
              <a:off x="2831445" y="2353346"/>
              <a:ext cx="504056" cy="466630"/>
            </a:xfrm>
            <a:prstGeom prst="roundRect">
              <a:avLst/>
            </a:prstGeom>
            <a:solidFill>
              <a:srgbClr val="A1999B"/>
            </a:solidFill>
            <a:ln>
              <a:noFill/>
            </a:ln>
            <a:effectLst>
              <a:outerShdw blurRad="419100" dist="38100" sx="107000" sy="107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 name="圆角矩形 7"/>
            <p:cNvSpPr/>
            <p:nvPr/>
          </p:nvSpPr>
          <p:spPr>
            <a:xfrm>
              <a:off x="6203807" y="1203598"/>
              <a:ext cx="569554" cy="695908"/>
            </a:xfrm>
            <a:prstGeom prst="roundRect">
              <a:avLst/>
            </a:prstGeom>
            <a:solidFill>
              <a:srgbClr val="A199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圆角矩形 8"/>
            <p:cNvSpPr/>
            <p:nvPr/>
          </p:nvSpPr>
          <p:spPr>
            <a:xfrm>
              <a:off x="6410414" y="1334950"/>
              <a:ext cx="569554" cy="437357"/>
            </a:xfrm>
            <a:prstGeom prst="roundRect">
              <a:avLst/>
            </a:prstGeom>
            <a:solidFill>
              <a:srgbClr val="8C81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任意多边形 9"/>
            <p:cNvSpPr/>
            <p:nvPr/>
          </p:nvSpPr>
          <p:spPr>
            <a:xfrm rot="21394331">
              <a:off x="2808960" y="1630570"/>
              <a:ext cx="4211313" cy="825699"/>
            </a:xfrm>
            <a:custGeom>
              <a:avLst/>
              <a:gdLst>
                <a:gd name="connsiteX0" fmla="*/ 0 w 388144"/>
                <a:gd name="connsiteY0" fmla="*/ 345281 h 345281"/>
                <a:gd name="connsiteX1" fmla="*/ 28575 w 388144"/>
                <a:gd name="connsiteY1" fmla="*/ 302419 h 345281"/>
                <a:gd name="connsiteX2" fmla="*/ 69056 w 388144"/>
                <a:gd name="connsiteY2" fmla="*/ 290513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28575 w 388144"/>
                <a:gd name="connsiteY1" fmla="*/ 302419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41381 w 388144"/>
                <a:gd name="connsiteY1" fmla="*/ 324810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7111"/>
                <a:gd name="connsiteY0" fmla="*/ 364440 h 364440"/>
                <a:gd name="connsiteX1" fmla="*/ 40348 w 387111"/>
                <a:gd name="connsiteY1" fmla="*/ 324810 h 364440"/>
                <a:gd name="connsiteX2" fmla="*/ 96329 w 387111"/>
                <a:gd name="connsiteY2" fmla="*/ 321172 h 364440"/>
                <a:gd name="connsiteX3" fmla="*/ 387111 w 387111"/>
                <a:gd name="connsiteY3" fmla="*/ 290513 h 364440"/>
                <a:gd name="connsiteX4" fmla="*/ 229948 w 387111"/>
                <a:gd name="connsiteY4" fmla="*/ 0 h 364440"/>
                <a:gd name="connsiteX5" fmla="*/ 0 w 387111"/>
                <a:gd name="connsiteY5" fmla="*/ 364440 h 364440"/>
                <a:gd name="connsiteX0" fmla="*/ 0 w 398611"/>
                <a:gd name="connsiteY0" fmla="*/ 364440 h 364440"/>
                <a:gd name="connsiteX1" fmla="*/ 40348 w 398611"/>
                <a:gd name="connsiteY1" fmla="*/ 324810 h 364440"/>
                <a:gd name="connsiteX2" fmla="*/ 96329 w 398611"/>
                <a:gd name="connsiteY2" fmla="*/ 321172 h 364440"/>
                <a:gd name="connsiteX3" fmla="*/ 398611 w 398611"/>
                <a:gd name="connsiteY3" fmla="*/ 339049 h 364440"/>
                <a:gd name="connsiteX4" fmla="*/ 229948 w 398611"/>
                <a:gd name="connsiteY4" fmla="*/ 0 h 364440"/>
                <a:gd name="connsiteX5" fmla="*/ 0 w 398611"/>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73236 h 373236"/>
                <a:gd name="connsiteX1" fmla="*/ 40348 w 402457"/>
                <a:gd name="connsiteY1" fmla="*/ 333606 h 373236"/>
                <a:gd name="connsiteX2" fmla="*/ 96329 w 402457"/>
                <a:gd name="connsiteY2" fmla="*/ 329968 h 373236"/>
                <a:gd name="connsiteX3" fmla="*/ 402457 w 402457"/>
                <a:gd name="connsiteY3" fmla="*/ 350506 h 373236"/>
                <a:gd name="connsiteX4" fmla="*/ 240333 w 402457"/>
                <a:gd name="connsiteY4" fmla="*/ 0 h 373236"/>
                <a:gd name="connsiteX5" fmla="*/ 0 w 402457"/>
                <a:gd name="connsiteY5" fmla="*/ 373236 h 373236"/>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31497"/>
                <a:gd name="connsiteY0" fmla="*/ 672007 h 672007"/>
                <a:gd name="connsiteX1" fmla="*/ 53072 w 431497"/>
                <a:gd name="connsiteY1" fmla="*/ 616591 h 672007"/>
                <a:gd name="connsiteX2" fmla="*/ 400832 w 431497"/>
                <a:gd name="connsiteY2" fmla="*/ 642003 h 672007"/>
                <a:gd name="connsiteX3" fmla="*/ 431497 w 431497"/>
                <a:gd name="connsiteY3" fmla="*/ 0 h 672007"/>
                <a:gd name="connsiteX4" fmla="*/ 0 w 431497"/>
                <a:gd name="connsiteY4" fmla="*/ 672007 h 672007"/>
                <a:gd name="connsiteX0" fmla="*/ 0 w 410808"/>
                <a:gd name="connsiteY0" fmla="*/ 616241 h 616241"/>
                <a:gd name="connsiteX1" fmla="*/ 53072 w 410808"/>
                <a:gd name="connsiteY1" fmla="*/ 560825 h 616241"/>
                <a:gd name="connsiteX2" fmla="*/ 400832 w 410808"/>
                <a:gd name="connsiteY2" fmla="*/ 586237 h 616241"/>
                <a:gd name="connsiteX3" fmla="*/ 410808 w 410808"/>
                <a:gd name="connsiteY3" fmla="*/ 0 h 616241"/>
                <a:gd name="connsiteX4" fmla="*/ 0 w 410808"/>
                <a:gd name="connsiteY4" fmla="*/ 616241 h 616241"/>
                <a:gd name="connsiteX0" fmla="*/ 0 w 549996"/>
                <a:gd name="connsiteY0" fmla="*/ 616445 h 616445"/>
                <a:gd name="connsiteX1" fmla="*/ 53072 w 549996"/>
                <a:gd name="connsiteY1" fmla="*/ 561029 h 616445"/>
                <a:gd name="connsiteX2" fmla="*/ 400832 w 549996"/>
                <a:gd name="connsiteY2" fmla="*/ 586441 h 616445"/>
                <a:gd name="connsiteX3" fmla="*/ 410808 w 549996"/>
                <a:gd name="connsiteY3" fmla="*/ 204 h 616445"/>
                <a:gd name="connsiteX4" fmla="*/ 0 w 549996"/>
                <a:gd name="connsiteY4" fmla="*/ 616445 h 616445"/>
                <a:gd name="connsiteX0" fmla="*/ 0 w 472380"/>
                <a:gd name="connsiteY0" fmla="*/ 687237 h 687237"/>
                <a:gd name="connsiteX1" fmla="*/ 53072 w 472380"/>
                <a:gd name="connsiteY1" fmla="*/ 631821 h 687237"/>
                <a:gd name="connsiteX2" fmla="*/ 400832 w 472380"/>
                <a:gd name="connsiteY2" fmla="*/ 657233 h 687237"/>
                <a:gd name="connsiteX3" fmla="*/ 469460 w 472380"/>
                <a:gd name="connsiteY3" fmla="*/ 78694 h 687237"/>
                <a:gd name="connsiteX4" fmla="*/ 410808 w 472380"/>
                <a:gd name="connsiteY4" fmla="*/ 70996 h 687237"/>
                <a:gd name="connsiteX5" fmla="*/ 0 w 472380"/>
                <a:gd name="connsiteY5" fmla="*/ 687237 h 687237"/>
                <a:gd name="connsiteX0" fmla="*/ 0 w 482476"/>
                <a:gd name="connsiteY0" fmla="*/ 679333 h 679333"/>
                <a:gd name="connsiteX1" fmla="*/ 53072 w 482476"/>
                <a:gd name="connsiteY1" fmla="*/ 623917 h 679333"/>
                <a:gd name="connsiteX2" fmla="*/ 400832 w 482476"/>
                <a:gd name="connsiteY2" fmla="*/ 649329 h 679333"/>
                <a:gd name="connsiteX3" fmla="*/ 469460 w 482476"/>
                <a:gd name="connsiteY3" fmla="*/ 70790 h 679333"/>
                <a:gd name="connsiteX4" fmla="*/ 410808 w 482476"/>
                <a:gd name="connsiteY4" fmla="*/ 63092 h 679333"/>
                <a:gd name="connsiteX5" fmla="*/ 0 w 482476"/>
                <a:gd name="connsiteY5" fmla="*/ 679333 h 679333"/>
                <a:gd name="connsiteX0" fmla="*/ 0 w 584493"/>
                <a:gd name="connsiteY0" fmla="*/ 703234 h 703234"/>
                <a:gd name="connsiteX1" fmla="*/ 53072 w 584493"/>
                <a:gd name="connsiteY1" fmla="*/ 647818 h 703234"/>
                <a:gd name="connsiteX2" fmla="*/ 400832 w 584493"/>
                <a:gd name="connsiteY2" fmla="*/ 673230 h 703234"/>
                <a:gd name="connsiteX3" fmla="*/ 581203 w 584493"/>
                <a:gd name="connsiteY3" fmla="*/ 47851 h 703234"/>
                <a:gd name="connsiteX4" fmla="*/ 410808 w 584493"/>
                <a:gd name="connsiteY4" fmla="*/ 86993 h 703234"/>
                <a:gd name="connsiteX5" fmla="*/ 0 w 584493"/>
                <a:gd name="connsiteY5" fmla="*/ 703234 h 703234"/>
                <a:gd name="connsiteX0" fmla="*/ 0 w 583252"/>
                <a:gd name="connsiteY0" fmla="*/ 712418 h 712418"/>
                <a:gd name="connsiteX1" fmla="*/ 53072 w 583252"/>
                <a:gd name="connsiteY1" fmla="*/ 657002 h 712418"/>
                <a:gd name="connsiteX2" fmla="*/ 400832 w 583252"/>
                <a:gd name="connsiteY2" fmla="*/ 682414 h 712418"/>
                <a:gd name="connsiteX3" fmla="*/ 579932 w 583252"/>
                <a:gd name="connsiteY3" fmla="*/ 42631 h 712418"/>
                <a:gd name="connsiteX4" fmla="*/ 410808 w 583252"/>
                <a:gd name="connsiteY4" fmla="*/ 96177 h 712418"/>
                <a:gd name="connsiteX5" fmla="*/ 0 w 583252"/>
                <a:gd name="connsiteY5" fmla="*/ 712418 h 712418"/>
                <a:gd name="connsiteX0" fmla="*/ 0 w 579932"/>
                <a:gd name="connsiteY0" fmla="*/ 682354 h 682354"/>
                <a:gd name="connsiteX1" fmla="*/ 53072 w 579932"/>
                <a:gd name="connsiteY1" fmla="*/ 626938 h 682354"/>
                <a:gd name="connsiteX2" fmla="*/ 400832 w 579932"/>
                <a:gd name="connsiteY2" fmla="*/ 652350 h 682354"/>
                <a:gd name="connsiteX3" fmla="*/ 579932 w 579932"/>
                <a:gd name="connsiteY3" fmla="*/ 12567 h 682354"/>
                <a:gd name="connsiteX4" fmla="*/ 410808 w 579932"/>
                <a:gd name="connsiteY4" fmla="*/ 66113 h 682354"/>
                <a:gd name="connsiteX5" fmla="*/ 0 w 579932"/>
                <a:gd name="connsiteY5" fmla="*/ 682354 h 682354"/>
                <a:gd name="connsiteX0" fmla="*/ 0 w 579932"/>
                <a:gd name="connsiteY0" fmla="*/ 672730 h 672730"/>
                <a:gd name="connsiteX1" fmla="*/ 53072 w 579932"/>
                <a:gd name="connsiteY1" fmla="*/ 617314 h 672730"/>
                <a:gd name="connsiteX2" fmla="*/ 400832 w 579932"/>
                <a:gd name="connsiteY2" fmla="*/ 642726 h 672730"/>
                <a:gd name="connsiteX3" fmla="*/ 579932 w 579932"/>
                <a:gd name="connsiteY3" fmla="*/ 2943 h 672730"/>
                <a:gd name="connsiteX4" fmla="*/ 410808 w 579932"/>
                <a:gd name="connsiteY4" fmla="*/ 56489 h 672730"/>
                <a:gd name="connsiteX5" fmla="*/ 0 w 579932"/>
                <a:gd name="connsiteY5" fmla="*/ 672730 h 672730"/>
                <a:gd name="connsiteX0" fmla="*/ 0 w 579932"/>
                <a:gd name="connsiteY0" fmla="*/ 673441 h 673441"/>
                <a:gd name="connsiteX1" fmla="*/ 53072 w 579932"/>
                <a:gd name="connsiteY1" fmla="*/ 618025 h 673441"/>
                <a:gd name="connsiteX2" fmla="*/ 400832 w 579932"/>
                <a:gd name="connsiteY2" fmla="*/ 643437 h 673441"/>
                <a:gd name="connsiteX3" fmla="*/ 579932 w 579932"/>
                <a:gd name="connsiteY3" fmla="*/ 3654 h 673441"/>
                <a:gd name="connsiteX4" fmla="*/ 404982 w 579932"/>
                <a:gd name="connsiteY4" fmla="*/ 54396 h 673441"/>
                <a:gd name="connsiteX5" fmla="*/ 0 w 579932"/>
                <a:gd name="connsiteY5" fmla="*/ 673441 h 673441"/>
                <a:gd name="connsiteX0" fmla="*/ 0 w 2933356"/>
                <a:gd name="connsiteY0" fmla="*/ 673441 h 817618"/>
                <a:gd name="connsiteX1" fmla="*/ 53072 w 2933356"/>
                <a:gd name="connsiteY1" fmla="*/ 618025 h 817618"/>
                <a:gd name="connsiteX2" fmla="*/ 2931894 w 2933356"/>
                <a:gd name="connsiteY2" fmla="*/ 817618 h 817618"/>
                <a:gd name="connsiteX3" fmla="*/ 579932 w 2933356"/>
                <a:gd name="connsiteY3" fmla="*/ 3654 h 817618"/>
                <a:gd name="connsiteX4" fmla="*/ 404982 w 2933356"/>
                <a:gd name="connsiteY4" fmla="*/ 54396 h 817618"/>
                <a:gd name="connsiteX5" fmla="*/ 0 w 2933356"/>
                <a:gd name="connsiteY5" fmla="*/ 673441 h 817618"/>
                <a:gd name="connsiteX0" fmla="*/ 0 w 3503473"/>
                <a:gd name="connsiteY0" fmla="*/ 631843 h 776020"/>
                <a:gd name="connsiteX1" fmla="*/ 53072 w 3503473"/>
                <a:gd name="connsiteY1" fmla="*/ 576427 h 776020"/>
                <a:gd name="connsiteX2" fmla="*/ 2931894 w 3503473"/>
                <a:gd name="connsiteY2" fmla="*/ 776020 h 776020"/>
                <a:gd name="connsiteX3" fmla="*/ 3503473 w 3503473"/>
                <a:gd name="connsiteY3" fmla="*/ 179697 h 776020"/>
                <a:gd name="connsiteX4" fmla="*/ 404982 w 3503473"/>
                <a:gd name="connsiteY4" fmla="*/ 12798 h 776020"/>
                <a:gd name="connsiteX5" fmla="*/ 0 w 3503473"/>
                <a:gd name="connsiteY5" fmla="*/ 631843 h 776020"/>
                <a:gd name="connsiteX0" fmla="*/ 0 w 3503473"/>
                <a:gd name="connsiteY0" fmla="*/ 631843 h 790281"/>
                <a:gd name="connsiteX1" fmla="*/ 53072 w 3503473"/>
                <a:gd name="connsiteY1" fmla="*/ 576427 h 790281"/>
                <a:gd name="connsiteX2" fmla="*/ 2931182 w 3503473"/>
                <a:gd name="connsiteY2" fmla="*/ 790281 h 790281"/>
                <a:gd name="connsiteX3" fmla="*/ 3503473 w 3503473"/>
                <a:gd name="connsiteY3" fmla="*/ 179697 h 790281"/>
                <a:gd name="connsiteX4" fmla="*/ 404982 w 3503473"/>
                <a:gd name="connsiteY4" fmla="*/ 12798 h 790281"/>
                <a:gd name="connsiteX5" fmla="*/ 0 w 3503473"/>
                <a:gd name="connsiteY5" fmla="*/ 631843 h 790281"/>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99390"/>
                <a:gd name="connsiteY0" fmla="*/ 631748 h 790186"/>
                <a:gd name="connsiteX1" fmla="*/ 53072 w 3499390"/>
                <a:gd name="connsiteY1" fmla="*/ 576332 h 790186"/>
                <a:gd name="connsiteX2" fmla="*/ 2931182 w 3499390"/>
                <a:gd name="connsiteY2" fmla="*/ 790186 h 790186"/>
                <a:gd name="connsiteX3" fmla="*/ 3499390 w 3499390"/>
                <a:gd name="connsiteY3" fmla="*/ 181693 h 790186"/>
                <a:gd name="connsiteX4" fmla="*/ 404982 w 3499390"/>
                <a:gd name="connsiteY4" fmla="*/ 12703 h 790186"/>
                <a:gd name="connsiteX5" fmla="*/ 0 w 3499390"/>
                <a:gd name="connsiteY5" fmla="*/ 631748 h 790186"/>
                <a:gd name="connsiteX0" fmla="*/ 0 w 3616166"/>
                <a:gd name="connsiteY0" fmla="*/ 631748 h 822147"/>
                <a:gd name="connsiteX1" fmla="*/ 53072 w 3616166"/>
                <a:gd name="connsiteY1" fmla="*/ 576332 h 822147"/>
                <a:gd name="connsiteX2" fmla="*/ 2931182 w 3616166"/>
                <a:gd name="connsiteY2" fmla="*/ 790186 h 822147"/>
                <a:gd name="connsiteX3" fmla="*/ 2961103 w 3616166"/>
                <a:gd name="connsiteY3" fmla="*/ 755628 h 822147"/>
                <a:gd name="connsiteX4" fmla="*/ 3499390 w 3616166"/>
                <a:gd name="connsiteY4" fmla="*/ 181693 h 822147"/>
                <a:gd name="connsiteX5" fmla="*/ 404982 w 3616166"/>
                <a:gd name="connsiteY5" fmla="*/ 12703 h 822147"/>
                <a:gd name="connsiteX6" fmla="*/ 0 w 3616166"/>
                <a:gd name="connsiteY6" fmla="*/ 631748 h 822147"/>
                <a:gd name="connsiteX0" fmla="*/ 0 w 3747211"/>
                <a:gd name="connsiteY0" fmla="*/ 631748 h 794305"/>
                <a:gd name="connsiteX1" fmla="*/ 53072 w 3747211"/>
                <a:gd name="connsiteY1" fmla="*/ 576332 h 794305"/>
                <a:gd name="connsiteX2" fmla="*/ 2931182 w 3747211"/>
                <a:gd name="connsiteY2" fmla="*/ 790186 h 794305"/>
                <a:gd name="connsiteX3" fmla="*/ 3598472 w 3747211"/>
                <a:gd name="connsiteY3" fmla="*/ 579558 h 794305"/>
                <a:gd name="connsiteX4" fmla="*/ 3499390 w 3747211"/>
                <a:gd name="connsiteY4" fmla="*/ 181693 h 794305"/>
                <a:gd name="connsiteX5" fmla="*/ 404982 w 3747211"/>
                <a:gd name="connsiteY5" fmla="*/ 12703 h 794305"/>
                <a:gd name="connsiteX6" fmla="*/ 0 w 3747211"/>
                <a:gd name="connsiteY6" fmla="*/ 631748 h 794305"/>
                <a:gd name="connsiteX0" fmla="*/ 0 w 3674733"/>
                <a:gd name="connsiteY0" fmla="*/ 631748 h 794305"/>
                <a:gd name="connsiteX1" fmla="*/ 53072 w 3674733"/>
                <a:gd name="connsiteY1" fmla="*/ 576332 h 794305"/>
                <a:gd name="connsiteX2" fmla="*/ 2931182 w 3674733"/>
                <a:gd name="connsiteY2" fmla="*/ 790186 h 794305"/>
                <a:gd name="connsiteX3" fmla="*/ 3598472 w 3674733"/>
                <a:gd name="connsiteY3" fmla="*/ 579558 h 794305"/>
                <a:gd name="connsiteX4" fmla="*/ 3499390 w 3674733"/>
                <a:gd name="connsiteY4" fmla="*/ 181693 h 794305"/>
                <a:gd name="connsiteX5" fmla="*/ 404982 w 3674733"/>
                <a:gd name="connsiteY5" fmla="*/ 12703 h 794305"/>
                <a:gd name="connsiteX6" fmla="*/ 0 w 3674733"/>
                <a:gd name="connsiteY6" fmla="*/ 631748 h 794305"/>
                <a:gd name="connsiteX0" fmla="*/ 0 w 3598472"/>
                <a:gd name="connsiteY0" fmla="*/ 631748 h 794305"/>
                <a:gd name="connsiteX1" fmla="*/ 53072 w 3598472"/>
                <a:gd name="connsiteY1" fmla="*/ 576332 h 794305"/>
                <a:gd name="connsiteX2" fmla="*/ 2931182 w 3598472"/>
                <a:gd name="connsiteY2" fmla="*/ 790186 h 794305"/>
                <a:gd name="connsiteX3" fmla="*/ 3598472 w 3598472"/>
                <a:gd name="connsiteY3" fmla="*/ 579558 h 794305"/>
                <a:gd name="connsiteX4" fmla="*/ 3499390 w 3598472"/>
                <a:gd name="connsiteY4" fmla="*/ 181693 h 794305"/>
                <a:gd name="connsiteX5" fmla="*/ 404982 w 3598472"/>
                <a:gd name="connsiteY5" fmla="*/ 12703 h 794305"/>
                <a:gd name="connsiteX6" fmla="*/ 0 w 3598472"/>
                <a:gd name="connsiteY6" fmla="*/ 631748 h 794305"/>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05084"/>
                <a:gd name="connsiteX1" fmla="*/ 53072 w 3499390"/>
                <a:gd name="connsiteY1" fmla="*/ 576332 h 805084"/>
                <a:gd name="connsiteX2" fmla="*/ 2931182 w 3499390"/>
                <a:gd name="connsiteY2" fmla="*/ 790186 h 805084"/>
                <a:gd name="connsiteX3" fmla="*/ 3112607 w 3499390"/>
                <a:gd name="connsiteY3" fmla="*/ 709257 h 805084"/>
                <a:gd name="connsiteX4" fmla="*/ 3499390 w 3499390"/>
                <a:gd name="connsiteY4" fmla="*/ 181693 h 805084"/>
                <a:gd name="connsiteX5" fmla="*/ 404982 w 3499390"/>
                <a:gd name="connsiteY5" fmla="*/ 12703 h 805084"/>
                <a:gd name="connsiteX6" fmla="*/ 0 w 3499390"/>
                <a:gd name="connsiteY6" fmla="*/ 631748 h 805084"/>
                <a:gd name="connsiteX0" fmla="*/ 0 w 3499390"/>
                <a:gd name="connsiteY0" fmla="*/ 631748 h 795385"/>
                <a:gd name="connsiteX1" fmla="*/ 53072 w 3499390"/>
                <a:gd name="connsiteY1" fmla="*/ 576332 h 795385"/>
                <a:gd name="connsiteX2" fmla="*/ 2931182 w 3499390"/>
                <a:gd name="connsiteY2" fmla="*/ 790186 h 795385"/>
                <a:gd name="connsiteX3" fmla="*/ 3112607 w 3499390"/>
                <a:gd name="connsiteY3" fmla="*/ 709257 h 795385"/>
                <a:gd name="connsiteX4" fmla="*/ 3499390 w 3499390"/>
                <a:gd name="connsiteY4" fmla="*/ 181693 h 795385"/>
                <a:gd name="connsiteX5" fmla="*/ 404982 w 3499390"/>
                <a:gd name="connsiteY5" fmla="*/ 12703 h 795385"/>
                <a:gd name="connsiteX6" fmla="*/ 0 w 3499390"/>
                <a:gd name="connsiteY6" fmla="*/ 631748 h 795385"/>
                <a:gd name="connsiteX0" fmla="*/ 0 w 3499390"/>
                <a:gd name="connsiteY0" fmla="*/ 631748 h 790186"/>
                <a:gd name="connsiteX1" fmla="*/ 53072 w 3499390"/>
                <a:gd name="connsiteY1" fmla="*/ 576332 h 790186"/>
                <a:gd name="connsiteX2" fmla="*/ 2931182 w 3499390"/>
                <a:gd name="connsiteY2" fmla="*/ 790186 h 790186"/>
                <a:gd name="connsiteX3" fmla="*/ 3112607 w 3499390"/>
                <a:gd name="connsiteY3" fmla="*/ 709257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105747 w 3499390"/>
                <a:gd name="connsiteY3" fmla="*/ 687294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35270 w 3499390"/>
                <a:gd name="connsiteY3" fmla="*/ 74425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2983701 w 3499390"/>
                <a:gd name="connsiteY3" fmla="*/ 78110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88663"/>
                <a:gd name="connsiteX1" fmla="*/ 53072 w 3499390"/>
                <a:gd name="connsiteY1" fmla="*/ 576332 h 788663"/>
                <a:gd name="connsiteX2" fmla="*/ 2943192 w 3499390"/>
                <a:gd name="connsiteY2" fmla="*/ 788663 h 788663"/>
                <a:gd name="connsiteX3" fmla="*/ 3000626 w 3499390"/>
                <a:gd name="connsiteY3" fmla="*/ 760851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3004828 w 3499390"/>
                <a:gd name="connsiteY3" fmla="*/ 756382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76493 h 833408"/>
                <a:gd name="connsiteX1" fmla="*/ 53072 w 3499390"/>
                <a:gd name="connsiteY1" fmla="*/ 621077 h 833408"/>
                <a:gd name="connsiteX2" fmla="*/ 2943192 w 3499390"/>
                <a:gd name="connsiteY2" fmla="*/ 833408 h 833408"/>
                <a:gd name="connsiteX3" fmla="*/ 3004828 w 3499390"/>
                <a:gd name="connsiteY3" fmla="*/ 801127 h 833408"/>
                <a:gd name="connsiteX4" fmla="*/ 3499390 w 3499390"/>
                <a:gd name="connsiteY4" fmla="*/ 226438 h 833408"/>
                <a:gd name="connsiteX5" fmla="*/ 466564 w 3499390"/>
                <a:gd name="connsiteY5" fmla="*/ 46273 h 833408"/>
                <a:gd name="connsiteX6" fmla="*/ 404982 w 3499390"/>
                <a:gd name="connsiteY6" fmla="*/ 57448 h 833408"/>
                <a:gd name="connsiteX7" fmla="*/ 0 w 3499390"/>
                <a:gd name="connsiteY7" fmla="*/ 676493 h 833408"/>
                <a:gd name="connsiteX0" fmla="*/ 0 w 3499390"/>
                <a:gd name="connsiteY0" fmla="*/ 692433 h 849348"/>
                <a:gd name="connsiteX1" fmla="*/ 53072 w 3499390"/>
                <a:gd name="connsiteY1" fmla="*/ 637017 h 849348"/>
                <a:gd name="connsiteX2" fmla="*/ 2943192 w 3499390"/>
                <a:gd name="connsiteY2" fmla="*/ 849348 h 849348"/>
                <a:gd name="connsiteX3" fmla="*/ 3004828 w 3499390"/>
                <a:gd name="connsiteY3" fmla="*/ 817067 h 849348"/>
                <a:gd name="connsiteX4" fmla="*/ 3499390 w 3499390"/>
                <a:gd name="connsiteY4" fmla="*/ 242378 h 849348"/>
                <a:gd name="connsiteX5" fmla="*/ 506123 w 3499390"/>
                <a:gd name="connsiteY5" fmla="*/ 26887 h 849348"/>
                <a:gd name="connsiteX6" fmla="*/ 404982 w 3499390"/>
                <a:gd name="connsiteY6" fmla="*/ 73388 h 849348"/>
                <a:gd name="connsiteX7" fmla="*/ 0 w 3499390"/>
                <a:gd name="connsiteY7" fmla="*/ 692433 h 849348"/>
                <a:gd name="connsiteX0" fmla="*/ 0 w 3499390"/>
                <a:gd name="connsiteY0" fmla="*/ 683353 h 840268"/>
                <a:gd name="connsiteX1" fmla="*/ 53072 w 3499390"/>
                <a:gd name="connsiteY1" fmla="*/ 627937 h 840268"/>
                <a:gd name="connsiteX2" fmla="*/ 2943192 w 3499390"/>
                <a:gd name="connsiteY2" fmla="*/ 840268 h 840268"/>
                <a:gd name="connsiteX3" fmla="*/ 3004828 w 3499390"/>
                <a:gd name="connsiteY3" fmla="*/ 807987 h 840268"/>
                <a:gd name="connsiteX4" fmla="*/ 3499390 w 3499390"/>
                <a:gd name="connsiteY4" fmla="*/ 233298 h 840268"/>
                <a:gd name="connsiteX5" fmla="*/ 506123 w 3499390"/>
                <a:gd name="connsiteY5" fmla="*/ 17807 h 840268"/>
                <a:gd name="connsiteX6" fmla="*/ 404982 w 3499390"/>
                <a:gd name="connsiteY6" fmla="*/ 64308 h 840268"/>
                <a:gd name="connsiteX7" fmla="*/ 0 w 3499390"/>
                <a:gd name="connsiteY7" fmla="*/ 683353 h 840268"/>
                <a:gd name="connsiteX0" fmla="*/ 0 w 3499390"/>
                <a:gd name="connsiteY0" fmla="*/ 666423 h 823338"/>
                <a:gd name="connsiteX1" fmla="*/ 53072 w 3499390"/>
                <a:gd name="connsiteY1" fmla="*/ 611007 h 823338"/>
                <a:gd name="connsiteX2" fmla="*/ 2943192 w 3499390"/>
                <a:gd name="connsiteY2" fmla="*/ 823338 h 823338"/>
                <a:gd name="connsiteX3" fmla="*/ 3004828 w 3499390"/>
                <a:gd name="connsiteY3" fmla="*/ 791057 h 823338"/>
                <a:gd name="connsiteX4" fmla="*/ 3499390 w 3499390"/>
                <a:gd name="connsiteY4" fmla="*/ 216368 h 823338"/>
                <a:gd name="connsiteX5" fmla="*/ 506123 w 3499390"/>
                <a:gd name="connsiteY5" fmla="*/ 877 h 823338"/>
                <a:gd name="connsiteX6" fmla="*/ 404982 w 3499390"/>
                <a:gd name="connsiteY6" fmla="*/ 47378 h 823338"/>
                <a:gd name="connsiteX7" fmla="*/ 0 w 3499390"/>
                <a:gd name="connsiteY7" fmla="*/ 666423 h 823338"/>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30156 w 3499390"/>
                <a:gd name="connsiteY3" fmla="*/ 76199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06936 w 3499390"/>
                <a:gd name="connsiteY3" fmla="*/ 698334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42091 w 3499390"/>
                <a:gd name="connsiteY3" fmla="*/ 63167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667377"/>
                <a:gd name="connsiteY0" fmla="*/ 666557 h 823472"/>
                <a:gd name="connsiteX1" fmla="*/ 53072 w 3667377"/>
                <a:gd name="connsiteY1" fmla="*/ 611141 h 823472"/>
                <a:gd name="connsiteX2" fmla="*/ 2943192 w 3667377"/>
                <a:gd name="connsiteY2" fmla="*/ 823472 h 823472"/>
                <a:gd name="connsiteX3" fmla="*/ 3499390 w 3667377"/>
                <a:gd name="connsiteY3" fmla="*/ 216502 h 823472"/>
                <a:gd name="connsiteX4" fmla="*/ 504142 w 3667377"/>
                <a:gd name="connsiteY4" fmla="*/ 869 h 823472"/>
                <a:gd name="connsiteX5" fmla="*/ 404982 w 3667377"/>
                <a:gd name="connsiteY5" fmla="*/ 47512 h 823472"/>
                <a:gd name="connsiteX6" fmla="*/ 0 w 3667377"/>
                <a:gd name="connsiteY6" fmla="*/ 666557 h 823472"/>
                <a:gd name="connsiteX0" fmla="*/ 0 w 3687206"/>
                <a:gd name="connsiteY0" fmla="*/ 666557 h 828805"/>
                <a:gd name="connsiteX1" fmla="*/ 53072 w 3687206"/>
                <a:gd name="connsiteY1" fmla="*/ 611141 h 828805"/>
                <a:gd name="connsiteX2" fmla="*/ 2943192 w 3687206"/>
                <a:gd name="connsiteY2" fmla="*/ 823472 h 828805"/>
                <a:gd name="connsiteX3" fmla="*/ 3326823 w 3687206"/>
                <a:gd name="connsiteY3" fmla="*/ 716516 h 828805"/>
                <a:gd name="connsiteX4" fmla="*/ 3499390 w 3687206"/>
                <a:gd name="connsiteY4" fmla="*/ 216502 h 828805"/>
                <a:gd name="connsiteX5" fmla="*/ 504142 w 3687206"/>
                <a:gd name="connsiteY5" fmla="*/ 869 h 828805"/>
                <a:gd name="connsiteX6" fmla="*/ 404982 w 3687206"/>
                <a:gd name="connsiteY6" fmla="*/ 47512 h 828805"/>
                <a:gd name="connsiteX7" fmla="*/ 0 w 3687206"/>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5314"/>
                <a:gd name="connsiteX1" fmla="*/ 53072 w 3499390"/>
                <a:gd name="connsiteY1" fmla="*/ 611141 h 825314"/>
                <a:gd name="connsiteX2" fmla="*/ 2943192 w 3499390"/>
                <a:gd name="connsiteY2" fmla="*/ 823472 h 825314"/>
                <a:gd name="connsiteX3" fmla="*/ 3326823 w 3499390"/>
                <a:gd name="connsiteY3" fmla="*/ 716516 h 825314"/>
                <a:gd name="connsiteX4" fmla="*/ 3499390 w 3499390"/>
                <a:gd name="connsiteY4" fmla="*/ 216502 h 825314"/>
                <a:gd name="connsiteX5" fmla="*/ 504142 w 3499390"/>
                <a:gd name="connsiteY5" fmla="*/ 869 h 825314"/>
                <a:gd name="connsiteX6" fmla="*/ 404982 w 3499390"/>
                <a:gd name="connsiteY6" fmla="*/ 47512 h 825314"/>
                <a:gd name="connsiteX7" fmla="*/ 0 w 3499390"/>
                <a:gd name="connsiteY7" fmla="*/ 666557 h 825314"/>
                <a:gd name="connsiteX0" fmla="*/ 0 w 3499390"/>
                <a:gd name="connsiteY0" fmla="*/ 666557 h 824780"/>
                <a:gd name="connsiteX1" fmla="*/ 53072 w 3499390"/>
                <a:gd name="connsiteY1" fmla="*/ 611141 h 824780"/>
                <a:gd name="connsiteX2" fmla="*/ 2943192 w 3499390"/>
                <a:gd name="connsiteY2" fmla="*/ 823472 h 824780"/>
                <a:gd name="connsiteX3" fmla="*/ 3210037 w 3499390"/>
                <a:gd name="connsiteY3" fmla="*/ 665188 h 824780"/>
                <a:gd name="connsiteX4" fmla="*/ 3499390 w 3499390"/>
                <a:gd name="connsiteY4" fmla="*/ 216502 h 824780"/>
                <a:gd name="connsiteX5" fmla="*/ 504142 w 3499390"/>
                <a:gd name="connsiteY5" fmla="*/ 869 h 824780"/>
                <a:gd name="connsiteX6" fmla="*/ 404982 w 3499390"/>
                <a:gd name="connsiteY6" fmla="*/ 47512 h 824780"/>
                <a:gd name="connsiteX7" fmla="*/ 0 w 3499390"/>
                <a:gd name="connsiteY7" fmla="*/ 666557 h 824780"/>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523723"/>
                <a:gd name="connsiteY0" fmla="*/ 666557 h 821095"/>
                <a:gd name="connsiteX1" fmla="*/ 53072 w 3523723"/>
                <a:gd name="connsiteY1" fmla="*/ 611141 h 821095"/>
                <a:gd name="connsiteX2" fmla="*/ 2943311 w 3523723"/>
                <a:gd name="connsiteY2" fmla="*/ 821095 h 821095"/>
                <a:gd name="connsiteX3" fmla="*/ 3052789 w 3523723"/>
                <a:gd name="connsiteY3" fmla="*/ 746927 h 821095"/>
                <a:gd name="connsiteX4" fmla="*/ 3523723 w 3523723"/>
                <a:gd name="connsiteY4" fmla="*/ 127600 h 821095"/>
                <a:gd name="connsiteX5" fmla="*/ 504142 w 3523723"/>
                <a:gd name="connsiteY5" fmla="*/ 869 h 821095"/>
                <a:gd name="connsiteX6" fmla="*/ 404982 w 3523723"/>
                <a:gd name="connsiteY6" fmla="*/ 47512 h 821095"/>
                <a:gd name="connsiteX7" fmla="*/ 0 w 3523723"/>
                <a:gd name="connsiteY7" fmla="*/ 666557 h 821095"/>
                <a:gd name="connsiteX0" fmla="*/ 0 w 3523723"/>
                <a:gd name="connsiteY0" fmla="*/ 666557 h 821095"/>
                <a:gd name="connsiteX1" fmla="*/ 53072 w 3523723"/>
                <a:gd name="connsiteY1" fmla="*/ 611141 h 821095"/>
                <a:gd name="connsiteX2" fmla="*/ 2943311 w 3523723"/>
                <a:gd name="connsiteY2" fmla="*/ 821095 h 821095"/>
                <a:gd name="connsiteX3" fmla="*/ 3052789 w 3523723"/>
                <a:gd name="connsiteY3" fmla="*/ 746927 h 821095"/>
                <a:gd name="connsiteX4" fmla="*/ 3523723 w 3523723"/>
                <a:gd name="connsiteY4" fmla="*/ 127600 h 821095"/>
                <a:gd name="connsiteX5" fmla="*/ 504142 w 3523723"/>
                <a:gd name="connsiteY5" fmla="*/ 869 h 821095"/>
                <a:gd name="connsiteX6" fmla="*/ 404982 w 3523723"/>
                <a:gd name="connsiteY6" fmla="*/ 47512 h 821095"/>
                <a:gd name="connsiteX7" fmla="*/ 0 w 3523723"/>
                <a:gd name="connsiteY7" fmla="*/ 666557 h 821095"/>
                <a:gd name="connsiteX0" fmla="*/ 0 w 3523723"/>
                <a:gd name="connsiteY0" fmla="*/ 666557 h 821095"/>
                <a:gd name="connsiteX1" fmla="*/ 53072 w 3523723"/>
                <a:gd name="connsiteY1" fmla="*/ 611141 h 821095"/>
                <a:gd name="connsiteX2" fmla="*/ 2943311 w 3523723"/>
                <a:gd name="connsiteY2" fmla="*/ 821095 h 821095"/>
                <a:gd name="connsiteX3" fmla="*/ 3052789 w 3523723"/>
                <a:gd name="connsiteY3" fmla="*/ 746927 h 821095"/>
                <a:gd name="connsiteX4" fmla="*/ 3523723 w 3523723"/>
                <a:gd name="connsiteY4" fmla="*/ 127600 h 821095"/>
                <a:gd name="connsiteX5" fmla="*/ 504142 w 3523723"/>
                <a:gd name="connsiteY5" fmla="*/ 869 h 821095"/>
                <a:gd name="connsiteX6" fmla="*/ 404982 w 3523723"/>
                <a:gd name="connsiteY6" fmla="*/ 47512 h 821095"/>
                <a:gd name="connsiteX7" fmla="*/ 0 w 3523723"/>
                <a:gd name="connsiteY7" fmla="*/ 666557 h 821095"/>
                <a:gd name="connsiteX0" fmla="*/ 0 w 3554000"/>
                <a:gd name="connsiteY0" fmla="*/ 666557 h 821095"/>
                <a:gd name="connsiteX1" fmla="*/ 53072 w 3554000"/>
                <a:gd name="connsiteY1" fmla="*/ 611141 h 821095"/>
                <a:gd name="connsiteX2" fmla="*/ 2943311 w 3554000"/>
                <a:gd name="connsiteY2" fmla="*/ 821095 h 821095"/>
                <a:gd name="connsiteX3" fmla="*/ 3052789 w 3554000"/>
                <a:gd name="connsiteY3" fmla="*/ 746927 h 821095"/>
                <a:gd name="connsiteX4" fmla="*/ 3523723 w 3554000"/>
                <a:gd name="connsiteY4" fmla="*/ 127600 h 821095"/>
                <a:gd name="connsiteX5" fmla="*/ 3172338 w 3554000"/>
                <a:gd name="connsiteY5" fmla="*/ 185375 h 821095"/>
                <a:gd name="connsiteX6" fmla="*/ 504142 w 3554000"/>
                <a:gd name="connsiteY6" fmla="*/ 869 h 821095"/>
                <a:gd name="connsiteX7" fmla="*/ 404982 w 3554000"/>
                <a:gd name="connsiteY7" fmla="*/ 47512 h 821095"/>
                <a:gd name="connsiteX8" fmla="*/ 0 w 3554000"/>
                <a:gd name="connsiteY8" fmla="*/ 666557 h 821095"/>
                <a:gd name="connsiteX0" fmla="*/ 0 w 3699303"/>
                <a:gd name="connsiteY0" fmla="*/ 666557 h 821095"/>
                <a:gd name="connsiteX1" fmla="*/ 53072 w 3699303"/>
                <a:gd name="connsiteY1" fmla="*/ 611141 h 821095"/>
                <a:gd name="connsiteX2" fmla="*/ 2943311 w 3699303"/>
                <a:gd name="connsiteY2" fmla="*/ 821095 h 821095"/>
                <a:gd name="connsiteX3" fmla="*/ 3052789 w 3699303"/>
                <a:gd name="connsiteY3" fmla="*/ 746927 h 821095"/>
                <a:gd name="connsiteX4" fmla="*/ 3523723 w 3699303"/>
                <a:gd name="connsiteY4" fmla="*/ 127600 h 821095"/>
                <a:gd name="connsiteX5" fmla="*/ 3449350 w 3699303"/>
                <a:gd name="connsiteY5" fmla="*/ 214815 h 821095"/>
                <a:gd name="connsiteX6" fmla="*/ 504142 w 3699303"/>
                <a:gd name="connsiteY6" fmla="*/ 869 h 821095"/>
                <a:gd name="connsiteX7" fmla="*/ 404982 w 3699303"/>
                <a:gd name="connsiteY7" fmla="*/ 47512 h 821095"/>
                <a:gd name="connsiteX8" fmla="*/ 0 w 3699303"/>
                <a:gd name="connsiteY8" fmla="*/ 666557 h 821095"/>
                <a:gd name="connsiteX0" fmla="*/ 0 w 3527873"/>
                <a:gd name="connsiteY0" fmla="*/ 666557 h 821095"/>
                <a:gd name="connsiteX1" fmla="*/ 53072 w 3527873"/>
                <a:gd name="connsiteY1" fmla="*/ 611141 h 821095"/>
                <a:gd name="connsiteX2" fmla="*/ 2943311 w 3527873"/>
                <a:gd name="connsiteY2" fmla="*/ 821095 h 821095"/>
                <a:gd name="connsiteX3" fmla="*/ 3052789 w 3527873"/>
                <a:gd name="connsiteY3" fmla="*/ 746927 h 821095"/>
                <a:gd name="connsiteX4" fmla="*/ 3523723 w 3527873"/>
                <a:gd name="connsiteY4" fmla="*/ 127600 h 821095"/>
                <a:gd name="connsiteX5" fmla="*/ 3449350 w 3527873"/>
                <a:gd name="connsiteY5" fmla="*/ 214815 h 821095"/>
                <a:gd name="connsiteX6" fmla="*/ 504142 w 3527873"/>
                <a:gd name="connsiteY6" fmla="*/ 869 h 821095"/>
                <a:gd name="connsiteX7" fmla="*/ 404982 w 3527873"/>
                <a:gd name="connsiteY7" fmla="*/ 47512 h 821095"/>
                <a:gd name="connsiteX8" fmla="*/ 0 w 3527873"/>
                <a:gd name="connsiteY8" fmla="*/ 666557 h 821095"/>
                <a:gd name="connsiteX0" fmla="*/ 0 w 3516765"/>
                <a:gd name="connsiteY0" fmla="*/ 666557 h 821095"/>
                <a:gd name="connsiteX1" fmla="*/ 53072 w 3516765"/>
                <a:gd name="connsiteY1" fmla="*/ 611141 h 821095"/>
                <a:gd name="connsiteX2" fmla="*/ 2943311 w 3516765"/>
                <a:gd name="connsiteY2" fmla="*/ 821095 h 821095"/>
                <a:gd name="connsiteX3" fmla="*/ 3052789 w 3516765"/>
                <a:gd name="connsiteY3" fmla="*/ 746927 h 821095"/>
                <a:gd name="connsiteX4" fmla="*/ 3511831 w 3516765"/>
                <a:gd name="connsiteY4" fmla="*/ 126746 h 821095"/>
                <a:gd name="connsiteX5" fmla="*/ 3449350 w 3516765"/>
                <a:gd name="connsiteY5" fmla="*/ 214815 h 821095"/>
                <a:gd name="connsiteX6" fmla="*/ 504142 w 3516765"/>
                <a:gd name="connsiteY6" fmla="*/ 869 h 821095"/>
                <a:gd name="connsiteX7" fmla="*/ 404982 w 3516765"/>
                <a:gd name="connsiteY7" fmla="*/ 47512 h 821095"/>
                <a:gd name="connsiteX8" fmla="*/ 0 w 3516765"/>
                <a:gd name="connsiteY8" fmla="*/ 666557 h 821095"/>
                <a:gd name="connsiteX0" fmla="*/ 0 w 3516765"/>
                <a:gd name="connsiteY0" fmla="*/ 666557 h 821095"/>
                <a:gd name="connsiteX1" fmla="*/ 53072 w 3516765"/>
                <a:gd name="connsiteY1" fmla="*/ 611141 h 821095"/>
                <a:gd name="connsiteX2" fmla="*/ 2943311 w 3516765"/>
                <a:gd name="connsiteY2" fmla="*/ 821095 h 821095"/>
                <a:gd name="connsiteX3" fmla="*/ 3052789 w 3516765"/>
                <a:gd name="connsiteY3" fmla="*/ 746927 h 821095"/>
                <a:gd name="connsiteX4" fmla="*/ 3511831 w 3516765"/>
                <a:gd name="connsiteY4" fmla="*/ 126746 h 821095"/>
                <a:gd name="connsiteX5" fmla="*/ 3449350 w 3516765"/>
                <a:gd name="connsiteY5" fmla="*/ 214815 h 821095"/>
                <a:gd name="connsiteX6" fmla="*/ 504142 w 3516765"/>
                <a:gd name="connsiteY6" fmla="*/ 869 h 821095"/>
                <a:gd name="connsiteX7" fmla="*/ 404982 w 3516765"/>
                <a:gd name="connsiteY7" fmla="*/ 47512 h 821095"/>
                <a:gd name="connsiteX8" fmla="*/ 0 w 3516765"/>
                <a:gd name="connsiteY8" fmla="*/ 666557 h 821095"/>
                <a:gd name="connsiteX0" fmla="*/ 0 w 3516765"/>
                <a:gd name="connsiteY0" fmla="*/ 666557 h 821224"/>
                <a:gd name="connsiteX1" fmla="*/ 53072 w 3516765"/>
                <a:gd name="connsiteY1" fmla="*/ 611141 h 821224"/>
                <a:gd name="connsiteX2" fmla="*/ 2943311 w 3516765"/>
                <a:gd name="connsiteY2" fmla="*/ 821095 h 821224"/>
                <a:gd name="connsiteX3" fmla="*/ 3052789 w 3516765"/>
                <a:gd name="connsiteY3" fmla="*/ 746927 h 821224"/>
                <a:gd name="connsiteX4" fmla="*/ 3511831 w 3516765"/>
                <a:gd name="connsiteY4" fmla="*/ 126746 h 821224"/>
                <a:gd name="connsiteX5" fmla="*/ 3449350 w 3516765"/>
                <a:gd name="connsiteY5" fmla="*/ 214815 h 821224"/>
                <a:gd name="connsiteX6" fmla="*/ 504142 w 3516765"/>
                <a:gd name="connsiteY6" fmla="*/ 869 h 821224"/>
                <a:gd name="connsiteX7" fmla="*/ 404982 w 3516765"/>
                <a:gd name="connsiteY7" fmla="*/ 47512 h 821224"/>
                <a:gd name="connsiteX8" fmla="*/ 0 w 3516765"/>
                <a:gd name="connsiteY8" fmla="*/ 666557 h 821224"/>
                <a:gd name="connsiteX0" fmla="*/ 0 w 3537826"/>
                <a:gd name="connsiteY0" fmla="*/ 666557 h 821224"/>
                <a:gd name="connsiteX1" fmla="*/ 53072 w 3537826"/>
                <a:gd name="connsiteY1" fmla="*/ 611141 h 821224"/>
                <a:gd name="connsiteX2" fmla="*/ 2943311 w 3537826"/>
                <a:gd name="connsiteY2" fmla="*/ 821095 h 821224"/>
                <a:gd name="connsiteX3" fmla="*/ 3052789 w 3537826"/>
                <a:gd name="connsiteY3" fmla="*/ 746927 h 821224"/>
                <a:gd name="connsiteX4" fmla="*/ 3534191 w 3537826"/>
                <a:gd name="connsiteY4" fmla="*/ 156978 h 821224"/>
                <a:gd name="connsiteX5" fmla="*/ 3449350 w 3537826"/>
                <a:gd name="connsiteY5" fmla="*/ 214815 h 821224"/>
                <a:gd name="connsiteX6" fmla="*/ 504142 w 3537826"/>
                <a:gd name="connsiteY6" fmla="*/ 869 h 821224"/>
                <a:gd name="connsiteX7" fmla="*/ 404982 w 3537826"/>
                <a:gd name="connsiteY7" fmla="*/ 47512 h 821224"/>
                <a:gd name="connsiteX8" fmla="*/ 0 w 3537826"/>
                <a:gd name="connsiteY8" fmla="*/ 666557 h 821224"/>
                <a:gd name="connsiteX0" fmla="*/ 0 w 3514582"/>
                <a:gd name="connsiteY0" fmla="*/ 666557 h 821224"/>
                <a:gd name="connsiteX1" fmla="*/ 53072 w 3514582"/>
                <a:gd name="connsiteY1" fmla="*/ 611141 h 821224"/>
                <a:gd name="connsiteX2" fmla="*/ 2943311 w 3514582"/>
                <a:gd name="connsiteY2" fmla="*/ 821095 h 821224"/>
                <a:gd name="connsiteX3" fmla="*/ 3052789 w 3514582"/>
                <a:gd name="connsiteY3" fmla="*/ 746927 h 821224"/>
                <a:gd name="connsiteX4" fmla="*/ 3509457 w 3514582"/>
                <a:gd name="connsiteY4" fmla="*/ 174285 h 821224"/>
                <a:gd name="connsiteX5" fmla="*/ 3449350 w 3514582"/>
                <a:gd name="connsiteY5" fmla="*/ 214815 h 821224"/>
                <a:gd name="connsiteX6" fmla="*/ 504142 w 3514582"/>
                <a:gd name="connsiteY6" fmla="*/ 869 h 821224"/>
                <a:gd name="connsiteX7" fmla="*/ 404982 w 3514582"/>
                <a:gd name="connsiteY7" fmla="*/ 47512 h 821224"/>
                <a:gd name="connsiteX8" fmla="*/ 0 w 3514582"/>
                <a:gd name="connsiteY8" fmla="*/ 666557 h 821224"/>
                <a:gd name="connsiteX0" fmla="*/ 0 w 3503899"/>
                <a:gd name="connsiteY0" fmla="*/ 666557 h 821224"/>
                <a:gd name="connsiteX1" fmla="*/ 53072 w 3503899"/>
                <a:gd name="connsiteY1" fmla="*/ 611141 h 821224"/>
                <a:gd name="connsiteX2" fmla="*/ 2943311 w 3503899"/>
                <a:gd name="connsiteY2" fmla="*/ 821095 h 821224"/>
                <a:gd name="connsiteX3" fmla="*/ 3052789 w 3503899"/>
                <a:gd name="connsiteY3" fmla="*/ 746927 h 821224"/>
                <a:gd name="connsiteX4" fmla="*/ 3497565 w 3503899"/>
                <a:gd name="connsiteY4" fmla="*/ 173431 h 821224"/>
                <a:gd name="connsiteX5" fmla="*/ 3449350 w 3503899"/>
                <a:gd name="connsiteY5" fmla="*/ 214815 h 821224"/>
                <a:gd name="connsiteX6" fmla="*/ 504142 w 3503899"/>
                <a:gd name="connsiteY6" fmla="*/ 869 h 821224"/>
                <a:gd name="connsiteX7" fmla="*/ 404982 w 3503899"/>
                <a:gd name="connsiteY7" fmla="*/ 47512 h 821224"/>
                <a:gd name="connsiteX8" fmla="*/ 0 w 3503899"/>
                <a:gd name="connsiteY8" fmla="*/ 666557 h 821224"/>
                <a:gd name="connsiteX0" fmla="*/ 0 w 3500316"/>
                <a:gd name="connsiteY0" fmla="*/ 666557 h 821224"/>
                <a:gd name="connsiteX1" fmla="*/ 53072 w 3500316"/>
                <a:gd name="connsiteY1" fmla="*/ 611141 h 821224"/>
                <a:gd name="connsiteX2" fmla="*/ 2943311 w 3500316"/>
                <a:gd name="connsiteY2" fmla="*/ 821095 h 821224"/>
                <a:gd name="connsiteX3" fmla="*/ 3052789 w 3500316"/>
                <a:gd name="connsiteY3" fmla="*/ 746927 h 821224"/>
                <a:gd name="connsiteX4" fmla="*/ 3497565 w 3500316"/>
                <a:gd name="connsiteY4" fmla="*/ 173431 h 821224"/>
                <a:gd name="connsiteX5" fmla="*/ 3385924 w 3500316"/>
                <a:gd name="connsiteY5" fmla="*/ 210259 h 821224"/>
                <a:gd name="connsiteX6" fmla="*/ 504142 w 3500316"/>
                <a:gd name="connsiteY6" fmla="*/ 869 h 821224"/>
                <a:gd name="connsiteX7" fmla="*/ 404982 w 3500316"/>
                <a:gd name="connsiteY7" fmla="*/ 47512 h 821224"/>
                <a:gd name="connsiteX8" fmla="*/ 0 w 3500316"/>
                <a:gd name="connsiteY8" fmla="*/ 666557 h 821224"/>
                <a:gd name="connsiteX0" fmla="*/ 0 w 3508292"/>
                <a:gd name="connsiteY0" fmla="*/ 666557 h 821224"/>
                <a:gd name="connsiteX1" fmla="*/ 53072 w 3508292"/>
                <a:gd name="connsiteY1" fmla="*/ 611141 h 821224"/>
                <a:gd name="connsiteX2" fmla="*/ 2943311 w 3508292"/>
                <a:gd name="connsiteY2" fmla="*/ 821095 h 821224"/>
                <a:gd name="connsiteX3" fmla="*/ 3052789 w 3508292"/>
                <a:gd name="connsiteY3" fmla="*/ 746927 h 821224"/>
                <a:gd name="connsiteX4" fmla="*/ 3505731 w 3508292"/>
                <a:gd name="connsiteY4" fmla="*/ 169246 h 821224"/>
                <a:gd name="connsiteX5" fmla="*/ 3385924 w 3508292"/>
                <a:gd name="connsiteY5" fmla="*/ 210259 h 821224"/>
                <a:gd name="connsiteX6" fmla="*/ 504142 w 3508292"/>
                <a:gd name="connsiteY6" fmla="*/ 869 h 821224"/>
                <a:gd name="connsiteX7" fmla="*/ 404982 w 3508292"/>
                <a:gd name="connsiteY7" fmla="*/ 47512 h 821224"/>
                <a:gd name="connsiteX8" fmla="*/ 0 w 3508292"/>
                <a:gd name="connsiteY8" fmla="*/ 666557 h 821224"/>
                <a:gd name="connsiteX0" fmla="*/ 0 w 3505939"/>
                <a:gd name="connsiteY0" fmla="*/ 666557 h 821224"/>
                <a:gd name="connsiteX1" fmla="*/ 53072 w 3505939"/>
                <a:gd name="connsiteY1" fmla="*/ 611141 h 821224"/>
                <a:gd name="connsiteX2" fmla="*/ 2943311 w 3505939"/>
                <a:gd name="connsiteY2" fmla="*/ 821095 h 821224"/>
                <a:gd name="connsiteX3" fmla="*/ 3052789 w 3505939"/>
                <a:gd name="connsiteY3" fmla="*/ 746927 h 821224"/>
                <a:gd name="connsiteX4" fmla="*/ 3505731 w 3505939"/>
                <a:gd name="connsiteY4" fmla="*/ 169246 h 821224"/>
                <a:gd name="connsiteX5" fmla="*/ 3385924 w 3505939"/>
                <a:gd name="connsiteY5" fmla="*/ 210259 h 821224"/>
                <a:gd name="connsiteX6" fmla="*/ 504142 w 3505939"/>
                <a:gd name="connsiteY6" fmla="*/ 869 h 821224"/>
                <a:gd name="connsiteX7" fmla="*/ 404982 w 3505939"/>
                <a:gd name="connsiteY7" fmla="*/ 47512 h 821224"/>
                <a:gd name="connsiteX8" fmla="*/ 0 w 3505939"/>
                <a:gd name="connsiteY8" fmla="*/ 666557 h 821224"/>
                <a:gd name="connsiteX0" fmla="*/ 0 w 3505939"/>
                <a:gd name="connsiteY0" fmla="*/ 666557 h 821224"/>
                <a:gd name="connsiteX1" fmla="*/ 53072 w 3505939"/>
                <a:gd name="connsiteY1" fmla="*/ 611141 h 821224"/>
                <a:gd name="connsiteX2" fmla="*/ 2943311 w 3505939"/>
                <a:gd name="connsiteY2" fmla="*/ 821095 h 821224"/>
                <a:gd name="connsiteX3" fmla="*/ 3052789 w 3505939"/>
                <a:gd name="connsiteY3" fmla="*/ 746927 h 821224"/>
                <a:gd name="connsiteX4" fmla="*/ 3505731 w 3505939"/>
                <a:gd name="connsiteY4" fmla="*/ 169246 h 821224"/>
                <a:gd name="connsiteX5" fmla="*/ 3385924 w 3505939"/>
                <a:gd name="connsiteY5" fmla="*/ 210259 h 821224"/>
                <a:gd name="connsiteX6" fmla="*/ 504142 w 3505939"/>
                <a:gd name="connsiteY6" fmla="*/ 869 h 821224"/>
                <a:gd name="connsiteX7" fmla="*/ 404982 w 3505939"/>
                <a:gd name="connsiteY7" fmla="*/ 47512 h 821224"/>
                <a:gd name="connsiteX8" fmla="*/ 0 w 3505939"/>
                <a:gd name="connsiteY8" fmla="*/ 666557 h 821224"/>
                <a:gd name="connsiteX0" fmla="*/ 0 w 3505940"/>
                <a:gd name="connsiteY0" fmla="*/ 666557 h 821224"/>
                <a:gd name="connsiteX1" fmla="*/ 53072 w 3505940"/>
                <a:gd name="connsiteY1" fmla="*/ 611141 h 821224"/>
                <a:gd name="connsiteX2" fmla="*/ 2943311 w 3505940"/>
                <a:gd name="connsiteY2" fmla="*/ 821095 h 821224"/>
                <a:gd name="connsiteX3" fmla="*/ 3052789 w 3505940"/>
                <a:gd name="connsiteY3" fmla="*/ 746927 h 821224"/>
                <a:gd name="connsiteX4" fmla="*/ 3505732 w 3505940"/>
                <a:gd name="connsiteY4" fmla="*/ 169246 h 821224"/>
                <a:gd name="connsiteX5" fmla="*/ 3385924 w 3505940"/>
                <a:gd name="connsiteY5" fmla="*/ 210259 h 821224"/>
                <a:gd name="connsiteX6" fmla="*/ 504142 w 3505940"/>
                <a:gd name="connsiteY6" fmla="*/ 869 h 821224"/>
                <a:gd name="connsiteX7" fmla="*/ 404982 w 3505940"/>
                <a:gd name="connsiteY7" fmla="*/ 47512 h 821224"/>
                <a:gd name="connsiteX8" fmla="*/ 0 w 3505940"/>
                <a:gd name="connsiteY8" fmla="*/ 666557 h 821224"/>
                <a:gd name="connsiteX0" fmla="*/ 0 w 3505940"/>
                <a:gd name="connsiteY0" fmla="*/ 666557 h 821224"/>
                <a:gd name="connsiteX1" fmla="*/ 53072 w 3505940"/>
                <a:gd name="connsiteY1" fmla="*/ 611141 h 821224"/>
                <a:gd name="connsiteX2" fmla="*/ 2943311 w 3505940"/>
                <a:gd name="connsiteY2" fmla="*/ 821095 h 821224"/>
                <a:gd name="connsiteX3" fmla="*/ 3052789 w 3505940"/>
                <a:gd name="connsiteY3" fmla="*/ 746927 h 821224"/>
                <a:gd name="connsiteX4" fmla="*/ 3505732 w 3505940"/>
                <a:gd name="connsiteY4" fmla="*/ 169246 h 821224"/>
                <a:gd name="connsiteX5" fmla="*/ 3346283 w 3505940"/>
                <a:gd name="connsiteY5" fmla="*/ 207412 h 821224"/>
                <a:gd name="connsiteX6" fmla="*/ 504142 w 3505940"/>
                <a:gd name="connsiteY6" fmla="*/ 869 h 821224"/>
                <a:gd name="connsiteX7" fmla="*/ 404982 w 3505940"/>
                <a:gd name="connsiteY7" fmla="*/ 47512 h 821224"/>
                <a:gd name="connsiteX8" fmla="*/ 0 w 3505940"/>
                <a:gd name="connsiteY8" fmla="*/ 666557 h 821224"/>
                <a:gd name="connsiteX0" fmla="*/ 0 w 3505940"/>
                <a:gd name="connsiteY0" fmla="*/ 666557 h 821224"/>
                <a:gd name="connsiteX1" fmla="*/ 53072 w 3505940"/>
                <a:gd name="connsiteY1" fmla="*/ 611141 h 821224"/>
                <a:gd name="connsiteX2" fmla="*/ 2943311 w 3505940"/>
                <a:gd name="connsiteY2" fmla="*/ 821095 h 821224"/>
                <a:gd name="connsiteX3" fmla="*/ 3052789 w 3505940"/>
                <a:gd name="connsiteY3" fmla="*/ 746927 h 821224"/>
                <a:gd name="connsiteX4" fmla="*/ 3505732 w 3505940"/>
                <a:gd name="connsiteY4" fmla="*/ 169246 h 821224"/>
                <a:gd name="connsiteX5" fmla="*/ 3346283 w 3505940"/>
                <a:gd name="connsiteY5" fmla="*/ 207412 h 821224"/>
                <a:gd name="connsiteX6" fmla="*/ 504142 w 3505940"/>
                <a:gd name="connsiteY6" fmla="*/ 869 h 821224"/>
                <a:gd name="connsiteX7" fmla="*/ 404982 w 3505940"/>
                <a:gd name="connsiteY7" fmla="*/ 47512 h 821224"/>
                <a:gd name="connsiteX8" fmla="*/ 0 w 3505940"/>
                <a:gd name="connsiteY8" fmla="*/ 666557 h 821224"/>
                <a:gd name="connsiteX0" fmla="*/ 0 w 3502927"/>
                <a:gd name="connsiteY0" fmla="*/ 666557 h 821224"/>
                <a:gd name="connsiteX1" fmla="*/ 53072 w 3502927"/>
                <a:gd name="connsiteY1" fmla="*/ 611141 h 821224"/>
                <a:gd name="connsiteX2" fmla="*/ 2943311 w 3502927"/>
                <a:gd name="connsiteY2" fmla="*/ 821095 h 821224"/>
                <a:gd name="connsiteX3" fmla="*/ 3052789 w 3502927"/>
                <a:gd name="connsiteY3" fmla="*/ 746927 h 821224"/>
                <a:gd name="connsiteX4" fmla="*/ 3502717 w 3502927"/>
                <a:gd name="connsiteY4" fmla="*/ 149945 h 821224"/>
                <a:gd name="connsiteX5" fmla="*/ 3346283 w 3502927"/>
                <a:gd name="connsiteY5" fmla="*/ 207412 h 821224"/>
                <a:gd name="connsiteX6" fmla="*/ 504142 w 3502927"/>
                <a:gd name="connsiteY6" fmla="*/ 869 h 821224"/>
                <a:gd name="connsiteX7" fmla="*/ 404982 w 3502927"/>
                <a:gd name="connsiteY7" fmla="*/ 47512 h 821224"/>
                <a:gd name="connsiteX8" fmla="*/ 0 w 3502927"/>
                <a:gd name="connsiteY8" fmla="*/ 666557 h 821224"/>
                <a:gd name="connsiteX0" fmla="*/ 0 w 3502927"/>
                <a:gd name="connsiteY0" fmla="*/ 666557 h 821224"/>
                <a:gd name="connsiteX1" fmla="*/ 53072 w 3502927"/>
                <a:gd name="connsiteY1" fmla="*/ 611141 h 821224"/>
                <a:gd name="connsiteX2" fmla="*/ 2943311 w 3502927"/>
                <a:gd name="connsiteY2" fmla="*/ 821095 h 821224"/>
                <a:gd name="connsiteX3" fmla="*/ 3052789 w 3502927"/>
                <a:gd name="connsiteY3" fmla="*/ 746927 h 821224"/>
                <a:gd name="connsiteX4" fmla="*/ 3502717 w 3502927"/>
                <a:gd name="connsiteY4" fmla="*/ 149945 h 821224"/>
                <a:gd name="connsiteX5" fmla="*/ 3346283 w 3502927"/>
                <a:gd name="connsiteY5" fmla="*/ 207412 h 821224"/>
                <a:gd name="connsiteX6" fmla="*/ 504142 w 3502927"/>
                <a:gd name="connsiteY6" fmla="*/ 869 h 821224"/>
                <a:gd name="connsiteX7" fmla="*/ 404982 w 3502927"/>
                <a:gd name="connsiteY7" fmla="*/ 47512 h 821224"/>
                <a:gd name="connsiteX8" fmla="*/ 0 w 3502927"/>
                <a:gd name="connsiteY8" fmla="*/ 666557 h 821224"/>
                <a:gd name="connsiteX0" fmla="*/ 0 w 3549760"/>
                <a:gd name="connsiteY0" fmla="*/ 666557 h 821224"/>
                <a:gd name="connsiteX1" fmla="*/ 53072 w 3549760"/>
                <a:gd name="connsiteY1" fmla="*/ 611141 h 821224"/>
                <a:gd name="connsiteX2" fmla="*/ 2943311 w 3549760"/>
                <a:gd name="connsiteY2" fmla="*/ 821095 h 821224"/>
                <a:gd name="connsiteX3" fmla="*/ 3052789 w 3549760"/>
                <a:gd name="connsiteY3" fmla="*/ 746927 h 821224"/>
                <a:gd name="connsiteX4" fmla="*/ 3549573 w 3549760"/>
                <a:gd name="connsiteY4" fmla="*/ 167623 h 821224"/>
                <a:gd name="connsiteX5" fmla="*/ 3346283 w 3549760"/>
                <a:gd name="connsiteY5" fmla="*/ 207412 h 821224"/>
                <a:gd name="connsiteX6" fmla="*/ 504142 w 3549760"/>
                <a:gd name="connsiteY6" fmla="*/ 869 h 821224"/>
                <a:gd name="connsiteX7" fmla="*/ 404982 w 3549760"/>
                <a:gd name="connsiteY7" fmla="*/ 47512 h 821224"/>
                <a:gd name="connsiteX8" fmla="*/ 0 w 3549760"/>
                <a:gd name="connsiteY8" fmla="*/ 666557 h 821224"/>
                <a:gd name="connsiteX0" fmla="*/ 0 w 3549760"/>
                <a:gd name="connsiteY0" fmla="*/ 666557 h 821224"/>
                <a:gd name="connsiteX1" fmla="*/ 53072 w 3549760"/>
                <a:gd name="connsiteY1" fmla="*/ 611141 h 821224"/>
                <a:gd name="connsiteX2" fmla="*/ 2943311 w 3549760"/>
                <a:gd name="connsiteY2" fmla="*/ 821095 h 821224"/>
                <a:gd name="connsiteX3" fmla="*/ 3052789 w 3549760"/>
                <a:gd name="connsiteY3" fmla="*/ 746927 h 821224"/>
                <a:gd name="connsiteX4" fmla="*/ 3549573 w 3549760"/>
                <a:gd name="connsiteY4" fmla="*/ 167623 h 821224"/>
                <a:gd name="connsiteX5" fmla="*/ 3346283 w 3549760"/>
                <a:gd name="connsiteY5" fmla="*/ 207412 h 821224"/>
                <a:gd name="connsiteX6" fmla="*/ 504142 w 3549760"/>
                <a:gd name="connsiteY6" fmla="*/ 869 h 821224"/>
                <a:gd name="connsiteX7" fmla="*/ 404982 w 3549760"/>
                <a:gd name="connsiteY7" fmla="*/ 47512 h 821224"/>
                <a:gd name="connsiteX8" fmla="*/ 0 w 3549760"/>
                <a:gd name="connsiteY8" fmla="*/ 666557 h 821224"/>
                <a:gd name="connsiteX0" fmla="*/ 0 w 3557923"/>
                <a:gd name="connsiteY0" fmla="*/ 666557 h 821224"/>
                <a:gd name="connsiteX1" fmla="*/ 53072 w 3557923"/>
                <a:gd name="connsiteY1" fmla="*/ 611141 h 821224"/>
                <a:gd name="connsiteX2" fmla="*/ 2943311 w 3557923"/>
                <a:gd name="connsiteY2" fmla="*/ 821095 h 821224"/>
                <a:gd name="connsiteX3" fmla="*/ 3052789 w 3557923"/>
                <a:gd name="connsiteY3" fmla="*/ 746927 h 821224"/>
                <a:gd name="connsiteX4" fmla="*/ 3557739 w 3557923"/>
                <a:gd name="connsiteY4" fmla="*/ 163439 h 821224"/>
                <a:gd name="connsiteX5" fmla="*/ 3346283 w 3557923"/>
                <a:gd name="connsiteY5" fmla="*/ 207412 h 821224"/>
                <a:gd name="connsiteX6" fmla="*/ 504142 w 3557923"/>
                <a:gd name="connsiteY6" fmla="*/ 869 h 821224"/>
                <a:gd name="connsiteX7" fmla="*/ 404982 w 3557923"/>
                <a:gd name="connsiteY7" fmla="*/ 47512 h 821224"/>
                <a:gd name="connsiteX8" fmla="*/ 0 w 3557923"/>
                <a:gd name="connsiteY8" fmla="*/ 666557 h 821224"/>
                <a:gd name="connsiteX0" fmla="*/ 0 w 3558874"/>
                <a:gd name="connsiteY0" fmla="*/ 666557 h 821224"/>
                <a:gd name="connsiteX1" fmla="*/ 53072 w 3558874"/>
                <a:gd name="connsiteY1" fmla="*/ 611141 h 821224"/>
                <a:gd name="connsiteX2" fmla="*/ 2943311 w 3558874"/>
                <a:gd name="connsiteY2" fmla="*/ 821095 h 821224"/>
                <a:gd name="connsiteX3" fmla="*/ 3052789 w 3558874"/>
                <a:gd name="connsiteY3" fmla="*/ 746927 h 821224"/>
                <a:gd name="connsiteX4" fmla="*/ 3558690 w 3558874"/>
                <a:gd name="connsiteY4" fmla="*/ 144423 h 821224"/>
                <a:gd name="connsiteX5" fmla="*/ 3346283 w 3558874"/>
                <a:gd name="connsiteY5" fmla="*/ 207412 h 821224"/>
                <a:gd name="connsiteX6" fmla="*/ 504142 w 3558874"/>
                <a:gd name="connsiteY6" fmla="*/ 869 h 821224"/>
                <a:gd name="connsiteX7" fmla="*/ 404982 w 3558874"/>
                <a:gd name="connsiteY7" fmla="*/ 47512 h 821224"/>
                <a:gd name="connsiteX8" fmla="*/ 0 w 3558874"/>
                <a:gd name="connsiteY8" fmla="*/ 666557 h 821224"/>
                <a:gd name="connsiteX0" fmla="*/ 0 w 3558874"/>
                <a:gd name="connsiteY0" fmla="*/ 666557 h 821224"/>
                <a:gd name="connsiteX1" fmla="*/ 53072 w 3558874"/>
                <a:gd name="connsiteY1" fmla="*/ 611141 h 821224"/>
                <a:gd name="connsiteX2" fmla="*/ 2943311 w 3558874"/>
                <a:gd name="connsiteY2" fmla="*/ 821095 h 821224"/>
                <a:gd name="connsiteX3" fmla="*/ 3052789 w 3558874"/>
                <a:gd name="connsiteY3" fmla="*/ 746927 h 821224"/>
                <a:gd name="connsiteX4" fmla="*/ 3558690 w 3558874"/>
                <a:gd name="connsiteY4" fmla="*/ 144423 h 821224"/>
                <a:gd name="connsiteX5" fmla="*/ 3346283 w 3558874"/>
                <a:gd name="connsiteY5" fmla="*/ 207412 h 821224"/>
                <a:gd name="connsiteX6" fmla="*/ 504142 w 3558874"/>
                <a:gd name="connsiteY6" fmla="*/ 869 h 821224"/>
                <a:gd name="connsiteX7" fmla="*/ 404982 w 3558874"/>
                <a:gd name="connsiteY7" fmla="*/ 47512 h 821224"/>
                <a:gd name="connsiteX8" fmla="*/ 0 w 3558874"/>
                <a:gd name="connsiteY8" fmla="*/ 666557 h 821224"/>
                <a:gd name="connsiteX0" fmla="*/ 0 w 3514814"/>
                <a:gd name="connsiteY0" fmla="*/ 666557 h 821224"/>
                <a:gd name="connsiteX1" fmla="*/ 53072 w 3514814"/>
                <a:gd name="connsiteY1" fmla="*/ 611141 h 821224"/>
                <a:gd name="connsiteX2" fmla="*/ 2943311 w 3514814"/>
                <a:gd name="connsiteY2" fmla="*/ 821095 h 821224"/>
                <a:gd name="connsiteX3" fmla="*/ 3052789 w 3514814"/>
                <a:gd name="connsiteY3" fmla="*/ 746927 h 821224"/>
                <a:gd name="connsiteX4" fmla="*/ 3514611 w 3514814"/>
                <a:gd name="connsiteY4" fmla="*/ 150800 h 821224"/>
                <a:gd name="connsiteX5" fmla="*/ 3346283 w 3514814"/>
                <a:gd name="connsiteY5" fmla="*/ 207412 h 821224"/>
                <a:gd name="connsiteX6" fmla="*/ 504142 w 3514814"/>
                <a:gd name="connsiteY6" fmla="*/ 869 h 821224"/>
                <a:gd name="connsiteX7" fmla="*/ 404982 w 3514814"/>
                <a:gd name="connsiteY7" fmla="*/ 47512 h 821224"/>
                <a:gd name="connsiteX8" fmla="*/ 0 w 3514814"/>
                <a:gd name="connsiteY8" fmla="*/ 666557 h 821224"/>
                <a:gd name="connsiteX0" fmla="*/ 0 w 3514611"/>
                <a:gd name="connsiteY0" fmla="*/ 666557 h 821224"/>
                <a:gd name="connsiteX1" fmla="*/ 53072 w 3514611"/>
                <a:gd name="connsiteY1" fmla="*/ 611141 h 821224"/>
                <a:gd name="connsiteX2" fmla="*/ 2943311 w 3514611"/>
                <a:gd name="connsiteY2" fmla="*/ 821095 h 821224"/>
                <a:gd name="connsiteX3" fmla="*/ 3052789 w 3514611"/>
                <a:gd name="connsiteY3" fmla="*/ 746927 h 821224"/>
                <a:gd name="connsiteX4" fmla="*/ 3514611 w 3514611"/>
                <a:gd name="connsiteY4" fmla="*/ 150800 h 821224"/>
                <a:gd name="connsiteX5" fmla="*/ 3346283 w 3514611"/>
                <a:gd name="connsiteY5" fmla="*/ 207412 h 821224"/>
                <a:gd name="connsiteX6" fmla="*/ 504142 w 3514611"/>
                <a:gd name="connsiteY6" fmla="*/ 869 h 821224"/>
                <a:gd name="connsiteX7" fmla="*/ 404982 w 3514611"/>
                <a:gd name="connsiteY7" fmla="*/ 47512 h 821224"/>
                <a:gd name="connsiteX8" fmla="*/ 0 w 3514611"/>
                <a:gd name="connsiteY8" fmla="*/ 666557 h 821224"/>
                <a:gd name="connsiteX0" fmla="*/ 0 w 3542835"/>
                <a:gd name="connsiteY0" fmla="*/ 666557 h 821224"/>
                <a:gd name="connsiteX1" fmla="*/ 53072 w 3542835"/>
                <a:gd name="connsiteY1" fmla="*/ 611141 h 821224"/>
                <a:gd name="connsiteX2" fmla="*/ 2943311 w 3542835"/>
                <a:gd name="connsiteY2" fmla="*/ 821095 h 821224"/>
                <a:gd name="connsiteX3" fmla="*/ 3052789 w 3542835"/>
                <a:gd name="connsiteY3" fmla="*/ 746927 h 821224"/>
                <a:gd name="connsiteX4" fmla="*/ 3542835 w 3542835"/>
                <a:gd name="connsiteY4" fmla="*/ 143285 h 821224"/>
                <a:gd name="connsiteX5" fmla="*/ 3346283 w 3542835"/>
                <a:gd name="connsiteY5" fmla="*/ 207412 h 821224"/>
                <a:gd name="connsiteX6" fmla="*/ 504142 w 3542835"/>
                <a:gd name="connsiteY6" fmla="*/ 869 h 821224"/>
                <a:gd name="connsiteX7" fmla="*/ 404982 w 3542835"/>
                <a:gd name="connsiteY7" fmla="*/ 47512 h 821224"/>
                <a:gd name="connsiteX8" fmla="*/ 0 w 3542835"/>
                <a:gd name="connsiteY8" fmla="*/ 666557 h 821224"/>
                <a:gd name="connsiteX0" fmla="*/ 0 w 3466020"/>
                <a:gd name="connsiteY0" fmla="*/ 666557 h 821224"/>
                <a:gd name="connsiteX1" fmla="*/ 53072 w 3466020"/>
                <a:gd name="connsiteY1" fmla="*/ 611141 h 821224"/>
                <a:gd name="connsiteX2" fmla="*/ 2943311 w 3466020"/>
                <a:gd name="connsiteY2" fmla="*/ 821095 h 821224"/>
                <a:gd name="connsiteX3" fmla="*/ 3052789 w 3466020"/>
                <a:gd name="connsiteY3" fmla="*/ 746927 h 821224"/>
                <a:gd name="connsiteX4" fmla="*/ 3466020 w 3466020"/>
                <a:gd name="connsiteY4" fmla="*/ 247502 h 821224"/>
                <a:gd name="connsiteX5" fmla="*/ 3346283 w 3466020"/>
                <a:gd name="connsiteY5" fmla="*/ 207412 h 821224"/>
                <a:gd name="connsiteX6" fmla="*/ 504142 w 3466020"/>
                <a:gd name="connsiteY6" fmla="*/ 869 h 821224"/>
                <a:gd name="connsiteX7" fmla="*/ 404982 w 3466020"/>
                <a:gd name="connsiteY7" fmla="*/ 47512 h 821224"/>
                <a:gd name="connsiteX8" fmla="*/ 0 w 3466020"/>
                <a:gd name="connsiteY8" fmla="*/ 666557 h 821224"/>
                <a:gd name="connsiteX0" fmla="*/ 0 w 3546579"/>
                <a:gd name="connsiteY0" fmla="*/ 666557 h 821224"/>
                <a:gd name="connsiteX1" fmla="*/ 53072 w 3546579"/>
                <a:gd name="connsiteY1" fmla="*/ 611141 h 821224"/>
                <a:gd name="connsiteX2" fmla="*/ 2943311 w 3546579"/>
                <a:gd name="connsiteY2" fmla="*/ 821095 h 821224"/>
                <a:gd name="connsiteX3" fmla="*/ 3052789 w 3546579"/>
                <a:gd name="connsiteY3" fmla="*/ 746927 h 821224"/>
                <a:gd name="connsiteX4" fmla="*/ 3466020 w 3546579"/>
                <a:gd name="connsiteY4" fmla="*/ 247502 h 821224"/>
                <a:gd name="connsiteX5" fmla="*/ 3503568 w 3546579"/>
                <a:gd name="connsiteY5" fmla="*/ 85121 h 821224"/>
                <a:gd name="connsiteX6" fmla="*/ 504142 w 3546579"/>
                <a:gd name="connsiteY6" fmla="*/ 869 h 821224"/>
                <a:gd name="connsiteX7" fmla="*/ 404982 w 3546579"/>
                <a:gd name="connsiteY7" fmla="*/ 47512 h 821224"/>
                <a:gd name="connsiteX8" fmla="*/ 0 w 3546579"/>
                <a:gd name="connsiteY8" fmla="*/ 666557 h 821224"/>
                <a:gd name="connsiteX0" fmla="*/ 0 w 3546579"/>
                <a:gd name="connsiteY0" fmla="*/ 666557 h 821224"/>
                <a:gd name="connsiteX1" fmla="*/ 53072 w 3546579"/>
                <a:gd name="connsiteY1" fmla="*/ 611141 h 821224"/>
                <a:gd name="connsiteX2" fmla="*/ 2943311 w 3546579"/>
                <a:gd name="connsiteY2" fmla="*/ 821095 h 821224"/>
                <a:gd name="connsiteX3" fmla="*/ 3052789 w 3546579"/>
                <a:gd name="connsiteY3" fmla="*/ 746927 h 821224"/>
                <a:gd name="connsiteX4" fmla="*/ 3466020 w 3546579"/>
                <a:gd name="connsiteY4" fmla="*/ 247502 h 821224"/>
                <a:gd name="connsiteX5" fmla="*/ 3503568 w 3546579"/>
                <a:gd name="connsiteY5" fmla="*/ 85121 h 821224"/>
                <a:gd name="connsiteX6" fmla="*/ 504142 w 3546579"/>
                <a:gd name="connsiteY6" fmla="*/ 869 h 821224"/>
                <a:gd name="connsiteX7" fmla="*/ 404982 w 3546579"/>
                <a:gd name="connsiteY7" fmla="*/ 47512 h 821224"/>
                <a:gd name="connsiteX8" fmla="*/ 0 w 3546579"/>
                <a:gd name="connsiteY8" fmla="*/ 666557 h 821224"/>
                <a:gd name="connsiteX0" fmla="*/ 0 w 3511123"/>
                <a:gd name="connsiteY0" fmla="*/ 666557 h 821224"/>
                <a:gd name="connsiteX1" fmla="*/ 53072 w 3511123"/>
                <a:gd name="connsiteY1" fmla="*/ 611141 h 821224"/>
                <a:gd name="connsiteX2" fmla="*/ 2943311 w 3511123"/>
                <a:gd name="connsiteY2" fmla="*/ 821095 h 821224"/>
                <a:gd name="connsiteX3" fmla="*/ 3052789 w 3511123"/>
                <a:gd name="connsiteY3" fmla="*/ 746927 h 821224"/>
                <a:gd name="connsiteX4" fmla="*/ 3466020 w 3511123"/>
                <a:gd name="connsiteY4" fmla="*/ 247502 h 821224"/>
                <a:gd name="connsiteX5" fmla="*/ 3503568 w 3511123"/>
                <a:gd name="connsiteY5" fmla="*/ 85121 h 821224"/>
                <a:gd name="connsiteX6" fmla="*/ 504142 w 3511123"/>
                <a:gd name="connsiteY6" fmla="*/ 869 h 821224"/>
                <a:gd name="connsiteX7" fmla="*/ 404982 w 3511123"/>
                <a:gd name="connsiteY7" fmla="*/ 47512 h 821224"/>
                <a:gd name="connsiteX8" fmla="*/ 0 w 3511123"/>
                <a:gd name="connsiteY8" fmla="*/ 666557 h 821224"/>
                <a:gd name="connsiteX0" fmla="*/ 0 w 3511123"/>
                <a:gd name="connsiteY0" fmla="*/ 666557 h 821224"/>
                <a:gd name="connsiteX1" fmla="*/ 53072 w 3511123"/>
                <a:gd name="connsiteY1" fmla="*/ 611141 h 821224"/>
                <a:gd name="connsiteX2" fmla="*/ 2943311 w 3511123"/>
                <a:gd name="connsiteY2" fmla="*/ 821095 h 821224"/>
                <a:gd name="connsiteX3" fmla="*/ 3052789 w 3511123"/>
                <a:gd name="connsiteY3" fmla="*/ 746927 h 821224"/>
                <a:gd name="connsiteX4" fmla="*/ 3466020 w 3511123"/>
                <a:gd name="connsiteY4" fmla="*/ 247502 h 821224"/>
                <a:gd name="connsiteX5" fmla="*/ 3503568 w 3511123"/>
                <a:gd name="connsiteY5" fmla="*/ 85121 h 821224"/>
                <a:gd name="connsiteX6" fmla="*/ 504142 w 3511123"/>
                <a:gd name="connsiteY6" fmla="*/ 869 h 821224"/>
                <a:gd name="connsiteX7" fmla="*/ 404982 w 3511123"/>
                <a:gd name="connsiteY7" fmla="*/ 47512 h 821224"/>
                <a:gd name="connsiteX8" fmla="*/ 0 w 3511123"/>
                <a:gd name="connsiteY8" fmla="*/ 666557 h 821224"/>
                <a:gd name="connsiteX0" fmla="*/ 0 w 3589180"/>
                <a:gd name="connsiteY0" fmla="*/ 666557 h 821224"/>
                <a:gd name="connsiteX1" fmla="*/ 53072 w 3589180"/>
                <a:gd name="connsiteY1" fmla="*/ 611141 h 821224"/>
                <a:gd name="connsiteX2" fmla="*/ 2943311 w 3589180"/>
                <a:gd name="connsiteY2" fmla="*/ 821095 h 821224"/>
                <a:gd name="connsiteX3" fmla="*/ 3052789 w 3589180"/>
                <a:gd name="connsiteY3" fmla="*/ 746927 h 821224"/>
                <a:gd name="connsiteX4" fmla="*/ 3466020 w 3589180"/>
                <a:gd name="connsiteY4" fmla="*/ 247502 h 821224"/>
                <a:gd name="connsiteX5" fmla="*/ 3581828 w 3589180"/>
                <a:gd name="connsiteY5" fmla="*/ 190935 h 821224"/>
                <a:gd name="connsiteX6" fmla="*/ 504142 w 3589180"/>
                <a:gd name="connsiteY6" fmla="*/ 869 h 821224"/>
                <a:gd name="connsiteX7" fmla="*/ 404982 w 3589180"/>
                <a:gd name="connsiteY7" fmla="*/ 47512 h 821224"/>
                <a:gd name="connsiteX8" fmla="*/ 0 w 3589180"/>
                <a:gd name="connsiteY8" fmla="*/ 666557 h 821224"/>
                <a:gd name="connsiteX0" fmla="*/ 0 w 3589180"/>
                <a:gd name="connsiteY0" fmla="*/ 666557 h 821224"/>
                <a:gd name="connsiteX1" fmla="*/ 53072 w 3589180"/>
                <a:gd name="connsiteY1" fmla="*/ 611141 h 821224"/>
                <a:gd name="connsiteX2" fmla="*/ 2943311 w 3589180"/>
                <a:gd name="connsiteY2" fmla="*/ 821095 h 821224"/>
                <a:gd name="connsiteX3" fmla="*/ 3052789 w 3589180"/>
                <a:gd name="connsiteY3" fmla="*/ 746927 h 821224"/>
                <a:gd name="connsiteX4" fmla="*/ 3466020 w 3589180"/>
                <a:gd name="connsiteY4" fmla="*/ 247502 h 821224"/>
                <a:gd name="connsiteX5" fmla="*/ 3581828 w 3589180"/>
                <a:gd name="connsiteY5" fmla="*/ 190935 h 821224"/>
                <a:gd name="connsiteX6" fmla="*/ 504142 w 3589180"/>
                <a:gd name="connsiteY6" fmla="*/ 869 h 821224"/>
                <a:gd name="connsiteX7" fmla="*/ 404982 w 3589180"/>
                <a:gd name="connsiteY7" fmla="*/ 47512 h 821224"/>
                <a:gd name="connsiteX8" fmla="*/ 0 w 3589180"/>
                <a:gd name="connsiteY8" fmla="*/ 666557 h 821224"/>
                <a:gd name="connsiteX0" fmla="*/ 0 w 3581828"/>
                <a:gd name="connsiteY0" fmla="*/ 666557 h 821224"/>
                <a:gd name="connsiteX1" fmla="*/ 53072 w 3581828"/>
                <a:gd name="connsiteY1" fmla="*/ 611141 h 821224"/>
                <a:gd name="connsiteX2" fmla="*/ 2943311 w 3581828"/>
                <a:gd name="connsiteY2" fmla="*/ 821095 h 821224"/>
                <a:gd name="connsiteX3" fmla="*/ 3052789 w 3581828"/>
                <a:gd name="connsiteY3" fmla="*/ 746927 h 821224"/>
                <a:gd name="connsiteX4" fmla="*/ 3466020 w 3581828"/>
                <a:gd name="connsiteY4" fmla="*/ 247502 h 821224"/>
                <a:gd name="connsiteX5" fmla="*/ 3581828 w 3581828"/>
                <a:gd name="connsiteY5" fmla="*/ 190935 h 821224"/>
                <a:gd name="connsiteX6" fmla="*/ 504142 w 3581828"/>
                <a:gd name="connsiteY6" fmla="*/ 869 h 821224"/>
                <a:gd name="connsiteX7" fmla="*/ 404982 w 3581828"/>
                <a:gd name="connsiteY7" fmla="*/ 47512 h 821224"/>
                <a:gd name="connsiteX8" fmla="*/ 0 w 3581828"/>
                <a:gd name="connsiteY8" fmla="*/ 666557 h 821224"/>
                <a:gd name="connsiteX0" fmla="*/ 0 w 3466020"/>
                <a:gd name="connsiteY0" fmla="*/ 666557 h 821224"/>
                <a:gd name="connsiteX1" fmla="*/ 53072 w 3466020"/>
                <a:gd name="connsiteY1" fmla="*/ 611141 h 821224"/>
                <a:gd name="connsiteX2" fmla="*/ 2943311 w 3466020"/>
                <a:gd name="connsiteY2" fmla="*/ 821095 h 821224"/>
                <a:gd name="connsiteX3" fmla="*/ 3052789 w 3466020"/>
                <a:gd name="connsiteY3" fmla="*/ 746927 h 821224"/>
                <a:gd name="connsiteX4" fmla="*/ 3466020 w 3466020"/>
                <a:gd name="connsiteY4" fmla="*/ 247502 h 821224"/>
                <a:gd name="connsiteX5" fmla="*/ 3458465 w 3466020"/>
                <a:gd name="connsiteY5" fmla="*/ 191615 h 821224"/>
                <a:gd name="connsiteX6" fmla="*/ 504142 w 3466020"/>
                <a:gd name="connsiteY6" fmla="*/ 869 h 821224"/>
                <a:gd name="connsiteX7" fmla="*/ 404982 w 3466020"/>
                <a:gd name="connsiteY7" fmla="*/ 47512 h 821224"/>
                <a:gd name="connsiteX8" fmla="*/ 0 w 3466020"/>
                <a:gd name="connsiteY8" fmla="*/ 666557 h 821224"/>
                <a:gd name="connsiteX0" fmla="*/ 0 w 3631543"/>
                <a:gd name="connsiteY0" fmla="*/ 666557 h 821224"/>
                <a:gd name="connsiteX1" fmla="*/ 53072 w 3631543"/>
                <a:gd name="connsiteY1" fmla="*/ 611141 h 821224"/>
                <a:gd name="connsiteX2" fmla="*/ 2943311 w 3631543"/>
                <a:gd name="connsiteY2" fmla="*/ 821095 h 821224"/>
                <a:gd name="connsiteX3" fmla="*/ 3052789 w 3631543"/>
                <a:gd name="connsiteY3" fmla="*/ 746927 h 821224"/>
                <a:gd name="connsiteX4" fmla="*/ 3631543 w 3631543"/>
                <a:gd name="connsiteY4" fmla="*/ 39924 h 821224"/>
                <a:gd name="connsiteX5" fmla="*/ 3458465 w 3631543"/>
                <a:gd name="connsiteY5" fmla="*/ 191615 h 821224"/>
                <a:gd name="connsiteX6" fmla="*/ 504142 w 3631543"/>
                <a:gd name="connsiteY6" fmla="*/ 869 h 821224"/>
                <a:gd name="connsiteX7" fmla="*/ 404982 w 3631543"/>
                <a:gd name="connsiteY7" fmla="*/ 47512 h 821224"/>
                <a:gd name="connsiteX8" fmla="*/ 0 w 3631543"/>
                <a:gd name="connsiteY8" fmla="*/ 666557 h 821224"/>
                <a:gd name="connsiteX0" fmla="*/ 0 w 3631543"/>
                <a:gd name="connsiteY0" fmla="*/ 666557 h 821224"/>
                <a:gd name="connsiteX1" fmla="*/ 53072 w 3631543"/>
                <a:gd name="connsiteY1" fmla="*/ 611141 h 821224"/>
                <a:gd name="connsiteX2" fmla="*/ 2943311 w 3631543"/>
                <a:gd name="connsiteY2" fmla="*/ 821095 h 821224"/>
                <a:gd name="connsiteX3" fmla="*/ 3052789 w 3631543"/>
                <a:gd name="connsiteY3" fmla="*/ 746927 h 821224"/>
                <a:gd name="connsiteX4" fmla="*/ 3631543 w 3631543"/>
                <a:gd name="connsiteY4" fmla="*/ 39924 h 821224"/>
                <a:gd name="connsiteX5" fmla="*/ 3458465 w 3631543"/>
                <a:gd name="connsiteY5" fmla="*/ 191615 h 821224"/>
                <a:gd name="connsiteX6" fmla="*/ 504142 w 3631543"/>
                <a:gd name="connsiteY6" fmla="*/ 869 h 821224"/>
                <a:gd name="connsiteX7" fmla="*/ 404982 w 3631543"/>
                <a:gd name="connsiteY7" fmla="*/ 47512 h 821224"/>
                <a:gd name="connsiteX8" fmla="*/ 0 w 3631543"/>
                <a:gd name="connsiteY8" fmla="*/ 666557 h 821224"/>
                <a:gd name="connsiteX0" fmla="*/ 0 w 3631543"/>
                <a:gd name="connsiteY0" fmla="*/ 666557 h 821224"/>
                <a:gd name="connsiteX1" fmla="*/ 53072 w 3631543"/>
                <a:gd name="connsiteY1" fmla="*/ 611141 h 821224"/>
                <a:gd name="connsiteX2" fmla="*/ 2943311 w 3631543"/>
                <a:gd name="connsiteY2" fmla="*/ 821095 h 821224"/>
                <a:gd name="connsiteX3" fmla="*/ 3052789 w 3631543"/>
                <a:gd name="connsiteY3" fmla="*/ 746927 h 821224"/>
                <a:gd name="connsiteX4" fmla="*/ 3631543 w 3631543"/>
                <a:gd name="connsiteY4" fmla="*/ 39924 h 821224"/>
                <a:gd name="connsiteX5" fmla="*/ 3458465 w 3631543"/>
                <a:gd name="connsiteY5" fmla="*/ 191615 h 821224"/>
                <a:gd name="connsiteX6" fmla="*/ 504142 w 3631543"/>
                <a:gd name="connsiteY6" fmla="*/ 869 h 821224"/>
                <a:gd name="connsiteX7" fmla="*/ 404982 w 3631543"/>
                <a:gd name="connsiteY7" fmla="*/ 47512 h 821224"/>
                <a:gd name="connsiteX8" fmla="*/ 0 w 3631543"/>
                <a:gd name="connsiteY8" fmla="*/ 666557 h 821224"/>
                <a:gd name="connsiteX0" fmla="*/ 0 w 3594534"/>
                <a:gd name="connsiteY0" fmla="*/ 666557 h 821224"/>
                <a:gd name="connsiteX1" fmla="*/ 53072 w 3594534"/>
                <a:gd name="connsiteY1" fmla="*/ 611141 h 821224"/>
                <a:gd name="connsiteX2" fmla="*/ 2943311 w 3594534"/>
                <a:gd name="connsiteY2" fmla="*/ 821095 h 821224"/>
                <a:gd name="connsiteX3" fmla="*/ 3052789 w 3594534"/>
                <a:gd name="connsiteY3" fmla="*/ 746927 h 821224"/>
                <a:gd name="connsiteX4" fmla="*/ 3594534 w 3594534"/>
                <a:gd name="connsiteY4" fmla="*/ 223336 h 821224"/>
                <a:gd name="connsiteX5" fmla="*/ 3458465 w 3594534"/>
                <a:gd name="connsiteY5" fmla="*/ 191615 h 821224"/>
                <a:gd name="connsiteX6" fmla="*/ 504142 w 3594534"/>
                <a:gd name="connsiteY6" fmla="*/ 869 h 821224"/>
                <a:gd name="connsiteX7" fmla="*/ 404982 w 3594534"/>
                <a:gd name="connsiteY7" fmla="*/ 47512 h 821224"/>
                <a:gd name="connsiteX8" fmla="*/ 0 w 3594534"/>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458465 w 3516748"/>
                <a:gd name="connsiteY5" fmla="*/ 191615 h 821224"/>
                <a:gd name="connsiteX6" fmla="*/ 504142 w 3516748"/>
                <a:gd name="connsiteY6" fmla="*/ 869 h 821224"/>
                <a:gd name="connsiteX7" fmla="*/ 404982 w 3516748"/>
                <a:gd name="connsiteY7" fmla="*/ 47512 h 821224"/>
                <a:gd name="connsiteX8" fmla="*/ 0 w 3516748"/>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458465 w 3516748"/>
                <a:gd name="connsiteY5" fmla="*/ 191615 h 821224"/>
                <a:gd name="connsiteX6" fmla="*/ 504142 w 3516748"/>
                <a:gd name="connsiteY6" fmla="*/ 869 h 821224"/>
                <a:gd name="connsiteX7" fmla="*/ 404982 w 3516748"/>
                <a:gd name="connsiteY7" fmla="*/ 47512 h 821224"/>
                <a:gd name="connsiteX8" fmla="*/ 0 w 3516748"/>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458465 w 3516748"/>
                <a:gd name="connsiteY5" fmla="*/ 191615 h 821224"/>
                <a:gd name="connsiteX6" fmla="*/ 504142 w 3516748"/>
                <a:gd name="connsiteY6" fmla="*/ 869 h 821224"/>
                <a:gd name="connsiteX7" fmla="*/ 404982 w 3516748"/>
                <a:gd name="connsiteY7" fmla="*/ 47512 h 821224"/>
                <a:gd name="connsiteX8" fmla="*/ 0 w 3516748"/>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458465 w 3516748"/>
                <a:gd name="connsiteY5" fmla="*/ 191615 h 821224"/>
                <a:gd name="connsiteX6" fmla="*/ 504142 w 3516748"/>
                <a:gd name="connsiteY6" fmla="*/ 869 h 821224"/>
                <a:gd name="connsiteX7" fmla="*/ 404982 w 3516748"/>
                <a:gd name="connsiteY7" fmla="*/ 47512 h 821224"/>
                <a:gd name="connsiteX8" fmla="*/ 0 w 3516748"/>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326938 w 3516748"/>
                <a:gd name="connsiteY5" fmla="*/ 196481 h 821224"/>
                <a:gd name="connsiteX6" fmla="*/ 504142 w 3516748"/>
                <a:gd name="connsiteY6" fmla="*/ 869 h 821224"/>
                <a:gd name="connsiteX7" fmla="*/ 404982 w 3516748"/>
                <a:gd name="connsiteY7" fmla="*/ 47512 h 821224"/>
                <a:gd name="connsiteX8" fmla="*/ 0 w 3516748"/>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326938 w 3516748"/>
                <a:gd name="connsiteY5" fmla="*/ 196481 h 821224"/>
                <a:gd name="connsiteX6" fmla="*/ 504142 w 3516748"/>
                <a:gd name="connsiteY6" fmla="*/ 869 h 821224"/>
                <a:gd name="connsiteX7" fmla="*/ 404982 w 3516748"/>
                <a:gd name="connsiteY7" fmla="*/ 47512 h 821224"/>
                <a:gd name="connsiteX8" fmla="*/ 0 w 3516748"/>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262326 w 3516748"/>
                <a:gd name="connsiteY5" fmla="*/ 215695 h 821224"/>
                <a:gd name="connsiteX6" fmla="*/ 504142 w 3516748"/>
                <a:gd name="connsiteY6" fmla="*/ 869 h 821224"/>
                <a:gd name="connsiteX7" fmla="*/ 404982 w 3516748"/>
                <a:gd name="connsiteY7" fmla="*/ 47512 h 821224"/>
                <a:gd name="connsiteX8" fmla="*/ 0 w 3516748"/>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2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2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2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25151"/>
                <a:gd name="connsiteY0" fmla="*/ 666557 h 821224"/>
                <a:gd name="connsiteX1" fmla="*/ 53072 w 3525151"/>
                <a:gd name="connsiteY1" fmla="*/ 611141 h 821224"/>
                <a:gd name="connsiteX2" fmla="*/ 2943311 w 3525151"/>
                <a:gd name="connsiteY2" fmla="*/ 821095 h 821224"/>
                <a:gd name="connsiteX3" fmla="*/ 3052789 w 3525151"/>
                <a:gd name="connsiteY3" fmla="*/ 746927 h 821224"/>
                <a:gd name="connsiteX4" fmla="*/ 3525151 w 3525151"/>
                <a:gd name="connsiteY4" fmla="*/ 99075 h 821224"/>
                <a:gd name="connsiteX5" fmla="*/ 3262326 w 3525151"/>
                <a:gd name="connsiteY5" fmla="*/ 215695 h 821224"/>
                <a:gd name="connsiteX6" fmla="*/ 504142 w 3525151"/>
                <a:gd name="connsiteY6" fmla="*/ 869 h 821224"/>
                <a:gd name="connsiteX7" fmla="*/ 404982 w 3525151"/>
                <a:gd name="connsiteY7" fmla="*/ 47512 h 821224"/>
                <a:gd name="connsiteX8" fmla="*/ 0 w 3525151"/>
                <a:gd name="connsiteY8" fmla="*/ 666557 h 821224"/>
                <a:gd name="connsiteX0" fmla="*/ 0 w 3528181"/>
                <a:gd name="connsiteY0" fmla="*/ 666557 h 821224"/>
                <a:gd name="connsiteX1" fmla="*/ 53072 w 3528181"/>
                <a:gd name="connsiteY1" fmla="*/ 611141 h 821224"/>
                <a:gd name="connsiteX2" fmla="*/ 2943311 w 3528181"/>
                <a:gd name="connsiteY2" fmla="*/ 821095 h 821224"/>
                <a:gd name="connsiteX3" fmla="*/ 3052789 w 3528181"/>
                <a:gd name="connsiteY3" fmla="*/ 746927 h 821224"/>
                <a:gd name="connsiteX4" fmla="*/ 3525151 w 3528181"/>
                <a:gd name="connsiteY4" fmla="*/ 99075 h 821224"/>
                <a:gd name="connsiteX5" fmla="*/ 3262326 w 3528181"/>
                <a:gd name="connsiteY5" fmla="*/ 215695 h 821224"/>
                <a:gd name="connsiteX6" fmla="*/ 504142 w 3528181"/>
                <a:gd name="connsiteY6" fmla="*/ 869 h 821224"/>
                <a:gd name="connsiteX7" fmla="*/ 404982 w 3528181"/>
                <a:gd name="connsiteY7" fmla="*/ 47512 h 821224"/>
                <a:gd name="connsiteX8" fmla="*/ 0 w 3528181"/>
                <a:gd name="connsiteY8" fmla="*/ 666557 h 821224"/>
                <a:gd name="connsiteX0" fmla="*/ 0 w 3528181"/>
                <a:gd name="connsiteY0" fmla="*/ 666557 h 821224"/>
                <a:gd name="connsiteX1" fmla="*/ 53072 w 3528181"/>
                <a:gd name="connsiteY1" fmla="*/ 611141 h 821224"/>
                <a:gd name="connsiteX2" fmla="*/ 2943311 w 3528181"/>
                <a:gd name="connsiteY2" fmla="*/ 821095 h 821224"/>
                <a:gd name="connsiteX3" fmla="*/ 3052789 w 3528181"/>
                <a:gd name="connsiteY3" fmla="*/ 746927 h 821224"/>
                <a:gd name="connsiteX4" fmla="*/ 3525151 w 3528181"/>
                <a:gd name="connsiteY4" fmla="*/ 99075 h 821224"/>
                <a:gd name="connsiteX5" fmla="*/ 3262326 w 3528181"/>
                <a:gd name="connsiteY5" fmla="*/ 215695 h 821224"/>
                <a:gd name="connsiteX6" fmla="*/ 504142 w 3528181"/>
                <a:gd name="connsiteY6" fmla="*/ 869 h 821224"/>
                <a:gd name="connsiteX7" fmla="*/ 404982 w 3528181"/>
                <a:gd name="connsiteY7" fmla="*/ 47512 h 821224"/>
                <a:gd name="connsiteX8" fmla="*/ 0 w 3528181"/>
                <a:gd name="connsiteY8" fmla="*/ 666557 h 821224"/>
                <a:gd name="connsiteX0" fmla="*/ 0 w 3525151"/>
                <a:gd name="connsiteY0" fmla="*/ 666557 h 821224"/>
                <a:gd name="connsiteX1" fmla="*/ 53072 w 3525151"/>
                <a:gd name="connsiteY1" fmla="*/ 611141 h 821224"/>
                <a:gd name="connsiteX2" fmla="*/ 2943311 w 3525151"/>
                <a:gd name="connsiteY2" fmla="*/ 821095 h 821224"/>
                <a:gd name="connsiteX3" fmla="*/ 3052789 w 3525151"/>
                <a:gd name="connsiteY3" fmla="*/ 746927 h 821224"/>
                <a:gd name="connsiteX4" fmla="*/ 3525151 w 3525151"/>
                <a:gd name="connsiteY4" fmla="*/ 99075 h 821224"/>
                <a:gd name="connsiteX5" fmla="*/ 3262326 w 3525151"/>
                <a:gd name="connsiteY5" fmla="*/ 215695 h 821224"/>
                <a:gd name="connsiteX6" fmla="*/ 504142 w 3525151"/>
                <a:gd name="connsiteY6" fmla="*/ 869 h 821224"/>
                <a:gd name="connsiteX7" fmla="*/ 404982 w 3525151"/>
                <a:gd name="connsiteY7" fmla="*/ 47512 h 821224"/>
                <a:gd name="connsiteX8" fmla="*/ 0 w 3525151"/>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1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1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1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1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13259"/>
                <a:gd name="connsiteY0" fmla="*/ 666557 h 821224"/>
                <a:gd name="connsiteX1" fmla="*/ 53072 w 3513259"/>
                <a:gd name="connsiteY1" fmla="*/ 611141 h 821224"/>
                <a:gd name="connsiteX2" fmla="*/ 2943311 w 3513259"/>
                <a:gd name="connsiteY2" fmla="*/ 821095 h 821224"/>
                <a:gd name="connsiteX3" fmla="*/ 3052789 w 3513259"/>
                <a:gd name="connsiteY3" fmla="*/ 746927 h 821224"/>
                <a:gd name="connsiteX4" fmla="*/ 3513259 w 3513259"/>
                <a:gd name="connsiteY4" fmla="*/ 98220 h 821224"/>
                <a:gd name="connsiteX5" fmla="*/ 3262326 w 3513259"/>
                <a:gd name="connsiteY5" fmla="*/ 215695 h 821224"/>
                <a:gd name="connsiteX6" fmla="*/ 504142 w 3513259"/>
                <a:gd name="connsiteY6" fmla="*/ 869 h 821224"/>
                <a:gd name="connsiteX7" fmla="*/ 404982 w 3513259"/>
                <a:gd name="connsiteY7" fmla="*/ 47512 h 821224"/>
                <a:gd name="connsiteX8" fmla="*/ 0 w 3513259"/>
                <a:gd name="connsiteY8" fmla="*/ 666557 h 821224"/>
                <a:gd name="connsiteX0" fmla="*/ 0 w 3513259"/>
                <a:gd name="connsiteY0" fmla="*/ 666557 h 821224"/>
                <a:gd name="connsiteX1" fmla="*/ 53072 w 3513259"/>
                <a:gd name="connsiteY1" fmla="*/ 611141 h 821224"/>
                <a:gd name="connsiteX2" fmla="*/ 2943311 w 3513259"/>
                <a:gd name="connsiteY2" fmla="*/ 821095 h 821224"/>
                <a:gd name="connsiteX3" fmla="*/ 3052789 w 3513259"/>
                <a:gd name="connsiteY3" fmla="*/ 746927 h 821224"/>
                <a:gd name="connsiteX4" fmla="*/ 3513259 w 3513259"/>
                <a:gd name="connsiteY4" fmla="*/ 98220 h 821224"/>
                <a:gd name="connsiteX5" fmla="*/ 3262326 w 3513259"/>
                <a:gd name="connsiteY5" fmla="*/ 215695 h 821224"/>
                <a:gd name="connsiteX6" fmla="*/ 504142 w 3513259"/>
                <a:gd name="connsiteY6" fmla="*/ 869 h 821224"/>
                <a:gd name="connsiteX7" fmla="*/ 404982 w 3513259"/>
                <a:gd name="connsiteY7" fmla="*/ 47512 h 821224"/>
                <a:gd name="connsiteX8" fmla="*/ 0 w 3513259"/>
                <a:gd name="connsiteY8" fmla="*/ 666557 h 821224"/>
                <a:gd name="connsiteX0" fmla="*/ 0 w 3513259"/>
                <a:gd name="connsiteY0" fmla="*/ 666557 h 821224"/>
                <a:gd name="connsiteX1" fmla="*/ 53072 w 3513259"/>
                <a:gd name="connsiteY1" fmla="*/ 611141 h 821224"/>
                <a:gd name="connsiteX2" fmla="*/ 2943311 w 3513259"/>
                <a:gd name="connsiteY2" fmla="*/ 821095 h 821224"/>
                <a:gd name="connsiteX3" fmla="*/ 3052789 w 3513259"/>
                <a:gd name="connsiteY3" fmla="*/ 746927 h 821224"/>
                <a:gd name="connsiteX4" fmla="*/ 3513259 w 3513259"/>
                <a:gd name="connsiteY4" fmla="*/ 98220 h 821224"/>
                <a:gd name="connsiteX5" fmla="*/ 3262326 w 3513259"/>
                <a:gd name="connsiteY5" fmla="*/ 215695 h 821224"/>
                <a:gd name="connsiteX6" fmla="*/ 504142 w 3513259"/>
                <a:gd name="connsiteY6" fmla="*/ 869 h 821224"/>
                <a:gd name="connsiteX7" fmla="*/ 404982 w 3513259"/>
                <a:gd name="connsiteY7" fmla="*/ 47512 h 821224"/>
                <a:gd name="connsiteX8" fmla="*/ 0 w 3513259"/>
                <a:gd name="connsiteY8" fmla="*/ 666557 h 821224"/>
                <a:gd name="connsiteX0" fmla="*/ 0 w 3514800"/>
                <a:gd name="connsiteY0" fmla="*/ 666557 h 821224"/>
                <a:gd name="connsiteX1" fmla="*/ 53072 w 3514800"/>
                <a:gd name="connsiteY1" fmla="*/ 611141 h 821224"/>
                <a:gd name="connsiteX2" fmla="*/ 2943311 w 3514800"/>
                <a:gd name="connsiteY2" fmla="*/ 821095 h 821224"/>
                <a:gd name="connsiteX3" fmla="*/ 3052789 w 3514800"/>
                <a:gd name="connsiteY3" fmla="*/ 746927 h 821224"/>
                <a:gd name="connsiteX4" fmla="*/ 3513259 w 3514800"/>
                <a:gd name="connsiteY4" fmla="*/ 98220 h 821224"/>
                <a:gd name="connsiteX5" fmla="*/ 3262326 w 3514800"/>
                <a:gd name="connsiteY5" fmla="*/ 215695 h 821224"/>
                <a:gd name="connsiteX6" fmla="*/ 504142 w 3514800"/>
                <a:gd name="connsiteY6" fmla="*/ 869 h 821224"/>
                <a:gd name="connsiteX7" fmla="*/ 404982 w 3514800"/>
                <a:gd name="connsiteY7" fmla="*/ 47512 h 821224"/>
                <a:gd name="connsiteX8" fmla="*/ 0 w 3514800"/>
                <a:gd name="connsiteY8" fmla="*/ 666557 h 821224"/>
                <a:gd name="connsiteX0" fmla="*/ 0 w 3514109"/>
                <a:gd name="connsiteY0" fmla="*/ 666557 h 821224"/>
                <a:gd name="connsiteX1" fmla="*/ 53072 w 3514109"/>
                <a:gd name="connsiteY1" fmla="*/ 611141 h 821224"/>
                <a:gd name="connsiteX2" fmla="*/ 2943311 w 3514109"/>
                <a:gd name="connsiteY2" fmla="*/ 821095 h 821224"/>
                <a:gd name="connsiteX3" fmla="*/ 3052789 w 3514109"/>
                <a:gd name="connsiteY3" fmla="*/ 746927 h 821224"/>
                <a:gd name="connsiteX4" fmla="*/ 3512547 w 3514109"/>
                <a:gd name="connsiteY4" fmla="*/ 112482 h 821224"/>
                <a:gd name="connsiteX5" fmla="*/ 3262326 w 3514109"/>
                <a:gd name="connsiteY5" fmla="*/ 215695 h 821224"/>
                <a:gd name="connsiteX6" fmla="*/ 504142 w 3514109"/>
                <a:gd name="connsiteY6" fmla="*/ 869 h 821224"/>
                <a:gd name="connsiteX7" fmla="*/ 404982 w 3514109"/>
                <a:gd name="connsiteY7" fmla="*/ 47512 h 821224"/>
                <a:gd name="connsiteX8" fmla="*/ 0 w 3514109"/>
                <a:gd name="connsiteY8" fmla="*/ 666557 h 821224"/>
                <a:gd name="connsiteX0" fmla="*/ 0 w 3543147"/>
                <a:gd name="connsiteY0" fmla="*/ 666557 h 821224"/>
                <a:gd name="connsiteX1" fmla="*/ 53072 w 3543147"/>
                <a:gd name="connsiteY1" fmla="*/ 611141 h 821224"/>
                <a:gd name="connsiteX2" fmla="*/ 2943311 w 3543147"/>
                <a:gd name="connsiteY2" fmla="*/ 821095 h 821224"/>
                <a:gd name="connsiteX3" fmla="*/ 3052789 w 3543147"/>
                <a:gd name="connsiteY3" fmla="*/ 746927 h 821224"/>
                <a:gd name="connsiteX4" fmla="*/ 3542196 w 3543147"/>
                <a:gd name="connsiteY4" fmla="*/ 76443 h 821224"/>
                <a:gd name="connsiteX5" fmla="*/ 3262326 w 3543147"/>
                <a:gd name="connsiteY5" fmla="*/ 215695 h 821224"/>
                <a:gd name="connsiteX6" fmla="*/ 504142 w 3543147"/>
                <a:gd name="connsiteY6" fmla="*/ 869 h 821224"/>
                <a:gd name="connsiteX7" fmla="*/ 404982 w 3543147"/>
                <a:gd name="connsiteY7" fmla="*/ 47512 h 821224"/>
                <a:gd name="connsiteX8" fmla="*/ 0 w 3543147"/>
                <a:gd name="connsiteY8" fmla="*/ 666557 h 821224"/>
                <a:gd name="connsiteX0" fmla="*/ 0 w 3542504"/>
                <a:gd name="connsiteY0" fmla="*/ 666557 h 821224"/>
                <a:gd name="connsiteX1" fmla="*/ 53072 w 3542504"/>
                <a:gd name="connsiteY1" fmla="*/ 611141 h 821224"/>
                <a:gd name="connsiteX2" fmla="*/ 2943311 w 3542504"/>
                <a:gd name="connsiteY2" fmla="*/ 821095 h 821224"/>
                <a:gd name="connsiteX3" fmla="*/ 3052789 w 3542504"/>
                <a:gd name="connsiteY3" fmla="*/ 746927 h 821224"/>
                <a:gd name="connsiteX4" fmla="*/ 3542196 w 3542504"/>
                <a:gd name="connsiteY4" fmla="*/ 76443 h 821224"/>
                <a:gd name="connsiteX5" fmla="*/ 3262326 w 3542504"/>
                <a:gd name="connsiteY5" fmla="*/ 215695 h 821224"/>
                <a:gd name="connsiteX6" fmla="*/ 504142 w 3542504"/>
                <a:gd name="connsiteY6" fmla="*/ 869 h 821224"/>
                <a:gd name="connsiteX7" fmla="*/ 404982 w 3542504"/>
                <a:gd name="connsiteY7" fmla="*/ 47512 h 821224"/>
                <a:gd name="connsiteX8" fmla="*/ 0 w 3542504"/>
                <a:gd name="connsiteY8" fmla="*/ 666557 h 821224"/>
                <a:gd name="connsiteX0" fmla="*/ 0 w 3511969"/>
                <a:gd name="connsiteY0" fmla="*/ 666557 h 821224"/>
                <a:gd name="connsiteX1" fmla="*/ 53072 w 3511969"/>
                <a:gd name="connsiteY1" fmla="*/ 611141 h 821224"/>
                <a:gd name="connsiteX2" fmla="*/ 2943311 w 3511969"/>
                <a:gd name="connsiteY2" fmla="*/ 821095 h 821224"/>
                <a:gd name="connsiteX3" fmla="*/ 3052789 w 3511969"/>
                <a:gd name="connsiteY3" fmla="*/ 746927 h 821224"/>
                <a:gd name="connsiteX4" fmla="*/ 3511599 w 3511969"/>
                <a:gd name="connsiteY4" fmla="*/ 131498 h 821224"/>
                <a:gd name="connsiteX5" fmla="*/ 3262326 w 3511969"/>
                <a:gd name="connsiteY5" fmla="*/ 215695 h 821224"/>
                <a:gd name="connsiteX6" fmla="*/ 504142 w 3511969"/>
                <a:gd name="connsiteY6" fmla="*/ 869 h 821224"/>
                <a:gd name="connsiteX7" fmla="*/ 404982 w 3511969"/>
                <a:gd name="connsiteY7" fmla="*/ 47512 h 821224"/>
                <a:gd name="connsiteX8" fmla="*/ 0 w 3511969"/>
                <a:gd name="connsiteY8" fmla="*/ 666557 h 821224"/>
                <a:gd name="connsiteX0" fmla="*/ 0 w 3511599"/>
                <a:gd name="connsiteY0" fmla="*/ 666557 h 821224"/>
                <a:gd name="connsiteX1" fmla="*/ 53072 w 3511599"/>
                <a:gd name="connsiteY1" fmla="*/ 611141 h 821224"/>
                <a:gd name="connsiteX2" fmla="*/ 2943311 w 3511599"/>
                <a:gd name="connsiteY2" fmla="*/ 821095 h 821224"/>
                <a:gd name="connsiteX3" fmla="*/ 3052789 w 3511599"/>
                <a:gd name="connsiteY3" fmla="*/ 746927 h 821224"/>
                <a:gd name="connsiteX4" fmla="*/ 3511599 w 3511599"/>
                <a:gd name="connsiteY4" fmla="*/ 131498 h 821224"/>
                <a:gd name="connsiteX5" fmla="*/ 3262326 w 3511599"/>
                <a:gd name="connsiteY5" fmla="*/ 215695 h 821224"/>
                <a:gd name="connsiteX6" fmla="*/ 504142 w 3511599"/>
                <a:gd name="connsiteY6" fmla="*/ 869 h 821224"/>
                <a:gd name="connsiteX7" fmla="*/ 404982 w 3511599"/>
                <a:gd name="connsiteY7" fmla="*/ 47512 h 821224"/>
                <a:gd name="connsiteX8" fmla="*/ 0 w 3511599"/>
                <a:gd name="connsiteY8" fmla="*/ 666557 h 821224"/>
                <a:gd name="connsiteX0" fmla="*/ 0 w 3511599"/>
                <a:gd name="connsiteY0" fmla="*/ 666557 h 821224"/>
                <a:gd name="connsiteX1" fmla="*/ 53072 w 3511599"/>
                <a:gd name="connsiteY1" fmla="*/ 611141 h 821224"/>
                <a:gd name="connsiteX2" fmla="*/ 2943311 w 3511599"/>
                <a:gd name="connsiteY2" fmla="*/ 821095 h 821224"/>
                <a:gd name="connsiteX3" fmla="*/ 3052789 w 3511599"/>
                <a:gd name="connsiteY3" fmla="*/ 746927 h 821224"/>
                <a:gd name="connsiteX4" fmla="*/ 3511599 w 3511599"/>
                <a:gd name="connsiteY4" fmla="*/ 131498 h 821224"/>
                <a:gd name="connsiteX5" fmla="*/ 3262326 w 3511599"/>
                <a:gd name="connsiteY5" fmla="*/ 215695 h 821224"/>
                <a:gd name="connsiteX6" fmla="*/ 504142 w 3511599"/>
                <a:gd name="connsiteY6" fmla="*/ 869 h 821224"/>
                <a:gd name="connsiteX7" fmla="*/ 404982 w 3511599"/>
                <a:gd name="connsiteY7" fmla="*/ 47512 h 821224"/>
                <a:gd name="connsiteX8" fmla="*/ 0 w 3511599"/>
                <a:gd name="connsiteY8" fmla="*/ 666557 h 821224"/>
                <a:gd name="connsiteX0" fmla="*/ 0 w 3511599"/>
                <a:gd name="connsiteY0" fmla="*/ 666557 h 821224"/>
                <a:gd name="connsiteX1" fmla="*/ 53072 w 3511599"/>
                <a:gd name="connsiteY1" fmla="*/ 611141 h 821224"/>
                <a:gd name="connsiteX2" fmla="*/ 2943311 w 3511599"/>
                <a:gd name="connsiteY2" fmla="*/ 821095 h 821224"/>
                <a:gd name="connsiteX3" fmla="*/ 3052789 w 3511599"/>
                <a:gd name="connsiteY3" fmla="*/ 746927 h 821224"/>
                <a:gd name="connsiteX4" fmla="*/ 3511599 w 3511599"/>
                <a:gd name="connsiteY4" fmla="*/ 131498 h 821224"/>
                <a:gd name="connsiteX5" fmla="*/ 3262326 w 3511599"/>
                <a:gd name="connsiteY5" fmla="*/ 215695 h 821224"/>
                <a:gd name="connsiteX6" fmla="*/ 504142 w 3511599"/>
                <a:gd name="connsiteY6" fmla="*/ 869 h 821224"/>
                <a:gd name="connsiteX7" fmla="*/ 404982 w 3511599"/>
                <a:gd name="connsiteY7" fmla="*/ 47512 h 821224"/>
                <a:gd name="connsiteX8" fmla="*/ 0 w 3511599"/>
                <a:gd name="connsiteY8" fmla="*/ 666557 h 821224"/>
                <a:gd name="connsiteX0" fmla="*/ 0 w 3511599"/>
                <a:gd name="connsiteY0" fmla="*/ 666557 h 821224"/>
                <a:gd name="connsiteX1" fmla="*/ 53072 w 3511599"/>
                <a:gd name="connsiteY1" fmla="*/ 611141 h 821224"/>
                <a:gd name="connsiteX2" fmla="*/ 2943311 w 3511599"/>
                <a:gd name="connsiteY2" fmla="*/ 821095 h 821224"/>
                <a:gd name="connsiteX3" fmla="*/ 3052789 w 3511599"/>
                <a:gd name="connsiteY3" fmla="*/ 746927 h 821224"/>
                <a:gd name="connsiteX4" fmla="*/ 3511599 w 3511599"/>
                <a:gd name="connsiteY4" fmla="*/ 131498 h 821224"/>
                <a:gd name="connsiteX5" fmla="*/ 3262326 w 3511599"/>
                <a:gd name="connsiteY5" fmla="*/ 215695 h 821224"/>
                <a:gd name="connsiteX6" fmla="*/ 504142 w 3511599"/>
                <a:gd name="connsiteY6" fmla="*/ 869 h 821224"/>
                <a:gd name="connsiteX7" fmla="*/ 404982 w 3511599"/>
                <a:gd name="connsiteY7" fmla="*/ 47512 h 821224"/>
                <a:gd name="connsiteX8" fmla="*/ 0 w 3511599"/>
                <a:gd name="connsiteY8" fmla="*/ 666557 h 821224"/>
                <a:gd name="connsiteX0" fmla="*/ 0 w 3511599"/>
                <a:gd name="connsiteY0" fmla="*/ 666557 h 821257"/>
                <a:gd name="connsiteX1" fmla="*/ 53072 w 3511599"/>
                <a:gd name="connsiteY1" fmla="*/ 611141 h 821257"/>
                <a:gd name="connsiteX2" fmla="*/ 2943311 w 3511599"/>
                <a:gd name="connsiteY2" fmla="*/ 821095 h 821257"/>
                <a:gd name="connsiteX3" fmla="*/ 3068409 w 3511599"/>
                <a:gd name="connsiteY3" fmla="*/ 752819 h 821257"/>
                <a:gd name="connsiteX4" fmla="*/ 3511599 w 3511599"/>
                <a:gd name="connsiteY4" fmla="*/ 131498 h 821257"/>
                <a:gd name="connsiteX5" fmla="*/ 3262326 w 3511599"/>
                <a:gd name="connsiteY5" fmla="*/ 215695 h 821257"/>
                <a:gd name="connsiteX6" fmla="*/ 504142 w 3511599"/>
                <a:gd name="connsiteY6" fmla="*/ 869 h 821257"/>
                <a:gd name="connsiteX7" fmla="*/ 404982 w 3511599"/>
                <a:gd name="connsiteY7" fmla="*/ 47512 h 821257"/>
                <a:gd name="connsiteX8" fmla="*/ 0 w 3511599"/>
                <a:gd name="connsiteY8" fmla="*/ 666557 h 821257"/>
                <a:gd name="connsiteX0" fmla="*/ 0 w 3511599"/>
                <a:gd name="connsiteY0" fmla="*/ 666557 h 821257"/>
                <a:gd name="connsiteX1" fmla="*/ 53072 w 3511599"/>
                <a:gd name="connsiteY1" fmla="*/ 611141 h 821257"/>
                <a:gd name="connsiteX2" fmla="*/ 2943311 w 3511599"/>
                <a:gd name="connsiteY2" fmla="*/ 821095 h 821257"/>
                <a:gd name="connsiteX3" fmla="*/ 3068409 w 3511599"/>
                <a:gd name="connsiteY3" fmla="*/ 752819 h 821257"/>
                <a:gd name="connsiteX4" fmla="*/ 3511599 w 3511599"/>
                <a:gd name="connsiteY4" fmla="*/ 131498 h 821257"/>
                <a:gd name="connsiteX5" fmla="*/ 3262326 w 3511599"/>
                <a:gd name="connsiteY5" fmla="*/ 215695 h 821257"/>
                <a:gd name="connsiteX6" fmla="*/ 504142 w 3511599"/>
                <a:gd name="connsiteY6" fmla="*/ 869 h 821257"/>
                <a:gd name="connsiteX7" fmla="*/ 404982 w 3511599"/>
                <a:gd name="connsiteY7" fmla="*/ 47512 h 821257"/>
                <a:gd name="connsiteX8" fmla="*/ 0 w 3511599"/>
                <a:gd name="connsiteY8" fmla="*/ 666557 h 821257"/>
                <a:gd name="connsiteX0" fmla="*/ 0 w 3511599"/>
                <a:gd name="connsiteY0" fmla="*/ 666557 h 821183"/>
                <a:gd name="connsiteX1" fmla="*/ 53072 w 3511599"/>
                <a:gd name="connsiteY1" fmla="*/ 611141 h 821183"/>
                <a:gd name="connsiteX2" fmla="*/ 2943311 w 3511599"/>
                <a:gd name="connsiteY2" fmla="*/ 821095 h 821183"/>
                <a:gd name="connsiteX3" fmla="*/ 3068409 w 3511599"/>
                <a:gd name="connsiteY3" fmla="*/ 752819 h 821183"/>
                <a:gd name="connsiteX4" fmla="*/ 3511599 w 3511599"/>
                <a:gd name="connsiteY4" fmla="*/ 131498 h 821183"/>
                <a:gd name="connsiteX5" fmla="*/ 3262326 w 3511599"/>
                <a:gd name="connsiteY5" fmla="*/ 215695 h 821183"/>
                <a:gd name="connsiteX6" fmla="*/ 504142 w 3511599"/>
                <a:gd name="connsiteY6" fmla="*/ 869 h 821183"/>
                <a:gd name="connsiteX7" fmla="*/ 404982 w 3511599"/>
                <a:gd name="connsiteY7" fmla="*/ 47512 h 821183"/>
                <a:gd name="connsiteX8" fmla="*/ 0 w 3511599"/>
                <a:gd name="connsiteY8" fmla="*/ 666557 h 821183"/>
                <a:gd name="connsiteX0" fmla="*/ 0 w 3511599"/>
                <a:gd name="connsiteY0" fmla="*/ 666557 h 821209"/>
                <a:gd name="connsiteX1" fmla="*/ 53072 w 3511599"/>
                <a:gd name="connsiteY1" fmla="*/ 611141 h 821209"/>
                <a:gd name="connsiteX2" fmla="*/ 2943311 w 3511599"/>
                <a:gd name="connsiteY2" fmla="*/ 821095 h 821209"/>
                <a:gd name="connsiteX3" fmla="*/ 3067934 w 3511599"/>
                <a:gd name="connsiteY3" fmla="*/ 762327 h 821209"/>
                <a:gd name="connsiteX4" fmla="*/ 3511599 w 3511599"/>
                <a:gd name="connsiteY4" fmla="*/ 131498 h 821209"/>
                <a:gd name="connsiteX5" fmla="*/ 3262326 w 3511599"/>
                <a:gd name="connsiteY5" fmla="*/ 215695 h 821209"/>
                <a:gd name="connsiteX6" fmla="*/ 504142 w 3511599"/>
                <a:gd name="connsiteY6" fmla="*/ 869 h 821209"/>
                <a:gd name="connsiteX7" fmla="*/ 404982 w 3511599"/>
                <a:gd name="connsiteY7" fmla="*/ 47512 h 821209"/>
                <a:gd name="connsiteX8" fmla="*/ 0 w 3511599"/>
                <a:gd name="connsiteY8" fmla="*/ 666557 h 821209"/>
                <a:gd name="connsiteX0" fmla="*/ 0 w 3511599"/>
                <a:gd name="connsiteY0" fmla="*/ 666557 h 821302"/>
                <a:gd name="connsiteX1" fmla="*/ 53072 w 3511599"/>
                <a:gd name="connsiteY1" fmla="*/ 611141 h 821302"/>
                <a:gd name="connsiteX2" fmla="*/ 2943311 w 3511599"/>
                <a:gd name="connsiteY2" fmla="*/ 821095 h 821302"/>
                <a:gd name="connsiteX3" fmla="*/ 3067934 w 3511599"/>
                <a:gd name="connsiteY3" fmla="*/ 762327 h 821302"/>
                <a:gd name="connsiteX4" fmla="*/ 3511599 w 3511599"/>
                <a:gd name="connsiteY4" fmla="*/ 131498 h 821302"/>
                <a:gd name="connsiteX5" fmla="*/ 3262326 w 3511599"/>
                <a:gd name="connsiteY5" fmla="*/ 215695 h 821302"/>
                <a:gd name="connsiteX6" fmla="*/ 504142 w 3511599"/>
                <a:gd name="connsiteY6" fmla="*/ 869 h 821302"/>
                <a:gd name="connsiteX7" fmla="*/ 404982 w 3511599"/>
                <a:gd name="connsiteY7" fmla="*/ 47512 h 821302"/>
                <a:gd name="connsiteX8" fmla="*/ 0 w 3511599"/>
                <a:gd name="connsiteY8" fmla="*/ 666557 h 821302"/>
                <a:gd name="connsiteX0" fmla="*/ 0 w 3511599"/>
                <a:gd name="connsiteY0" fmla="*/ 666557 h 825699"/>
                <a:gd name="connsiteX1" fmla="*/ 53072 w 3511599"/>
                <a:gd name="connsiteY1" fmla="*/ 611141 h 825699"/>
                <a:gd name="connsiteX2" fmla="*/ 2943311 w 3511599"/>
                <a:gd name="connsiteY2" fmla="*/ 821095 h 825699"/>
                <a:gd name="connsiteX3" fmla="*/ 3067934 w 3511599"/>
                <a:gd name="connsiteY3" fmla="*/ 762327 h 825699"/>
                <a:gd name="connsiteX4" fmla="*/ 3511599 w 3511599"/>
                <a:gd name="connsiteY4" fmla="*/ 131498 h 825699"/>
                <a:gd name="connsiteX5" fmla="*/ 3262326 w 3511599"/>
                <a:gd name="connsiteY5" fmla="*/ 215695 h 825699"/>
                <a:gd name="connsiteX6" fmla="*/ 504142 w 3511599"/>
                <a:gd name="connsiteY6" fmla="*/ 869 h 825699"/>
                <a:gd name="connsiteX7" fmla="*/ 404982 w 3511599"/>
                <a:gd name="connsiteY7" fmla="*/ 47512 h 825699"/>
                <a:gd name="connsiteX8" fmla="*/ 0 w 3511599"/>
                <a:gd name="connsiteY8" fmla="*/ 666557 h 8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1599" h="825699">
                  <a:moveTo>
                    <a:pt x="0" y="666557"/>
                  </a:moveTo>
                  <a:cubicBezTo>
                    <a:pt x="13449" y="653347"/>
                    <a:pt x="13975" y="620123"/>
                    <a:pt x="53072" y="611141"/>
                  </a:cubicBezTo>
                  <a:lnTo>
                    <a:pt x="2943311" y="821095"/>
                  </a:lnTo>
                  <a:cubicBezTo>
                    <a:pt x="2975788" y="837579"/>
                    <a:pt x="3031717" y="807910"/>
                    <a:pt x="3067934" y="762327"/>
                  </a:cubicBezTo>
                  <a:cubicBezTo>
                    <a:pt x="3414504" y="357356"/>
                    <a:pt x="3496611" y="292229"/>
                    <a:pt x="3511599" y="131498"/>
                  </a:cubicBezTo>
                  <a:cubicBezTo>
                    <a:pt x="3474461" y="224648"/>
                    <a:pt x="3535433" y="225055"/>
                    <a:pt x="3262326" y="215695"/>
                  </a:cubicBezTo>
                  <a:cubicBezTo>
                    <a:pt x="2755575" y="184779"/>
                    <a:pt x="965368" y="23846"/>
                    <a:pt x="504142" y="869"/>
                  </a:cubicBezTo>
                  <a:cubicBezTo>
                    <a:pt x="486496" y="-3445"/>
                    <a:pt x="427767" y="7706"/>
                    <a:pt x="404982" y="47512"/>
                  </a:cubicBezTo>
                  <a:cubicBezTo>
                    <a:pt x="203651" y="342131"/>
                    <a:pt x="16460" y="568583"/>
                    <a:pt x="0" y="666557"/>
                  </a:cubicBezTo>
                  <a:close/>
                </a:path>
              </a:pathLst>
            </a:custGeom>
            <a:gradFill>
              <a:gsLst>
                <a:gs pos="69000">
                  <a:srgbClr val="DEDCE1"/>
                </a:gs>
                <a:gs pos="37000">
                  <a:srgbClr val="DFDAE0"/>
                </a:gs>
                <a:gs pos="100000">
                  <a:schemeClr val="bg1"/>
                </a:gs>
                <a:gs pos="0">
                  <a:schemeClr val="bg1"/>
                </a:gs>
              </a:gsLst>
              <a:lin ang="13200000" scaled="0"/>
            </a:gradFill>
            <a:ln w="3175">
              <a:noFill/>
            </a:ln>
            <a:effectLst>
              <a:outerShdw blurRad="127000" dist="63500" dir="6480000" sx="93000" sy="9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圆角矩形 10"/>
            <p:cNvSpPr/>
            <p:nvPr/>
          </p:nvSpPr>
          <p:spPr>
            <a:xfrm>
              <a:off x="6190940" y="3240641"/>
              <a:ext cx="569554" cy="695908"/>
            </a:xfrm>
            <a:prstGeom prst="roundRect">
              <a:avLst/>
            </a:prstGeom>
            <a:solidFill>
              <a:srgbClr val="A199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圆角矩形 11"/>
            <p:cNvSpPr/>
            <p:nvPr/>
          </p:nvSpPr>
          <p:spPr>
            <a:xfrm>
              <a:off x="6404691" y="3368420"/>
              <a:ext cx="569554" cy="437357"/>
            </a:xfrm>
            <a:prstGeom prst="roundRect">
              <a:avLst/>
            </a:prstGeom>
            <a:solidFill>
              <a:srgbClr val="8C81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任意多边形 12"/>
            <p:cNvSpPr/>
            <p:nvPr/>
          </p:nvSpPr>
          <p:spPr>
            <a:xfrm rot="205669" flipV="1">
              <a:off x="2802321" y="2692605"/>
              <a:ext cx="4196670" cy="821095"/>
            </a:xfrm>
            <a:custGeom>
              <a:avLst/>
              <a:gdLst>
                <a:gd name="connsiteX0" fmla="*/ 0 w 388144"/>
                <a:gd name="connsiteY0" fmla="*/ 345281 h 345281"/>
                <a:gd name="connsiteX1" fmla="*/ 28575 w 388144"/>
                <a:gd name="connsiteY1" fmla="*/ 302419 h 345281"/>
                <a:gd name="connsiteX2" fmla="*/ 69056 w 388144"/>
                <a:gd name="connsiteY2" fmla="*/ 290513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28575 w 388144"/>
                <a:gd name="connsiteY1" fmla="*/ 302419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41381 w 388144"/>
                <a:gd name="connsiteY1" fmla="*/ 324810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7111"/>
                <a:gd name="connsiteY0" fmla="*/ 364440 h 364440"/>
                <a:gd name="connsiteX1" fmla="*/ 40348 w 387111"/>
                <a:gd name="connsiteY1" fmla="*/ 324810 h 364440"/>
                <a:gd name="connsiteX2" fmla="*/ 96329 w 387111"/>
                <a:gd name="connsiteY2" fmla="*/ 321172 h 364440"/>
                <a:gd name="connsiteX3" fmla="*/ 387111 w 387111"/>
                <a:gd name="connsiteY3" fmla="*/ 290513 h 364440"/>
                <a:gd name="connsiteX4" fmla="*/ 229948 w 387111"/>
                <a:gd name="connsiteY4" fmla="*/ 0 h 364440"/>
                <a:gd name="connsiteX5" fmla="*/ 0 w 387111"/>
                <a:gd name="connsiteY5" fmla="*/ 364440 h 364440"/>
                <a:gd name="connsiteX0" fmla="*/ 0 w 398611"/>
                <a:gd name="connsiteY0" fmla="*/ 364440 h 364440"/>
                <a:gd name="connsiteX1" fmla="*/ 40348 w 398611"/>
                <a:gd name="connsiteY1" fmla="*/ 324810 h 364440"/>
                <a:gd name="connsiteX2" fmla="*/ 96329 w 398611"/>
                <a:gd name="connsiteY2" fmla="*/ 321172 h 364440"/>
                <a:gd name="connsiteX3" fmla="*/ 398611 w 398611"/>
                <a:gd name="connsiteY3" fmla="*/ 339049 h 364440"/>
                <a:gd name="connsiteX4" fmla="*/ 229948 w 398611"/>
                <a:gd name="connsiteY4" fmla="*/ 0 h 364440"/>
                <a:gd name="connsiteX5" fmla="*/ 0 w 398611"/>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73236 h 373236"/>
                <a:gd name="connsiteX1" fmla="*/ 40348 w 402457"/>
                <a:gd name="connsiteY1" fmla="*/ 333606 h 373236"/>
                <a:gd name="connsiteX2" fmla="*/ 96329 w 402457"/>
                <a:gd name="connsiteY2" fmla="*/ 329968 h 373236"/>
                <a:gd name="connsiteX3" fmla="*/ 402457 w 402457"/>
                <a:gd name="connsiteY3" fmla="*/ 350506 h 373236"/>
                <a:gd name="connsiteX4" fmla="*/ 240333 w 402457"/>
                <a:gd name="connsiteY4" fmla="*/ 0 h 373236"/>
                <a:gd name="connsiteX5" fmla="*/ 0 w 402457"/>
                <a:gd name="connsiteY5" fmla="*/ 373236 h 373236"/>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31497"/>
                <a:gd name="connsiteY0" fmla="*/ 672007 h 672007"/>
                <a:gd name="connsiteX1" fmla="*/ 53072 w 431497"/>
                <a:gd name="connsiteY1" fmla="*/ 616591 h 672007"/>
                <a:gd name="connsiteX2" fmla="*/ 400832 w 431497"/>
                <a:gd name="connsiteY2" fmla="*/ 642003 h 672007"/>
                <a:gd name="connsiteX3" fmla="*/ 431497 w 431497"/>
                <a:gd name="connsiteY3" fmla="*/ 0 h 672007"/>
                <a:gd name="connsiteX4" fmla="*/ 0 w 431497"/>
                <a:gd name="connsiteY4" fmla="*/ 672007 h 672007"/>
                <a:gd name="connsiteX0" fmla="*/ 0 w 410808"/>
                <a:gd name="connsiteY0" fmla="*/ 616241 h 616241"/>
                <a:gd name="connsiteX1" fmla="*/ 53072 w 410808"/>
                <a:gd name="connsiteY1" fmla="*/ 560825 h 616241"/>
                <a:gd name="connsiteX2" fmla="*/ 400832 w 410808"/>
                <a:gd name="connsiteY2" fmla="*/ 586237 h 616241"/>
                <a:gd name="connsiteX3" fmla="*/ 410808 w 410808"/>
                <a:gd name="connsiteY3" fmla="*/ 0 h 616241"/>
                <a:gd name="connsiteX4" fmla="*/ 0 w 410808"/>
                <a:gd name="connsiteY4" fmla="*/ 616241 h 616241"/>
                <a:gd name="connsiteX0" fmla="*/ 0 w 549996"/>
                <a:gd name="connsiteY0" fmla="*/ 616445 h 616445"/>
                <a:gd name="connsiteX1" fmla="*/ 53072 w 549996"/>
                <a:gd name="connsiteY1" fmla="*/ 561029 h 616445"/>
                <a:gd name="connsiteX2" fmla="*/ 400832 w 549996"/>
                <a:gd name="connsiteY2" fmla="*/ 586441 h 616445"/>
                <a:gd name="connsiteX3" fmla="*/ 410808 w 549996"/>
                <a:gd name="connsiteY3" fmla="*/ 204 h 616445"/>
                <a:gd name="connsiteX4" fmla="*/ 0 w 549996"/>
                <a:gd name="connsiteY4" fmla="*/ 616445 h 616445"/>
                <a:gd name="connsiteX0" fmla="*/ 0 w 472380"/>
                <a:gd name="connsiteY0" fmla="*/ 687237 h 687237"/>
                <a:gd name="connsiteX1" fmla="*/ 53072 w 472380"/>
                <a:gd name="connsiteY1" fmla="*/ 631821 h 687237"/>
                <a:gd name="connsiteX2" fmla="*/ 400832 w 472380"/>
                <a:gd name="connsiteY2" fmla="*/ 657233 h 687237"/>
                <a:gd name="connsiteX3" fmla="*/ 469460 w 472380"/>
                <a:gd name="connsiteY3" fmla="*/ 78694 h 687237"/>
                <a:gd name="connsiteX4" fmla="*/ 410808 w 472380"/>
                <a:gd name="connsiteY4" fmla="*/ 70996 h 687237"/>
                <a:gd name="connsiteX5" fmla="*/ 0 w 472380"/>
                <a:gd name="connsiteY5" fmla="*/ 687237 h 687237"/>
                <a:gd name="connsiteX0" fmla="*/ 0 w 482476"/>
                <a:gd name="connsiteY0" fmla="*/ 679333 h 679333"/>
                <a:gd name="connsiteX1" fmla="*/ 53072 w 482476"/>
                <a:gd name="connsiteY1" fmla="*/ 623917 h 679333"/>
                <a:gd name="connsiteX2" fmla="*/ 400832 w 482476"/>
                <a:gd name="connsiteY2" fmla="*/ 649329 h 679333"/>
                <a:gd name="connsiteX3" fmla="*/ 469460 w 482476"/>
                <a:gd name="connsiteY3" fmla="*/ 70790 h 679333"/>
                <a:gd name="connsiteX4" fmla="*/ 410808 w 482476"/>
                <a:gd name="connsiteY4" fmla="*/ 63092 h 679333"/>
                <a:gd name="connsiteX5" fmla="*/ 0 w 482476"/>
                <a:gd name="connsiteY5" fmla="*/ 679333 h 679333"/>
                <a:gd name="connsiteX0" fmla="*/ 0 w 584493"/>
                <a:gd name="connsiteY0" fmla="*/ 703234 h 703234"/>
                <a:gd name="connsiteX1" fmla="*/ 53072 w 584493"/>
                <a:gd name="connsiteY1" fmla="*/ 647818 h 703234"/>
                <a:gd name="connsiteX2" fmla="*/ 400832 w 584493"/>
                <a:gd name="connsiteY2" fmla="*/ 673230 h 703234"/>
                <a:gd name="connsiteX3" fmla="*/ 581203 w 584493"/>
                <a:gd name="connsiteY3" fmla="*/ 47851 h 703234"/>
                <a:gd name="connsiteX4" fmla="*/ 410808 w 584493"/>
                <a:gd name="connsiteY4" fmla="*/ 86993 h 703234"/>
                <a:gd name="connsiteX5" fmla="*/ 0 w 584493"/>
                <a:gd name="connsiteY5" fmla="*/ 703234 h 703234"/>
                <a:gd name="connsiteX0" fmla="*/ 0 w 583252"/>
                <a:gd name="connsiteY0" fmla="*/ 712418 h 712418"/>
                <a:gd name="connsiteX1" fmla="*/ 53072 w 583252"/>
                <a:gd name="connsiteY1" fmla="*/ 657002 h 712418"/>
                <a:gd name="connsiteX2" fmla="*/ 400832 w 583252"/>
                <a:gd name="connsiteY2" fmla="*/ 682414 h 712418"/>
                <a:gd name="connsiteX3" fmla="*/ 579932 w 583252"/>
                <a:gd name="connsiteY3" fmla="*/ 42631 h 712418"/>
                <a:gd name="connsiteX4" fmla="*/ 410808 w 583252"/>
                <a:gd name="connsiteY4" fmla="*/ 96177 h 712418"/>
                <a:gd name="connsiteX5" fmla="*/ 0 w 583252"/>
                <a:gd name="connsiteY5" fmla="*/ 712418 h 712418"/>
                <a:gd name="connsiteX0" fmla="*/ 0 w 579932"/>
                <a:gd name="connsiteY0" fmla="*/ 682354 h 682354"/>
                <a:gd name="connsiteX1" fmla="*/ 53072 w 579932"/>
                <a:gd name="connsiteY1" fmla="*/ 626938 h 682354"/>
                <a:gd name="connsiteX2" fmla="*/ 400832 w 579932"/>
                <a:gd name="connsiteY2" fmla="*/ 652350 h 682354"/>
                <a:gd name="connsiteX3" fmla="*/ 579932 w 579932"/>
                <a:gd name="connsiteY3" fmla="*/ 12567 h 682354"/>
                <a:gd name="connsiteX4" fmla="*/ 410808 w 579932"/>
                <a:gd name="connsiteY4" fmla="*/ 66113 h 682354"/>
                <a:gd name="connsiteX5" fmla="*/ 0 w 579932"/>
                <a:gd name="connsiteY5" fmla="*/ 682354 h 682354"/>
                <a:gd name="connsiteX0" fmla="*/ 0 w 579932"/>
                <a:gd name="connsiteY0" fmla="*/ 672730 h 672730"/>
                <a:gd name="connsiteX1" fmla="*/ 53072 w 579932"/>
                <a:gd name="connsiteY1" fmla="*/ 617314 h 672730"/>
                <a:gd name="connsiteX2" fmla="*/ 400832 w 579932"/>
                <a:gd name="connsiteY2" fmla="*/ 642726 h 672730"/>
                <a:gd name="connsiteX3" fmla="*/ 579932 w 579932"/>
                <a:gd name="connsiteY3" fmla="*/ 2943 h 672730"/>
                <a:gd name="connsiteX4" fmla="*/ 410808 w 579932"/>
                <a:gd name="connsiteY4" fmla="*/ 56489 h 672730"/>
                <a:gd name="connsiteX5" fmla="*/ 0 w 579932"/>
                <a:gd name="connsiteY5" fmla="*/ 672730 h 672730"/>
                <a:gd name="connsiteX0" fmla="*/ 0 w 579932"/>
                <a:gd name="connsiteY0" fmla="*/ 673441 h 673441"/>
                <a:gd name="connsiteX1" fmla="*/ 53072 w 579932"/>
                <a:gd name="connsiteY1" fmla="*/ 618025 h 673441"/>
                <a:gd name="connsiteX2" fmla="*/ 400832 w 579932"/>
                <a:gd name="connsiteY2" fmla="*/ 643437 h 673441"/>
                <a:gd name="connsiteX3" fmla="*/ 579932 w 579932"/>
                <a:gd name="connsiteY3" fmla="*/ 3654 h 673441"/>
                <a:gd name="connsiteX4" fmla="*/ 404982 w 579932"/>
                <a:gd name="connsiteY4" fmla="*/ 54396 h 673441"/>
                <a:gd name="connsiteX5" fmla="*/ 0 w 579932"/>
                <a:gd name="connsiteY5" fmla="*/ 673441 h 673441"/>
                <a:gd name="connsiteX0" fmla="*/ 0 w 2933356"/>
                <a:gd name="connsiteY0" fmla="*/ 673441 h 817618"/>
                <a:gd name="connsiteX1" fmla="*/ 53072 w 2933356"/>
                <a:gd name="connsiteY1" fmla="*/ 618025 h 817618"/>
                <a:gd name="connsiteX2" fmla="*/ 2931894 w 2933356"/>
                <a:gd name="connsiteY2" fmla="*/ 817618 h 817618"/>
                <a:gd name="connsiteX3" fmla="*/ 579932 w 2933356"/>
                <a:gd name="connsiteY3" fmla="*/ 3654 h 817618"/>
                <a:gd name="connsiteX4" fmla="*/ 404982 w 2933356"/>
                <a:gd name="connsiteY4" fmla="*/ 54396 h 817618"/>
                <a:gd name="connsiteX5" fmla="*/ 0 w 2933356"/>
                <a:gd name="connsiteY5" fmla="*/ 673441 h 817618"/>
                <a:gd name="connsiteX0" fmla="*/ 0 w 3503473"/>
                <a:gd name="connsiteY0" fmla="*/ 631843 h 776020"/>
                <a:gd name="connsiteX1" fmla="*/ 53072 w 3503473"/>
                <a:gd name="connsiteY1" fmla="*/ 576427 h 776020"/>
                <a:gd name="connsiteX2" fmla="*/ 2931894 w 3503473"/>
                <a:gd name="connsiteY2" fmla="*/ 776020 h 776020"/>
                <a:gd name="connsiteX3" fmla="*/ 3503473 w 3503473"/>
                <a:gd name="connsiteY3" fmla="*/ 179697 h 776020"/>
                <a:gd name="connsiteX4" fmla="*/ 404982 w 3503473"/>
                <a:gd name="connsiteY4" fmla="*/ 12798 h 776020"/>
                <a:gd name="connsiteX5" fmla="*/ 0 w 3503473"/>
                <a:gd name="connsiteY5" fmla="*/ 631843 h 776020"/>
                <a:gd name="connsiteX0" fmla="*/ 0 w 3503473"/>
                <a:gd name="connsiteY0" fmla="*/ 631843 h 790281"/>
                <a:gd name="connsiteX1" fmla="*/ 53072 w 3503473"/>
                <a:gd name="connsiteY1" fmla="*/ 576427 h 790281"/>
                <a:gd name="connsiteX2" fmla="*/ 2931182 w 3503473"/>
                <a:gd name="connsiteY2" fmla="*/ 790281 h 790281"/>
                <a:gd name="connsiteX3" fmla="*/ 3503473 w 3503473"/>
                <a:gd name="connsiteY3" fmla="*/ 179697 h 790281"/>
                <a:gd name="connsiteX4" fmla="*/ 404982 w 3503473"/>
                <a:gd name="connsiteY4" fmla="*/ 12798 h 790281"/>
                <a:gd name="connsiteX5" fmla="*/ 0 w 3503473"/>
                <a:gd name="connsiteY5" fmla="*/ 631843 h 790281"/>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99390"/>
                <a:gd name="connsiteY0" fmla="*/ 631748 h 790186"/>
                <a:gd name="connsiteX1" fmla="*/ 53072 w 3499390"/>
                <a:gd name="connsiteY1" fmla="*/ 576332 h 790186"/>
                <a:gd name="connsiteX2" fmla="*/ 2931182 w 3499390"/>
                <a:gd name="connsiteY2" fmla="*/ 790186 h 790186"/>
                <a:gd name="connsiteX3" fmla="*/ 3499390 w 3499390"/>
                <a:gd name="connsiteY3" fmla="*/ 181693 h 790186"/>
                <a:gd name="connsiteX4" fmla="*/ 404982 w 3499390"/>
                <a:gd name="connsiteY4" fmla="*/ 12703 h 790186"/>
                <a:gd name="connsiteX5" fmla="*/ 0 w 3499390"/>
                <a:gd name="connsiteY5" fmla="*/ 631748 h 790186"/>
                <a:gd name="connsiteX0" fmla="*/ 0 w 3616166"/>
                <a:gd name="connsiteY0" fmla="*/ 631748 h 822147"/>
                <a:gd name="connsiteX1" fmla="*/ 53072 w 3616166"/>
                <a:gd name="connsiteY1" fmla="*/ 576332 h 822147"/>
                <a:gd name="connsiteX2" fmla="*/ 2931182 w 3616166"/>
                <a:gd name="connsiteY2" fmla="*/ 790186 h 822147"/>
                <a:gd name="connsiteX3" fmla="*/ 2961103 w 3616166"/>
                <a:gd name="connsiteY3" fmla="*/ 755628 h 822147"/>
                <a:gd name="connsiteX4" fmla="*/ 3499390 w 3616166"/>
                <a:gd name="connsiteY4" fmla="*/ 181693 h 822147"/>
                <a:gd name="connsiteX5" fmla="*/ 404982 w 3616166"/>
                <a:gd name="connsiteY5" fmla="*/ 12703 h 822147"/>
                <a:gd name="connsiteX6" fmla="*/ 0 w 3616166"/>
                <a:gd name="connsiteY6" fmla="*/ 631748 h 822147"/>
                <a:gd name="connsiteX0" fmla="*/ 0 w 3747211"/>
                <a:gd name="connsiteY0" fmla="*/ 631748 h 794305"/>
                <a:gd name="connsiteX1" fmla="*/ 53072 w 3747211"/>
                <a:gd name="connsiteY1" fmla="*/ 576332 h 794305"/>
                <a:gd name="connsiteX2" fmla="*/ 2931182 w 3747211"/>
                <a:gd name="connsiteY2" fmla="*/ 790186 h 794305"/>
                <a:gd name="connsiteX3" fmla="*/ 3598472 w 3747211"/>
                <a:gd name="connsiteY3" fmla="*/ 579558 h 794305"/>
                <a:gd name="connsiteX4" fmla="*/ 3499390 w 3747211"/>
                <a:gd name="connsiteY4" fmla="*/ 181693 h 794305"/>
                <a:gd name="connsiteX5" fmla="*/ 404982 w 3747211"/>
                <a:gd name="connsiteY5" fmla="*/ 12703 h 794305"/>
                <a:gd name="connsiteX6" fmla="*/ 0 w 3747211"/>
                <a:gd name="connsiteY6" fmla="*/ 631748 h 794305"/>
                <a:gd name="connsiteX0" fmla="*/ 0 w 3674733"/>
                <a:gd name="connsiteY0" fmla="*/ 631748 h 794305"/>
                <a:gd name="connsiteX1" fmla="*/ 53072 w 3674733"/>
                <a:gd name="connsiteY1" fmla="*/ 576332 h 794305"/>
                <a:gd name="connsiteX2" fmla="*/ 2931182 w 3674733"/>
                <a:gd name="connsiteY2" fmla="*/ 790186 h 794305"/>
                <a:gd name="connsiteX3" fmla="*/ 3598472 w 3674733"/>
                <a:gd name="connsiteY3" fmla="*/ 579558 h 794305"/>
                <a:gd name="connsiteX4" fmla="*/ 3499390 w 3674733"/>
                <a:gd name="connsiteY4" fmla="*/ 181693 h 794305"/>
                <a:gd name="connsiteX5" fmla="*/ 404982 w 3674733"/>
                <a:gd name="connsiteY5" fmla="*/ 12703 h 794305"/>
                <a:gd name="connsiteX6" fmla="*/ 0 w 3674733"/>
                <a:gd name="connsiteY6" fmla="*/ 631748 h 794305"/>
                <a:gd name="connsiteX0" fmla="*/ 0 w 3598472"/>
                <a:gd name="connsiteY0" fmla="*/ 631748 h 794305"/>
                <a:gd name="connsiteX1" fmla="*/ 53072 w 3598472"/>
                <a:gd name="connsiteY1" fmla="*/ 576332 h 794305"/>
                <a:gd name="connsiteX2" fmla="*/ 2931182 w 3598472"/>
                <a:gd name="connsiteY2" fmla="*/ 790186 h 794305"/>
                <a:gd name="connsiteX3" fmla="*/ 3598472 w 3598472"/>
                <a:gd name="connsiteY3" fmla="*/ 579558 h 794305"/>
                <a:gd name="connsiteX4" fmla="*/ 3499390 w 3598472"/>
                <a:gd name="connsiteY4" fmla="*/ 181693 h 794305"/>
                <a:gd name="connsiteX5" fmla="*/ 404982 w 3598472"/>
                <a:gd name="connsiteY5" fmla="*/ 12703 h 794305"/>
                <a:gd name="connsiteX6" fmla="*/ 0 w 3598472"/>
                <a:gd name="connsiteY6" fmla="*/ 631748 h 794305"/>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05084"/>
                <a:gd name="connsiteX1" fmla="*/ 53072 w 3499390"/>
                <a:gd name="connsiteY1" fmla="*/ 576332 h 805084"/>
                <a:gd name="connsiteX2" fmla="*/ 2931182 w 3499390"/>
                <a:gd name="connsiteY2" fmla="*/ 790186 h 805084"/>
                <a:gd name="connsiteX3" fmla="*/ 3112607 w 3499390"/>
                <a:gd name="connsiteY3" fmla="*/ 709257 h 805084"/>
                <a:gd name="connsiteX4" fmla="*/ 3499390 w 3499390"/>
                <a:gd name="connsiteY4" fmla="*/ 181693 h 805084"/>
                <a:gd name="connsiteX5" fmla="*/ 404982 w 3499390"/>
                <a:gd name="connsiteY5" fmla="*/ 12703 h 805084"/>
                <a:gd name="connsiteX6" fmla="*/ 0 w 3499390"/>
                <a:gd name="connsiteY6" fmla="*/ 631748 h 805084"/>
                <a:gd name="connsiteX0" fmla="*/ 0 w 3499390"/>
                <a:gd name="connsiteY0" fmla="*/ 631748 h 795385"/>
                <a:gd name="connsiteX1" fmla="*/ 53072 w 3499390"/>
                <a:gd name="connsiteY1" fmla="*/ 576332 h 795385"/>
                <a:gd name="connsiteX2" fmla="*/ 2931182 w 3499390"/>
                <a:gd name="connsiteY2" fmla="*/ 790186 h 795385"/>
                <a:gd name="connsiteX3" fmla="*/ 3112607 w 3499390"/>
                <a:gd name="connsiteY3" fmla="*/ 709257 h 795385"/>
                <a:gd name="connsiteX4" fmla="*/ 3499390 w 3499390"/>
                <a:gd name="connsiteY4" fmla="*/ 181693 h 795385"/>
                <a:gd name="connsiteX5" fmla="*/ 404982 w 3499390"/>
                <a:gd name="connsiteY5" fmla="*/ 12703 h 795385"/>
                <a:gd name="connsiteX6" fmla="*/ 0 w 3499390"/>
                <a:gd name="connsiteY6" fmla="*/ 631748 h 795385"/>
                <a:gd name="connsiteX0" fmla="*/ 0 w 3499390"/>
                <a:gd name="connsiteY0" fmla="*/ 631748 h 790186"/>
                <a:gd name="connsiteX1" fmla="*/ 53072 w 3499390"/>
                <a:gd name="connsiteY1" fmla="*/ 576332 h 790186"/>
                <a:gd name="connsiteX2" fmla="*/ 2931182 w 3499390"/>
                <a:gd name="connsiteY2" fmla="*/ 790186 h 790186"/>
                <a:gd name="connsiteX3" fmla="*/ 3112607 w 3499390"/>
                <a:gd name="connsiteY3" fmla="*/ 709257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105747 w 3499390"/>
                <a:gd name="connsiteY3" fmla="*/ 687294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35270 w 3499390"/>
                <a:gd name="connsiteY3" fmla="*/ 74425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2983701 w 3499390"/>
                <a:gd name="connsiteY3" fmla="*/ 78110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88663"/>
                <a:gd name="connsiteX1" fmla="*/ 53072 w 3499390"/>
                <a:gd name="connsiteY1" fmla="*/ 576332 h 788663"/>
                <a:gd name="connsiteX2" fmla="*/ 2943192 w 3499390"/>
                <a:gd name="connsiteY2" fmla="*/ 788663 h 788663"/>
                <a:gd name="connsiteX3" fmla="*/ 3000626 w 3499390"/>
                <a:gd name="connsiteY3" fmla="*/ 760851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3004828 w 3499390"/>
                <a:gd name="connsiteY3" fmla="*/ 756382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76493 h 833408"/>
                <a:gd name="connsiteX1" fmla="*/ 53072 w 3499390"/>
                <a:gd name="connsiteY1" fmla="*/ 621077 h 833408"/>
                <a:gd name="connsiteX2" fmla="*/ 2943192 w 3499390"/>
                <a:gd name="connsiteY2" fmla="*/ 833408 h 833408"/>
                <a:gd name="connsiteX3" fmla="*/ 3004828 w 3499390"/>
                <a:gd name="connsiteY3" fmla="*/ 801127 h 833408"/>
                <a:gd name="connsiteX4" fmla="*/ 3499390 w 3499390"/>
                <a:gd name="connsiteY4" fmla="*/ 226438 h 833408"/>
                <a:gd name="connsiteX5" fmla="*/ 466564 w 3499390"/>
                <a:gd name="connsiteY5" fmla="*/ 46273 h 833408"/>
                <a:gd name="connsiteX6" fmla="*/ 404982 w 3499390"/>
                <a:gd name="connsiteY6" fmla="*/ 57448 h 833408"/>
                <a:gd name="connsiteX7" fmla="*/ 0 w 3499390"/>
                <a:gd name="connsiteY7" fmla="*/ 676493 h 833408"/>
                <a:gd name="connsiteX0" fmla="*/ 0 w 3499390"/>
                <a:gd name="connsiteY0" fmla="*/ 692433 h 849348"/>
                <a:gd name="connsiteX1" fmla="*/ 53072 w 3499390"/>
                <a:gd name="connsiteY1" fmla="*/ 637017 h 849348"/>
                <a:gd name="connsiteX2" fmla="*/ 2943192 w 3499390"/>
                <a:gd name="connsiteY2" fmla="*/ 849348 h 849348"/>
                <a:gd name="connsiteX3" fmla="*/ 3004828 w 3499390"/>
                <a:gd name="connsiteY3" fmla="*/ 817067 h 849348"/>
                <a:gd name="connsiteX4" fmla="*/ 3499390 w 3499390"/>
                <a:gd name="connsiteY4" fmla="*/ 242378 h 849348"/>
                <a:gd name="connsiteX5" fmla="*/ 506123 w 3499390"/>
                <a:gd name="connsiteY5" fmla="*/ 26887 h 849348"/>
                <a:gd name="connsiteX6" fmla="*/ 404982 w 3499390"/>
                <a:gd name="connsiteY6" fmla="*/ 73388 h 849348"/>
                <a:gd name="connsiteX7" fmla="*/ 0 w 3499390"/>
                <a:gd name="connsiteY7" fmla="*/ 692433 h 849348"/>
                <a:gd name="connsiteX0" fmla="*/ 0 w 3499390"/>
                <a:gd name="connsiteY0" fmla="*/ 683353 h 840268"/>
                <a:gd name="connsiteX1" fmla="*/ 53072 w 3499390"/>
                <a:gd name="connsiteY1" fmla="*/ 627937 h 840268"/>
                <a:gd name="connsiteX2" fmla="*/ 2943192 w 3499390"/>
                <a:gd name="connsiteY2" fmla="*/ 840268 h 840268"/>
                <a:gd name="connsiteX3" fmla="*/ 3004828 w 3499390"/>
                <a:gd name="connsiteY3" fmla="*/ 807987 h 840268"/>
                <a:gd name="connsiteX4" fmla="*/ 3499390 w 3499390"/>
                <a:gd name="connsiteY4" fmla="*/ 233298 h 840268"/>
                <a:gd name="connsiteX5" fmla="*/ 506123 w 3499390"/>
                <a:gd name="connsiteY5" fmla="*/ 17807 h 840268"/>
                <a:gd name="connsiteX6" fmla="*/ 404982 w 3499390"/>
                <a:gd name="connsiteY6" fmla="*/ 64308 h 840268"/>
                <a:gd name="connsiteX7" fmla="*/ 0 w 3499390"/>
                <a:gd name="connsiteY7" fmla="*/ 683353 h 840268"/>
                <a:gd name="connsiteX0" fmla="*/ 0 w 3499390"/>
                <a:gd name="connsiteY0" fmla="*/ 666423 h 823338"/>
                <a:gd name="connsiteX1" fmla="*/ 53072 w 3499390"/>
                <a:gd name="connsiteY1" fmla="*/ 611007 h 823338"/>
                <a:gd name="connsiteX2" fmla="*/ 2943192 w 3499390"/>
                <a:gd name="connsiteY2" fmla="*/ 823338 h 823338"/>
                <a:gd name="connsiteX3" fmla="*/ 3004828 w 3499390"/>
                <a:gd name="connsiteY3" fmla="*/ 791057 h 823338"/>
                <a:gd name="connsiteX4" fmla="*/ 3499390 w 3499390"/>
                <a:gd name="connsiteY4" fmla="*/ 216368 h 823338"/>
                <a:gd name="connsiteX5" fmla="*/ 506123 w 3499390"/>
                <a:gd name="connsiteY5" fmla="*/ 877 h 823338"/>
                <a:gd name="connsiteX6" fmla="*/ 404982 w 3499390"/>
                <a:gd name="connsiteY6" fmla="*/ 47378 h 823338"/>
                <a:gd name="connsiteX7" fmla="*/ 0 w 3499390"/>
                <a:gd name="connsiteY7" fmla="*/ 666423 h 823338"/>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30156 w 3499390"/>
                <a:gd name="connsiteY3" fmla="*/ 76199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06936 w 3499390"/>
                <a:gd name="connsiteY3" fmla="*/ 698334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42091 w 3499390"/>
                <a:gd name="connsiteY3" fmla="*/ 63167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667377"/>
                <a:gd name="connsiteY0" fmla="*/ 666557 h 823472"/>
                <a:gd name="connsiteX1" fmla="*/ 53072 w 3667377"/>
                <a:gd name="connsiteY1" fmla="*/ 611141 h 823472"/>
                <a:gd name="connsiteX2" fmla="*/ 2943192 w 3667377"/>
                <a:gd name="connsiteY2" fmla="*/ 823472 h 823472"/>
                <a:gd name="connsiteX3" fmla="*/ 3499390 w 3667377"/>
                <a:gd name="connsiteY3" fmla="*/ 216502 h 823472"/>
                <a:gd name="connsiteX4" fmla="*/ 504142 w 3667377"/>
                <a:gd name="connsiteY4" fmla="*/ 869 h 823472"/>
                <a:gd name="connsiteX5" fmla="*/ 404982 w 3667377"/>
                <a:gd name="connsiteY5" fmla="*/ 47512 h 823472"/>
                <a:gd name="connsiteX6" fmla="*/ 0 w 3667377"/>
                <a:gd name="connsiteY6" fmla="*/ 666557 h 823472"/>
                <a:gd name="connsiteX0" fmla="*/ 0 w 3687206"/>
                <a:gd name="connsiteY0" fmla="*/ 666557 h 828805"/>
                <a:gd name="connsiteX1" fmla="*/ 53072 w 3687206"/>
                <a:gd name="connsiteY1" fmla="*/ 611141 h 828805"/>
                <a:gd name="connsiteX2" fmla="*/ 2943192 w 3687206"/>
                <a:gd name="connsiteY2" fmla="*/ 823472 h 828805"/>
                <a:gd name="connsiteX3" fmla="*/ 3326823 w 3687206"/>
                <a:gd name="connsiteY3" fmla="*/ 716516 h 828805"/>
                <a:gd name="connsiteX4" fmla="*/ 3499390 w 3687206"/>
                <a:gd name="connsiteY4" fmla="*/ 216502 h 828805"/>
                <a:gd name="connsiteX5" fmla="*/ 504142 w 3687206"/>
                <a:gd name="connsiteY5" fmla="*/ 869 h 828805"/>
                <a:gd name="connsiteX6" fmla="*/ 404982 w 3687206"/>
                <a:gd name="connsiteY6" fmla="*/ 47512 h 828805"/>
                <a:gd name="connsiteX7" fmla="*/ 0 w 3687206"/>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5314"/>
                <a:gd name="connsiteX1" fmla="*/ 53072 w 3499390"/>
                <a:gd name="connsiteY1" fmla="*/ 611141 h 825314"/>
                <a:gd name="connsiteX2" fmla="*/ 2943192 w 3499390"/>
                <a:gd name="connsiteY2" fmla="*/ 823472 h 825314"/>
                <a:gd name="connsiteX3" fmla="*/ 3326823 w 3499390"/>
                <a:gd name="connsiteY3" fmla="*/ 716516 h 825314"/>
                <a:gd name="connsiteX4" fmla="*/ 3499390 w 3499390"/>
                <a:gd name="connsiteY4" fmla="*/ 216502 h 825314"/>
                <a:gd name="connsiteX5" fmla="*/ 504142 w 3499390"/>
                <a:gd name="connsiteY5" fmla="*/ 869 h 825314"/>
                <a:gd name="connsiteX6" fmla="*/ 404982 w 3499390"/>
                <a:gd name="connsiteY6" fmla="*/ 47512 h 825314"/>
                <a:gd name="connsiteX7" fmla="*/ 0 w 3499390"/>
                <a:gd name="connsiteY7" fmla="*/ 666557 h 825314"/>
                <a:gd name="connsiteX0" fmla="*/ 0 w 3499390"/>
                <a:gd name="connsiteY0" fmla="*/ 666557 h 824780"/>
                <a:gd name="connsiteX1" fmla="*/ 53072 w 3499390"/>
                <a:gd name="connsiteY1" fmla="*/ 611141 h 824780"/>
                <a:gd name="connsiteX2" fmla="*/ 2943192 w 3499390"/>
                <a:gd name="connsiteY2" fmla="*/ 823472 h 824780"/>
                <a:gd name="connsiteX3" fmla="*/ 3210037 w 3499390"/>
                <a:gd name="connsiteY3" fmla="*/ 665188 h 824780"/>
                <a:gd name="connsiteX4" fmla="*/ 3499390 w 3499390"/>
                <a:gd name="connsiteY4" fmla="*/ 216502 h 824780"/>
                <a:gd name="connsiteX5" fmla="*/ 504142 w 3499390"/>
                <a:gd name="connsiteY5" fmla="*/ 869 h 824780"/>
                <a:gd name="connsiteX6" fmla="*/ 404982 w 3499390"/>
                <a:gd name="connsiteY6" fmla="*/ 47512 h 824780"/>
                <a:gd name="connsiteX7" fmla="*/ 0 w 3499390"/>
                <a:gd name="connsiteY7" fmla="*/ 666557 h 824780"/>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9390" h="821095">
                  <a:moveTo>
                    <a:pt x="0" y="666557"/>
                  </a:moveTo>
                  <a:cubicBezTo>
                    <a:pt x="13449" y="653347"/>
                    <a:pt x="13975" y="620123"/>
                    <a:pt x="53072" y="611141"/>
                  </a:cubicBezTo>
                  <a:lnTo>
                    <a:pt x="2943311" y="821095"/>
                  </a:lnTo>
                  <a:cubicBezTo>
                    <a:pt x="3005436" y="801540"/>
                    <a:pt x="3012370" y="796979"/>
                    <a:pt x="3052789" y="746927"/>
                  </a:cubicBezTo>
                  <a:cubicBezTo>
                    <a:pt x="3124834" y="660979"/>
                    <a:pt x="3397427" y="366219"/>
                    <a:pt x="3499390" y="216502"/>
                  </a:cubicBezTo>
                  <a:cubicBezTo>
                    <a:pt x="3058516" y="208688"/>
                    <a:pt x="1019877" y="29034"/>
                    <a:pt x="504142" y="869"/>
                  </a:cubicBezTo>
                  <a:cubicBezTo>
                    <a:pt x="486496" y="-3445"/>
                    <a:pt x="427767" y="7706"/>
                    <a:pt x="404982" y="47512"/>
                  </a:cubicBezTo>
                  <a:cubicBezTo>
                    <a:pt x="203651" y="342131"/>
                    <a:pt x="16460" y="568583"/>
                    <a:pt x="0" y="666557"/>
                  </a:cubicBezTo>
                  <a:close/>
                </a:path>
              </a:pathLst>
            </a:custGeom>
            <a:gradFill flip="none" rotWithShape="1">
              <a:gsLst>
                <a:gs pos="69000">
                  <a:srgbClr val="DEDCE1"/>
                </a:gs>
                <a:gs pos="37000">
                  <a:srgbClr val="DFDAE0"/>
                </a:gs>
                <a:gs pos="100000">
                  <a:schemeClr val="bg1"/>
                </a:gs>
                <a:gs pos="0">
                  <a:schemeClr val="bg1"/>
                </a:gs>
              </a:gsLst>
              <a:lin ang="13200000" scaled="0"/>
              <a:tileRect/>
            </a:gradFill>
            <a:ln w="3175">
              <a:noFill/>
            </a:ln>
            <a:effectLst>
              <a:outerShdw blurRad="50800" dist="38100" dir="15960000" sx="94000" sy="94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圆角矩形 13"/>
            <p:cNvSpPr/>
            <p:nvPr/>
          </p:nvSpPr>
          <p:spPr>
            <a:xfrm>
              <a:off x="2831656" y="4375274"/>
              <a:ext cx="569554" cy="889583"/>
            </a:xfrm>
            <a:prstGeom prst="roundRect">
              <a:avLst/>
            </a:prstGeom>
            <a:gradFill flip="none" rotWithShape="1">
              <a:gsLst>
                <a:gs pos="100000">
                  <a:srgbClr val="CCC1BF"/>
                </a:gs>
                <a:gs pos="46000">
                  <a:srgbClr val="C8BDBB"/>
                </a:gs>
                <a:gs pos="100000">
                  <a:srgbClr val="988F8A"/>
                </a:gs>
                <a:gs pos="0">
                  <a:srgbClr val="9990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5" name="任意多边形 14"/>
            <p:cNvSpPr/>
            <p:nvPr/>
          </p:nvSpPr>
          <p:spPr>
            <a:xfrm rot="286950" flipV="1">
              <a:off x="3151979" y="509507"/>
              <a:ext cx="3347320" cy="821095"/>
            </a:xfrm>
            <a:custGeom>
              <a:avLst/>
              <a:gdLst>
                <a:gd name="connsiteX0" fmla="*/ 0 w 388144"/>
                <a:gd name="connsiteY0" fmla="*/ 345281 h 345281"/>
                <a:gd name="connsiteX1" fmla="*/ 28575 w 388144"/>
                <a:gd name="connsiteY1" fmla="*/ 302419 h 345281"/>
                <a:gd name="connsiteX2" fmla="*/ 69056 w 388144"/>
                <a:gd name="connsiteY2" fmla="*/ 290513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28575 w 388144"/>
                <a:gd name="connsiteY1" fmla="*/ 302419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41381 w 388144"/>
                <a:gd name="connsiteY1" fmla="*/ 324810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7111"/>
                <a:gd name="connsiteY0" fmla="*/ 364440 h 364440"/>
                <a:gd name="connsiteX1" fmla="*/ 40348 w 387111"/>
                <a:gd name="connsiteY1" fmla="*/ 324810 h 364440"/>
                <a:gd name="connsiteX2" fmla="*/ 96329 w 387111"/>
                <a:gd name="connsiteY2" fmla="*/ 321172 h 364440"/>
                <a:gd name="connsiteX3" fmla="*/ 387111 w 387111"/>
                <a:gd name="connsiteY3" fmla="*/ 290513 h 364440"/>
                <a:gd name="connsiteX4" fmla="*/ 229948 w 387111"/>
                <a:gd name="connsiteY4" fmla="*/ 0 h 364440"/>
                <a:gd name="connsiteX5" fmla="*/ 0 w 387111"/>
                <a:gd name="connsiteY5" fmla="*/ 364440 h 364440"/>
                <a:gd name="connsiteX0" fmla="*/ 0 w 398611"/>
                <a:gd name="connsiteY0" fmla="*/ 364440 h 364440"/>
                <a:gd name="connsiteX1" fmla="*/ 40348 w 398611"/>
                <a:gd name="connsiteY1" fmla="*/ 324810 h 364440"/>
                <a:gd name="connsiteX2" fmla="*/ 96329 w 398611"/>
                <a:gd name="connsiteY2" fmla="*/ 321172 h 364440"/>
                <a:gd name="connsiteX3" fmla="*/ 398611 w 398611"/>
                <a:gd name="connsiteY3" fmla="*/ 339049 h 364440"/>
                <a:gd name="connsiteX4" fmla="*/ 229948 w 398611"/>
                <a:gd name="connsiteY4" fmla="*/ 0 h 364440"/>
                <a:gd name="connsiteX5" fmla="*/ 0 w 398611"/>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73236 h 373236"/>
                <a:gd name="connsiteX1" fmla="*/ 40348 w 402457"/>
                <a:gd name="connsiteY1" fmla="*/ 333606 h 373236"/>
                <a:gd name="connsiteX2" fmla="*/ 96329 w 402457"/>
                <a:gd name="connsiteY2" fmla="*/ 329968 h 373236"/>
                <a:gd name="connsiteX3" fmla="*/ 402457 w 402457"/>
                <a:gd name="connsiteY3" fmla="*/ 350506 h 373236"/>
                <a:gd name="connsiteX4" fmla="*/ 240333 w 402457"/>
                <a:gd name="connsiteY4" fmla="*/ 0 h 373236"/>
                <a:gd name="connsiteX5" fmla="*/ 0 w 402457"/>
                <a:gd name="connsiteY5" fmla="*/ 373236 h 373236"/>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31497"/>
                <a:gd name="connsiteY0" fmla="*/ 672007 h 672007"/>
                <a:gd name="connsiteX1" fmla="*/ 53072 w 431497"/>
                <a:gd name="connsiteY1" fmla="*/ 616591 h 672007"/>
                <a:gd name="connsiteX2" fmla="*/ 400832 w 431497"/>
                <a:gd name="connsiteY2" fmla="*/ 642003 h 672007"/>
                <a:gd name="connsiteX3" fmla="*/ 431497 w 431497"/>
                <a:gd name="connsiteY3" fmla="*/ 0 h 672007"/>
                <a:gd name="connsiteX4" fmla="*/ 0 w 431497"/>
                <a:gd name="connsiteY4" fmla="*/ 672007 h 672007"/>
                <a:gd name="connsiteX0" fmla="*/ 0 w 410808"/>
                <a:gd name="connsiteY0" fmla="*/ 616241 h 616241"/>
                <a:gd name="connsiteX1" fmla="*/ 53072 w 410808"/>
                <a:gd name="connsiteY1" fmla="*/ 560825 h 616241"/>
                <a:gd name="connsiteX2" fmla="*/ 400832 w 410808"/>
                <a:gd name="connsiteY2" fmla="*/ 586237 h 616241"/>
                <a:gd name="connsiteX3" fmla="*/ 410808 w 410808"/>
                <a:gd name="connsiteY3" fmla="*/ 0 h 616241"/>
                <a:gd name="connsiteX4" fmla="*/ 0 w 410808"/>
                <a:gd name="connsiteY4" fmla="*/ 616241 h 616241"/>
                <a:gd name="connsiteX0" fmla="*/ 0 w 549996"/>
                <a:gd name="connsiteY0" fmla="*/ 616445 h 616445"/>
                <a:gd name="connsiteX1" fmla="*/ 53072 w 549996"/>
                <a:gd name="connsiteY1" fmla="*/ 561029 h 616445"/>
                <a:gd name="connsiteX2" fmla="*/ 400832 w 549996"/>
                <a:gd name="connsiteY2" fmla="*/ 586441 h 616445"/>
                <a:gd name="connsiteX3" fmla="*/ 410808 w 549996"/>
                <a:gd name="connsiteY3" fmla="*/ 204 h 616445"/>
                <a:gd name="connsiteX4" fmla="*/ 0 w 549996"/>
                <a:gd name="connsiteY4" fmla="*/ 616445 h 616445"/>
                <a:gd name="connsiteX0" fmla="*/ 0 w 472380"/>
                <a:gd name="connsiteY0" fmla="*/ 687237 h 687237"/>
                <a:gd name="connsiteX1" fmla="*/ 53072 w 472380"/>
                <a:gd name="connsiteY1" fmla="*/ 631821 h 687237"/>
                <a:gd name="connsiteX2" fmla="*/ 400832 w 472380"/>
                <a:gd name="connsiteY2" fmla="*/ 657233 h 687237"/>
                <a:gd name="connsiteX3" fmla="*/ 469460 w 472380"/>
                <a:gd name="connsiteY3" fmla="*/ 78694 h 687237"/>
                <a:gd name="connsiteX4" fmla="*/ 410808 w 472380"/>
                <a:gd name="connsiteY4" fmla="*/ 70996 h 687237"/>
                <a:gd name="connsiteX5" fmla="*/ 0 w 472380"/>
                <a:gd name="connsiteY5" fmla="*/ 687237 h 687237"/>
                <a:gd name="connsiteX0" fmla="*/ 0 w 482476"/>
                <a:gd name="connsiteY0" fmla="*/ 679333 h 679333"/>
                <a:gd name="connsiteX1" fmla="*/ 53072 w 482476"/>
                <a:gd name="connsiteY1" fmla="*/ 623917 h 679333"/>
                <a:gd name="connsiteX2" fmla="*/ 400832 w 482476"/>
                <a:gd name="connsiteY2" fmla="*/ 649329 h 679333"/>
                <a:gd name="connsiteX3" fmla="*/ 469460 w 482476"/>
                <a:gd name="connsiteY3" fmla="*/ 70790 h 679333"/>
                <a:gd name="connsiteX4" fmla="*/ 410808 w 482476"/>
                <a:gd name="connsiteY4" fmla="*/ 63092 h 679333"/>
                <a:gd name="connsiteX5" fmla="*/ 0 w 482476"/>
                <a:gd name="connsiteY5" fmla="*/ 679333 h 679333"/>
                <a:gd name="connsiteX0" fmla="*/ 0 w 584493"/>
                <a:gd name="connsiteY0" fmla="*/ 703234 h 703234"/>
                <a:gd name="connsiteX1" fmla="*/ 53072 w 584493"/>
                <a:gd name="connsiteY1" fmla="*/ 647818 h 703234"/>
                <a:gd name="connsiteX2" fmla="*/ 400832 w 584493"/>
                <a:gd name="connsiteY2" fmla="*/ 673230 h 703234"/>
                <a:gd name="connsiteX3" fmla="*/ 581203 w 584493"/>
                <a:gd name="connsiteY3" fmla="*/ 47851 h 703234"/>
                <a:gd name="connsiteX4" fmla="*/ 410808 w 584493"/>
                <a:gd name="connsiteY4" fmla="*/ 86993 h 703234"/>
                <a:gd name="connsiteX5" fmla="*/ 0 w 584493"/>
                <a:gd name="connsiteY5" fmla="*/ 703234 h 703234"/>
                <a:gd name="connsiteX0" fmla="*/ 0 w 583252"/>
                <a:gd name="connsiteY0" fmla="*/ 712418 h 712418"/>
                <a:gd name="connsiteX1" fmla="*/ 53072 w 583252"/>
                <a:gd name="connsiteY1" fmla="*/ 657002 h 712418"/>
                <a:gd name="connsiteX2" fmla="*/ 400832 w 583252"/>
                <a:gd name="connsiteY2" fmla="*/ 682414 h 712418"/>
                <a:gd name="connsiteX3" fmla="*/ 579932 w 583252"/>
                <a:gd name="connsiteY3" fmla="*/ 42631 h 712418"/>
                <a:gd name="connsiteX4" fmla="*/ 410808 w 583252"/>
                <a:gd name="connsiteY4" fmla="*/ 96177 h 712418"/>
                <a:gd name="connsiteX5" fmla="*/ 0 w 583252"/>
                <a:gd name="connsiteY5" fmla="*/ 712418 h 712418"/>
                <a:gd name="connsiteX0" fmla="*/ 0 w 579932"/>
                <a:gd name="connsiteY0" fmla="*/ 682354 h 682354"/>
                <a:gd name="connsiteX1" fmla="*/ 53072 w 579932"/>
                <a:gd name="connsiteY1" fmla="*/ 626938 h 682354"/>
                <a:gd name="connsiteX2" fmla="*/ 400832 w 579932"/>
                <a:gd name="connsiteY2" fmla="*/ 652350 h 682354"/>
                <a:gd name="connsiteX3" fmla="*/ 579932 w 579932"/>
                <a:gd name="connsiteY3" fmla="*/ 12567 h 682354"/>
                <a:gd name="connsiteX4" fmla="*/ 410808 w 579932"/>
                <a:gd name="connsiteY4" fmla="*/ 66113 h 682354"/>
                <a:gd name="connsiteX5" fmla="*/ 0 w 579932"/>
                <a:gd name="connsiteY5" fmla="*/ 682354 h 682354"/>
                <a:gd name="connsiteX0" fmla="*/ 0 w 579932"/>
                <a:gd name="connsiteY0" fmla="*/ 672730 h 672730"/>
                <a:gd name="connsiteX1" fmla="*/ 53072 w 579932"/>
                <a:gd name="connsiteY1" fmla="*/ 617314 h 672730"/>
                <a:gd name="connsiteX2" fmla="*/ 400832 w 579932"/>
                <a:gd name="connsiteY2" fmla="*/ 642726 h 672730"/>
                <a:gd name="connsiteX3" fmla="*/ 579932 w 579932"/>
                <a:gd name="connsiteY3" fmla="*/ 2943 h 672730"/>
                <a:gd name="connsiteX4" fmla="*/ 410808 w 579932"/>
                <a:gd name="connsiteY4" fmla="*/ 56489 h 672730"/>
                <a:gd name="connsiteX5" fmla="*/ 0 w 579932"/>
                <a:gd name="connsiteY5" fmla="*/ 672730 h 672730"/>
                <a:gd name="connsiteX0" fmla="*/ 0 w 579932"/>
                <a:gd name="connsiteY0" fmla="*/ 673441 h 673441"/>
                <a:gd name="connsiteX1" fmla="*/ 53072 w 579932"/>
                <a:gd name="connsiteY1" fmla="*/ 618025 h 673441"/>
                <a:gd name="connsiteX2" fmla="*/ 400832 w 579932"/>
                <a:gd name="connsiteY2" fmla="*/ 643437 h 673441"/>
                <a:gd name="connsiteX3" fmla="*/ 579932 w 579932"/>
                <a:gd name="connsiteY3" fmla="*/ 3654 h 673441"/>
                <a:gd name="connsiteX4" fmla="*/ 404982 w 579932"/>
                <a:gd name="connsiteY4" fmla="*/ 54396 h 673441"/>
                <a:gd name="connsiteX5" fmla="*/ 0 w 579932"/>
                <a:gd name="connsiteY5" fmla="*/ 673441 h 673441"/>
                <a:gd name="connsiteX0" fmla="*/ 0 w 2933356"/>
                <a:gd name="connsiteY0" fmla="*/ 673441 h 817618"/>
                <a:gd name="connsiteX1" fmla="*/ 53072 w 2933356"/>
                <a:gd name="connsiteY1" fmla="*/ 618025 h 817618"/>
                <a:gd name="connsiteX2" fmla="*/ 2931894 w 2933356"/>
                <a:gd name="connsiteY2" fmla="*/ 817618 h 817618"/>
                <a:gd name="connsiteX3" fmla="*/ 579932 w 2933356"/>
                <a:gd name="connsiteY3" fmla="*/ 3654 h 817618"/>
                <a:gd name="connsiteX4" fmla="*/ 404982 w 2933356"/>
                <a:gd name="connsiteY4" fmla="*/ 54396 h 817618"/>
                <a:gd name="connsiteX5" fmla="*/ 0 w 2933356"/>
                <a:gd name="connsiteY5" fmla="*/ 673441 h 817618"/>
                <a:gd name="connsiteX0" fmla="*/ 0 w 3503473"/>
                <a:gd name="connsiteY0" fmla="*/ 631843 h 776020"/>
                <a:gd name="connsiteX1" fmla="*/ 53072 w 3503473"/>
                <a:gd name="connsiteY1" fmla="*/ 576427 h 776020"/>
                <a:gd name="connsiteX2" fmla="*/ 2931894 w 3503473"/>
                <a:gd name="connsiteY2" fmla="*/ 776020 h 776020"/>
                <a:gd name="connsiteX3" fmla="*/ 3503473 w 3503473"/>
                <a:gd name="connsiteY3" fmla="*/ 179697 h 776020"/>
                <a:gd name="connsiteX4" fmla="*/ 404982 w 3503473"/>
                <a:gd name="connsiteY4" fmla="*/ 12798 h 776020"/>
                <a:gd name="connsiteX5" fmla="*/ 0 w 3503473"/>
                <a:gd name="connsiteY5" fmla="*/ 631843 h 776020"/>
                <a:gd name="connsiteX0" fmla="*/ 0 w 3503473"/>
                <a:gd name="connsiteY0" fmla="*/ 631843 h 790281"/>
                <a:gd name="connsiteX1" fmla="*/ 53072 w 3503473"/>
                <a:gd name="connsiteY1" fmla="*/ 576427 h 790281"/>
                <a:gd name="connsiteX2" fmla="*/ 2931182 w 3503473"/>
                <a:gd name="connsiteY2" fmla="*/ 790281 h 790281"/>
                <a:gd name="connsiteX3" fmla="*/ 3503473 w 3503473"/>
                <a:gd name="connsiteY3" fmla="*/ 179697 h 790281"/>
                <a:gd name="connsiteX4" fmla="*/ 404982 w 3503473"/>
                <a:gd name="connsiteY4" fmla="*/ 12798 h 790281"/>
                <a:gd name="connsiteX5" fmla="*/ 0 w 3503473"/>
                <a:gd name="connsiteY5" fmla="*/ 631843 h 790281"/>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99390"/>
                <a:gd name="connsiteY0" fmla="*/ 631748 h 790186"/>
                <a:gd name="connsiteX1" fmla="*/ 53072 w 3499390"/>
                <a:gd name="connsiteY1" fmla="*/ 576332 h 790186"/>
                <a:gd name="connsiteX2" fmla="*/ 2931182 w 3499390"/>
                <a:gd name="connsiteY2" fmla="*/ 790186 h 790186"/>
                <a:gd name="connsiteX3" fmla="*/ 3499390 w 3499390"/>
                <a:gd name="connsiteY3" fmla="*/ 181693 h 790186"/>
                <a:gd name="connsiteX4" fmla="*/ 404982 w 3499390"/>
                <a:gd name="connsiteY4" fmla="*/ 12703 h 790186"/>
                <a:gd name="connsiteX5" fmla="*/ 0 w 3499390"/>
                <a:gd name="connsiteY5" fmla="*/ 631748 h 790186"/>
                <a:gd name="connsiteX0" fmla="*/ 0 w 3616166"/>
                <a:gd name="connsiteY0" fmla="*/ 631748 h 822147"/>
                <a:gd name="connsiteX1" fmla="*/ 53072 w 3616166"/>
                <a:gd name="connsiteY1" fmla="*/ 576332 h 822147"/>
                <a:gd name="connsiteX2" fmla="*/ 2931182 w 3616166"/>
                <a:gd name="connsiteY2" fmla="*/ 790186 h 822147"/>
                <a:gd name="connsiteX3" fmla="*/ 2961103 w 3616166"/>
                <a:gd name="connsiteY3" fmla="*/ 755628 h 822147"/>
                <a:gd name="connsiteX4" fmla="*/ 3499390 w 3616166"/>
                <a:gd name="connsiteY4" fmla="*/ 181693 h 822147"/>
                <a:gd name="connsiteX5" fmla="*/ 404982 w 3616166"/>
                <a:gd name="connsiteY5" fmla="*/ 12703 h 822147"/>
                <a:gd name="connsiteX6" fmla="*/ 0 w 3616166"/>
                <a:gd name="connsiteY6" fmla="*/ 631748 h 822147"/>
                <a:gd name="connsiteX0" fmla="*/ 0 w 3747211"/>
                <a:gd name="connsiteY0" fmla="*/ 631748 h 794305"/>
                <a:gd name="connsiteX1" fmla="*/ 53072 w 3747211"/>
                <a:gd name="connsiteY1" fmla="*/ 576332 h 794305"/>
                <a:gd name="connsiteX2" fmla="*/ 2931182 w 3747211"/>
                <a:gd name="connsiteY2" fmla="*/ 790186 h 794305"/>
                <a:gd name="connsiteX3" fmla="*/ 3598472 w 3747211"/>
                <a:gd name="connsiteY3" fmla="*/ 579558 h 794305"/>
                <a:gd name="connsiteX4" fmla="*/ 3499390 w 3747211"/>
                <a:gd name="connsiteY4" fmla="*/ 181693 h 794305"/>
                <a:gd name="connsiteX5" fmla="*/ 404982 w 3747211"/>
                <a:gd name="connsiteY5" fmla="*/ 12703 h 794305"/>
                <a:gd name="connsiteX6" fmla="*/ 0 w 3747211"/>
                <a:gd name="connsiteY6" fmla="*/ 631748 h 794305"/>
                <a:gd name="connsiteX0" fmla="*/ 0 w 3674733"/>
                <a:gd name="connsiteY0" fmla="*/ 631748 h 794305"/>
                <a:gd name="connsiteX1" fmla="*/ 53072 w 3674733"/>
                <a:gd name="connsiteY1" fmla="*/ 576332 h 794305"/>
                <a:gd name="connsiteX2" fmla="*/ 2931182 w 3674733"/>
                <a:gd name="connsiteY2" fmla="*/ 790186 h 794305"/>
                <a:gd name="connsiteX3" fmla="*/ 3598472 w 3674733"/>
                <a:gd name="connsiteY3" fmla="*/ 579558 h 794305"/>
                <a:gd name="connsiteX4" fmla="*/ 3499390 w 3674733"/>
                <a:gd name="connsiteY4" fmla="*/ 181693 h 794305"/>
                <a:gd name="connsiteX5" fmla="*/ 404982 w 3674733"/>
                <a:gd name="connsiteY5" fmla="*/ 12703 h 794305"/>
                <a:gd name="connsiteX6" fmla="*/ 0 w 3674733"/>
                <a:gd name="connsiteY6" fmla="*/ 631748 h 794305"/>
                <a:gd name="connsiteX0" fmla="*/ 0 w 3598472"/>
                <a:gd name="connsiteY0" fmla="*/ 631748 h 794305"/>
                <a:gd name="connsiteX1" fmla="*/ 53072 w 3598472"/>
                <a:gd name="connsiteY1" fmla="*/ 576332 h 794305"/>
                <a:gd name="connsiteX2" fmla="*/ 2931182 w 3598472"/>
                <a:gd name="connsiteY2" fmla="*/ 790186 h 794305"/>
                <a:gd name="connsiteX3" fmla="*/ 3598472 w 3598472"/>
                <a:gd name="connsiteY3" fmla="*/ 579558 h 794305"/>
                <a:gd name="connsiteX4" fmla="*/ 3499390 w 3598472"/>
                <a:gd name="connsiteY4" fmla="*/ 181693 h 794305"/>
                <a:gd name="connsiteX5" fmla="*/ 404982 w 3598472"/>
                <a:gd name="connsiteY5" fmla="*/ 12703 h 794305"/>
                <a:gd name="connsiteX6" fmla="*/ 0 w 3598472"/>
                <a:gd name="connsiteY6" fmla="*/ 631748 h 794305"/>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05084"/>
                <a:gd name="connsiteX1" fmla="*/ 53072 w 3499390"/>
                <a:gd name="connsiteY1" fmla="*/ 576332 h 805084"/>
                <a:gd name="connsiteX2" fmla="*/ 2931182 w 3499390"/>
                <a:gd name="connsiteY2" fmla="*/ 790186 h 805084"/>
                <a:gd name="connsiteX3" fmla="*/ 3112607 w 3499390"/>
                <a:gd name="connsiteY3" fmla="*/ 709257 h 805084"/>
                <a:gd name="connsiteX4" fmla="*/ 3499390 w 3499390"/>
                <a:gd name="connsiteY4" fmla="*/ 181693 h 805084"/>
                <a:gd name="connsiteX5" fmla="*/ 404982 w 3499390"/>
                <a:gd name="connsiteY5" fmla="*/ 12703 h 805084"/>
                <a:gd name="connsiteX6" fmla="*/ 0 w 3499390"/>
                <a:gd name="connsiteY6" fmla="*/ 631748 h 805084"/>
                <a:gd name="connsiteX0" fmla="*/ 0 w 3499390"/>
                <a:gd name="connsiteY0" fmla="*/ 631748 h 795385"/>
                <a:gd name="connsiteX1" fmla="*/ 53072 w 3499390"/>
                <a:gd name="connsiteY1" fmla="*/ 576332 h 795385"/>
                <a:gd name="connsiteX2" fmla="*/ 2931182 w 3499390"/>
                <a:gd name="connsiteY2" fmla="*/ 790186 h 795385"/>
                <a:gd name="connsiteX3" fmla="*/ 3112607 w 3499390"/>
                <a:gd name="connsiteY3" fmla="*/ 709257 h 795385"/>
                <a:gd name="connsiteX4" fmla="*/ 3499390 w 3499390"/>
                <a:gd name="connsiteY4" fmla="*/ 181693 h 795385"/>
                <a:gd name="connsiteX5" fmla="*/ 404982 w 3499390"/>
                <a:gd name="connsiteY5" fmla="*/ 12703 h 795385"/>
                <a:gd name="connsiteX6" fmla="*/ 0 w 3499390"/>
                <a:gd name="connsiteY6" fmla="*/ 631748 h 795385"/>
                <a:gd name="connsiteX0" fmla="*/ 0 w 3499390"/>
                <a:gd name="connsiteY0" fmla="*/ 631748 h 790186"/>
                <a:gd name="connsiteX1" fmla="*/ 53072 w 3499390"/>
                <a:gd name="connsiteY1" fmla="*/ 576332 h 790186"/>
                <a:gd name="connsiteX2" fmla="*/ 2931182 w 3499390"/>
                <a:gd name="connsiteY2" fmla="*/ 790186 h 790186"/>
                <a:gd name="connsiteX3" fmla="*/ 3112607 w 3499390"/>
                <a:gd name="connsiteY3" fmla="*/ 709257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105747 w 3499390"/>
                <a:gd name="connsiteY3" fmla="*/ 687294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35270 w 3499390"/>
                <a:gd name="connsiteY3" fmla="*/ 74425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2983701 w 3499390"/>
                <a:gd name="connsiteY3" fmla="*/ 78110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88663"/>
                <a:gd name="connsiteX1" fmla="*/ 53072 w 3499390"/>
                <a:gd name="connsiteY1" fmla="*/ 576332 h 788663"/>
                <a:gd name="connsiteX2" fmla="*/ 2943192 w 3499390"/>
                <a:gd name="connsiteY2" fmla="*/ 788663 h 788663"/>
                <a:gd name="connsiteX3" fmla="*/ 3000626 w 3499390"/>
                <a:gd name="connsiteY3" fmla="*/ 760851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3004828 w 3499390"/>
                <a:gd name="connsiteY3" fmla="*/ 756382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76493 h 833408"/>
                <a:gd name="connsiteX1" fmla="*/ 53072 w 3499390"/>
                <a:gd name="connsiteY1" fmla="*/ 621077 h 833408"/>
                <a:gd name="connsiteX2" fmla="*/ 2943192 w 3499390"/>
                <a:gd name="connsiteY2" fmla="*/ 833408 h 833408"/>
                <a:gd name="connsiteX3" fmla="*/ 3004828 w 3499390"/>
                <a:gd name="connsiteY3" fmla="*/ 801127 h 833408"/>
                <a:gd name="connsiteX4" fmla="*/ 3499390 w 3499390"/>
                <a:gd name="connsiteY4" fmla="*/ 226438 h 833408"/>
                <a:gd name="connsiteX5" fmla="*/ 466564 w 3499390"/>
                <a:gd name="connsiteY5" fmla="*/ 46273 h 833408"/>
                <a:gd name="connsiteX6" fmla="*/ 404982 w 3499390"/>
                <a:gd name="connsiteY6" fmla="*/ 57448 h 833408"/>
                <a:gd name="connsiteX7" fmla="*/ 0 w 3499390"/>
                <a:gd name="connsiteY7" fmla="*/ 676493 h 833408"/>
                <a:gd name="connsiteX0" fmla="*/ 0 w 3499390"/>
                <a:gd name="connsiteY0" fmla="*/ 692433 h 849348"/>
                <a:gd name="connsiteX1" fmla="*/ 53072 w 3499390"/>
                <a:gd name="connsiteY1" fmla="*/ 637017 h 849348"/>
                <a:gd name="connsiteX2" fmla="*/ 2943192 w 3499390"/>
                <a:gd name="connsiteY2" fmla="*/ 849348 h 849348"/>
                <a:gd name="connsiteX3" fmla="*/ 3004828 w 3499390"/>
                <a:gd name="connsiteY3" fmla="*/ 817067 h 849348"/>
                <a:gd name="connsiteX4" fmla="*/ 3499390 w 3499390"/>
                <a:gd name="connsiteY4" fmla="*/ 242378 h 849348"/>
                <a:gd name="connsiteX5" fmla="*/ 506123 w 3499390"/>
                <a:gd name="connsiteY5" fmla="*/ 26887 h 849348"/>
                <a:gd name="connsiteX6" fmla="*/ 404982 w 3499390"/>
                <a:gd name="connsiteY6" fmla="*/ 73388 h 849348"/>
                <a:gd name="connsiteX7" fmla="*/ 0 w 3499390"/>
                <a:gd name="connsiteY7" fmla="*/ 692433 h 849348"/>
                <a:gd name="connsiteX0" fmla="*/ 0 w 3499390"/>
                <a:gd name="connsiteY0" fmla="*/ 683353 h 840268"/>
                <a:gd name="connsiteX1" fmla="*/ 53072 w 3499390"/>
                <a:gd name="connsiteY1" fmla="*/ 627937 h 840268"/>
                <a:gd name="connsiteX2" fmla="*/ 2943192 w 3499390"/>
                <a:gd name="connsiteY2" fmla="*/ 840268 h 840268"/>
                <a:gd name="connsiteX3" fmla="*/ 3004828 w 3499390"/>
                <a:gd name="connsiteY3" fmla="*/ 807987 h 840268"/>
                <a:gd name="connsiteX4" fmla="*/ 3499390 w 3499390"/>
                <a:gd name="connsiteY4" fmla="*/ 233298 h 840268"/>
                <a:gd name="connsiteX5" fmla="*/ 506123 w 3499390"/>
                <a:gd name="connsiteY5" fmla="*/ 17807 h 840268"/>
                <a:gd name="connsiteX6" fmla="*/ 404982 w 3499390"/>
                <a:gd name="connsiteY6" fmla="*/ 64308 h 840268"/>
                <a:gd name="connsiteX7" fmla="*/ 0 w 3499390"/>
                <a:gd name="connsiteY7" fmla="*/ 683353 h 840268"/>
                <a:gd name="connsiteX0" fmla="*/ 0 w 3499390"/>
                <a:gd name="connsiteY0" fmla="*/ 666423 h 823338"/>
                <a:gd name="connsiteX1" fmla="*/ 53072 w 3499390"/>
                <a:gd name="connsiteY1" fmla="*/ 611007 h 823338"/>
                <a:gd name="connsiteX2" fmla="*/ 2943192 w 3499390"/>
                <a:gd name="connsiteY2" fmla="*/ 823338 h 823338"/>
                <a:gd name="connsiteX3" fmla="*/ 3004828 w 3499390"/>
                <a:gd name="connsiteY3" fmla="*/ 791057 h 823338"/>
                <a:gd name="connsiteX4" fmla="*/ 3499390 w 3499390"/>
                <a:gd name="connsiteY4" fmla="*/ 216368 h 823338"/>
                <a:gd name="connsiteX5" fmla="*/ 506123 w 3499390"/>
                <a:gd name="connsiteY5" fmla="*/ 877 h 823338"/>
                <a:gd name="connsiteX6" fmla="*/ 404982 w 3499390"/>
                <a:gd name="connsiteY6" fmla="*/ 47378 h 823338"/>
                <a:gd name="connsiteX7" fmla="*/ 0 w 3499390"/>
                <a:gd name="connsiteY7" fmla="*/ 666423 h 823338"/>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30156 w 3499390"/>
                <a:gd name="connsiteY3" fmla="*/ 76199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06936 w 3499390"/>
                <a:gd name="connsiteY3" fmla="*/ 698334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42091 w 3499390"/>
                <a:gd name="connsiteY3" fmla="*/ 63167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667377"/>
                <a:gd name="connsiteY0" fmla="*/ 666557 h 823472"/>
                <a:gd name="connsiteX1" fmla="*/ 53072 w 3667377"/>
                <a:gd name="connsiteY1" fmla="*/ 611141 h 823472"/>
                <a:gd name="connsiteX2" fmla="*/ 2943192 w 3667377"/>
                <a:gd name="connsiteY2" fmla="*/ 823472 h 823472"/>
                <a:gd name="connsiteX3" fmla="*/ 3499390 w 3667377"/>
                <a:gd name="connsiteY3" fmla="*/ 216502 h 823472"/>
                <a:gd name="connsiteX4" fmla="*/ 504142 w 3667377"/>
                <a:gd name="connsiteY4" fmla="*/ 869 h 823472"/>
                <a:gd name="connsiteX5" fmla="*/ 404982 w 3667377"/>
                <a:gd name="connsiteY5" fmla="*/ 47512 h 823472"/>
                <a:gd name="connsiteX6" fmla="*/ 0 w 3667377"/>
                <a:gd name="connsiteY6" fmla="*/ 666557 h 823472"/>
                <a:gd name="connsiteX0" fmla="*/ 0 w 3687206"/>
                <a:gd name="connsiteY0" fmla="*/ 666557 h 828805"/>
                <a:gd name="connsiteX1" fmla="*/ 53072 w 3687206"/>
                <a:gd name="connsiteY1" fmla="*/ 611141 h 828805"/>
                <a:gd name="connsiteX2" fmla="*/ 2943192 w 3687206"/>
                <a:gd name="connsiteY2" fmla="*/ 823472 h 828805"/>
                <a:gd name="connsiteX3" fmla="*/ 3326823 w 3687206"/>
                <a:gd name="connsiteY3" fmla="*/ 716516 h 828805"/>
                <a:gd name="connsiteX4" fmla="*/ 3499390 w 3687206"/>
                <a:gd name="connsiteY4" fmla="*/ 216502 h 828805"/>
                <a:gd name="connsiteX5" fmla="*/ 504142 w 3687206"/>
                <a:gd name="connsiteY5" fmla="*/ 869 h 828805"/>
                <a:gd name="connsiteX6" fmla="*/ 404982 w 3687206"/>
                <a:gd name="connsiteY6" fmla="*/ 47512 h 828805"/>
                <a:gd name="connsiteX7" fmla="*/ 0 w 3687206"/>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5314"/>
                <a:gd name="connsiteX1" fmla="*/ 53072 w 3499390"/>
                <a:gd name="connsiteY1" fmla="*/ 611141 h 825314"/>
                <a:gd name="connsiteX2" fmla="*/ 2943192 w 3499390"/>
                <a:gd name="connsiteY2" fmla="*/ 823472 h 825314"/>
                <a:gd name="connsiteX3" fmla="*/ 3326823 w 3499390"/>
                <a:gd name="connsiteY3" fmla="*/ 716516 h 825314"/>
                <a:gd name="connsiteX4" fmla="*/ 3499390 w 3499390"/>
                <a:gd name="connsiteY4" fmla="*/ 216502 h 825314"/>
                <a:gd name="connsiteX5" fmla="*/ 504142 w 3499390"/>
                <a:gd name="connsiteY5" fmla="*/ 869 h 825314"/>
                <a:gd name="connsiteX6" fmla="*/ 404982 w 3499390"/>
                <a:gd name="connsiteY6" fmla="*/ 47512 h 825314"/>
                <a:gd name="connsiteX7" fmla="*/ 0 w 3499390"/>
                <a:gd name="connsiteY7" fmla="*/ 666557 h 825314"/>
                <a:gd name="connsiteX0" fmla="*/ 0 w 3499390"/>
                <a:gd name="connsiteY0" fmla="*/ 666557 h 824780"/>
                <a:gd name="connsiteX1" fmla="*/ 53072 w 3499390"/>
                <a:gd name="connsiteY1" fmla="*/ 611141 h 824780"/>
                <a:gd name="connsiteX2" fmla="*/ 2943192 w 3499390"/>
                <a:gd name="connsiteY2" fmla="*/ 823472 h 824780"/>
                <a:gd name="connsiteX3" fmla="*/ 3210037 w 3499390"/>
                <a:gd name="connsiteY3" fmla="*/ 665188 h 824780"/>
                <a:gd name="connsiteX4" fmla="*/ 3499390 w 3499390"/>
                <a:gd name="connsiteY4" fmla="*/ 216502 h 824780"/>
                <a:gd name="connsiteX5" fmla="*/ 504142 w 3499390"/>
                <a:gd name="connsiteY5" fmla="*/ 869 h 824780"/>
                <a:gd name="connsiteX6" fmla="*/ 404982 w 3499390"/>
                <a:gd name="connsiteY6" fmla="*/ 47512 h 824780"/>
                <a:gd name="connsiteX7" fmla="*/ 0 w 3499390"/>
                <a:gd name="connsiteY7" fmla="*/ 666557 h 824780"/>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9390" h="821095">
                  <a:moveTo>
                    <a:pt x="0" y="666557"/>
                  </a:moveTo>
                  <a:cubicBezTo>
                    <a:pt x="13449" y="653347"/>
                    <a:pt x="13975" y="620123"/>
                    <a:pt x="53072" y="611141"/>
                  </a:cubicBezTo>
                  <a:lnTo>
                    <a:pt x="2943311" y="821095"/>
                  </a:lnTo>
                  <a:cubicBezTo>
                    <a:pt x="3005436" y="801540"/>
                    <a:pt x="3012370" y="796979"/>
                    <a:pt x="3052789" y="746927"/>
                  </a:cubicBezTo>
                  <a:cubicBezTo>
                    <a:pt x="3124834" y="660979"/>
                    <a:pt x="3397427" y="366219"/>
                    <a:pt x="3499390" y="216502"/>
                  </a:cubicBezTo>
                  <a:cubicBezTo>
                    <a:pt x="3058516" y="208688"/>
                    <a:pt x="1019877" y="29034"/>
                    <a:pt x="504142" y="869"/>
                  </a:cubicBezTo>
                  <a:cubicBezTo>
                    <a:pt x="486496" y="-3445"/>
                    <a:pt x="427767" y="7706"/>
                    <a:pt x="404982" y="47512"/>
                  </a:cubicBezTo>
                  <a:cubicBezTo>
                    <a:pt x="203651" y="342131"/>
                    <a:pt x="16460" y="568583"/>
                    <a:pt x="0" y="666557"/>
                  </a:cubicBezTo>
                  <a:close/>
                </a:path>
              </a:pathLst>
            </a:custGeom>
            <a:gradFill flip="none" rotWithShape="1">
              <a:gsLst>
                <a:gs pos="69000">
                  <a:srgbClr val="DEDCE1"/>
                </a:gs>
                <a:gs pos="37000">
                  <a:srgbClr val="DCD7DE"/>
                </a:gs>
                <a:gs pos="100000">
                  <a:srgbClr val="E0DEE3"/>
                </a:gs>
                <a:gs pos="0">
                  <a:srgbClr val="BCB4B4"/>
                </a:gs>
              </a:gsLst>
              <a:lin ang="132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任意多边形 15"/>
            <p:cNvSpPr/>
            <p:nvPr/>
          </p:nvSpPr>
          <p:spPr>
            <a:xfrm rot="205669" flipV="1">
              <a:off x="2808838" y="642862"/>
              <a:ext cx="4196670" cy="821095"/>
            </a:xfrm>
            <a:custGeom>
              <a:avLst/>
              <a:gdLst>
                <a:gd name="connsiteX0" fmla="*/ 0 w 388144"/>
                <a:gd name="connsiteY0" fmla="*/ 345281 h 345281"/>
                <a:gd name="connsiteX1" fmla="*/ 28575 w 388144"/>
                <a:gd name="connsiteY1" fmla="*/ 302419 h 345281"/>
                <a:gd name="connsiteX2" fmla="*/ 69056 w 388144"/>
                <a:gd name="connsiteY2" fmla="*/ 290513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28575 w 388144"/>
                <a:gd name="connsiteY1" fmla="*/ 302419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41381 w 388144"/>
                <a:gd name="connsiteY1" fmla="*/ 324810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7111"/>
                <a:gd name="connsiteY0" fmla="*/ 364440 h 364440"/>
                <a:gd name="connsiteX1" fmla="*/ 40348 w 387111"/>
                <a:gd name="connsiteY1" fmla="*/ 324810 h 364440"/>
                <a:gd name="connsiteX2" fmla="*/ 96329 w 387111"/>
                <a:gd name="connsiteY2" fmla="*/ 321172 h 364440"/>
                <a:gd name="connsiteX3" fmla="*/ 387111 w 387111"/>
                <a:gd name="connsiteY3" fmla="*/ 290513 h 364440"/>
                <a:gd name="connsiteX4" fmla="*/ 229948 w 387111"/>
                <a:gd name="connsiteY4" fmla="*/ 0 h 364440"/>
                <a:gd name="connsiteX5" fmla="*/ 0 w 387111"/>
                <a:gd name="connsiteY5" fmla="*/ 364440 h 364440"/>
                <a:gd name="connsiteX0" fmla="*/ 0 w 398611"/>
                <a:gd name="connsiteY0" fmla="*/ 364440 h 364440"/>
                <a:gd name="connsiteX1" fmla="*/ 40348 w 398611"/>
                <a:gd name="connsiteY1" fmla="*/ 324810 h 364440"/>
                <a:gd name="connsiteX2" fmla="*/ 96329 w 398611"/>
                <a:gd name="connsiteY2" fmla="*/ 321172 h 364440"/>
                <a:gd name="connsiteX3" fmla="*/ 398611 w 398611"/>
                <a:gd name="connsiteY3" fmla="*/ 339049 h 364440"/>
                <a:gd name="connsiteX4" fmla="*/ 229948 w 398611"/>
                <a:gd name="connsiteY4" fmla="*/ 0 h 364440"/>
                <a:gd name="connsiteX5" fmla="*/ 0 w 398611"/>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73236 h 373236"/>
                <a:gd name="connsiteX1" fmla="*/ 40348 w 402457"/>
                <a:gd name="connsiteY1" fmla="*/ 333606 h 373236"/>
                <a:gd name="connsiteX2" fmla="*/ 96329 w 402457"/>
                <a:gd name="connsiteY2" fmla="*/ 329968 h 373236"/>
                <a:gd name="connsiteX3" fmla="*/ 402457 w 402457"/>
                <a:gd name="connsiteY3" fmla="*/ 350506 h 373236"/>
                <a:gd name="connsiteX4" fmla="*/ 240333 w 402457"/>
                <a:gd name="connsiteY4" fmla="*/ 0 h 373236"/>
                <a:gd name="connsiteX5" fmla="*/ 0 w 402457"/>
                <a:gd name="connsiteY5" fmla="*/ 373236 h 373236"/>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31497"/>
                <a:gd name="connsiteY0" fmla="*/ 672007 h 672007"/>
                <a:gd name="connsiteX1" fmla="*/ 53072 w 431497"/>
                <a:gd name="connsiteY1" fmla="*/ 616591 h 672007"/>
                <a:gd name="connsiteX2" fmla="*/ 400832 w 431497"/>
                <a:gd name="connsiteY2" fmla="*/ 642003 h 672007"/>
                <a:gd name="connsiteX3" fmla="*/ 431497 w 431497"/>
                <a:gd name="connsiteY3" fmla="*/ 0 h 672007"/>
                <a:gd name="connsiteX4" fmla="*/ 0 w 431497"/>
                <a:gd name="connsiteY4" fmla="*/ 672007 h 672007"/>
                <a:gd name="connsiteX0" fmla="*/ 0 w 410808"/>
                <a:gd name="connsiteY0" fmla="*/ 616241 h 616241"/>
                <a:gd name="connsiteX1" fmla="*/ 53072 w 410808"/>
                <a:gd name="connsiteY1" fmla="*/ 560825 h 616241"/>
                <a:gd name="connsiteX2" fmla="*/ 400832 w 410808"/>
                <a:gd name="connsiteY2" fmla="*/ 586237 h 616241"/>
                <a:gd name="connsiteX3" fmla="*/ 410808 w 410808"/>
                <a:gd name="connsiteY3" fmla="*/ 0 h 616241"/>
                <a:gd name="connsiteX4" fmla="*/ 0 w 410808"/>
                <a:gd name="connsiteY4" fmla="*/ 616241 h 616241"/>
                <a:gd name="connsiteX0" fmla="*/ 0 w 549996"/>
                <a:gd name="connsiteY0" fmla="*/ 616445 h 616445"/>
                <a:gd name="connsiteX1" fmla="*/ 53072 w 549996"/>
                <a:gd name="connsiteY1" fmla="*/ 561029 h 616445"/>
                <a:gd name="connsiteX2" fmla="*/ 400832 w 549996"/>
                <a:gd name="connsiteY2" fmla="*/ 586441 h 616445"/>
                <a:gd name="connsiteX3" fmla="*/ 410808 w 549996"/>
                <a:gd name="connsiteY3" fmla="*/ 204 h 616445"/>
                <a:gd name="connsiteX4" fmla="*/ 0 w 549996"/>
                <a:gd name="connsiteY4" fmla="*/ 616445 h 616445"/>
                <a:gd name="connsiteX0" fmla="*/ 0 w 472380"/>
                <a:gd name="connsiteY0" fmla="*/ 687237 h 687237"/>
                <a:gd name="connsiteX1" fmla="*/ 53072 w 472380"/>
                <a:gd name="connsiteY1" fmla="*/ 631821 h 687237"/>
                <a:gd name="connsiteX2" fmla="*/ 400832 w 472380"/>
                <a:gd name="connsiteY2" fmla="*/ 657233 h 687237"/>
                <a:gd name="connsiteX3" fmla="*/ 469460 w 472380"/>
                <a:gd name="connsiteY3" fmla="*/ 78694 h 687237"/>
                <a:gd name="connsiteX4" fmla="*/ 410808 w 472380"/>
                <a:gd name="connsiteY4" fmla="*/ 70996 h 687237"/>
                <a:gd name="connsiteX5" fmla="*/ 0 w 472380"/>
                <a:gd name="connsiteY5" fmla="*/ 687237 h 687237"/>
                <a:gd name="connsiteX0" fmla="*/ 0 w 482476"/>
                <a:gd name="connsiteY0" fmla="*/ 679333 h 679333"/>
                <a:gd name="connsiteX1" fmla="*/ 53072 w 482476"/>
                <a:gd name="connsiteY1" fmla="*/ 623917 h 679333"/>
                <a:gd name="connsiteX2" fmla="*/ 400832 w 482476"/>
                <a:gd name="connsiteY2" fmla="*/ 649329 h 679333"/>
                <a:gd name="connsiteX3" fmla="*/ 469460 w 482476"/>
                <a:gd name="connsiteY3" fmla="*/ 70790 h 679333"/>
                <a:gd name="connsiteX4" fmla="*/ 410808 w 482476"/>
                <a:gd name="connsiteY4" fmla="*/ 63092 h 679333"/>
                <a:gd name="connsiteX5" fmla="*/ 0 w 482476"/>
                <a:gd name="connsiteY5" fmla="*/ 679333 h 679333"/>
                <a:gd name="connsiteX0" fmla="*/ 0 w 584493"/>
                <a:gd name="connsiteY0" fmla="*/ 703234 h 703234"/>
                <a:gd name="connsiteX1" fmla="*/ 53072 w 584493"/>
                <a:gd name="connsiteY1" fmla="*/ 647818 h 703234"/>
                <a:gd name="connsiteX2" fmla="*/ 400832 w 584493"/>
                <a:gd name="connsiteY2" fmla="*/ 673230 h 703234"/>
                <a:gd name="connsiteX3" fmla="*/ 581203 w 584493"/>
                <a:gd name="connsiteY3" fmla="*/ 47851 h 703234"/>
                <a:gd name="connsiteX4" fmla="*/ 410808 w 584493"/>
                <a:gd name="connsiteY4" fmla="*/ 86993 h 703234"/>
                <a:gd name="connsiteX5" fmla="*/ 0 w 584493"/>
                <a:gd name="connsiteY5" fmla="*/ 703234 h 703234"/>
                <a:gd name="connsiteX0" fmla="*/ 0 w 583252"/>
                <a:gd name="connsiteY0" fmla="*/ 712418 h 712418"/>
                <a:gd name="connsiteX1" fmla="*/ 53072 w 583252"/>
                <a:gd name="connsiteY1" fmla="*/ 657002 h 712418"/>
                <a:gd name="connsiteX2" fmla="*/ 400832 w 583252"/>
                <a:gd name="connsiteY2" fmla="*/ 682414 h 712418"/>
                <a:gd name="connsiteX3" fmla="*/ 579932 w 583252"/>
                <a:gd name="connsiteY3" fmla="*/ 42631 h 712418"/>
                <a:gd name="connsiteX4" fmla="*/ 410808 w 583252"/>
                <a:gd name="connsiteY4" fmla="*/ 96177 h 712418"/>
                <a:gd name="connsiteX5" fmla="*/ 0 w 583252"/>
                <a:gd name="connsiteY5" fmla="*/ 712418 h 712418"/>
                <a:gd name="connsiteX0" fmla="*/ 0 w 579932"/>
                <a:gd name="connsiteY0" fmla="*/ 682354 h 682354"/>
                <a:gd name="connsiteX1" fmla="*/ 53072 w 579932"/>
                <a:gd name="connsiteY1" fmla="*/ 626938 h 682354"/>
                <a:gd name="connsiteX2" fmla="*/ 400832 w 579932"/>
                <a:gd name="connsiteY2" fmla="*/ 652350 h 682354"/>
                <a:gd name="connsiteX3" fmla="*/ 579932 w 579932"/>
                <a:gd name="connsiteY3" fmla="*/ 12567 h 682354"/>
                <a:gd name="connsiteX4" fmla="*/ 410808 w 579932"/>
                <a:gd name="connsiteY4" fmla="*/ 66113 h 682354"/>
                <a:gd name="connsiteX5" fmla="*/ 0 w 579932"/>
                <a:gd name="connsiteY5" fmla="*/ 682354 h 682354"/>
                <a:gd name="connsiteX0" fmla="*/ 0 w 579932"/>
                <a:gd name="connsiteY0" fmla="*/ 672730 h 672730"/>
                <a:gd name="connsiteX1" fmla="*/ 53072 w 579932"/>
                <a:gd name="connsiteY1" fmla="*/ 617314 h 672730"/>
                <a:gd name="connsiteX2" fmla="*/ 400832 w 579932"/>
                <a:gd name="connsiteY2" fmla="*/ 642726 h 672730"/>
                <a:gd name="connsiteX3" fmla="*/ 579932 w 579932"/>
                <a:gd name="connsiteY3" fmla="*/ 2943 h 672730"/>
                <a:gd name="connsiteX4" fmla="*/ 410808 w 579932"/>
                <a:gd name="connsiteY4" fmla="*/ 56489 h 672730"/>
                <a:gd name="connsiteX5" fmla="*/ 0 w 579932"/>
                <a:gd name="connsiteY5" fmla="*/ 672730 h 672730"/>
                <a:gd name="connsiteX0" fmla="*/ 0 w 579932"/>
                <a:gd name="connsiteY0" fmla="*/ 673441 h 673441"/>
                <a:gd name="connsiteX1" fmla="*/ 53072 w 579932"/>
                <a:gd name="connsiteY1" fmla="*/ 618025 h 673441"/>
                <a:gd name="connsiteX2" fmla="*/ 400832 w 579932"/>
                <a:gd name="connsiteY2" fmla="*/ 643437 h 673441"/>
                <a:gd name="connsiteX3" fmla="*/ 579932 w 579932"/>
                <a:gd name="connsiteY3" fmla="*/ 3654 h 673441"/>
                <a:gd name="connsiteX4" fmla="*/ 404982 w 579932"/>
                <a:gd name="connsiteY4" fmla="*/ 54396 h 673441"/>
                <a:gd name="connsiteX5" fmla="*/ 0 w 579932"/>
                <a:gd name="connsiteY5" fmla="*/ 673441 h 673441"/>
                <a:gd name="connsiteX0" fmla="*/ 0 w 2933356"/>
                <a:gd name="connsiteY0" fmla="*/ 673441 h 817618"/>
                <a:gd name="connsiteX1" fmla="*/ 53072 w 2933356"/>
                <a:gd name="connsiteY1" fmla="*/ 618025 h 817618"/>
                <a:gd name="connsiteX2" fmla="*/ 2931894 w 2933356"/>
                <a:gd name="connsiteY2" fmla="*/ 817618 h 817618"/>
                <a:gd name="connsiteX3" fmla="*/ 579932 w 2933356"/>
                <a:gd name="connsiteY3" fmla="*/ 3654 h 817618"/>
                <a:gd name="connsiteX4" fmla="*/ 404982 w 2933356"/>
                <a:gd name="connsiteY4" fmla="*/ 54396 h 817618"/>
                <a:gd name="connsiteX5" fmla="*/ 0 w 2933356"/>
                <a:gd name="connsiteY5" fmla="*/ 673441 h 817618"/>
                <a:gd name="connsiteX0" fmla="*/ 0 w 3503473"/>
                <a:gd name="connsiteY0" fmla="*/ 631843 h 776020"/>
                <a:gd name="connsiteX1" fmla="*/ 53072 w 3503473"/>
                <a:gd name="connsiteY1" fmla="*/ 576427 h 776020"/>
                <a:gd name="connsiteX2" fmla="*/ 2931894 w 3503473"/>
                <a:gd name="connsiteY2" fmla="*/ 776020 h 776020"/>
                <a:gd name="connsiteX3" fmla="*/ 3503473 w 3503473"/>
                <a:gd name="connsiteY3" fmla="*/ 179697 h 776020"/>
                <a:gd name="connsiteX4" fmla="*/ 404982 w 3503473"/>
                <a:gd name="connsiteY4" fmla="*/ 12798 h 776020"/>
                <a:gd name="connsiteX5" fmla="*/ 0 w 3503473"/>
                <a:gd name="connsiteY5" fmla="*/ 631843 h 776020"/>
                <a:gd name="connsiteX0" fmla="*/ 0 w 3503473"/>
                <a:gd name="connsiteY0" fmla="*/ 631843 h 790281"/>
                <a:gd name="connsiteX1" fmla="*/ 53072 w 3503473"/>
                <a:gd name="connsiteY1" fmla="*/ 576427 h 790281"/>
                <a:gd name="connsiteX2" fmla="*/ 2931182 w 3503473"/>
                <a:gd name="connsiteY2" fmla="*/ 790281 h 790281"/>
                <a:gd name="connsiteX3" fmla="*/ 3503473 w 3503473"/>
                <a:gd name="connsiteY3" fmla="*/ 179697 h 790281"/>
                <a:gd name="connsiteX4" fmla="*/ 404982 w 3503473"/>
                <a:gd name="connsiteY4" fmla="*/ 12798 h 790281"/>
                <a:gd name="connsiteX5" fmla="*/ 0 w 3503473"/>
                <a:gd name="connsiteY5" fmla="*/ 631843 h 790281"/>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99390"/>
                <a:gd name="connsiteY0" fmla="*/ 631748 h 790186"/>
                <a:gd name="connsiteX1" fmla="*/ 53072 w 3499390"/>
                <a:gd name="connsiteY1" fmla="*/ 576332 h 790186"/>
                <a:gd name="connsiteX2" fmla="*/ 2931182 w 3499390"/>
                <a:gd name="connsiteY2" fmla="*/ 790186 h 790186"/>
                <a:gd name="connsiteX3" fmla="*/ 3499390 w 3499390"/>
                <a:gd name="connsiteY3" fmla="*/ 181693 h 790186"/>
                <a:gd name="connsiteX4" fmla="*/ 404982 w 3499390"/>
                <a:gd name="connsiteY4" fmla="*/ 12703 h 790186"/>
                <a:gd name="connsiteX5" fmla="*/ 0 w 3499390"/>
                <a:gd name="connsiteY5" fmla="*/ 631748 h 790186"/>
                <a:gd name="connsiteX0" fmla="*/ 0 w 3616166"/>
                <a:gd name="connsiteY0" fmla="*/ 631748 h 822147"/>
                <a:gd name="connsiteX1" fmla="*/ 53072 w 3616166"/>
                <a:gd name="connsiteY1" fmla="*/ 576332 h 822147"/>
                <a:gd name="connsiteX2" fmla="*/ 2931182 w 3616166"/>
                <a:gd name="connsiteY2" fmla="*/ 790186 h 822147"/>
                <a:gd name="connsiteX3" fmla="*/ 2961103 w 3616166"/>
                <a:gd name="connsiteY3" fmla="*/ 755628 h 822147"/>
                <a:gd name="connsiteX4" fmla="*/ 3499390 w 3616166"/>
                <a:gd name="connsiteY4" fmla="*/ 181693 h 822147"/>
                <a:gd name="connsiteX5" fmla="*/ 404982 w 3616166"/>
                <a:gd name="connsiteY5" fmla="*/ 12703 h 822147"/>
                <a:gd name="connsiteX6" fmla="*/ 0 w 3616166"/>
                <a:gd name="connsiteY6" fmla="*/ 631748 h 822147"/>
                <a:gd name="connsiteX0" fmla="*/ 0 w 3747211"/>
                <a:gd name="connsiteY0" fmla="*/ 631748 h 794305"/>
                <a:gd name="connsiteX1" fmla="*/ 53072 w 3747211"/>
                <a:gd name="connsiteY1" fmla="*/ 576332 h 794305"/>
                <a:gd name="connsiteX2" fmla="*/ 2931182 w 3747211"/>
                <a:gd name="connsiteY2" fmla="*/ 790186 h 794305"/>
                <a:gd name="connsiteX3" fmla="*/ 3598472 w 3747211"/>
                <a:gd name="connsiteY3" fmla="*/ 579558 h 794305"/>
                <a:gd name="connsiteX4" fmla="*/ 3499390 w 3747211"/>
                <a:gd name="connsiteY4" fmla="*/ 181693 h 794305"/>
                <a:gd name="connsiteX5" fmla="*/ 404982 w 3747211"/>
                <a:gd name="connsiteY5" fmla="*/ 12703 h 794305"/>
                <a:gd name="connsiteX6" fmla="*/ 0 w 3747211"/>
                <a:gd name="connsiteY6" fmla="*/ 631748 h 794305"/>
                <a:gd name="connsiteX0" fmla="*/ 0 w 3674733"/>
                <a:gd name="connsiteY0" fmla="*/ 631748 h 794305"/>
                <a:gd name="connsiteX1" fmla="*/ 53072 w 3674733"/>
                <a:gd name="connsiteY1" fmla="*/ 576332 h 794305"/>
                <a:gd name="connsiteX2" fmla="*/ 2931182 w 3674733"/>
                <a:gd name="connsiteY2" fmla="*/ 790186 h 794305"/>
                <a:gd name="connsiteX3" fmla="*/ 3598472 w 3674733"/>
                <a:gd name="connsiteY3" fmla="*/ 579558 h 794305"/>
                <a:gd name="connsiteX4" fmla="*/ 3499390 w 3674733"/>
                <a:gd name="connsiteY4" fmla="*/ 181693 h 794305"/>
                <a:gd name="connsiteX5" fmla="*/ 404982 w 3674733"/>
                <a:gd name="connsiteY5" fmla="*/ 12703 h 794305"/>
                <a:gd name="connsiteX6" fmla="*/ 0 w 3674733"/>
                <a:gd name="connsiteY6" fmla="*/ 631748 h 794305"/>
                <a:gd name="connsiteX0" fmla="*/ 0 w 3598472"/>
                <a:gd name="connsiteY0" fmla="*/ 631748 h 794305"/>
                <a:gd name="connsiteX1" fmla="*/ 53072 w 3598472"/>
                <a:gd name="connsiteY1" fmla="*/ 576332 h 794305"/>
                <a:gd name="connsiteX2" fmla="*/ 2931182 w 3598472"/>
                <a:gd name="connsiteY2" fmla="*/ 790186 h 794305"/>
                <a:gd name="connsiteX3" fmla="*/ 3598472 w 3598472"/>
                <a:gd name="connsiteY3" fmla="*/ 579558 h 794305"/>
                <a:gd name="connsiteX4" fmla="*/ 3499390 w 3598472"/>
                <a:gd name="connsiteY4" fmla="*/ 181693 h 794305"/>
                <a:gd name="connsiteX5" fmla="*/ 404982 w 3598472"/>
                <a:gd name="connsiteY5" fmla="*/ 12703 h 794305"/>
                <a:gd name="connsiteX6" fmla="*/ 0 w 3598472"/>
                <a:gd name="connsiteY6" fmla="*/ 631748 h 794305"/>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05084"/>
                <a:gd name="connsiteX1" fmla="*/ 53072 w 3499390"/>
                <a:gd name="connsiteY1" fmla="*/ 576332 h 805084"/>
                <a:gd name="connsiteX2" fmla="*/ 2931182 w 3499390"/>
                <a:gd name="connsiteY2" fmla="*/ 790186 h 805084"/>
                <a:gd name="connsiteX3" fmla="*/ 3112607 w 3499390"/>
                <a:gd name="connsiteY3" fmla="*/ 709257 h 805084"/>
                <a:gd name="connsiteX4" fmla="*/ 3499390 w 3499390"/>
                <a:gd name="connsiteY4" fmla="*/ 181693 h 805084"/>
                <a:gd name="connsiteX5" fmla="*/ 404982 w 3499390"/>
                <a:gd name="connsiteY5" fmla="*/ 12703 h 805084"/>
                <a:gd name="connsiteX6" fmla="*/ 0 w 3499390"/>
                <a:gd name="connsiteY6" fmla="*/ 631748 h 805084"/>
                <a:gd name="connsiteX0" fmla="*/ 0 w 3499390"/>
                <a:gd name="connsiteY0" fmla="*/ 631748 h 795385"/>
                <a:gd name="connsiteX1" fmla="*/ 53072 w 3499390"/>
                <a:gd name="connsiteY1" fmla="*/ 576332 h 795385"/>
                <a:gd name="connsiteX2" fmla="*/ 2931182 w 3499390"/>
                <a:gd name="connsiteY2" fmla="*/ 790186 h 795385"/>
                <a:gd name="connsiteX3" fmla="*/ 3112607 w 3499390"/>
                <a:gd name="connsiteY3" fmla="*/ 709257 h 795385"/>
                <a:gd name="connsiteX4" fmla="*/ 3499390 w 3499390"/>
                <a:gd name="connsiteY4" fmla="*/ 181693 h 795385"/>
                <a:gd name="connsiteX5" fmla="*/ 404982 w 3499390"/>
                <a:gd name="connsiteY5" fmla="*/ 12703 h 795385"/>
                <a:gd name="connsiteX6" fmla="*/ 0 w 3499390"/>
                <a:gd name="connsiteY6" fmla="*/ 631748 h 795385"/>
                <a:gd name="connsiteX0" fmla="*/ 0 w 3499390"/>
                <a:gd name="connsiteY0" fmla="*/ 631748 h 790186"/>
                <a:gd name="connsiteX1" fmla="*/ 53072 w 3499390"/>
                <a:gd name="connsiteY1" fmla="*/ 576332 h 790186"/>
                <a:gd name="connsiteX2" fmla="*/ 2931182 w 3499390"/>
                <a:gd name="connsiteY2" fmla="*/ 790186 h 790186"/>
                <a:gd name="connsiteX3" fmla="*/ 3112607 w 3499390"/>
                <a:gd name="connsiteY3" fmla="*/ 709257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105747 w 3499390"/>
                <a:gd name="connsiteY3" fmla="*/ 687294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35270 w 3499390"/>
                <a:gd name="connsiteY3" fmla="*/ 74425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2983701 w 3499390"/>
                <a:gd name="connsiteY3" fmla="*/ 78110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88663"/>
                <a:gd name="connsiteX1" fmla="*/ 53072 w 3499390"/>
                <a:gd name="connsiteY1" fmla="*/ 576332 h 788663"/>
                <a:gd name="connsiteX2" fmla="*/ 2943192 w 3499390"/>
                <a:gd name="connsiteY2" fmla="*/ 788663 h 788663"/>
                <a:gd name="connsiteX3" fmla="*/ 3000626 w 3499390"/>
                <a:gd name="connsiteY3" fmla="*/ 760851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3004828 w 3499390"/>
                <a:gd name="connsiteY3" fmla="*/ 756382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76493 h 833408"/>
                <a:gd name="connsiteX1" fmla="*/ 53072 w 3499390"/>
                <a:gd name="connsiteY1" fmla="*/ 621077 h 833408"/>
                <a:gd name="connsiteX2" fmla="*/ 2943192 w 3499390"/>
                <a:gd name="connsiteY2" fmla="*/ 833408 h 833408"/>
                <a:gd name="connsiteX3" fmla="*/ 3004828 w 3499390"/>
                <a:gd name="connsiteY3" fmla="*/ 801127 h 833408"/>
                <a:gd name="connsiteX4" fmla="*/ 3499390 w 3499390"/>
                <a:gd name="connsiteY4" fmla="*/ 226438 h 833408"/>
                <a:gd name="connsiteX5" fmla="*/ 466564 w 3499390"/>
                <a:gd name="connsiteY5" fmla="*/ 46273 h 833408"/>
                <a:gd name="connsiteX6" fmla="*/ 404982 w 3499390"/>
                <a:gd name="connsiteY6" fmla="*/ 57448 h 833408"/>
                <a:gd name="connsiteX7" fmla="*/ 0 w 3499390"/>
                <a:gd name="connsiteY7" fmla="*/ 676493 h 833408"/>
                <a:gd name="connsiteX0" fmla="*/ 0 w 3499390"/>
                <a:gd name="connsiteY0" fmla="*/ 692433 h 849348"/>
                <a:gd name="connsiteX1" fmla="*/ 53072 w 3499390"/>
                <a:gd name="connsiteY1" fmla="*/ 637017 h 849348"/>
                <a:gd name="connsiteX2" fmla="*/ 2943192 w 3499390"/>
                <a:gd name="connsiteY2" fmla="*/ 849348 h 849348"/>
                <a:gd name="connsiteX3" fmla="*/ 3004828 w 3499390"/>
                <a:gd name="connsiteY3" fmla="*/ 817067 h 849348"/>
                <a:gd name="connsiteX4" fmla="*/ 3499390 w 3499390"/>
                <a:gd name="connsiteY4" fmla="*/ 242378 h 849348"/>
                <a:gd name="connsiteX5" fmla="*/ 506123 w 3499390"/>
                <a:gd name="connsiteY5" fmla="*/ 26887 h 849348"/>
                <a:gd name="connsiteX6" fmla="*/ 404982 w 3499390"/>
                <a:gd name="connsiteY6" fmla="*/ 73388 h 849348"/>
                <a:gd name="connsiteX7" fmla="*/ 0 w 3499390"/>
                <a:gd name="connsiteY7" fmla="*/ 692433 h 849348"/>
                <a:gd name="connsiteX0" fmla="*/ 0 w 3499390"/>
                <a:gd name="connsiteY0" fmla="*/ 683353 h 840268"/>
                <a:gd name="connsiteX1" fmla="*/ 53072 w 3499390"/>
                <a:gd name="connsiteY1" fmla="*/ 627937 h 840268"/>
                <a:gd name="connsiteX2" fmla="*/ 2943192 w 3499390"/>
                <a:gd name="connsiteY2" fmla="*/ 840268 h 840268"/>
                <a:gd name="connsiteX3" fmla="*/ 3004828 w 3499390"/>
                <a:gd name="connsiteY3" fmla="*/ 807987 h 840268"/>
                <a:gd name="connsiteX4" fmla="*/ 3499390 w 3499390"/>
                <a:gd name="connsiteY4" fmla="*/ 233298 h 840268"/>
                <a:gd name="connsiteX5" fmla="*/ 506123 w 3499390"/>
                <a:gd name="connsiteY5" fmla="*/ 17807 h 840268"/>
                <a:gd name="connsiteX6" fmla="*/ 404982 w 3499390"/>
                <a:gd name="connsiteY6" fmla="*/ 64308 h 840268"/>
                <a:gd name="connsiteX7" fmla="*/ 0 w 3499390"/>
                <a:gd name="connsiteY7" fmla="*/ 683353 h 840268"/>
                <a:gd name="connsiteX0" fmla="*/ 0 w 3499390"/>
                <a:gd name="connsiteY0" fmla="*/ 666423 h 823338"/>
                <a:gd name="connsiteX1" fmla="*/ 53072 w 3499390"/>
                <a:gd name="connsiteY1" fmla="*/ 611007 h 823338"/>
                <a:gd name="connsiteX2" fmla="*/ 2943192 w 3499390"/>
                <a:gd name="connsiteY2" fmla="*/ 823338 h 823338"/>
                <a:gd name="connsiteX3" fmla="*/ 3004828 w 3499390"/>
                <a:gd name="connsiteY3" fmla="*/ 791057 h 823338"/>
                <a:gd name="connsiteX4" fmla="*/ 3499390 w 3499390"/>
                <a:gd name="connsiteY4" fmla="*/ 216368 h 823338"/>
                <a:gd name="connsiteX5" fmla="*/ 506123 w 3499390"/>
                <a:gd name="connsiteY5" fmla="*/ 877 h 823338"/>
                <a:gd name="connsiteX6" fmla="*/ 404982 w 3499390"/>
                <a:gd name="connsiteY6" fmla="*/ 47378 h 823338"/>
                <a:gd name="connsiteX7" fmla="*/ 0 w 3499390"/>
                <a:gd name="connsiteY7" fmla="*/ 666423 h 823338"/>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30156 w 3499390"/>
                <a:gd name="connsiteY3" fmla="*/ 76199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06936 w 3499390"/>
                <a:gd name="connsiteY3" fmla="*/ 698334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42091 w 3499390"/>
                <a:gd name="connsiteY3" fmla="*/ 63167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667377"/>
                <a:gd name="connsiteY0" fmla="*/ 666557 h 823472"/>
                <a:gd name="connsiteX1" fmla="*/ 53072 w 3667377"/>
                <a:gd name="connsiteY1" fmla="*/ 611141 h 823472"/>
                <a:gd name="connsiteX2" fmla="*/ 2943192 w 3667377"/>
                <a:gd name="connsiteY2" fmla="*/ 823472 h 823472"/>
                <a:gd name="connsiteX3" fmla="*/ 3499390 w 3667377"/>
                <a:gd name="connsiteY3" fmla="*/ 216502 h 823472"/>
                <a:gd name="connsiteX4" fmla="*/ 504142 w 3667377"/>
                <a:gd name="connsiteY4" fmla="*/ 869 h 823472"/>
                <a:gd name="connsiteX5" fmla="*/ 404982 w 3667377"/>
                <a:gd name="connsiteY5" fmla="*/ 47512 h 823472"/>
                <a:gd name="connsiteX6" fmla="*/ 0 w 3667377"/>
                <a:gd name="connsiteY6" fmla="*/ 666557 h 823472"/>
                <a:gd name="connsiteX0" fmla="*/ 0 w 3687206"/>
                <a:gd name="connsiteY0" fmla="*/ 666557 h 828805"/>
                <a:gd name="connsiteX1" fmla="*/ 53072 w 3687206"/>
                <a:gd name="connsiteY1" fmla="*/ 611141 h 828805"/>
                <a:gd name="connsiteX2" fmla="*/ 2943192 w 3687206"/>
                <a:gd name="connsiteY2" fmla="*/ 823472 h 828805"/>
                <a:gd name="connsiteX3" fmla="*/ 3326823 w 3687206"/>
                <a:gd name="connsiteY3" fmla="*/ 716516 h 828805"/>
                <a:gd name="connsiteX4" fmla="*/ 3499390 w 3687206"/>
                <a:gd name="connsiteY4" fmla="*/ 216502 h 828805"/>
                <a:gd name="connsiteX5" fmla="*/ 504142 w 3687206"/>
                <a:gd name="connsiteY5" fmla="*/ 869 h 828805"/>
                <a:gd name="connsiteX6" fmla="*/ 404982 w 3687206"/>
                <a:gd name="connsiteY6" fmla="*/ 47512 h 828805"/>
                <a:gd name="connsiteX7" fmla="*/ 0 w 3687206"/>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5314"/>
                <a:gd name="connsiteX1" fmla="*/ 53072 w 3499390"/>
                <a:gd name="connsiteY1" fmla="*/ 611141 h 825314"/>
                <a:gd name="connsiteX2" fmla="*/ 2943192 w 3499390"/>
                <a:gd name="connsiteY2" fmla="*/ 823472 h 825314"/>
                <a:gd name="connsiteX3" fmla="*/ 3326823 w 3499390"/>
                <a:gd name="connsiteY3" fmla="*/ 716516 h 825314"/>
                <a:gd name="connsiteX4" fmla="*/ 3499390 w 3499390"/>
                <a:gd name="connsiteY4" fmla="*/ 216502 h 825314"/>
                <a:gd name="connsiteX5" fmla="*/ 504142 w 3499390"/>
                <a:gd name="connsiteY5" fmla="*/ 869 h 825314"/>
                <a:gd name="connsiteX6" fmla="*/ 404982 w 3499390"/>
                <a:gd name="connsiteY6" fmla="*/ 47512 h 825314"/>
                <a:gd name="connsiteX7" fmla="*/ 0 w 3499390"/>
                <a:gd name="connsiteY7" fmla="*/ 666557 h 825314"/>
                <a:gd name="connsiteX0" fmla="*/ 0 w 3499390"/>
                <a:gd name="connsiteY0" fmla="*/ 666557 h 824780"/>
                <a:gd name="connsiteX1" fmla="*/ 53072 w 3499390"/>
                <a:gd name="connsiteY1" fmla="*/ 611141 h 824780"/>
                <a:gd name="connsiteX2" fmla="*/ 2943192 w 3499390"/>
                <a:gd name="connsiteY2" fmla="*/ 823472 h 824780"/>
                <a:gd name="connsiteX3" fmla="*/ 3210037 w 3499390"/>
                <a:gd name="connsiteY3" fmla="*/ 665188 h 824780"/>
                <a:gd name="connsiteX4" fmla="*/ 3499390 w 3499390"/>
                <a:gd name="connsiteY4" fmla="*/ 216502 h 824780"/>
                <a:gd name="connsiteX5" fmla="*/ 504142 w 3499390"/>
                <a:gd name="connsiteY5" fmla="*/ 869 h 824780"/>
                <a:gd name="connsiteX6" fmla="*/ 404982 w 3499390"/>
                <a:gd name="connsiteY6" fmla="*/ 47512 h 824780"/>
                <a:gd name="connsiteX7" fmla="*/ 0 w 3499390"/>
                <a:gd name="connsiteY7" fmla="*/ 666557 h 824780"/>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9390" h="821095">
                  <a:moveTo>
                    <a:pt x="0" y="666557"/>
                  </a:moveTo>
                  <a:cubicBezTo>
                    <a:pt x="13449" y="653347"/>
                    <a:pt x="13975" y="620123"/>
                    <a:pt x="53072" y="611141"/>
                  </a:cubicBezTo>
                  <a:lnTo>
                    <a:pt x="2943311" y="821095"/>
                  </a:lnTo>
                  <a:cubicBezTo>
                    <a:pt x="3005436" y="801540"/>
                    <a:pt x="3012370" y="796979"/>
                    <a:pt x="3052789" y="746927"/>
                  </a:cubicBezTo>
                  <a:cubicBezTo>
                    <a:pt x="3124834" y="660979"/>
                    <a:pt x="3397427" y="366219"/>
                    <a:pt x="3499390" y="216502"/>
                  </a:cubicBezTo>
                  <a:cubicBezTo>
                    <a:pt x="3058516" y="208688"/>
                    <a:pt x="1019877" y="29034"/>
                    <a:pt x="504142" y="869"/>
                  </a:cubicBezTo>
                  <a:cubicBezTo>
                    <a:pt x="486496" y="-3445"/>
                    <a:pt x="427767" y="7706"/>
                    <a:pt x="404982" y="47512"/>
                  </a:cubicBezTo>
                  <a:cubicBezTo>
                    <a:pt x="203651" y="342131"/>
                    <a:pt x="16460" y="568583"/>
                    <a:pt x="0" y="666557"/>
                  </a:cubicBezTo>
                  <a:close/>
                </a:path>
              </a:pathLst>
            </a:custGeom>
            <a:gradFill flip="none" rotWithShape="1">
              <a:gsLst>
                <a:gs pos="69000">
                  <a:srgbClr val="DEDCE1"/>
                </a:gs>
                <a:gs pos="37000">
                  <a:srgbClr val="DFDAE0"/>
                </a:gs>
                <a:gs pos="100000">
                  <a:schemeClr val="bg1"/>
                </a:gs>
                <a:gs pos="0">
                  <a:schemeClr val="bg1"/>
                </a:gs>
              </a:gsLst>
              <a:lin ang="13200000" scaled="0"/>
              <a:tileRect/>
            </a:gradFill>
            <a:ln w="3175">
              <a:noFill/>
            </a:ln>
            <a:effectLst>
              <a:outerShdw blurRad="292100" dist="152400" dir="12540000" sx="99000" sy="99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7" name="组合 16"/>
            <p:cNvGrpSpPr/>
            <p:nvPr/>
          </p:nvGrpSpPr>
          <p:grpSpPr>
            <a:xfrm>
              <a:off x="3297397" y="723355"/>
              <a:ext cx="1060728" cy="646331"/>
              <a:chOff x="3335501" y="781595"/>
              <a:chExt cx="1060728" cy="646331"/>
            </a:xfrm>
          </p:grpSpPr>
          <p:sp>
            <p:nvSpPr>
              <p:cNvPr id="43" name="文本框 33"/>
              <p:cNvSpPr txBox="1"/>
              <p:nvPr/>
            </p:nvSpPr>
            <p:spPr>
              <a:xfrm>
                <a:off x="3335501" y="781595"/>
                <a:ext cx="1060728" cy="646331"/>
              </a:xfrm>
              <a:prstGeom prst="rect">
                <a:avLst/>
              </a:prstGeom>
              <a:noFill/>
              <a:scene3d>
                <a:camera prst="orthographicFront"/>
                <a:lightRig rig="threePt" dir="t"/>
              </a:scene3d>
              <a:sp3d>
                <a:bevelT prst="relaxedInset"/>
              </a:sp3d>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a:solidFill>
                      <a:srgbClr val="644444"/>
                    </a:solidFill>
                    <a:latin typeface="Algerian" pitchFamily="82" charset="0"/>
                    <a:ea typeface="Gungsuh" panose="02030600000101010101" pitchFamily="18" charset="-127"/>
                    <a:cs typeface="Times New Roman" panose="02020603050405020304" pitchFamily="18" charset="0"/>
                  </a:rPr>
                  <a:t>01</a:t>
                </a:r>
                <a:endParaRPr lang="zh-CN" altLang="en-US" sz="3600" dirty="0">
                  <a:solidFill>
                    <a:srgbClr val="644444"/>
                  </a:solidFill>
                  <a:latin typeface="Algerian" pitchFamily="82" charset="0"/>
                  <a:ea typeface="Gungsuh" panose="02030600000101010101" pitchFamily="18" charset="-127"/>
                  <a:cs typeface="Times New Roman" panose="02020603050405020304" pitchFamily="18" charset="0"/>
                </a:endParaRPr>
              </a:p>
            </p:txBody>
          </p:sp>
          <p:cxnSp>
            <p:nvCxnSpPr>
              <p:cNvPr id="44" name="直接连接符 43"/>
              <p:cNvCxnSpPr/>
              <p:nvPr/>
            </p:nvCxnSpPr>
            <p:spPr>
              <a:xfrm>
                <a:off x="3995936" y="823060"/>
                <a:ext cx="0" cy="563400"/>
              </a:xfrm>
              <a:prstGeom prst="line">
                <a:avLst/>
              </a:prstGeom>
              <a:ln w="28575">
                <a:solidFill>
                  <a:srgbClr val="644444">
                    <a:alpha val="65000"/>
                  </a:srgbClr>
                </a:solidFill>
              </a:ln>
              <a:effectLst/>
            </p:spPr>
            <p:style>
              <a:lnRef idx="1">
                <a:schemeClr val="accent1"/>
              </a:lnRef>
              <a:fillRef idx="0">
                <a:schemeClr val="accent1"/>
              </a:fillRef>
              <a:effectRef idx="0">
                <a:schemeClr val="accent1"/>
              </a:effectRef>
              <a:fontRef idx="minor">
                <a:schemeClr val="tx1"/>
              </a:fontRef>
            </p:style>
          </p:cxnSp>
        </p:grpSp>
        <p:sp>
          <p:nvSpPr>
            <p:cNvPr id="18" name="圆角矩形 53"/>
            <p:cNvSpPr/>
            <p:nvPr/>
          </p:nvSpPr>
          <p:spPr>
            <a:xfrm>
              <a:off x="3203311" y="4522020"/>
              <a:ext cx="569554" cy="742837"/>
            </a:xfrm>
            <a:custGeom>
              <a:avLst/>
              <a:gdLst>
                <a:gd name="connsiteX0" fmla="*/ 1585 w 571139"/>
                <a:gd name="connsiteY0" fmla="*/ 33472 h 773729"/>
                <a:gd name="connsiteX1" fmla="*/ 4612 w 571139"/>
                <a:gd name="connsiteY1" fmla="*/ 85291 h 773729"/>
                <a:gd name="connsiteX2" fmla="*/ 52737 w 571139"/>
                <a:gd name="connsiteY2" fmla="*/ 26175 h 773729"/>
                <a:gd name="connsiteX3" fmla="*/ 569657 w 571139"/>
                <a:gd name="connsiteY3" fmla="*/ 26131 h 773729"/>
                <a:gd name="connsiteX4" fmla="*/ 571139 w 571139"/>
                <a:gd name="connsiteY4" fmla="*/ 33472 h 773729"/>
                <a:gd name="connsiteX5" fmla="*/ 571139 w 571139"/>
                <a:gd name="connsiteY5" fmla="*/ 678801 h 773729"/>
                <a:gd name="connsiteX6" fmla="*/ 476211 w 571139"/>
                <a:gd name="connsiteY6" fmla="*/ 773729 h 773729"/>
                <a:gd name="connsiteX7" fmla="*/ 96513 w 571139"/>
                <a:gd name="connsiteY7" fmla="*/ 773729 h 773729"/>
                <a:gd name="connsiteX8" fmla="*/ 1585 w 571139"/>
                <a:gd name="connsiteY8" fmla="*/ 678801 h 773729"/>
                <a:gd name="connsiteX9" fmla="*/ 1585 w 571139"/>
                <a:gd name="connsiteY9" fmla="*/ 33472 h 773729"/>
                <a:gd name="connsiteX0" fmla="*/ 0 w 569554"/>
                <a:gd name="connsiteY0" fmla="*/ 652670 h 747598"/>
                <a:gd name="connsiteX1" fmla="*/ 3027 w 569554"/>
                <a:gd name="connsiteY1" fmla="*/ 59160 h 747598"/>
                <a:gd name="connsiteX2" fmla="*/ 51152 w 569554"/>
                <a:gd name="connsiteY2" fmla="*/ 44 h 747598"/>
                <a:gd name="connsiteX3" fmla="*/ 568072 w 569554"/>
                <a:gd name="connsiteY3" fmla="*/ 0 h 747598"/>
                <a:gd name="connsiteX4" fmla="*/ 569554 w 569554"/>
                <a:gd name="connsiteY4" fmla="*/ 7341 h 747598"/>
                <a:gd name="connsiteX5" fmla="*/ 569554 w 569554"/>
                <a:gd name="connsiteY5" fmla="*/ 652670 h 747598"/>
                <a:gd name="connsiteX6" fmla="*/ 474626 w 569554"/>
                <a:gd name="connsiteY6" fmla="*/ 747598 h 747598"/>
                <a:gd name="connsiteX7" fmla="*/ 94928 w 569554"/>
                <a:gd name="connsiteY7" fmla="*/ 747598 h 747598"/>
                <a:gd name="connsiteX8" fmla="*/ 0 w 569554"/>
                <a:gd name="connsiteY8" fmla="*/ 652670 h 747598"/>
                <a:gd name="connsiteX0" fmla="*/ 0 w 569554"/>
                <a:gd name="connsiteY0" fmla="*/ 652670 h 747598"/>
                <a:gd name="connsiteX1" fmla="*/ 3027 w 569554"/>
                <a:gd name="connsiteY1" fmla="*/ 59160 h 747598"/>
                <a:gd name="connsiteX2" fmla="*/ 51152 w 569554"/>
                <a:gd name="connsiteY2" fmla="*/ 44 h 747598"/>
                <a:gd name="connsiteX3" fmla="*/ 568072 w 569554"/>
                <a:gd name="connsiteY3" fmla="*/ 0 h 747598"/>
                <a:gd name="connsiteX4" fmla="*/ 569554 w 569554"/>
                <a:gd name="connsiteY4" fmla="*/ 7341 h 747598"/>
                <a:gd name="connsiteX5" fmla="*/ 569554 w 569554"/>
                <a:gd name="connsiteY5" fmla="*/ 652670 h 747598"/>
                <a:gd name="connsiteX6" fmla="*/ 474626 w 569554"/>
                <a:gd name="connsiteY6" fmla="*/ 747598 h 747598"/>
                <a:gd name="connsiteX7" fmla="*/ 94928 w 569554"/>
                <a:gd name="connsiteY7" fmla="*/ 747598 h 747598"/>
                <a:gd name="connsiteX8" fmla="*/ 0 w 569554"/>
                <a:gd name="connsiteY8" fmla="*/ 652670 h 74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4" h="747598">
                  <a:moveTo>
                    <a:pt x="0" y="652670"/>
                  </a:moveTo>
                  <a:lnTo>
                    <a:pt x="3027" y="59160"/>
                  </a:lnTo>
                  <a:cubicBezTo>
                    <a:pt x="3378" y="40248"/>
                    <a:pt x="13358" y="11838"/>
                    <a:pt x="51152" y="44"/>
                  </a:cubicBezTo>
                  <a:lnTo>
                    <a:pt x="568072" y="0"/>
                  </a:lnTo>
                  <a:cubicBezTo>
                    <a:pt x="569457" y="2361"/>
                    <a:pt x="569554" y="4840"/>
                    <a:pt x="569554" y="7341"/>
                  </a:cubicBezTo>
                  <a:lnTo>
                    <a:pt x="569554" y="652670"/>
                  </a:lnTo>
                  <a:cubicBezTo>
                    <a:pt x="569554" y="705097"/>
                    <a:pt x="527053" y="747598"/>
                    <a:pt x="474626" y="747598"/>
                  </a:cubicBezTo>
                  <a:lnTo>
                    <a:pt x="94928" y="747598"/>
                  </a:lnTo>
                  <a:cubicBezTo>
                    <a:pt x="42501" y="747598"/>
                    <a:pt x="0" y="705097"/>
                    <a:pt x="0" y="652670"/>
                  </a:cubicBezTo>
                  <a:close/>
                </a:path>
              </a:pathLst>
            </a:custGeom>
            <a:gradFill flip="none" rotWithShape="1">
              <a:gsLst>
                <a:gs pos="100000">
                  <a:srgbClr val="CCC1BF"/>
                </a:gs>
                <a:gs pos="46000">
                  <a:srgbClr val="C8BDBB"/>
                </a:gs>
                <a:gs pos="100000">
                  <a:srgbClr val="988F8A"/>
                </a:gs>
                <a:gs pos="0">
                  <a:srgbClr val="9990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9" name="任意多边形 18"/>
            <p:cNvSpPr/>
            <p:nvPr/>
          </p:nvSpPr>
          <p:spPr>
            <a:xfrm rot="10546957" flipH="1" flipV="1">
              <a:off x="3180812" y="3797936"/>
              <a:ext cx="3451274" cy="821095"/>
            </a:xfrm>
            <a:custGeom>
              <a:avLst/>
              <a:gdLst>
                <a:gd name="connsiteX0" fmla="*/ 0 w 388144"/>
                <a:gd name="connsiteY0" fmla="*/ 345281 h 345281"/>
                <a:gd name="connsiteX1" fmla="*/ 28575 w 388144"/>
                <a:gd name="connsiteY1" fmla="*/ 302419 h 345281"/>
                <a:gd name="connsiteX2" fmla="*/ 69056 w 388144"/>
                <a:gd name="connsiteY2" fmla="*/ 290513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28575 w 388144"/>
                <a:gd name="connsiteY1" fmla="*/ 302419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41381 w 388144"/>
                <a:gd name="connsiteY1" fmla="*/ 324810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7111"/>
                <a:gd name="connsiteY0" fmla="*/ 364440 h 364440"/>
                <a:gd name="connsiteX1" fmla="*/ 40348 w 387111"/>
                <a:gd name="connsiteY1" fmla="*/ 324810 h 364440"/>
                <a:gd name="connsiteX2" fmla="*/ 96329 w 387111"/>
                <a:gd name="connsiteY2" fmla="*/ 321172 h 364440"/>
                <a:gd name="connsiteX3" fmla="*/ 387111 w 387111"/>
                <a:gd name="connsiteY3" fmla="*/ 290513 h 364440"/>
                <a:gd name="connsiteX4" fmla="*/ 229948 w 387111"/>
                <a:gd name="connsiteY4" fmla="*/ 0 h 364440"/>
                <a:gd name="connsiteX5" fmla="*/ 0 w 387111"/>
                <a:gd name="connsiteY5" fmla="*/ 364440 h 364440"/>
                <a:gd name="connsiteX0" fmla="*/ 0 w 398611"/>
                <a:gd name="connsiteY0" fmla="*/ 364440 h 364440"/>
                <a:gd name="connsiteX1" fmla="*/ 40348 w 398611"/>
                <a:gd name="connsiteY1" fmla="*/ 324810 h 364440"/>
                <a:gd name="connsiteX2" fmla="*/ 96329 w 398611"/>
                <a:gd name="connsiteY2" fmla="*/ 321172 h 364440"/>
                <a:gd name="connsiteX3" fmla="*/ 398611 w 398611"/>
                <a:gd name="connsiteY3" fmla="*/ 339049 h 364440"/>
                <a:gd name="connsiteX4" fmla="*/ 229948 w 398611"/>
                <a:gd name="connsiteY4" fmla="*/ 0 h 364440"/>
                <a:gd name="connsiteX5" fmla="*/ 0 w 398611"/>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73236 h 373236"/>
                <a:gd name="connsiteX1" fmla="*/ 40348 w 402457"/>
                <a:gd name="connsiteY1" fmla="*/ 333606 h 373236"/>
                <a:gd name="connsiteX2" fmla="*/ 96329 w 402457"/>
                <a:gd name="connsiteY2" fmla="*/ 329968 h 373236"/>
                <a:gd name="connsiteX3" fmla="*/ 402457 w 402457"/>
                <a:gd name="connsiteY3" fmla="*/ 350506 h 373236"/>
                <a:gd name="connsiteX4" fmla="*/ 240333 w 402457"/>
                <a:gd name="connsiteY4" fmla="*/ 0 h 373236"/>
                <a:gd name="connsiteX5" fmla="*/ 0 w 402457"/>
                <a:gd name="connsiteY5" fmla="*/ 373236 h 373236"/>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31497"/>
                <a:gd name="connsiteY0" fmla="*/ 672007 h 672007"/>
                <a:gd name="connsiteX1" fmla="*/ 53072 w 431497"/>
                <a:gd name="connsiteY1" fmla="*/ 616591 h 672007"/>
                <a:gd name="connsiteX2" fmla="*/ 400832 w 431497"/>
                <a:gd name="connsiteY2" fmla="*/ 642003 h 672007"/>
                <a:gd name="connsiteX3" fmla="*/ 431497 w 431497"/>
                <a:gd name="connsiteY3" fmla="*/ 0 h 672007"/>
                <a:gd name="connsiteX4" fmla="*/ 0 w 431497"/>
                <a:gd name="connsiteY4" fmla="*/ 672007 h 672007"/>
                <a:gd name="connsiteX0" fmla="*/ 0 w 410808"/>
                <a:gd name="connsiteY0" fmla="*/ 616241 h 616241"/>
                <a:gd name="connsiteX1" fmla="*/ 53072 w 410808"/>
                <a:gd name="connsiteY1" fmla="*/ 560825 h 616241"/>
                <a:gd name="connsiteX2" fmla="*/ 400832 w 410808"/>
                <a:gd name="connsiteY2" fmla="*/ 586237 h 616241"/>
                <a:gd name="connsiteX3" fmla="*/ 410808 w 410808"/>
                <a:gd name="connsiteY3" fmla="*/ 0 h 616241"/>
                <a:gd name="connsiteX4" fmla="*/ 0 w 410808"/>
                <a:gd name="connsiteY4" fmla="*/ 616241 h 616241"/>
                <a:gd name="connsiteX0" fmla="*/ 0 w 549996"/>
                <a:gd name="connsiteY0" fmla="*/ 616445 h 616445"/>
                <a:gd name="connsiteX1" fmla="*/ 53072 w 549996"/>
                <a:gd name="connsiteY1" fmla="*/ 561029 h 616445"/>
                <a:gd name="connsiteX2" fmla="*/ 400832 w 549996"/>
                <a:gd name="connsiteY2" fmla="*/ 586441 h 616445"/>
                <a:gd name="connsiteX3" fmla="*/ 410808 w 549996"/>
                <a:gd name="connsiteY3" fmla="*/ 204 h 616445"/>
                <a:gd name="connsiteX4" fmla="*/ 0 w 549996"/>
                <a:gd name="connsiteY4" fmla="*/ 616445 h 616445"/>
                <a:gd name="connsiteX0" fmla="*/ 0 w 472380"/>
                <a:gd name="connsiteY0" fmla="*/ 687237 h 687237"/>
                <a:gd name="connsiteX1" fmla="*/ 53072 w 472380"/>
                <a:gd name="connsiteY1" fmla="*/ 631821 h 687237"/>
                <a:gd name="connsiteX2" fmla="*/ 400832 w 472380"/>
                <a:gd name="connsiteY2" fmla="*/ 657233 h 687237"/>
                <a:gd name="connsiteX3" fmla="*/ 469460 w 472380"/>
                <a:gd name="connsiteY3" fmla="*/ 78694 h 687237"/>
                <a:gd name="connsiteX4" fmla="*/ 410808 w 472380"/>
                <a:gd name="connsiteY4" fmla="*/ 70996 h 687237"/>
                <a:gd name="connsiteX5" fmla="*/ 0 w 472380"/>
                <a:gd name="connsiteY5" fmla="*/ 687237 h 687237"/>
                <a:gd name="connsiteX0" fmla="*/ 0 w 482476"/>
                <a:gd name="connsiteY0" fmla="*/ 679333 h 679333"/>
                <a:gd name="connsiteX1" fmla="*/ 53072 w 482476"/>
                <a:gd name="connsiteY1" fmla="*/ 623917 h 679333"/>
                <a:gd name="connsiteX2" fmla="*/ 400832 w 482476"/>
                <a:gd name="connsiteY2" fmla="*/ 649329 h 679333"/>
                <a:gd name="connsiteX3" fmla="*/ 469460 w 482476"/>
                <a:gd name="connsiteY3" fmla="*/ 70790 h 679333"/>
                <a:gd name="connsiteX4" fmla="*/ 410808 w 482476"/>
                <a:gd name="connsiteY4" fmla="*/ 63092 h 679333"/>
                <a:gd name="connsiteX5" fmla="*/ 0 w 482476"/>
                <a:gd name="connsiteY5" fmla="*/ 679333 h 679333"/>
                <a:gd name="connsiteX0" fmla="*/ 0 w 584493"/>
                <a:gd name="connsiteY0" fmla="*/ 703234 h 703234"/>
                <a:gd name="connsiteX1" fmla="*/ 53072 w 584493"/>
                <a:gd name="connsiteY1" fmla="*/ 647818 h 703234"/>
                <a:gd name="connsiteX2" fmla="*/ 400832 w 584493"/>
                <a:gd name="connsiteY2" fmla="*/ 673230 h 703234"/>
                <a:gd name="connsiteX3" fmla="*/ 581203 w 584493"/>
                <a:gd name="connsiteY3" fmla="*/ 47851 h 703234"/>
                <a:gd name="connsiteX4" fmla="*/ 410808 w 584493"/>
                <a:gd name="connsiteY4" fmla="*/ 86993 h 703234"/>
                <a:gd name="connsiteX5" fmla="*/ 0 w 584493"/>
                <a:gd name="connsiteY5" fmla="*/ 703234 h 703234"/>
                <a:gd name="connsiteX0" fmla="*/ 0 w 583252"/>
                <a:gd name="connsiteY0" fmla="*/ 712418 h 712418"/>
                <a:gd name="connsiteX1" fmla="*/ 53072 w 583252"/>
                <a:gd name="connsiteY1" fmla="*/ 657002 h 712418"/>
                <a:gd name="connsiteX2" fmla="*/ 400832 w 583252"/>
                <a:gd name="connsiteY2" fmla="*/ 682414 h 712418"/>
                <a:gd name="connsiteX3" fmla="*/ 579932 w 583252"/>
                <a:gd name="connsiteY3" fmla="*/ 42631 h 712418"/>
                <a:gd name="connsiteX4" fmla="*/ 410808 w 583252"/>
                <a:gd name="connsiteY4" fmla="*/ 96177 h 712418"/>
                <a:gd name="connsiteX5" fmla="*/ 0 w 583252"/>
                <a:gd name="connsiteY5" fmla="*/ 712418 h 712418"/>
                <a:gd name="connsiteX0" fmla="*/ 0 w 579932"/>
                <a:gd name="connsiteY0" fmla="*/ 682354 h 682354"/>
                <a:gd name="connsiteX1" fmla="*/ 53072 w 579932"/>
                <a:gd name="connsiteY1" fmla="*/ 626938 h 682354"/>
                <a:gd name="connsiteX2" fmla="*/ 400832 w 579932"/>
                <a:gd name="connsiteY2" fmla="*/ 652350 h 682354"/>
                <a:gd name="connsiteX3" fmla="*/ 579932 w 579932"/>
                <a:gd name="connsiteY3" fmla="*/ 12567 h 682354"/>
                <a:gd name="connsiteX4" fmla="*/ 410808 w 579932"/>
                <a:gd name="connsiteY4" fmla="*/ 66113 h 682354"/>
                <a:gd name="connsiteX5" fmla="*/ 0 w 579932"/>
                <a:gd name="connsiteY5" fmla="*/ 682354 h 682354"/>
                <a:gd name="connsiteX0" fmla="*/ 0 w 579932"/>
                <a:gd name="connsiteY0" fmla="*/ 672730 h 672730"/>
                <a:gd name="connsiteX1" fmla="*/ 53072 w 579932"/>
                <a:gd name="connsiteY1" fmla="*/ 617314 h 672730"/>
                <a:gd name="connsiteX2" fmla="*/ 400832 w 579932"/>
                <a:gd name="connsiteY2" fmla="*/ 642726 h 672730"/>
                <a:gd name="connsiteX3" fmla="*/ 579932 w 579932"/>
                <a:gd name="connsiteY3" fmla="*/ 2943 h 672730"/>
                <a:gd name="connsiteX4" fmla="*/ 410808 w 579932"/>
                <a:gd name="connsiteY4" fmla="*/ 56489 h 672730"/>
                <a:gd name="connsiteX5" fmla="*/ 0 w 579932"/>
                <a:gd name="connsiteY5" fmla="*/ 672730 h 672730"/>
                <a:gd name="connsiteX0" fmla="*/ 0 w 579932"/>
                <a:gd name="connsiteY0" fmla="*/ 673441 h 673441"/>
                <a:gd name="connsiteX1" fmla="*/ 53072 w 579932"/>
                <a:gd name="connsiteY1" fmla="*/ 618025 h 673441"/>
                <a:gd name="connsiteX2" fmla="*/ 400832 w 579932"/>
                <a:gd name="connsiteY2" fmla="*/ 643437 h 673441"/>
                <a:gd name="connsiteX3" fmla="*/ 579932 w 579932"/>
                <a:gd name="connsiteY3" fmla="*/ 3654 h 673441"/>
                <a:gd name="connsiteX4" fmla="*/ 404982 w 579932"/>
                <a:gd name="connsiteY4" fmla="*/ 54396 h 673441"/>
                <a:gd name="connsiteX5" fmla="*/ 0 w 579932"/>
                <a:gd name="connsiteY5" fmla="*/ 673441 h 673441"/>
                <a:gd name="connsiteX0" fmla="*/ 0 w 2933356"/>
                <a:gd name="connsiteY0" fmla="*/ 673441 h 817618"/>
                <a:gd name="connsiteX1" fmla="*/ 53072 w 2933356"/>
                <a:gd name="connsiteY1" fmla="*/ 618025 h 817618"/>
                <a:gd name="connsiteX2" fmla="*/ 2931894 w 2933356"/>
                <a:gd name="connsiteY2" fmla="*/ 817618 h 817618"/>
                <a:gd name="connsiteX3" fmla="*/ 579932 w 2933356"/>
                <a:gd name="connsiteY3" fmla="*/ 3654 h 817618"/>
                <a:gd name="connsiteX4" fmla="*/ 404982 w 2933356"/>
                <a:gd name="connsiteY4" fmla="*/ 54396 h 817618"/>
                <a:gd name="connsiteX5" fmla="*/ 0 w 2933356"/>
                <a:gd name="connsiteY5" fmla="*/ 673441 h 817618"/>
                <a:gd name="connsiteX0" fmla="*/ 0 w 3503473"/>
                <a:gd name="connsiteY0" fmla="*/ 631843 h 776020"/>
                <a:gd name="connsiteX1" fmla="*/ 53072 w 3503473"/>
                <a:gd name="connsiteY1" fmla="*/ 576427 h 776020"/>
                <a:gd name="connsiteX2" fmla="*/ 2931894 w 3503473"/>
                <a:gd name="connsiteY2" fmla="*/ 776020 h 776020"/>
                <a:gd name="connsiteX3" fmla="*/ 3503473 w 3503473"/>
                <a:gd name="connsiteY3" fmla="*/ 179697 h 776020"/>
                <a:gd name="connsiteX4" fmla="*/ 404982 w 3503473"/>
                <a:gd name="connsiteY4" fmla="*/ 12798 h 776020"/>
                <a:gd name="connsiteX5" fmla="*/ 0 w 3503473"/>
                <a:gd name="connsiteY5" fmla="*/ 631843 h 776020"/>
                <a:gd name="connsiteX0" fmla="*/ 0 w 3503473"/>
                <a:gd name="connsiteY0" fmla="*/ 631843 h 790281"/>
                <a:gd name="connsiteX1" fmla="*/ 53072 w 3503473"/>
                <a:gd name="connsiteY1" fmla="*/ 576427 h 790281"/>
                <a:gd name="connsiteX2" fmla="*/ 2931182 w 3503473"/>
                <a:gd name="connsiteY2" fmla="*/ 790281 h 790281"/>
                <a:gd name="connsiteX3" fmla="*/ 3503473 w 3503473"/>
                <a:gd name="connsiteY3" fmla="*/ 179697 h 790281"/>
                <a:gd name="connsiteX4" fmla="*/ 404982 w 3503473"/>
                <a:gd name="connsiteY4" fmla="*/ 12798 h 790281"/>
                <a:gd name="connsiteX5" fmla="*/ 0 w 3503473"/>
                <a:gd name="connsiteY5" fmla="*/ 631843 h 790281"/>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99390"/>
                <a:gd name="connsiteY0" fmla="*/ 631748 h 790186"/>
                <a:gd name="connsiteX1" fmla="*/ 53072 w 3499390"/>
                <a:gd name="connsiteY1" fmla="*/ 576332 h 790186"/>
                <a:gd name="connsiteX2" fmla="*/ 2931182 w 3499390"/>
                <a:gd name="connsiteY2" fmla="*/ 790186 h 790186"/>
                <a:gd name="connsiteX3" fmla="*/ 3499390 w 3499390"/>
                <a:gd name="connsiteY3" fmla="*/ 181693 h 790186"/>
                <a:gd name="connsiteX4" fmla="*/ 404982 w 3499390"/>
                <a:gd name="connsiteY4" fmla="*/ 12703 h 790186"/>
                <a:gd name="connsiteX5" fmla="*/ 0 w 3499390"/>
                <a:gd name="connsiteY5" fmla="*/ 631748 h 790186"/>
                <a:gd name="connsiteX0" fmla="*/ 0 w 3616166"/>
                <a:gd name="connsiteY0" fmla="*/ 631748 h 822147"/>
                <a:gd name="connsiteX1" fmla="*/ 53072 w 3616166"/>
                <a:gd name="connsiteY1" fmla="*/ 576332 h 822147"/>
                <a:gd name="connsiteX2" fmla="*/ 2931182 w 3616166"/>
                <a:gd name="connsiteY2" fmla="*/ 790186 h 822147"/>
                <a:gd name="connsiteX3" fmla="*/ 2961103 w 3616166"/>
                <a:gd name="connsiteY3" fmla="*/ 755628 h 822147"/>
                <a:gd name="connsiteX4" fmla="*/ 3499390 w 3616166"/>
                <a:gd name="connsiteY4" fmla="*/ 181693 h 822147"/>
                <a:gd name="connsiteX5" fmla="*/ 404982 w 3616166"/>
                <a:gd name="connsiteY5" fmla="*/ 12703 h 822147"/>
                <a:gd name="connsiteX6" fmla="*/ 0 w 3616166"/>
                <a:gd name="connsiteY6" fmla="*/ 631748 h 822147"/>
                <a:gd name="connsiteX0" fmla="*/ 0 w 3747211"/>
                <a:gd name="connsiteY0" fmla="*/ 631748 h 794305"/>
                <a:gd name="connsiteX1" fmla="*/ 53072 w 3747211"/>
                <a:gd name="connsiteY1" fmla="*/ 576332 h 794305"/>
                <a:gd name="connsiteX2" fmla="*/ 2931182 w 3747211"/>
                <a:gd name="connsiteY2" fmla="*/ 790186 h 794305"/>
                <a:gd name="connsiteX3" fmla="*/ 3598472 w 3747211"/>
                <a:gd name="connsiteY3" fmla="*/ 579558 h 794305"/>
                <a:gd name="connsiteX4" fmla="*/ 3499390 w 3747211"/>
                <a:gd name="connsiteY4" fmla="*/ 181693 h 794305"/>
                <a:gd name="connsiteX5" fmla="*/ 404982 w 3747211"/>
                <a:gd name="connsiteY5" fmla="*/ 12703 h 794305"/>
                <a:gd name="connsiteX6" fmla="*/ 0 w 3747211"/>
                <a:gd name="connsiteY6" fmla="*/ 631748 h 794305"/>
                <a:gd name="connsiteX0" fmla="*/ 0 w 3674733"/>
                <a:gd name="connsiteY0" fmla="*/ 631748 h 794305"/>
                <a:gd name="connsiteX1" fmla="*/ 53072 w 3674733"/>
                <a:gd name="connsiteY1" fmla="*/ 576332 h 794305"/>
                <a:gd name="connsiteX2" fmla="*/ 2931182 w 3674733"/>
                <a:gd name="connsiteY2" fmla="*/ 790186 h 794305"/>
                <a:gd name="connsiteX3" fmla="*/ 3598472 w 3674733"/>
                <a:gd name="connsiteY3" fmla="*/ 579558 h 794305"/>
                <a:gd name="connsiteX4" fmla="*/ 3499390 w 3674733"/>
                <a:gd name="connsiteY4" fmla="*/ 181693 h 794305"/>
                <a:gd name="connsiteX5" fmla="*/ 404982 w 3674733"/>
                <a:gd name="connsiteY5" fmla="*/ 12703 h 794305"/>
                <a:gd name="connsiteX6" fmla="*/ 0 w 3674733"/>
                <a:gd name="connsiteY6" fmla="*/ 631748 h 794305"/>
                <a:gd name="connsiteX0" fmla="*/ 0 w 3598472"/>
                <a:gd name="connsiteY0" fmla="*/ 631748 h 794305"/>
                <a:gd name="connsiteX1" fmla="*/ 53072 w 3598472"/>
                <a:gd name="connsiteY1" fmla="*/ 576332 h 794305"/>
                <a:gd name="connsiteX2" fmla="*/ 2931182 w 3598472"/>
                <a:gd name="connsiteY2" fmla="*/ 790186 h 794305"/>
                <a:gd name="connsiteX3" fmla="*/ 3598472 w 3598472"/>
                <a:gd name="connsiteY3" fmla="*/ 579558 h 794305"/>
                <a:gd name="connsiteX4" fmla="*/ 3499390 w 3598472"/>
                <a:gd name="connsiteY4" fmla="*/ 181693 h 794305"/>
                <a:gd name="connsiteX5" fmla="*/ 404982 w 3598472"/>
                <a:gd name="connsiteY5" fmla="*/ 12703 h 794305"/>
                <a:gd name="connsiteX6" fmla="*/ 0 w 3598472"/>
                <a:gd name="connsiteY6" fmla="*/ 631748 h 794305"/>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05084"/>
                <a:gd name="connsiteX1" fmla="*/ 53072 w 3499390"/>
                <a:gd name="connsiteY1" fmla="*/ 576332 h 805084"/>
                <a:gd name="connsiteX2" fmla="*/ 2931182 w 3499390"/>
                <a:gd name="connsiteY2" fmla="*/ 790186 h 805084"/>
                <a:gd name="connsiteX3" fmla="*/ 3112607 w 3499390"/>
                <a:gd name="connsiteY3" fmla="*/ 709257 h 805084"/>
                <a:gd name="connsiteX4" fmla="*/ 3499390 w 3499390"/>
                <a:gd name="connsiteY4" fmla="*/ 181693 h 805084"/>
                <a:gd name="connsiteX5" fmla="*/ 404982 w 3499390"/>
                <a:gd name="connsiteY5" fmla="*/ 12703 h 805084"/>
                <a:gd name="connsiteX6" fmla="*/ 0 w 3499390"/>
                <a:gd name="connsiteY6" fmla="*/ 631748 h 805084"/>
                <a:gd name="connsiteX0" fmla="*/ 0 w 3499390"/>
                <a:gd name="connsiteY0" fmla="*/ 631748 h 795385"/>
                <a:gd name="connsiteX1" fmla="*/ 53072 w 3499390"/>
                <a:gd name="connsiteY1" fmla="*/ 576332 h 795385"/>
                <a:gd name="connsiteX2" fmla="*/ 2931182 w 3499390"/>
                <a:gd name="connsiteY2" fmla="*/ 790186 h 795385"/>
                <a:gd name="connsiteX3" fmla="*/ 3112607 w 3499390"/>
                <a:gd name="connsiteY3" fmla="*/ 709257 h 795385"/>
                <a:gd name="connsiteX4" fmla="*/ 3499390 w 3499390"/>
                <a:gd name="connsiteY4" fmla="*/ 181693 h 795385"/>
                <a:gd name="connsiteX5" fmla="*/ 404982 w 3499390"/>
                <a:gd name="connsiteY5" fmla="*/ 12703 h 795385"/>
                <a:gd name="connsiteX6" fmla="*/ 0 w 3499390"/>
                <a:gd name="connsiteY6" fmla="*/ 631748 h 795385"/>
                <a:gd name="connsiteX0" fmla="*/ 0 w 3499390"/>
                <a:gd name="connsiteY0" fmla="*/ 631748 h 790186"/>
                <a:gd name="connsiteX1" fmla="*/ 53072 w 3499390"/>
                <a:gd name="connsiteY1" fmla="*/ 576332 h 790186"/>
                <a:gd name="connsiteX2" fmla="*/ 2931182 w 3499390"/>
                <a:gd name="connsiteY2" fmla="*/ 790186 h 790186"/>
                <a:gd name="connsiteX3" fmla="*/ 3112607 w 3499390"/>
                <a:gd name="connsiteY3" fmla="*/ 709257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105747 w 3499390"/>
                <a:gd name="connsiteY3" fmla="*/ 687294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35270 w 3499390"/>
                <a:gd name="connsiteY3" fmla="*/ 74425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2983701 w 3499390"/>
                <a:gd name="connsiteY3" fmla="*/ 78110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88663"/>
                <a:gd name="connsiteX1" fmla="*/ 53072 w 3499390"/>
                <a:gd name="connsiteY1" fmla="*/ 576332 h 788663"/>
                <a:gd name="connsiteX2" fmla="*/ 2943192 w 3499390"/>
                <a:gd name="connsiteY2" fmla="*/ 788663 h 788663"/>
                <a:gd name="connsiteX3" fmla="*/ 3000626 w 3499390"/>
                <a:gd name="connsiteY3" fmla="*/ 760851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3004828 w 3499390"/>
                <a:gd name="connsiteY3" fmla="*/ 756382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76493 h 833408"/>
                <a:gd name="connsiteX1" fmla="*/ 53072 w 3499390"/>
                <a:gd name="connsiteY1" fmla="*/ 621077 h 833408"/>
                <a:gd name="connsiteX2" fmla="*/ 2943192 w 3499390"/>
                <a:gd name="connsiteY2" fmla="*/ 833408 h 833408"/>
                <a:gd name="connsiteX3" fmla="*/ 3004828 w 3499390"/>
                <a:gd name="connsiteY3" fmla="*/ 801127 h 833408"/>
                <a:gd name="connsiteX4" fmla="*/ 3499390 w 3499390"/>
                <a:gd name="connsiteY4" fmla="*/ 226438 h 833408"/>
                <a:gd name="connsiteX5" fmla="*/ 466564 w 3499390"/>
                <a:gd name="connsiteY5" fmla="*/ 46273 h 833408"/>
                <a:gd name="connsiteX6" fmla="*/ 404982 w 3499390"/>
                <a:gd name="connsiteY6" fmla="*/ 57448 h 833408"/>
                <a:gd name="connsiteX7" fmla="*/ 0 w 3499390"/>
                <a:gd name="connsiteY7" fmla="*/ 676493 h 833408"/>
                <a:gd name="connsiteX0" fmla="*/ 0 w 3499390"/>
                <a:gd name="connsiteY0" fmla="*/ 692433 h 849348"/>
                <a:gd name="connsiteX1" fmla="*/ 53072 w 3499390"/>
                <a:gd name="connsiteY1" fmla="*/ 637017 h 849348"/>
                <a:gd name="connsiteX2" fmla="*/ 2943192 w 3499390"/>
                <a:gd name="connsiteY2" fmla="*/ 849348 h 849348"/>
                <a:gd name="connsiteX3" fmla="*/ 3004828 w 3499390"/>
                <a:gd name="connsiteY3" fmla="*/ 817067 h 849348"/>
                <a:gd name="connsiteX4" fmla="*/ 3499390 w 3499390"/>
                <a:gd name="connsiteY4" fmla="*/ 242378 h 849348"/>
                <a:gd name="connsiteX5" fmla="*/ 506123 w 3499390"/>
                <a:gd name="connsiteY5" fmla="*/ 26887 h 849348"/>
                <a:gd name="connsiteX6" fmla="*/ 404982 w 3499390"/>
                <a:gd name="connsiteY6" fmla="*/ 73388 h 849348"/>
                <a:gd name="connsiteX7" fmla="*/ 0 w 3499390"/>
                <a:gd name="connsiteY7" fmla="*/ 692433 h 849348"/>
                <a:gd name="connsiteX0" fmla="*/ 0 w 3499390"/>
                <a:gd name="connsiteY0" fmla="*/ 683353 h 840268"/>
                <a:gd name="connsiteX1" fmla="*/ 53072 w 3499390"/>
                <a:gd name="connsiteY1" fmla="*/ 627937 h 840268"/>
                <a:gd name="connsiteX2" fmla="*/ 2943192 w 3499390"/>
                <a:gd name="connsiteY2" fmla="*/ 840268 h 840268"/>
                <a:gd name="connsiteX3" fmla="*/ 3004828 w 3499390"/>
                <a:gd name="connsiteY3" fmla="*/ 807987 h 840268"/>
                <a:gd name="connsiteX4" fmla="*/ 3499390 w 3499390"/>
                <a:gd name="connsiteY4" fmla="*/ 233298 h 840268"/>
                <a:gd name="connsiteX5" fmla="*/ 506123 w 3499390"/>
                <a:gd name="connsiteY5" fmla="*/ 17807 h 840268"/>
                <a:gd name="connsiteX6" fmla="*/ 404982 w 3499390"/>
                <a:gd name="connsiteY6" fmla="*/ 64308 h 840268"/>
                <a:gd name="connsiteX7" fmla="*/ 0 w 3499390"/>
                <a:gd name="connsiteY7" fmla="*/ 683353 h 840268"/>
                <a:gd name="connsiteX0" fmla="*/ 0 w 3499390"/>
                <a:gd name="connsiteY0" fmla="*/ 666423 h 823338"/>
                <a:gd name="connsiteX1" fmla="*/ 53072 w 3499390"/>
                <a:gd name="connsiteY1" fmla="*/ 611007 h 823338"/>
                <a:gd name="connsiteX2" fmla="*/ 2943192 w 3499390"/>
                <a:gd name="connsiteY2" fmla="*/ 823338 h 823338"/>
                <a:gd name="connsiteX3" fmla="*/ 3004828 w 3499390"/>
                <a:gd name="connsiteY3" fmla="*/ 791057 h 823338"/>
                <a:gd name="connsiteX4" fmla="*/ 3499390 w 3499390"/>
                <a:gd name="connsiteY4" fmla="*/ 216368 h 823338"/>
                <a:gd name="connsiteX5" fmla="*/ 506123 w 3499390"/>
                <a:gd name="connsiteY5" fmla="*/ 877 h 823338"/>
                <a:gd name="connsiteX6" fmla="*/ 404982 w 3499390"/>
                <a:gd name="connsiteY6" fmla="*/ 47378 h 823338"/>
                <a:gd name="connsiteX7" fmla="*/ 0 w 3499390"/>
                <a:gd name="connsiteY7" fmla="*/ 666423 h 823338"/>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30156 w 3499390"/>
                <a:gd name="connsiteY3" fmla="*/ 76199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06936 w 3499390"/>
                <a:gd name="connsiteY3" fmla="*/ 698334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42091 w 3499390"/>
                <a:gd name="connsiteY3" fmla="*/ 63167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667377"/>
                <a:gd name="connsiteY0" fmla="*/ 666557 h 823472"/>
                <a:gd name="connsiteX1" fmla="*/ 53072 w 3667377"/>
                <a:gd name="connsiteY1" fmla="*/ 611141 h 823472"/>
                <a:gd name="connsiteX2" fmla="*/ 2943192 w 3667377"/>
                <a:gd name="connsiteY2" fmla="*/ 823472 h 823472"/>
                <a:gd name="connsiteX3" fmla="*/ 3499390 w 3667377"/>
                <a:gd name="connsiteY3" fmla="*/ 216502 h 823472"/>
                <a:gd name="connsiteX4" fmla="*/ 504142 w 3667377"/>
                <a:gd name="connsiteY4" fmla="*/ 869 h 823472"/>
                <a:gd name="connsiteX5" fmla="*/ 404982 w 3667377"/>
                <a:gd name="connsiteY5" fmla="*/ 47512 h 823472"/>
                <a:gd name="connsiteX6" fmla="*/ 0 w 3667377"/>
                <a:gd name="connsiteY6" fmla="*/ 666557 h 823472"/>
                <a:gd name="connsiteX0" fmla="*/ 0 w 3687206"/>
                <a:gd name="connsiteY0" fmla="*/ 666557 h 828805"/>
                <a:gd name="connsiteX1" fmla="*/ 53072 w 3687206"/>
                <a:gd name="connsiteY1" fmla="*/ 611141 h 828805"/>
                <a:gd name="connsiteX2" fmla="*/ 2943192 w 3687206"/>
                <a:gd name="connsiteY2" fmla="*/ 823472 h 828805"/>
                <a:gd name="connsiteX3" fmla="*/ 3326823 w 3687206"/>
                <a:gd name="connsiteY3" fmla="*/ 716516 h 828805"/>
                <a:gd name="connsiteX4" fmla="*/ 3499390 w 3687206"/>
                <a:gd name="connsiteY4" fmla="*/ 216502 h 828805"/>
                <a:gd name="connsiteX5" fmla="*/ 504142 w 3687206"/>
                <a:gd name="connsiteY5" fmla="*/ 869 h 828805"/>
                <a:gd name="connsiteX6" fmla="*/ 404982 w 3687206"/>
                <a:gd name="connsiteY6" fmla="*/ 47512 h 828805"/>
                <a:gd name="connsiteX7" fmla="*/ 0 w 3687206"/>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5314"/>
                <a:gd name="connsiteX1" fmla="*/ 53072 w 3499390"/>
                <a:gd name="connsiteY1" fmla="*/ 611141 h 825314"/>
                <a:gd name="connsiteX2" fmla="*/ 2943192 w 3499390"/>
                <a:gd name="connsiteY2" fmla="*/ 823472 h 825314"/>
                <a:gd name="connsiteX3" fmla="*/ 3326823 w 3499390"/>
                <a:gd name="connsiteY3" fmla="*/ 716516 h 825314"/>
                <a:gd name="connsiteX4" fmla="*/ 3499390 w 3499390"/>
                <a:gd name="connsiteY4" fmla="*/ 216502 h 825314"/>
                <a:gd name="connsiteX5" fmla="*/ 504142 w 3499390"/>
                <a:gd name="connsiteY5" fmla="*/ 869 h 825314"/>
                <a:gd name="connsiteX6" fmla="*/ 404982 w 3499390"/>
                <a:gd name="connsiteY6" fmla="*/ 47512 h 825314"/>
                <a:gd name="connsiteX7" fmla="*/ 0 w 3499390"/>
                <a:gd name="connsiteY7" fmla="*/ 666557 h 825314"/>
                <a:gd name="connsiteX0" fmla="*/ 0 w 3499390"/>
                <a:gd name="connsiteY0" fmla="*/ 666557 h 824780"/>
                <a:gd name="connsiteX1" fmla="*/ 53072 w 3499390"/>
                <a:gd name="connsiteY1" fmla="*/ 611141 h 824780"/>
                <a:gd name="connsiteX2" fmla="*/ 2943192 w 3499390"/>
                <a:gd name="connsiteY2" fmla="*/ 823472 h 824780"/>
                <a:gd name="connsiteX3" fmla="*/ 3210037 w 3499390"/>
                <a:gd name="connsiteY3" fmla="*/ 665188 h 824780"/>
                <a:gd name="connsiteX4" fmla="*/ 3499390 w 3499390"/>
                <a:gd name="connsiteY4" fmla="*/ 216502 h 824780"/>
                <a:gd name="connsiteX5" fmla="*/ 504142 w 3499390"/>
                <a:gd name="connsiteY5" fmla="*/ 869 h 824780"/>
                <a:gd name="connsiteX6" fmla="*/ 404982 w 3499390"/>
                <a:gd name="connsiteY6" fmla="*/ 47512 h 824780"/>
                <a:gd name="connsiteX7" fmla="*/ 0 w 3499390"/>
                <a:gd name="connsiteY7" fmla="*/ 666557 h 824780"/>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9390" h="821095">
                  <a:moveTo>
                    <a:pt x="0" y="666557"/>
                  </a:moveTo>
                  <a:cubicBezTo>
                    <a:pt x="13449" y="653347"/>
                    <a:pt x="13975" y="620123"/>
                    <a:pt x="53072" y="611141"/>
                  </a:cubicBezTo>
                  <a:lnTo>
                    <a:pt x="2943311" y="821095"/>
                  </a:lnTo>
                  <a:cubicBezTo>
                    <a:pt x="3005436" y="801540"/>
                    <a:pt x="3012370" y="796979"/>
                    <a:pt x="3052789" y="746927"/>
                  </a:cubicBezTo>
                  <a:cubicBezTo>
                    <a:pt x="3124834" y="660979"/>
                    <a:pt x="3397427" y="366219"/>
                    <a:pt x="3499390" y="216502"/>
                  </a:cubicBezTo>
                  <a:cubicBezTo>
                    <a:pt x="3058516" y="208688"/>
                    <a:pt x="1019877" y="29034"/>
                    <a:pt x="504142" y="869"/>
                  </a:cubicBezTo>
                  <a:cubicBezTo>
                    <a:pt x="486496" y="-3445"/>
                    <a:pt x="427767" y="7706"/>
                    <a:pt x="404982" y="47512"/>
                  </a:cubicBezTo>
                  <a:cubicBezTo>
                    <a:pt x="203651" y="342131"/>
                    <a:pt x="16460" y="568583"/>
                    <a:pt x="0" y="666557"/>
                  </a:cubicBezTo>
                  <a:close/>
                </a:path>
              </a:pathLst>
            </a:custGeom>
            <a:gradFill flip="none" rotWithShape="1">
              <a:gsLst>
                <a:gs pos="69000">
                  <a:srgbClr val="DEDCE1"/>
                </a:gs>
                <a:gs pos="37000">
                  <a:srgbClr val="DCD7DE"/>
                </a:gs>
                <a:gs pos="100000">
                  <a:srgbClr val="E0DEE3"/>
                </a:gs>
                <a:gs pos="0">
                  <a:srgbClr val="BCB4B4"/>
                </a:gs>
              </a:gsLst>
              <a:lin ang="13200000" scaled="0"/>
              <a:tileRect/>
            </a:gradFill>
            <a:ln w="3175">
              <a:noFill/>
            </a:ln>
            <a:effectLst>
              <a:outerShdw blurRad="469900" dist="254000" dir="8340000" sx="83000" sy="83000" algn="t"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任意多边形 19"/>
            <p:cNvSpPr/>
            <p:nvPr/>
          </p:nvSpPr>
          <p:spPr>
            <a:xfrm rot="21394331">
              <a:off x="2796093" y="3667613"/>
              <a:ext cx="4211313" cy="825699"/>
            </a:xfrm>
            <a:custGeom>
              <a:avLst/>
              <a:gdLst>
                <a:gd name="connsiteX0" fmla="*/ 0 w 388144"/>
                <a:gd name="connsiteY0" fmla="*/ 345281 h 345281"/>
                <a:gd name="connsiteX1" fmla="*/ 28575 w 388144"/>
                <a:gd name="connsiteY1" fmla="*/ 302419 h 345281"/>
                <a:gd name="connsiteX2" fmla="*/ 69056 w 388144"/>
                <a:gd name="connsiteY2" fmla="*/ 290513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28575 w 388144"/>
                <a:gd name="connsiteY1" fmla="*/ 302419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41381 w 388144"/>
                <a:gd name="connsiteY1" fmla="*/ 324810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7111"/>
                <a:gd name="connsiteY0" fmla="*/ 364440 h 364440"/>
                <a:gd name="connsiteX1" fmla="*/ 40348 w 387111"/>
                <a:gd name="connsiteY1" fmla="*/ 324810 h 364440"/>
                <a:gd name="connsiteX2" fmla="*/ 96329 w 387111"/>
                <a:gd name="connsiteY2" fmla="*/ 321172 h 364440"/>
                <a:gd name="connsiteX3" fmla="*/ 387111 w 387111"/>
                <a:gd name="connsiteY3" fmla="*/ 290513 h 364440"/>
                <a:gd name="connsiteX4" fmla="*/ 229948 w 387111"/>
                <a:gd name="connsiteY4" fmla="*/ 0 h 364440"/>
                <a:gd name="connsiteX5" fmla="*/ 0 w 387111"/>
                <a:gd name="connsiteY5" fmla="*/ 364440 h 364440"/>
                <a:gd name="connsiteX0" fmla="*/ 0 w 398611"/>
                <a:gd name="connsiteY0" fmla="*/ 364440 h 364440"/>
                <a:gd name="connsiteX1" fmla="*/ 40348 w 398611"/>
                <a:gd name="connsiteY1" fmla="*/ 324810 h 364440"/>
                <a:gd name="connsiteX2" fmla="*/ 96329 w 398611"/>
                <a:gd name="connsiteY2" fmla="*/ 321172 h 364440"/>
                <a:gd name="connsiteX3" fmla="*/ 398611 w 398611"/>
                <a:gd name="connsiteY3" fmla="*/ 339049 h 364440"/>
                <a:gd name="connsiteX4" fmla="*/ 229948 w 398611"/>
                <a:gd name="connsiteY4" fmla="*/ 0 h 364440"/>
                <a:gd name="connsiteX5" fmla="*/ 0 w 398611"/>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73236 h 373236"/>
                <a:gd name="connsiteX1" fmla="*/ 40348 w 402457"/>
                <a:gd name="connsiteY1" fmla="*/ 333606 h 373236"/>
                <a:gd name="connsiteX2" fmla="*/ 96329 w 402457"/>
                <a:gd name="connsiteY2" fmla="*/ 329968 h 373236"/>
                <a:gd name="connsiteX3" fmla="*/ 402457 w 402457"/>
                <a:gd name="connsiteY3" fmla="*/ 350506 h 373236"/>
                <a:gd name="connsiteX4" fmla="*/ 240333 w 402457"/>
                <a:gd name="connsiteY4" fmla="*/ 0 h 373236"/>
                <a:gd name="connsiteX5" fmla="*/ 0 w 402457"/>
                <a:gd name="connsiteY5" fmla="*/ 373236 h 373236"/>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31497"/>
                <a:gd name="connsiteY0" fmla="*/ 672007 h 672007"/>
                <a:gd name="connsiteX1" fmla="*/ 53072 w 431497"/>
                <a:gd name="connsiteY1" fmla="*/ 616591 h 672007"/>
                <a:gd name="connsiteX2" fmla="*/ 400832 w 431497"/>
                <a:gd name="connsiteY2" fmla="*/ 642003 h 672007"/>
                <a:gd name="connsiteX3" fmla="*/ 431497 w 431497"/>
                <a:gd name="connsiteY3" fmla="*/ 0 h 672007"/>
                <a:gd name="connsiteX4" fmla="*/ 0 w 431497"/>
                <a:gd name="connsiteY4" fmla="*/ 672007 h 672007"/>
                <a:gd name="connsiteX0" fmla="*/ 0 w 410808"/>
                <a:gd name="connsiteY0" fmla="*/ 616241 h 616241"/>
                <a:gd name="connsiteX1" fmla="*/ 53072 w 410808"/>
                <a:gd name="connsiteY1" fmla="*/ 560825 h 616241"/>
                <a:gd name="connsiteX2" fmla="*/ 400832 w 410808"/>
                <a:gd name="connsiteY2" fmla="*/ 586237 h 616241"/>
                <a:gd name="connsiteX3" fmla="*/ 410808 w 410808"/>
                <a:gd name="connsiteY3" fmla="*/ 0 h 616241"/>
                <a:gd name="connsiteX4" fmla="*/ 0 w 410808"/>
                <a:gd name="connsiteY4" fmla="*/ 616241 h 616241"/>
                <a:gd name="connsiteX0" fmla="*/ 0 w 549996"/>
                <a:gd name="connsiteY0" fmla="*/ 616445 h 616445"/>
                <a:gd name="connsiteX1" fmla="*/ 53072 w 549996"/>
                <a:gd name="connsiteY1" fmla="*/ 561029 h 616445"/>
                <a:gd name="connsiteX2" fmla="*/ 400832 w 549996"/>
                <a:gd name="connsiteY2" fmla="*/ 586441 h 616445"/>
                <a:gd name="connsiteX3" fmla="*/ 410808 w 549996"/>
                <a:gd name="connsiteY3" fmla="*/ 204 h 616445"/>
                <a:gd name="connsiteX4" fmla="*/ 0 w 549996"/>
                <a:gd name="connsiteY4" fmla="*/ 616445 h 616445"/>
                <a:gd name="connsiteX0" fmla="*/ 0 w 472380"/>
                <a:gd name="connsiteY0" fmla="*/ 687237 h 687237"/>
                <a:gd name="connsiteX1" fmla="*/ 53072 w 472380"/>
                <a:gd name="connsiteY1" fmla="*/ 631821 h 687237"/>
                <a:gd name="connsiteX2" fmla="*/ 400832 w 472380"/>
                <a:gd name="connsiteY2" fmla="*/ 657233 h 687237"/>
                <a:gd name="connsiteX3" fmla="*/ 469460 w 472380"/>
                <a:gd name="connsiteY3" fmla="*/ 78694 h 687237"/>
                <a:gd name="connsiteX4" fmla="*/ 410808 w 472380"/>
                <a:gd name="connsiteY4" fmla="*/ 70996 h 687237"/>
                <a:gd name="connsiteX5" fmla="*/ 0 w 472380"/>
                <a:gd name="connsiteY5" fmla="*/ 687237 h 687237"/>
                <a:gd name="connsiteX0" fmla="*/ 0 w 482476"/>
                <a:gd name="connsiteY0" fmla="*/ 679333 h 679333"/>
                <a:gd name="connsiteX1" fmla="*/ 53072 w 482476"/>
                <a:gd name="connsiteY1" fmla="*/ 623917 h 679333"/>
                <a:gd name="connsiteX2" fmla="*/ 400832 w 482476"/>
                <a:gd name="connsiteY2" fmla="*/ 649329 h 679333"/>
                <a:gd name="connsiteX3" fmla="*/ 469460 w 482476"/>
                <a:gd name="connsiteY3" fmla="*/ 70790 h 679333"/>
                <a:gd name="connsiteX4" fmla="*/ 410808 w 482476"/>
                <a:gd name="connsiteY4" fmla="*/ 63092 h 679333"/>
                <a:gd name="connsiteX5" fmla="*/ 0 w 482476"/>
                <a:gd name="connsiteY5" fmla="*/ 679333 h 679333"/>
                <a:gd name="connsiteX0" fmla="*/ 0 w 584493"/>
                <a:gd name="connsiteY0" fmla="*/ 703234 h 703234"/>
                <a:gd name="connsiteX1" fmla="*/ 53072 w 584493"/>
                <a:gd name="connsiteY1" fmla="*/ 647818 h 703234"/>
                <a:gd name="connsiteX2" fmla="*/ 400832 w 584493"/>
                <a:gd name="connsiteY2" fmla="*/ 673230 h 703234"/>
                <a:gd name="connsiteX3" fmla="*/ 581203 w 584493"/>
                <a:gd name="connsiteY3" fmla="*/ 47851 h 703234"/>
                <a:gd name="connsiteX4" fmla="*/ 410808 w 584493"/>
                <a:gd name="connsiteY4" fmla="*/ 86993 h 703234"/>
                <a:gd name="connsiteX5" fmla="*/ 0 w 584493"/>
                <a:gd name="connsiteY5" fmla="*/ 703234 h 703234"/>
                <a:gd name="connsiteX0" fmla="*/ 0 w 583252"/>
                <a:gd name="connsiteY0" fmla="*/ 712418 h 712418"/>
                <a:gd name="connsiteX1" fmla="*/ 53072 w 583252"/>
                <a:gd name="connsiteY1" fmla="*/ 657002 h 712418"/>
                <a:gd name="connsiteX2" fmla="*/ 400832 w 583252"/>
                <a:gd name="connsiteY2" fmla="*/ 682414 h 712418"/>
                <a:gd name="connsiteX3" fmla="*/ 579932 w 583252"/>
                <a:gd name="connsiteY3" fmla="*/ 42631 h 712418"/>
                <a:gd name="connsiteX4" fmla="*/ 410808 w 583252"/>
                <a:gd name="connsiteY4" fmla="*/ 96177 h 712418"/>
                <a:gd name="connsiteX5" fmla="*/ 0 w 583252"/>
                <a:gd name="connsiteY5" fmla="*/ 712418 h 712418"/>
                <a:gd name="connsiteX0" fmla="*/ 0 w 579932"/>
                <a:gd name="connsiteY0" fmla="*/ 682354 h 682354"/>
                <a:gd name="connsiteX1" fmla="*/ 53072 w 579932"/>
                <a:gd name="connsiteY1" fmla="*/ 626938 h 682354"/>
                <a:gd name="connsiteX2" fmla="*/ 400832 w 579932"/>
                <a:gd name="connsiteY2" fmla="*/ 652350 h 682354"/>
                <a:gd name="connsiteX3" fmla="*/ 579932 w 579932"/>
                <a:gd name="connsiteY3" fmla="*/ 12567 h 682354"/>
                <a:gd name="connsiteX4" fmla="*/ 410808 w 579932"/>
                <a:gd name="connsiteY4" fmla="*/ 66113 h 682354"/>
                <a:gd name="connsiteX5" fmla="*/ 0 w 579932"/>
                <a:gd name="connsiteY5" fmla="*/ 682354 h 682354"/>
                <a:gd name="connsiteX0" fmla="*/ 0 w 579932"/>
                <a:gd name="connsiteY0" fmla="*/ 672730 h 672730"/>
                <a:gd name="connsiteX1" fmla="*/ 53072 w 579932"/>
                <a:gd name="connsiteY1" fmla="*/ 617314 h 672730"/>
                <a:gd name="connsiteX2" fmla="*/ 400832 w 579932"/>
                <a:gd name="connsiteY2" fmla="*/ 642726 h 672730"/>
                <a:gd name="connsiteX3" fmla="*/ 579932 w 579932"/>
                <a:gd name="connsiteY3" fmla="*/ 2943 h 672730"/>
                <a:gd name="connsiteX4" fmla="*/ 410808 w 579932"/>
                <a:gd name="connsiteY4" fmla="*/ 56489 h 672730"/>
                <a:gd name="connsiteX5" fmla="*/ 0 w 579932"/>
                <a:gd name="connsiteY5" fmla="*/ 672730 h 672730"/>
                <a:gd name="connsiteX0" fmla="*/ 0 w 579932"/>
                <a:gd name="connsiteY0" fmla="*/ 673441 h 673441"/>
                <a:gd name="connsiteX1" fmla="*/ 53072 w 579932"/>
                <a:gd name="connsiteY1" fmla="*/ 618025 h 673441"/>
                <a:gd name="connsiteX2" fmla="*/ 400832 w 579932"/>
                <a:gd name="connsiteY2" fmla="*/ 643437 h 673441"/>
                <a:gd name="connsiteX3" fmla="*/ 579932 w 579932"/>
                <a:gd name="connsiteY3" fmla="*/ 3654 h 673441"/>
                <a:gd name="connsiteX4" fmla="*/ 404982 w 579932"/>
                <a:gd name="connsiteY4" fmla="*/ 54396 h 673441"/>
                <a:gd name="connsiteX5" fmla="*/ 0 w 579932"/>
                <a:gd name="connsiteY5" fmla="*/ 673441 h 673441"/>
                <a:gd name="connsiteX0" fmla="*/ 0 w 2933356"/>
                <a:gd name="connsiteY0" fmla="*/ 673441 h 817618"/>
                <a:gd name="connsiteX1" fmla="*/ 53072 w 2933356"/>
                <a:gd name="connsiteY1" fmla="*/ 618025 h 817618"/>
                <a:gd name="connsiteX2" fmla="*/ 2931894 w 2933356"/>
                <a:gd name="connsiteY2" fmla="*/ 817618 h 817618"/>
                <a:gd name="connsiteX3" fmla="*/ 579932 w 2933356"/>
                <a:gd name="connsiteY3" fmla="*/ 3654 h 817618"/>
                <a:gd name="connsiteX4" fmla="*/ 404982 w 2933356"/>
                <a:gd name="connsiteY4" fmla="*/ 54396 h 817618"/>
                <a:gd name="connsiteX5" fmla="*/ 0 w 2933356"/>
                <a:gd name="connsiteY5" fmla="*/ 673441 h 817618"/>
                <a:gd name="connsiteX0" fmla="*/ 0 w 3503473"/>
                <a:gd name="connsiteY0" fmla="*/ 631843 h 776020"/>
                <a:gd name="connsiteX1" fmla="*/ 53072 w 3503473"/>
                <a:gd name="connsiteY1" fmla="*/ 576427 h 776020"/>
                <a:gd name="connsiteX2" fmla="*/ 2931894 w 3503473"/>
                <a:gd name="connsiteY2" fmla="*/ 776020 h 776020"/>
                <a:gd name="connsiteX3" fmla="*/ 3503473 w 3503473"/>
                <a:gd name="connsiteY3" fmla="*/ 179697 h 776020"/>
                <a:gd name="connsiteX4" fmla="*/ 404982 w 3503473"/>
                <a:gd name="connsiteY4" fmla="*/ 12798 h 776020"/>
                <a:gd name="connsiteX5" fmla="*/ 0 w 3503473"/>
                <a:gd name="connsiteY5" fmla="*/ 631843 h 776020"/>
                <a:gd name="connsiteX0" fmla="*/ 0 w 3503473"/>
                <a:gd name="connsiteY0" fmla="*/ 631843 h 790281"/>
                <a:gd name="connsiteX1" fmla="*/ 53072 w 3503473"/>
                <a:gd name="connsiteY1" fmla="*/ 576427 h 790281"/>
                <a:gd name="connsiteX2" fmla="*/ 2931182 w 3503473"/>
                <a:gd name="connsiteY2" fmla="*/ 790281 h 790281"/>
                <a:gd name="connsiteX3" fmla="*/ 3503473 w 3503473"/>
                <a:gd name="connsiteY3" fmla="*/ 179697 h 790281"/>
                <a:gd name="connsiteX4" fmla="*/ 404982 w 3503473"/>
                <a:gd name="connsiteY4" fmla="*/ 12798 h 790281"/>
                <a:gd name="connsiteX5" fmla="*/ 0 w 3503473"/>
                <a:gd name="connsiteY5" fmla="*/ 631843 h 790281"/>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99390"/>
                <a:gd name="connsiteY0" fmla="*/ 631748 h 790186"/>
                <a:gd name="connsiteX1" fmla="*/ 53072 w 3499390"/>
                <a:gd name="connsiteY1" fmla="*/ 576332 h 790186"/>
                <a:gd name="connsiteX2" fmla="*/ 2931182 w 3499390"/>
                <a:gd name="connsiteY2" fmla="*/ 790186 h 790186"/>
                <a:gd name="connsiteX3" fmla="*/ 3499390 w 3499390"/>
                <a:gd name="connsiteY3" fmla="*/ 181693 h 790186"/>
                <a:gd name="connsiteX4" fmla="*/ 404982 w 3499390"/>
                <a:gd name="connsiteY4" fmla="*/ 12703 h 790186"/>
                <a:gd name="connsiteX5" fmla="*/ 0 w 3499390"/>
                <a:gd name="connsiteY5" fmla="*/ 631748 h 790186"/>
                <a:gd name="connsiteX0" fmla="*/ 0 w 3616166"/>
                <a:gd name="connsiteY0" fmla="*/ 631748 h 822147"/>
                <a:gd name="connsiteX1" fmla="*/ 53072 w 3616166"/>
                <a:gd name="connsiteY1" fmla="*/ 576332 h 822147"/>
                <a:gd name="connsiteX2" fmla="*/ 2931182 w 3616166"/>
                <a:gd name="connsiteY2" fmla="*/ 790186 h 822147"/>
                <a:gd name="connsiteX3" fmla="*/ 2961103 w 3616166"/>
                <a:gd name="connsiteY3" fmla="*/ 755628 h 822147"/>
                <a:gd name="connsiteX4" fmla="*/ 3499390 w 3616166"/>
                <a:gd name="connsiteY4" fmla="*/ 181693 h 822147"/>
                <a:gd name="connsiteX5" fmla="*/ 404982 w 3616166"/>
                <a:gd name="connsiteY5" fmla="*/ 12703 h 822147"/>
                <a:gd name="connsiteX6" fmla="*/ 0 w 3616166"/>
                <a:gd name="connsiteY6" fmla="*/ 631748 h 822147"/>
                <a:gd name="connsiteX0" fmla="*/ 0 w 3747211"/>
                <a:gd name="connsiteY0" fmla="*/ 631748 h 794305"/>
                <a:gd name="connsiteX1" fmla="*/ 53072 w 3747211"/>
                <a:gd name="connsiteY1" fmla="*/ 576332 h 794305"/>
                <a:gd name="connsiteX2" fmla="*/ 2931182 w 3747211"/>
                <a:gd name="connsiteY2" fmla="*/ 790186 h 794305"/>
                <a:gd name="connsiteX3" fmla="*/ 3598472 w 3747211"/>
                <a:gd name="connsiteY3" fmla="*/ 579558 h 794305"/>
                <a:gd name="connsiteX4" fmla="*/ 3499390 w 3747211"/>
                <a:gd name="connsiteY4" fmla="*/ 181693 h 794305"/>
                <a:gd name="connsiteX5" fmla="*/ 404982 w 3747211"/>
                <a:gd name="connsiteY5" fmla="*/ 12703 h 794305"/>
                <a:gd name="connsiteX6" fmla="*/ 0 w 3747211"/>
                <a:gd name="connsiteY6" fmla="*/ 631748 h 794305"/>
                <a:gd name="connsiteX0" fmla="*/ 0 w 3674733"/>
                <a:gd name="connsiteY0" fmla="*/ 631748 h 794305"/>
                <a:gd name="connsiteX1" fmla="*/ 53072 w 3674733"/>
                <a:gd name="connsiteY1" fmla="*/ 576332 h 794305"/>
                <a:gd name="connsiteX2" fmla="*/ 2931182 w 3674733"/>
                <a:gd name="connsiteY2" fmla="*/ 790186 h 794305"/>
                <a:gd name="connsiteX3" fmla="*/ 3598472 w 3674733"/>
                <a:gd name="connsiteY3" fmla="*/ 579558 h 794305"/>
                <a:gd name="connsiteX4" fmla="*/ 3499390 w 3674733"/>
                <a:gd name="connsiteY4" fmla="*/ 181693 h 794305"/>
                <a:gd name="connsiteX5" fmla="*/ 404982 w 3674733"/>
                <a:gd name="connsiteY5" fmla="*/ 12703 h 794305"/>
                <a:gd name="connsiteX6" fmla="*/ 0 w 3674733"/>
                <a:gd name="connsiteY6" fmla="*/ 631748 h 794305"/>
                <a:gd name="connsiteX0" fmla="*/ 0 w 3598472"/>
                <a:gd name="connsiteY0" fmla="*/ 631748 h 794305"/>
                <a:gd name="connsiteX1" fmla="*/ 53072 w 3598472"/>
                <a:gd name="connsiteY1" fmla="*/ 576332 h 794305"/>
                <a:gd name="connsiteX2" fmla="*/ 2931182 w 3598472"/>
                <a:gd name="connsiteY2" fmla="*/ 790186 h 794305"/>
                <a:gd name="connsiteX3" fmla="*/ 3598472 w 3598472"/>
                <a:gd name="connsiteY3" fmla="*/ 579558 h 794305"/>
                <a:gd name="connsiteX4" fmla="*/ 3499390 w 3598472"/>
                <a:gd name="connsiteY4" fmla="*/ 181693 h 794305"/>
                <a:gd name="connsiteX5" fmla="*/ 404982 w 3598472"/>
                <a:gd name="connsiteY5" fmla="*/ 12703 h 794305"/>
                <a:gd name="connsiteX6" fmla="*/ 0 w 3598472"/>
                <a:gd name="connsiteY6" fmla="*/ 631748 h 794305"/>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05084"/>
                <a:gd name="connsiteX1" fmla="*/ 53072 w 3499390"/>
                <a:gd name="connsiteY1" fmla="*/ 576332 h 805084"/>
                <a:gd name="connsiteX2" fmla="*/ 2931182 w 3499390"/>
                <a:gd name="connsiteY2" fmla="*/ 790186 h 805084"/>
                <a:gd name="connsiteX3" fmla="*/ 3112607 w 3499390"/>
                <a:gd name="connsiteY3" fmla="*/ 709257 h 805084"/>
                <a:gd name="connsiteX4" fmla="*/ 3499390 w 3499390"/>
                <a:gd name="connsiteY4" fmla="*/ 181693 h 805084"/>
                <a:gd name="connsiteX5" fmla="*/ 404982 w 3499390"/>
                <a:gd name="connsiteY5" fmla="*/ 12703 h 805084"/>
                <a:gd name="connsiteX6" fmla="*/ 0 w 3499390"/>
                <a:gd name="connsiteY6" fmla="*/ 631748 h 805084"/>
                <a:gd name="connsiteX0" fmla="*/ 0 w 3499390"/>
                <a:gd name="connsiteY0" fmla="*/ 631748 h 795385"/>
                <a:gd name="connsiteX1" fmla="*/ 53072 w 3499390"/>
                <a:gd name="connsiteY1" fmla="*/ 576332 h 795385"/>
                <a:gd name="connsiteX2" fmla="*/ 2931182 w 3499390"/>
                <a:gd name="connsiteY2" fmla="*/ 790186 h 795385"/>
                <a:gd name="connsiteX3" fmla="*/ 3112607 w 3499390"/>
                <a:gd name="connsiteY3" fmla="*/ 709257 h 795385"/>
                <a:gd name="connsiteX4" fmla="*/ 3499390 w 3499390"/>
                <a:gd name="connsiteY4" fmla="*/ 181693 h 795385"/>
                <a:gd name="connsiteX5" fmla="*/ 404982 w 3499390"/>
                <a:gd name="connsiteY5" fmla="*/ 12703 h 795385"/>
                <a:gd name="connsiteX6" fmla="*/ 0 w 3499390"/>
                <a:gd name="connsiteY6" fmla="*/ 631748 h 795385"/>
                <a:gd name="connsiteX0" fmla="*/ 0 w 3499390"/>
                <a:gd name="connsiteY0" fmla="*/ 631748 h 790186"/>
                <a:gd name="connsiteX1" fmla="*/ 53072 w 3499390"/>
                <a:gd name="connsiteY1" fmla="*/ 576332 h 790186"/>
                <a:gd name="connsiteX2" fmla="*/ 2931182 w 3499390"/>
                <a:gd name="connsiteY2" fmla="*/ 790186 h 790186"/>
                <a:gd name="connsiteX3" fmla="*/ 3112607 w 3499390"/>
                <a:gd name="connsiteY3" fmla="*/ 709257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105747 w 3499390"/>
                <a:gd name="connsiteY3" fmla="*/ 687294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35270 w 3499390"/>
                <a:gd name="connsiteY3" fmla="*/ 74425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2983701 w 3499390"/>
                <a:gd name="connsiteY3" fmla="*/ 78110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88663"/>
                <a:gd name="connsiteX1" fmla="*/ 53072 w 3499390"/>
                <a:gd name="connsiteY1" fmla="*/ 576332 h 788663"/>
                <a:gd name="connsiteX2" fmla="*/ 2943192 w 3499390"/>
                <a:gd name="connsiteY2" fmla="*/ 788663 h 788663"/>
                <a:gd name="connsiteX3" fmla="*/ 3000626 w 3499390"/>
                <a:gd name="connsiteY3" fmla="*/ 760851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3004828 w 3499390"/>
                <a:gd name="connsiteY3" fmla="*/ 756382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76493 h 833408"/>
                <a:gd name="connsiteX1" fmla="*/ 53072 w 3499390"/>
                <a:gd name="connsiteY1" fmla="*/ 621077 h 833408"/>
                <a:gd name="connsiteX2" fmla="*/ 2943192 w 3499390"/>
                <a:gd name="connsiteY2" fmla="*/ 833408 h 833408"/>
                <a:gd name="connsiteX3" fmla="*/ 3004828 w 3499390"/>
                <a:gd name="connsiteY3" fmla="*/ 801127 h 833408"/>
                <a:gd name="connsiteX4" fmla="*/ 3499390 w 3499390"/>
                <a:gd name="connsiteY4" fmla="*/ 226438 h 833408"/>
                <a:gd name="connsiteX5" fmla="*/ 466564 w 3499390"/>
                <a:gd name="connsiteY5" fmla="*/ 46273 h 833408"/>
                <a:gd name="connsiteX6" fmla="*/ 404982 w 3499390"/>
                <a:gd name="connsiteY6" fmla="*/ 57448 h 833408"/>
                <a:gd name="connsiteX7" fmla="*/ 0 w 3499390"/>
                <a:gd name="connsiteY7" fmla="*/ 676493 h 833408"/>
                <a:gd name="connsiteX0" fmla="*/ 0 w 3499390"/>
                <a:gd name="connsiteY0" fmla="*/ 692433 h 849348"/>
                <a:gd name="connsiteX1" fmla="*/ 53072 w 3499390"/>
                <a:gd name="connsiteY1" fmla="*/ 637017 h 849348"/>
                <a:gd name="connsiteX2" fmla="*/ 2943192 w 3499390"/>
                <a:gd name="connsiteY2" fmla="*/ 849348 h 849348"/>
                <a:gd name="connsiteX3" fmla="*/ 3004828 w 3499390"/>
                <a:gd name="connsiteY3" fmla="*/ 817067 h 849348"/>
                <a:gd name="connsiteX4" fmla="*/ 3499390 w 3499390"/>
                <a:gd name="connsiteY4" fmla="*/ 242378 h 849348"/>
                <a:gd name="connsiteX5" fmla="*/ 506123 w 3499390"/>
                <a:gd name="connsiteY5" fmla="*/ 26887 h 849348"/>
                <a:gd name="connsiteX6" fmla="*/ 404982 w 3499390"/>
                <a:gd name="connsiteY6" fmla="*/ 73388 h 849348"/>
                <a:gd name="connsiteX7" fmla="*/ 0 w 3499390"/>
                <a:gd name="connsiteY7" fmla="*/ 692433 h 849348"/>
                <a:gd name="connsiteX0" fmla="*/ 0 w 3499390"/>
                <a:gd name="connsiteY0" fmla="*/ 683353 h 840268"/>
                <a:gd name="connsiteX1" fmla="*/ 53072 w 3499390"/>
                <a:gd name="connsiteY1" fmla="*/ 627937 h 840268"/>
                <a:gd name="connsiteX2" fmla="*/ 2943192 w 3499390"/>
                <a:gd name="connsiteY2" fmla="*/ 840268 h 840268"/>
                <a:gd name="connsiteX3" fmla="*/ 3004828 w 3499390"/>
                <a:gd name="connsiteY3" fmla="*/ 807987 h 840268"/>
                <a:gd name="connsiteX4" fmla="*/ 3499390 w 3499390"/>
                <a:gd name="connsiteY4" fmla="*/ 233298 h 840268"/>
                <a:gd name="connsiteX5" fmla="*/ 506123 w 3499390"/>
                <a:gd name="connsiteY5" fmla="*/ 17807 h 840268"/>
                <a:gd name="connsiteX6" fmla="*/ 404982 w 3499390"/>
                <a:gd name="connsiteY6" fmla="*/ 64308 h 840268"/>
                <a:gd name="connsiteX7" fmla="*/ 0 w 3499390"/>
                <a:gd name="connsiteY7" fmla="*/ 683353 h 840268"/>
                <a:gd name="connsiteX0" fmla="*/ 0 w 3499390"/>
                <a:gd name="connsiteY0" fmla="*/ 666423 h 823338"/>
                <a:gd name="connsiteX1" fmla="*/ 53072 w 3499390"/>
                <a:gd name="connsiteY1" fmla="*/ 611007 h 823338"/>
                <a:gd name="connsiteX2" fmla="*/ 2943192 w 3499390"/>
                <a:gd name="connsiteY2" fmla="*/ 823338 h 823338"/>
                <a:gd name="connsiteX3" fmla="*/ 3004828 w 3499390"/>
                <a:gd name="connsiteY3" fmla="*/ 791057 h 823338"/>
                <a:gd name="connsiteX4" fmla="*/ 3499390 w 3499390"/>
                <a:gd name="connsiteY4" fmla="*/ 216368 h 823338"/>
                <a:gd name="connsiteX5" fmla="*/ 506123 w 3499390"/>
                <a:gd name="connsiteY5" fmla="*/ 877 h 823338"/>
                <a:gd name="connsiteX6" fmla="*/ 404982 w 3499390"/>
                <a:gd name="connsiteY6" fmla="*/ 47378 h 823338"/>
                <a:gd name="connsiteX7" fmla="*/ 0 w 3499390"/>
                <a:gd name="connsiteY7" fmla="*/ 666423 h 823338"/>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30156 w 3499390"/>
                <a:gd name="connsiteY3" fmla="*/ 76199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06936 w 3499390"/>
                <a:gd name="connsiteY3" fmla="*/ 698334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42091 w 3499390"/>
                <a:gd name="connsiteY3" fmla="*/ 63167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667377"/>
                <a:gd name="connsiteY0" fmla="*/ 666557 h 823472"/>
                <a:gd name="connsiteX1" fmla="*/ 53072 w 3667377"/>
                <a:gd name="connsiteY1" fmla="*/ 611141 h 823472"/>
                <a:gd name="connsiteX2" fmla="*/ 2943192 w 3667377"/>
                <a:gd name="connsiteY2" fmla="*/ 823472 h 823472"/>
                <a:gd name="connsiteX3" fmla="*/ 3499390 w 3667377"/>
                <a:gd name="connsiteY3" fmla="*/ 216502 h 823472"/>
                <a:gd name="connsiteX4" fmla="*/ 504142 w 3667377"/>
                <a:gd name="connsiteY4" fmla="*/ 869 h 823472"/>
                <a:gd name="connsiteX5" fmla="*/ 404982 w 3667377"/>
                <a:gd name="connsiteY5" fmla="*/ 47512 h 823472"/>
                <a:gd name="connsiteX6" fmla="*/ 0 w 3667377"/>
                <a:gd name="connsiteY6" fmla="*/ 666557 h 823472"/>
                <a:gd name="connsiteX0" fmla="*/ 0 w 3687206"/>
                <a:gd name="connsiteY0" fmla="*/ 666557 h 828805"/>
                <a:gd name="connsiteX1" fmla="*/ 53072 w 3687206"/>
                <a:gd name="connsiteY1" fmla="*/ 611141 h 828805"/>
                <a:gd name="connsiteX2" fmla="*/ 2943192 w 3687206"/>
                <a:gd name="connsiteY2" fmla="*/ 823472 h 828805"/>
                <a:gd name="connsiteX3" fmla="*/ 3326823 w 3687206"/>
                <a:gd name="connsiteY3" fmla="*/ 716516 h 828805"/>
                <a:gd name="connsiteX4" fmla="*/ 3499390 w 3687206"/>
                <a:gd name="connsiteY4" fmla="*/ 216502 h 828805"/>
                <a:gd name="connsiteX5" fmla="*/ 504142 w 3687206"/>
                <a:gd name="connsiteY5" fmla="*/ 869 h 828805"/>
                <a:gd name="connsiteX6" fmla="*/ 404982 w 3687206"/>
                <a:gd name="connsiteY6" fmla="*/ 47512 h 828805"/>
                <a:gd name="connsiteX7" fmla="*/ 0 w 3687206"/>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5314"/>
                <a:gd name="connsiteX1" fmla="*/ 53072 w 3499390"/>
                <a:gd name="connsiteY1" fmla="*/ 611141 h 825314"/>
                <a:gd name="connsiteX2" fmla="*/ 2943192 w 3499390"/>
                <a:gd name="connsiteY2" fmla="*/ 823472 h 825314"/>
                <a:gd name="connsiteX3" fmla="*/ 3326823 w 3499390"/>
                <a:gd name="connsiteY3" fmla="*/ 716516 h 825314"/>
                <a:gd name="connsiteX4" fmla="*/ 3499390 w 3499390"/>
                <a:gd name="connsiteY4" fmla="*/ 216502 h 825314"/>
                <a:gd name="connsiteX5" fmla="*/ 504142 w 3499390"/>
                <a:gd name="connsiteY5" fmla="*/ 869 h 825314"/>
                <a:gd name="connsiteX6" fmla="*/ 404982 w 3499390"/>
                <a:gd name="connsiteY6" fmla="*/ 47512 h 825314"/>
                <a:gd name="connsiteX7" fmla="*/ 0 w 3499390"/>
                <a:gd name="connsiteY7" fmla="*/ 666557 h 825314"/>
                <a:gd name="connsiteX0" fmla="*/ 0 w 3499390"/>
                <a:gd name="connsiteY0" fmla="*/ 666557 h 824780"/>
                <a:gd name="connsiteX1" fmla="*/ 53072 w 3499390"/>
                <a:gd name="connsiteY1" fmla="*/ 611141 h 824780"/>
                <a:gd name="connsiteX2" fmla="*/ 2943192 w 3499390"/>
                <a:gd name="connsiteY2" fmla="*/ 823472 h 824780"/>
                <a:gd name="connsiteX3" fmla="*/ 3210037 w 3499390"/>
                <a:gd name="connsiteY3" fmla="*/ 665188 h 824780"/>
                <a:gd name="connsiteX4" fmla="*/ 3499390 w 3499390"/>
                <a:gd name="connsiteY4" fmla="*/ 216502 h 824780"/>
                <a:gd name="connsiteX5" fmla="*/ 504142 w 3499390"/>
                <a:gd name="connsiteY5" fmla="*/ 869 h 824780"/>
                <a:gd name="connsiteX6" fmla="*/ 404982 w 3499390"/>
                <a:gd name="connsiteY6" fmla="*/ 47512 h 824780"/>
                <a:gd name="connsiteX7" fmla="*/ 0 w 3499390"/>
                <a:gd name="connsiteY7" fmla="*/ 666557 h 824780"/>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523723"/>
                <a:gd name="connsiteY0" fmla="*/ 666557 h 821095"/>
                <a:gd name="connsiteX1" fmla="*/ 53072 w 3523723"/>
                <a:gd name="connsiteY1" fmla="*/ 611141 h 821095"/>
                <a:gd name="connsiteX2" fmla="*/ 2943311 w 3523723"/>
                <a:gd name="connsiteY2" fmla="*/ 821095 h 821095"/>
                <a:gd name="connsiteX3" fmla="*/ 3052789 w 3523723"/>
                <a:gd name="connsiteY3" fmla="*/ 746927 h 821095"/>
                <a:gd name="connsiteX4" fmla="*/ 3523723 w 3523723"/>
                <a:gd name="connsiteY4" fmla="*/ 127600 h 821095"/>
                <a:gd name="connsiteX5" fmla="*/ 504142 w 3523723"/>
                <a:gd name="connsiteY5" fmla="*/ 869 h 821095"/>
                <a:gd name="connsiteX6" fmla="*/ 404982 w 3523723"/>
                <a:gd name="connsiteY6" fmla="*/ 47512 h 821095"/>
                <a:gd name="connsiteX7" fmla="*/ 0 w 3523723"/>
                <a:gd name="connsiteY7" fmla="*/ 666557 h 821095"/>
                <a:gd name="connsiteX0" fmla="*/ 0 w 3523723"/>
                <a:gd name="connsiteY0" fmla="*/ 666557 h 821095"/>
                <a:gd name="connsiteX1" fmla="*/ 53072 w 3523723"/>
                <a:gd name="connsiteY1" fmla="*/ 611141 h 821095"/>
                <a:gd name="connsiteX2" fmla="*/ 2943311 w 3523723"/>
                <a:gd name="connsiteY2" fmla="*/ 821095 h 821095"/>
                <a:gd name="connsiteX3" fmla="*/ 3052789 w 3523723"/>
                <a:gd name="connsiteY3" fmla="*/ 746927 h 821095"/>
                <a:gd name="connsiteX4" fmla="*/ 3523723 w 3523723"/>
                <a:gd name="connsiteY4" fmla="*/ 127600 h 821095"/>
                <a:gd name="connsiteX5" fmla="*/ 504142 w 3523723"/>
                <a:gd name="connsiteY5" fmla="*/ 869 h 821095"/>
                <a:gd name="connsiteX6" fmla="*/ 404982 w 3523723"/>
                <a:gd name="connsiteY6" fmla="*/ 47512 h 821095"/>
                <a:gd name="connsiteX7" fmla="*/ 0 w 3523723"/>
                <a:gd name="connsiteY7" fmla="*/ 666557 h 821095"/>
                <a:gd name="connsiteX0" fmla="*/ 0 w 3523723"/>
                <a:gd name="connsiteY0" fmla="*/ 666557 h 821095"/>
                <a:gd name="connsiteX1" fmla="*/ 53072 w 3523723"/>
                <a:gd name="connsiteY1" fmla="*/ 611141 h 821095"/>
                <a:gd name="connsiteX2" fmla="*/ 2943311 w 3523723"/>
                <a:gd name="connsiteY2" fmla="*/ 821095 h 821095"/>
                <a:gd name="connsiteX3" fmla="*/ 3052789 w 3523723"/>
                <a:gd name="connsiteY3" fmla="*/ 746927 h 821095"/>
                <a:gd name="connsiteX4" fmla="*/ 3523723 w 3523723"/>
                <a:gd name="connsiteY4" fmla="*/ 127600 h 821095"/>
                <a:gd name="connsiteX5" fmla="*/ 504142 w 3523723"/>
                <a:gd name="connsiteY5" fmla="*/ 869 h 821095"/>
                <a:gd name="connsiteX6" fmla="*/ 404982 w 3523723"/>
                <a:gd name="connsiteY6" fmla="*/ 47512 h 821095"/>
                <a:gd name="connsiteX7" fmla="*/ 0 w 3523723"/>
                <a:gd name="connsiteY7" fmla="*/ 666557 h 821095"/>
                <a:gd name="connsiteX0" fmla="*/ 0 w 3554000"/>
                <a:gd name="connsiteY0" fmla="*/ 666557 h 821095"/>
                <a:gd name="connsiteX1" fmla="*/ 53072 w 3554000"/>
                <a:gd name="connsiteY1" fmla="*/ 611141 h 821095"/>
                <a:gd name="connsiteX2" fmla="*/ 2943311 w 3554000"/>
                <a:gd name="connsiteY2" fmla="*/ 821095 h 821095"/>
                <a:gd name="connsiteX3" fmla="*/ 3052789 w 3554000"/>
                <a:gd name="connsiteY3" fmla="*/ 746927 h 821095"/>
                <a:gd name="connsiteX4" fmla="*/ 3523723 w 3554000"/>
                <a:gd name="connsiteY4" fmla="*/ 127600 h 821095"/>
                <a:gd name="connsiteX5" fmla="*/ 3172338 w 3554000"/>
                <a:gd name="connsiteY5" fmla="*/ 185375 h 821095"/>
                <a:gd name="connsiteX6" fmla="*/ 504142 w 3554000"/>
                <a:gd name="connsiteY6" fmla="*/ 869 h 821095"/>
                <a:gd name="connsiteX7" fmla="*/ 404982 w 3554000"/>
                <a:gd name="connsiteY7" fmla="*/ 47512 h 821095"/>
                <a:gd name="connsiteX8" fmla="*/ 0 w 3554000"/>
                <a:gd name="connsiteY8" fmla="*/ 666557 h 821095"/>
                <a:gd name="connsiteX0" fmla="*/ 0 w 3699303"/>
                <a:gd name="connsiteY0" fmla="*/ 666557 h 821095"/>
                <a:gd name="connsiteX1" fmla="*/ 53072 w 3699303"/>
                <a:gd name="connsiteY1" fmla="*/ 611141 h 821095"/>
                <a:gd name="connsiteX2" fmla="*/ 2943311 w 3699303"/>
                <a:gd name="connsiteY2" fmla="*/ 821095 h 821095"/>
                <a:gd name="connsiteX3" fmla="*/ 3052789 w 3699303"/>
                <a:gd name="connsiteY3" fmla="*/ 746927 h 821095"/>
                <a:gd name="connsiteX4" fmla="*/ 3523723 w 3699303"/>
                <a:gd name="connsiteY4" fmla="*/ 127600 h 821095"/>
                <a:gd name="connsiteX5" fmla="*/ 3449350 w 3699303"/>
                <a:gd name="connsiteY5" fmla="*/ 214815 h 821095"/>
                <a:gd name="connsiteX6" fmla="*/ 504142 w 3699303"/>
                <a:gd name="connsiteY6" fmla="*/ 869 h 821095"/>
                <a:gd name="connsiteX7" fmla="*/ 404982 w 3699303"/>
                <a:gd name="connsiteY7" fmla="*/ 47512 h 821095"/>
                <a:gd name="connsiteX8" fmla="*/ 0 w 3699303"/>
                <a:gd name="connsiteY8" fmla="*/ 666557 h 821095"/>
                <a:gd name="connsiteX0" fmla="*/ 0 w 3527873"/>
                <a:gd name="connsiteY0" fmla="*/ 666557 h 821095"/>
                <a:gd name="connsiteX1" fmla="*/ 53072 w 3527873"/>
                <a:gd name="connsiteY1" fmla="*/ 611141 h 821095"/>
                <a:gd name="connsiteX2" fmla="*/ 2943311 w 3527873"/>
                <a:gd name="connsiteY2" fmla="*/ 821095 h 821095"/>
                <a:gd name="connsiteX3" fmla="*/ 3052789 w 3527873"/>
                <a:gd name="connsiteY3" fmla="*/ 746927 h 821095"/>
                <a:gd name="connsiteX4" fmla="*/ 3523723 w 3527873"/>
                <a:gd name="connsiteY4" fmla="*/ 127600 h 821095"/>
                <a:gd name="connsiteX5" fmla="*/ 3449350 w 3527873"/>
                <a:gd name="connsiteY5" fmla="*/ 214815 h 821095"/>
                <a:gd name="connsiteX6" fmla="*/ 504142 w 3527873"/>
                <a:gd name="connsiteY6" fmla="*/ 869 h 821095"/>
                <a:gd name="connsiteX7" fmla="*/ 404982 w 3527873"/>
                <a:gd name="connsiteY7" fmla="*/ 47512 h 821095"/>
                <a:gd name="connsiteX8" fmla="*/ 0 w 3527873"/>
                <a:gd name="connsiteY8" fmla="*/ 666557 h 821095"/>
                <a:gd name="connsiteX0" fmla="*/ 0 w 3516765"/>
                <a:gd name="connsiteY0" fmla="*/ 666557 h 821095"/>
                <a:gd name="connsiteX1" fmla="*/ 53072 w 3516765"/>
                <a:gd name="connsiteY1" fmla="*/ 611141 h 821095"/>
                <a:gd name="connsiteX2" fmla="*/ 2943311 w 3516765"/>
                <a:gd name="connsiteY2" fmla="*/ 821095 h 821095"/>
                <a:gd name="connsiteX3" fmla="*/ 3052789 w 3516765"/>
                <a:gd name="connsiteY3" fmla="*/ 746927 h 821095"/>
                <a:gd name="connsiteX4" fmla="*/ 3511831 w 3516765"/>
                <a:gd name="connsiteY4" fmla="*/ 126746 h 821095"/>
                <a:gd name="connsiteX5" fmla="*/ 3449350 w 3516765"/>
                <a:gd name="connsiteY5" fmla="*/ 214815 h 821095"/>
                <a:gd name="connsiteX6" fmla="*/ 504142 w 3516765"/>
                <a:gd name="connsiteY6" fmla="*/ 869 h 821095"/>
                <a:gd name="connsiteX7" fmla="*/ 404982 w 3516765"/>
                <a:gd name="connsiteY7" fmla="*/ 47512 h 821095"/>
                <a:gd name="connsiteX8" fmla="*/ 0 w 3516765"/>
                <a:gd name="connsiteY8" fmla="*/ 666557 h 821095"/>
                <a:gd name="connsiteX0" fmla="*/ 0 w 3516765"/>
                <a:gd name="connsiteY0" fmla="*/ 666557 h 821095"/>
                <a:gd name="connsiteX1" fmla="*/ 53072 w 3516765"/>
                <a:gd name="connsiteY1" fmla="*/ 611141 h 821095"/>
                <a:gd name="connsiteX2" fmla="*/ 2943311 w 3516765"/>
                <a:gd name="connsiteY2" fmla="*/ 821095 h 821095"/>
                <a:gd name="connsiteX3" fmla="*/ 3052789 w 3516765"/>
                <a:gd name="connsiteY3" fmla="*/ 746927 h 821095"/>
                <a:gd name="connsiteX4" fmla="*/ 3511831 w 3516765"/>
                <a:gd name="connsiteY4" fmla="*/ 126746 h 821095"/>
                <a:gd name="connsiteX5" fmla="*/ 3449350 w 3516765"/>
                <a:gd name="connsiteY5" fmla="*/ 214815 h 821095"/>
                <a:gd name="connsiteX6" fmla="*/ 504142 w 3516765"/>
                <a:gd name="connsiteY6" fmla="*/ 869 h 821095"/>
                <a:gd name="connsiteX7" fmla="*/ 404982 w 3516765"/>
                <a:gd name="connsiteY7" fmla="*/ 47512 h 821095"/>
                <a:gd name="connsiteX8" fmla="*/ 0 w 3516765"/>
                <a:gd name="connsiteY8" fmla="*/ 666557 h 821095"/>
                <a:gd name="connsiteX0" fmla="*/ 0 w 3516765"/>
                <a:gd name="connsiteY0" fmla="*/ 666557 h 821224"/>
                <a:gd name="connsiteX1" fmla="*/ 53072 w 3516765"/>
                <a:gd name="connsiteY1" fmla="*/ 611141 h 821224"/>
                <a:gd name="connsiteX2" fmla="*/ 2943311 w 3516765"/>
                <a:gd name="connsiteY2" fmla="*/ 821095 h 821224"/>
                <a:gd name="connsiteX3" fmla="*/ 3052789 w 3516765"/>
                <a:gd name="connsiteY3" fmla="*/ 746927 h 821224"/>
                <a:gd name="connsiteX4" fmla="*/ 3511831 w 3516765"/>
                <a:gd name="connsiteY4" fmla="*/ 126746 h 821224"/>
                <a:gd name="connsiteX5" fmla="*/ 3449350 w 3516765"/>
                <a:gd name="connsiteY5" fmla="*/ 214815 h 821224"/>
                <a:gd name="connsiteX6" fmla="*/ 504142 w 3516765"/>
                <a:gd name="connsiteY6" fmla="*/ 869 h 821224"/>
                <a:gd name="connsiteX7" fmla="*/ 404982 w 3516765"/>
                <a:gd name="connsiteY7" fmla="*/ 47512 h 821224"/>
                <a:gd name="connsiteX8" fmla="*/ 0 w 3516765"/>
                <a:gd name="connsiteY8" fmla="*/ 666557 h 821224"/>
                <a:gd name="connsiteX0" fmla="*/ 0 w 3537826"/>
                <a:gd name="connsiteY0" fmla="*/ 666557 h 821224"/>
                <a:gd name="connsiteX1" fmla="*/ 53072 w 3537826"/>
                <a:gd name="connsiteY1" fmla="*/ 611141 h 821224"/>
                <a:gd name="connsiteX2" fmla="*/ 2943311 w 3537826"/>
                <a:gd name="connsiteY2" fmla="*/ 821095 h 821224"/>
                <a:gd name="connsiteX3" fmla="*/ 3052789 w 3537826"/>
                <a:gd name="connsiteY3" fmla="*/ 746927 h 821224"/>
                <a:gd name="connsiteX4" fmla="*/ 3534191 w 3537826"/>
                <a:gd name="connsiteY4" fmla="*/ 156978 h 821224"/>
                <a:gd name="connsiteX5" fmla="*/ 3449350 w 3537826"/>
                <a:gd name="connsiteY5" fmla="*/ 214815 h 821224"/>
                <a:gd name="connsiteX6" fmla="*/ 504142 w 3537826"/>
                <a:gd name="connsiteY6" fmla="*/ 869 h 821224"/>
                <a:gd name="connsiteX7" fmla="*/ 404982 w 3537826"/>
                <a:gd name="connsiteY7" fmla="*/ 47512 h 821224"/>
                <a:gd name="connsiteX8" fmla="*/ 0 w 3537826"/>
                <a:gd name="connsiteY8" fmla="*/ 666557 h 821224"/>
                <a:gd name="connsiteX0" fmla="*/ 0 w 3514582"/>
                <a:gd name="connsiteY0" fmla="*/ 666557 h 821224"/>
                <a:gd name="connsiteX1" fmla="*/ 53072 w 3514582"/>
                <a:gd name="connsiteY1" fmla="*/ 611141 h 821224"/>
                <a:gd name="connsiteX2" fmla="*/ 2943311 w 3514582"/>
                <a:gd name="connsiteY2" fmla="*/ 821095 h 821224"/>
                <a:gd name="connsiteX3" fmla="*/ 3052789 w 3514582"/>
                <a:gd name="connsiteY3" fmla="*/ 746927 h 821224"/>
                <a:gd name="connsiteX4" fmla="*/ 3509457 w 3514582"/>
                <a:gd name="connsiteY4" fmla="*/ 174285 h 821224"/>
                <a:gd name="connsiteX5" fmla="*/ 3449350 w 3514582"/>
                <a:gd name="connsiteY5" fmla="*/ 214815 h 821224"/>
                <a:gd name="connsiteX6" fmla="*/ 504142 w 3514582"/>
                <a:gd name="connsiteY6" fmla="*/ 869 h 821224"/>
                <a:gd name="connsiteX7" fmla="*/ 404982 w 3514582"/>
                <a:gd name="connsiteY7" fmla="*/ 47512 h 821224"/>
                <a:gd name="connsiteX8" fmla="*/ 0 w 3514582"/>
                <a:gd name="connsiteY8" fmla="*/ 666557 h 821224"/>
                <a:gd name="connsiteX0" fmla="*/ 0 w 3503899"/>
                <a:gd name="connsiteY0" fmla="*/ 666557 h 821224"/>
                <a:gd name="connsiteX1" fmla="*/ 53072 w 3503899"/>
                <a:gd name="connsiteY1" fmla="*/ 611141 h 821224"/>
                <a:gd name="connsiteX2" fmla="*/ 2943311 w 3503899"/>
                <a:gd name="connsiteY2" fmla="*/ 821095 h 821224"/>
                <a:gd name="connsiteX3" fmla="*/ 3052789 w 3503899"/>
                <a:gd name="connsiteY3" fmla="*/ 746927 h 821224"/>
                <a:gd name="connsiteX4" fmla="*/ 3497565 w 3503899"/>
                <a:gd name="connsiteY4" fmla="*/ 173431 h 821224"/>
                <a:gd name="connsiteX5" fmla="*/ 3449350 w 3503899"/>
                <a:gd name="connsiteY5" fmla="*/ 214815 h 821224"/>
                <a:gd name="connsiteX6" fmla="*/ 504142 w 3503899"/>
                <a:gd name="connsiteY6" fmla="*/ 869 h 821224"/>
                <a:gd name="connsiteX7" fmla="*/ 404982 w 3503899"/>
                <a:gd name="connsiteY7" fmla="*/ 47512 h 821224"/>
                <a:gd name="connsiteX8" fmla="*/ 0 w 3503899"/>
                <a:gd name="connsiteY8" fmla="*/ 666557 h 821224"/>
                <a:gd name="connsiteX0" fmla="*/ 0 w 3500316"/>
                <a:gd name="connsiteY0" fmla="*/ 666557 h 821224"/>
                <a:gd name="connsiteX1" fmla="*/ 53072 w 3500316"/>
                <a:gd name="connsiteY1" fmla="*/ 611141 h 821224"/>
                <a:gd name="connsiteX2" fmla="*/ 2943311 w 3500316"/>
                <a:gd name="connsiteY2" fmla="*/ 821095 h 821224"/>
                <a:gd name="connsiteX3" fmla="*/ 3052789 w 3500316"/>
                <a:gd name="connsiteY3" fmla="*/ 746927 h 821224"/>
                <a:gd name="connsiteX4" fmla="*/ 3497565 w 3500316"/>
                <a:gd name="connsiteY4" fmla="*/ 173431 h 821224"/>
                <a:gd name="connsiteX5" fmla="*/ 3385924 w 3500316"/>
                <a:gd name="connsiteY5" fmla="*/ 210259 h 821224"/>
                <a:gd name="connsiteX6" fmla="*/ 504142 w 3500316"/>
                <a:gd name="connsiteY6" fmla="*/ 869 h 821224"/>
                <a:gd name="connsiteX7" fmla="*/ 404982 w 3500316"/>
                <a:gd name="connsiteY7" fmla="*/ 47512 h 821224"/>
                <a:gd name="connsiteX8" fmla="*/ 0 w 3500316"/>
                <a:gd name="connsiteY8" fmla="*/ 666557 h 821224"/>
                <a:gd name="connsiteX0" fmla="*/ 0 w 3508292"/>
                <a:gd name="connsiteY0" fmla="*/ 666557 h 821224"/>
                <a:gd name="connsiteX1" fmla="*/ 53072 w 3508292"/>
                <a:gd name="connsiteY1" fmla="*/ 611141 h 821224"/>
                <a:gd name="connsiteX2" fmla="*/ 2943311 w 3508292"/>
                <a:gd name="connsiteY2" fmla="*/ 821095 h 821224"/>
                <a:gd name="connsiteX3" fmla="*/ 3052789 w 3508292"/>
                <a:gd name="connsiteY3" fmla="*/ 746927 h 821224"/>
                <a:gd name="connsiteX4" fmla="*/ 3505731 w 3508292"/>
                <a:gd name="connsiteY4" fmla="*/ 169246 h 821224"/>
                <a:gd name="connsiteX5" fmla="*/ 3385924 w 3508292"/>
                <a:gd name="connsiteY5" fmla="*/ 210259 h 821224"/>
                <a:gd name="connsiteX6" fmla="*/ 504142 w 3508292"/>
                <a:gd name="connsiteY6" fmla="*/ 869 h 821224"/>
                <a:gd name="connsiteX7" fmla="*/ 404982 w 3508292"/>
                <a:gd name="connsiteY7" fmla="*/ 47512 h 821224"/>
                <a:gd name="connsiteX8" fmla="*/ 0 w 3508292"/>
                <a:gd name="connsiteY8" fmla="*/ 666557 h 821224"/>
                <a:gd name="connsiteX0" fmla="*/ 0 w 3505939"/>
                <a:gd name="connsiteY0" fmla="*/ 666557 h 821224"/>
                <a:gd name="connsiteX1" fmla="*/ 53072 w 3505939"/>
                <a:gd name="connsiteY1" fmla="*/ 611141 h 821224"/>
                <a:gd name="connsiteX2" fmla="*/ 2943311 w 3505939"/>
                <a:gd name="connsiteY2" fmla="*/ 821095 h 821224"/>
                <a:gd name="connsiteX3" fmla="*/ 3052789 w 3505939"/>
                <a:gd name="connsiteY3" fmla="*/ 746927 h 821224"/>
                <a:gd name="connsiteX4" fmla="*/ 3505731 w 3505939"/>
                <a:gd name="connsiteY4" fmla="*/ 169246 h 821224"/>
                <a:gd name="connsiteX5" fmla="*/ 3385924 w 3505939"/>
                <a:gd name="connsiteY5" fmla="*/ 210259 h 821224"/>
                <a:gd name="connsiteX6" fmla="*/ 504142 w 3505939"/>
                <a:gd name="connsiteY6" fmla="*/ 869 h 821224"/>
                <a:gd name="connsiteX7" fmla="*/ 404982 w 3505939"/>
                <a:gd name="connsiteY7" fmla="*/ 47512 h 821224"/>
                <a:gd name="connsiteX8" fmla="*/ 0 w 3505939"/>
                <a:gd name="connsiteY8" fmla="*/ 666557 h 821224"/>
                <a:gd name="connsiteX0" fmla="*/ 0 w 3505939"/>
                <a:gd name="connsiteY0" fmla="*/ 666557 h 821224"/>
                <a:gd name="connsiteX1" fmla="*/ 53072 w 3505939"/>
                <a:gd name="connsiteY1" fmla="*/ 611141 h 821224"/>
                <a:gd name="connsiteX2" fmla="*/ 2943311 w 3505939"/>
                <a:gd name="connsiteY2" fmla="*/ 821095 h 821224"/>
                <a:gd name="connsiteX3" fmla="*/ 3052789 w 3505939"/>
                <a:gd name="connsiteY3" fmla="*/ 746927 h 821224"/>
                <a:gd name="connsiteX4" fmla="*/ 3505731 w 3505939"/>
                <a:gd name="connsiteY4" fmla="*/ 169246 h 821224"/>
                <a:gd name="connsiteX5" fmla="*/ 3385924 w 3505939"/>
                <a:gd name="connsiteY5" fmla="*/ 210259 h 821224"/>
                <a:gd name="connsiteX6" fmla="*/ 504142 w 3505939"/>
                <a:gd name="connsiteY6" fmla="*/ 869 h 821224"/>
                <a:gd name="connsiteX7" fmla="*/ 404982 w 3505939"/>
                <a:gd name="connsiteY7" fmla="*/ 47512 h 821224"/>
                <a:gd name="connsiteX8" fmla="*/ 0 w 3505939"/>
                <a:gd name="connsiteY8" fmla="*/ 666557 h 821224"/>
                <a:gd name="connsiteX0" fmla="*/ 0 w 3505940"/>
                <a:gd name="connsiteY0" fmla="*/ 666557 h 821224"/>
                <a:gd name="connsiteX1" fmla="*/ 53072 w 3505940"/>
                <a:gd name="connsiteY1" fmla="*/ 611141 h 821224"/>
                <a:gd name="connsiteX2" fmla="*/ 2943311 w 3505940"/>
                <a:gd name="connsiteY2" fmla="*/ 821095 h 821224"/>
                <a:gd name="connsiteX3" fmla="*/ 3052789 w 3505940"/>
                <a:gd name="connsiteY3" fmla="*/ 746927 h 821224"/>
                <a:gd name="connsiteX4" fmla="*/ 3505732 w 3505940"/>
                <a:gd name="connsiteY4" fmla="*/ 169246 h 821224"/>
                <a:gd name="connsiteX5" fmla="*/ 3385924 w 3505940"/>
                <a:gd name="connsiteY5" fmla="*/ 210259 h 821224"/>
                <a:gd name="connsiteX6" fmla="*/ 504142 w 3505940"/>
                <a:gd name="connsiteY6" fmla="*/ 869 h 821224"/>
                <a:gd name="connsiteX7" fmla="*/ 404982 w 3505940"/>
                <a:gd name="connsiteY7" fmla="*/ 47512 h 821224"/>
                <a:gd name="connsiteX8" fmla="*/ 0 w 3505940"/>
                <a:gd name="connsiteY8" fmla="*/ 666557 h 821224"/>
                <a:gd name="connsiteX0" fmla="*/ 0 w 3505940"/>
                <a:gd name="connsiteY0" fmla="*/ 666557 h 821224"/>
                <a:gd name="connsiteX1" fmla="*/ 53072 w 3505940"/>
                <a:gd name="connsiteY1" fmla="*/ 611141 h 821224"/>
                <a:gd name="connsiteX2" fmla="*/ 2943311 w 3505940"/>
                <a:gd name="connsiteY2" fmla="*/ 821095 h 821224"/>
                <a:gd name="connsiteX3" fmla="*/ 3052789 w 3505940"/>
                <a:gd name="connsiteY3" fmla="*/ 746927 h 821224"/>
                <a:gd name="connsiteX4" fmla="*/ 3505732 w 3505940"/>
                <a:gd name="connsiteY4" fmla="*/ 169246 h 821224"/>
                <a:gd name="connsiteX5" fmla="*/ 3346283 w 3505940"/>
                <a:gd name="connsiteY5" fmla="*/ 207412 h 821224"/>
                <a:gd name="connsiteX6" fmla="*/ 504142 w 3505940"/>
                <a:gd name="connsiteY6" fmla="*/ 869 h 821224"/>
                <a:gd name="connsiteX7" fmla="*/ 404982 w 3505940"/>
                <a:gd name="connsiteY7" fmla="*/ 47512 h 821224"/>
                <a:gd name="connsiteX8" fmla="*/ 0 w 3505940"/>
                <a:gd name="connsiteY8" fmla="*/ 666557 h 821224"/>
                <a:gd name="connsiteX0" fmla="*/ 0 w 3505940"/>
                <a:gd name="connsiteY0" fmla="*/ 666557 h 821224"/>
                <a:gd name="connsiteX1" fmla="*/ 53072 w 3505940"/>
                <a:gd name="connsiteY1" fmla="*/ 611141 h 821224"/>
                <a:gd name="connsiteX2" fmla="*/ 2943311 w 3505940"/>
                <a:gd name="connsiteY2" fmla="*/ 821095 h 821224"/>
                <a:gd name="connsiteX3" fmla="*/ 3052789 w 3505940"/>
                <a:gd name="connsiteY3" fmla="*/ 746927 h 821224"/>
                <a:gd name="connsiteX4" fmla="*/ 3505732 w 3505940"/>
                <a:gd name="connsiteY4" fmla="*/ 169246 h 821224"/>
                <a:gd name="connsiteX5" fmla="*/ 3346283 w 3505940"/>
                <a:gd name="connsiteY5" fmla="*/ 207412 h 821224"/>
                <a:gd name="connsiteX6" fmla="*/ 504142 w 3505940"/>
                <a:gd name="connsiteY6" fmla="*/ 869 h 821224"/>
                <a:gd name="connsiteX7" fmla="*/ 404982 w 3505940"/>
                <a:gd name="connsiteY7" fmla="*/ 47512 h 821224"/>
                <a:gd name="connsiteX8" fmla="*/ 0 w 3505940"/>
                <a:gd name="connsiteY8" fmla="*/ 666557 h 821224"/>
                <a:gd name="connsiteX0" fmla="*/ 0 w 3502927"/>
                <a:gd name="connsiteY0" fmla="*/ 666557 h 821224"/>
                <a:gd name="connsiteX1" fmla="*/ 53072 w 3502927"/>
                <a:gd name="connsiteY1" fmla="*/ 611141 h 821224"/>
                <a:gd name="connsiteX2" fmla="*/ 2943311 w 3502927"/>
                <a:gd name="connsiteY2" fmla="*/ 821095 h 821224"/>
                <a:gd name="connsiteX3" fmla="*/ 3052789 w 3502927"/>
                <a:gd name="connsiteY3" fmla="*/ 746927 h 821224"/>
                <a:gd name="connsiteX4" fmla="*/ 3502717 w 3502927"/>
                <a:gd name="connsiteY4" fmla="*/ 149945 h 821224"/>
                <a:gd name="connsiteX5" fmla="*/ 3346283 w 3502927"/>
                <a:gd name="connsiteY5" fmla="*/ 207412 h 821224"/>
                <a:gd name="connsiteX6" fmla="*/ 504142 w 3502927"/>
                <a:gd name="connsiteY6" fmla="*/ 869 h 821224"/>
                <a:gd name="connsiteX7" fmla="*/ 404982 w 3502927"/>
                <a:gd name="connsiteY7" fmla="*/ 47512 h 821224"/>
                <a:gd name="connsiteX8" fmla="*/ 0 w 3502927"/>
                <a:gd name="connsiteY8" fmla="*/ 666557 h 821224"/>
                <a:gd name="connsiteX0" fmla="*/ 0 w 3502927"/>
                <a:gd name="connsiteY0" fmla="*/ 666557 h 821224"/>
                <a:gd name="connsiteX1" fmla="*/ 53072 w 3502927"/>
                <a:gd name="connsiteY1" fmla="*/ 611141 h 821224"/>
                <a:gd name="connsiteX2" fmla="*/ 2943311 w 3502927"/>
                <a:gd name="connsiteY2" fmla="*/ 821095 h 821224"/>
                <a:gd name="connsiteX3" fmla="*/ 3052789 w 3502927"/>
                <a:gd name="connsiteY3" fmla="*/ 746927 h 821224"/>
                <a:gd name="connsiteX4" fmla="*/ 3502717 w 3502927"/>
                <a:gd name="connsiteY4" fmla="*/ 149945 h 821224"/>
                <a:gd name="connsiteX5" fmla="*/ 3346283 w 3502927"/>
                <a:gd name="connsiteY5" fmla="*/ 207412 h 821224"/>
                <a:gd name="connsiteX6" fmla="*/ 504142 w 3502927"/>
                <a:gd name="connsiteY6" fmla="*/ 869 h 821224"/>
                <a:gd name="connsiteX7" fmla="*/ 404982 w 3502927"/>
                <a:gd name="connsiteY7" fmla="*/ 47512 h 821224"/>
                <a:gd name="connsiteX8" fmla="*/ 0 w 3502927"/>
                <a:gd name="connsiteY8" fmla="*/ 666557 h 821224"/>
                <a:gd name="connsiteX0" fmla="*/ 0 w 3549760"/>
                <a:gd name="connsiteY0" fmla="*/ 666557 h 821224"/>
                <a:gd name="connsiteX1" fmla="*/ 53072 w 3549760"/>
                <a:gd name="connsiteY1" fmla="*/ 611141 h 821224"/>
                <a:gd name="connsiteX2" fmla="*/ 2943311 w 3549760"/>
                <a:gd name="connsiteY2" fmla="*/ 821095 h 821224"/>
                <a:gd name="connsiteX3" fmla="*/ 3052789 w 3549760"/>
                <a:gd name="connsiteY3" fmla="*/ 746927 h 821224"/>
                <a:gd name="connsiteX4" fmla="*/ 3549573 w 3549760"/>
                <a:gd name="connsiteY4" fmla="*/ 167623 h 821224"/>
                <a:gd name="connsiteX5" fmla="*/ 3346283 w 3549760"/>
                <a:gd name="connsiteY5" fmla="*/ 207412 h 821224"/>
                <a:gd name="connsiteX6" fmla="*/ 504142 w 3549760"/>
                <a:gd name="connsiteY6" fmla="*/ 869 h 821224"/>
                <a:gd name="connsiteX7" fmla="*/ 404982 w 3549760"/>
                <a:gd name="connsiteY7" fmla="*/ 47512 h 821224"/>
                <a:gd name="connsiteX8" fmla="*/ 0 w 3549760"/>
                <a:gd name="connsiteY8" fmla="*/ 666557 h 821224"/>
                <a:gd name="connsiteX0" fmla="*/ 0 w 3549760"/>
                <a:gd name="connsiteY0" fmla="*/ 666557 h 821224"/>
                <a:gd name="connsiteX1" fmla="*/ 53072 w 3549760"/>
                <a:gd name="connsiteY1" fmla="*/ 611141 h 821224"/>
                <a:gd name="connsiteX2" fmla="*/ 2943311 w 3549760"/>
                <a:gd name="connsiteY2" fmla="*/ 821095 h 821224"/>
                <a:gd name="connsiteX3" fmla="*/ 3052789 w 3549760"/>
                <a:gd name="connsiteY3" fmla="*/ 746927 h 821224"/>
                <a:gd name="connsiteX4" fmla="*/ 3549573 w 3549760"/>
                <a:gd name="connsiteY4" fmla="*/ 167623 h 821224"/>
                <a:gd name="connsiteX5" fmla="*/ 3346283 w 3549760"/>
                <a:gd name="connsiteY5" fmla="*/ 207412 h 821224"/>
                <a:gd name="connsiteX6" fmla="*/ 504142 w 3549760"/>
                <a:gd name="connsiteY6" fmla="*/ 869 h 821224"/>
                <a:gd name="connsiteX7" fmla="*/ 404982 w 3549760"/>
                <a:gd name="connsiteY7" fmla="*/ 47512 h 821224"/>
                <a:gd name="connsiteX8" fmla="*/ 0 w 3549760"/>
                <a:gd name="connsiteY8" fmla="*/ 666557 h 821224"/>
                <a:gd name="connsiteX0" fmla="*/ 0 w 3557923"/>
                <a:gd name="connsiteY0" fmla="*/ 666557 h 821224"/>
                <a:gd name="connsiteX1" fmla="*/ 53072 w 3557923"/>
                <a:gd name="connsiteY1" fmla="*/ 611141 h 821224"/>
                <a:gd name="connsiteX2" fmla="*/ 2943311 w 3557923"/>
                <a:gd name="connsiteY2" fmla="*/ 821095 h 821224"/>
                <a:gd name="connsiteX3" fmla="*/ 3052789 w 3557923"/>
                <a:gd name="connsiteY3" fmla="*/ 746927 h 821224"/>
                <a:gd name="connsiteX4" fmla="*/ 3557739 w 3557923"/>
                <a:gd name="connsiteY4" fmla="*/ 163439 h 821224"/>
                <a:gd name="connsiteX5" fmla="*/ 3346283 w 3557923"/>
                <a:gd name="connsiteY5" fmla="*/ 207412 h 821224"/>
                <a:gd name="connsiteX6" fmla="*/ 504142 w 3557923"/>
                <a:gd name="connsiteY6" fmla="*/ 869 h 821224"/>
                <a:gd name="connsiteX7" fmla="*/ 404982 w 3557923"/>
                <a:gd name="connsiteY7" fmla="*/ 47512 h 821224"/>
                <a:gd name="connsiteX8" fmla="*/ 0 w 3557923"/>
                <a:gd name="connsiteY8" fmla="*/ 666557 h 821224"/>
                <a:gd name="connsiteX0" fmla="*/ 0 w 3558874"/>
                <a:gd name="connsiteY0" fmla="*/ 666557 h 821224"/>
                <a:gd name="connsiteX1" fmla="*/ 53072 w 3558874"/>
                <a:gd name="connsiteY1" fmla="*/ 611141 h 821224"/>
                <a:gd name="connsiteX2" fmla="*/ 2943311 w 3558874"/>
                <a:gd name="connsiteY2" fmla="*/ 821095 h 821224"/>
                <a:gd name="connsiteX3" fmla="*/ 3052789 w 3558874"/>
                <a:gd name="connsiteY3" fmla="*/ 746927 h 821224"/>
                <a:gd name="connsiteX4" fmla="*/ 3558690 w 3558874"/>
                <a:gd name="connsiteY4" fmla="*/ 144423 h 821224"/>
                <a:gd name="connsiteX5" fmla="*/ 3346283 w 3558874"/>
                <a:gd name="connsiteY5" fmla="*/ 207412 h 821224"/>
                <a:gd name="connsiteX6" fmla="*/ 504142 w 3558874"/>
                <a:gd name="connsiteY6" fmla="*/ 869 h 821224"/>
                <a:gd name="connsiteX7" fmla="*/ 404982 w 3558874"/>
                <a:gd name="connsiteY7" fmla="*/ 47512 h 821224"/>
                <a:gd name="connsiteX8" fmla="*/ 0 w 3558874"/>
                <a:gd name="connsiteY8" fmla="*/ 666557 h 821224"/>
                <a:gd name="connsiteX0" fmla="*/ 0 w 3558874"/>
                <a:gd name="connsiteY0" fmla="*/ 666557 h 821224"/>
                <a:gd name="connsiteX1" fmla="*/ 53072 w 3558874"/>
                <a:gd name="connsiteY1" fmla="*/ 611141 h 821224"/>
                <a:gd name="connsiteX2" fmla="*/ 2943311 w 3558874"/>
                <a:gd name="connsiteY2" fmla="*/ 821095 h 821224"/>
                <a:gd name="connsiteX3" fmla="*/ 3052789 w 3558874"/>
                <a:gd name="connsiteY3" fmla="*/ 746927 h 821224"/>
                <a:gd name="connsiteX4" fmla="*/ 3558690 w 3558874"/>
                <a:gd name="connsiteY4" fmla="*/ 144423 h 821224"/>
                <a:gd name="connsiteX5" fmla="*/ 3346283 w 3558874"/>
                <a:gd name="connsiteY5" fmla="*/ 207412 h 821224"/>
                <a:gd name="connsiteX6" fmla="*/ 504142 w 3558874"/>
                <a:gd name="connsiteY6" fmla="*/ 869 h 821224"/>
                <a:gd name="connsiteX7" fmla="*/ 404982 w 3558874"/>
                <a:gd name="connsiteY7" fmla="*/ 47512 h 821224"/>
                <a:gd name="connsiteX8" fmla="*/ 0 w 3558874"/>
                <a:gd name="connsiteY8" fmla="*/ 666557 h 821224"/>
                <a:gd name="connsiteX0" fmla="*/ 0 w 3514814"/>
                <a:gd name="connsiteY0" fmla="*/ 666557 h 821224"/>
                <a:gd name="connsiteX1" fmla="*/ 53072 w 3514814"/>
                <a:gd name="connsiteY1" fmla="*/ 611141 h 821224"/>
                <a:gd name="connsiteX2" fmla="*/ 2943311 w 3514814"/>
                <a:gd name="connsiteY2" fmla="*/ 821095 h 821224"/>
                <a:gd name="connsiteX3" fmla="*/ 3052789 w 3514814"/>
                <a:gd name="connsiteY3" fmla="*/ 746927 h 821224"/>
                <a:gd name="connsiteX4" fmla="*/ 3514611 w 3514814"/>
                <a:gd name="connsiteY4" fmla="*/ 150800 h 821224"/>
                <a:gd name="connsiteX5" fmla="*/ 3346283 w 3514814"/>
                <a:gd name="connsiteY5" fmla="*/ 207412 h 821224"/>
                <a:gd name="connsiteX6" fmla="*/ 504142 w 3514814"/>
                <a:gd name="connsiteY6" fmla="*/ 869 h 821224"/>
                <a:gd name="connsiteX7" fmla="*/ 404982 w 3514814"/>
                <a:gd name="connsiteY7" fmla="*/ 47512 h 821224"/>
                <a:gd name="connsiteX8" fmla="*/ 0 w 3514814"/>
                <a:gd name="connsiteY8" fmla="*/ 666557 h 821224"/>
                <a:gd name="connsiteX0" fmla="*/ 0 w 3514611"/>
                <a:gd name="connsiteY0" fmla="*/ 666557 h 821224"/>
                <a:gd name="connsiteX1" fmla="*/ 53072 w 3514611"/>
                <a:gd name="connsiteY1" fmla="*/ 611141 h 821224"/>
                <a:gd name="connsiteX2" fmla="*/ 2943311 w 3514611"/>
                <a:gd name="connsiteY2" fmla="*/ 821095 h 821224"/>
                <a:gd name="connsiteX3" fmla="*/ 3052789 w 3514611"/>
                <a:gd name="connsiteY3" fmla="*/ 746927 h 821224"/>
                <a:gd name="connsiteX4" fmla="*/ 3514611 w 3514611"/>
                <a:gd name="connsiteY4" fmla="*/ 150800 h 821224"/>
                <a:gd name="connsiteX5" fmla="*/ 3346283 w 3514611"/>
                <a:gd name="connsiteY5" fmla="*/ 207412 h 821224"/>
                <a:gd name="connsiteX6" fmla="*/ 504142 w 3514611"/>
                <a:gd name="connsiteY6" fmla="*/ 869 h 821224"/>
                <a:gd name="connsiteX7" fmla="*/ 404982 w 3514611"/>
                <a:gd name="connsiteY7" fmla="*/ 47512 h 821224"/>
                <a:gd name="connsiteX8" fmla="*/ 0 w 3514611"/>
                <a:gd name="connsiteY8" fmla="*/ 666557 h 821224"/>
                <a:gd name="connsiteX0" fmla="*/ 0 w 3542835"/>
                <a:gd name="connsiteY0" fmla="*/ 666557 h 821224"/>
                <a:gd name="connsiteX1" fmla="*/ 53072 w 3542835"/>
                <a:gd name="connsiteY1" fmla="*/ 611141 h 821224"/>
                <a:gd name="connsiteX2" fmla="*/ 2943311 w 3542835"/>
                <a:gd name="connsiteY2" fmla="*/ 821095 h 821224"/>
                <a:gd name="connsiteX3" fmla="*/ 3052789 w 3542835"/>
                <a:gd name="connsiteY3" fmla="*/ 746927 h 821224"/>
                <a:gd name="connsiteX4" fmla="*/ 3542835 w 3542835"/>
                <a:gd name="connsiteY4" fmla="*/ 143285 h 821224"/>
                <a:gd name="connsiteX5" fmla="*/ 3346283 w 3542835"/>
                <a:gd name="connsiteY5" fmla="*/ 207412 h 821224"/>
                <a:gd name="connsiteX6" fmla="*/ 504142 w 3542835"/>
                <a:gd name="connsiteY6" fmla="*/ 869 h 821224"/>
                <a:gd name="connsiteX7" fmla="*/ 404982 w 3542835"/>
                <a:gd name="connsiteY7" fmla="*/ 47512 h 821224"/>
                <a:gd name="connsiteX8" fmla="*/ 0 w 3542835"/>
                <a:gd name="connsiteY8" fmla="*/ 666557 h 821224"/>
                <a:gd name="connsiteX0" fmla="*/ 0 w 3466020"/>
                <a:gd name="connsiteY0" fmla="*/ 666557 h 821224"/>
                <a:gd name="connsiteX1" fmla="*/ 53072 w 3466020"/>
                <a:gd name="connsiteY1" fmla="*/ 611141 h 821224"/>
                <a:gd name="connsiteX2" fmla="*/ 2943311 w 3466020"/>
                <a:gd name="connsiteY2" fmla="*/ 821095 h 821224"/>
                <a:gd name="connsiteX3" fmla="*/ 3052789 w 3466020"/>
                <a:gd name="connsiteY3" fmla="*/ 746927 h 821224"/>
                <a:gd name="connsiteX4" fmla="*/ 3466020 w 3466020"/>
                <a:gd name="connsiteY4" fmla="*/ 247502 h 821224"/>
                <a:gd name="connsiteX5" fmla="*/ 3346283 w 3466020"/>
                <a:gd name="connsiteY5" fmla="*/ 207412 h 821224"/>
                <a:gd name="connsiteX6" fmla="*/ 504142 w 3466020"/>
                <a:gd name="connsiteY6" fmla="*/ 869 h 821224"/>
                <a:gd name="connsiteX7" fmla="*/ 404982 w 3466020"/>
                <a:gd name="connsiteY7" fmla="*/ 47512 h 821224"/>
                <a:gd name="connsiteX8" fmla="*/ 0 w 3466020"/>
                <a:gd name="connsiteY8" fmla="*/ 666557 h 821224"/>
                <a:gd name="connsiteX0" fmla="*/ 0 w 3546579"/>
                <a:gd name="connsiteY0" fmla="*/ 666557 h 821224"/>
                <a:gd name="connsiteX1" fmla="*/ 53072 w 3546579"/>
                <a:gd name="connsiteY1" fmla="*/ 611141 h 821224"/>
                <a:gd name="connsiteX2" fmla="*/ 2943311 w 3546579"/>
                <a:gd name="connsiteY2" fmla="*/ 821095 h 821224"/>
                <a:gd name="connsiteX3" fmla="*/ 3052789 w 3546579"/>
                <a:gd name="connsiteY3" fmla="*/ 746927 h 821224"/>
                <a:gd name="connsiteX4" fmla="*/ 3466020 w 3546579"/>
                <a:gd name="connsiteY4" fmla="*/ 247502 h 821224"/>
                <a:gd name="connsiteX5" fmla="*/ 3503568 w 3546579"/>
                <a:gd name="connsiteY5" fmla="*/ 85121 h 821224"/>
                <a:gd name="connsiteX6" fmla="*/ 504142 w 3546579"/>
                <a:gd name="connsiteY6" fmla="*/ 869 h 821224"/>
                <a:gd name="connsiteX7" fmla="*/ 404982 w 3546579"/>
                <a:gd name="connsiteY7" fmla="*/ 47512 h 821224"/>
                <a:gd name="connsiteX8" fmla="*/ 0 w 3546579"/>
                <a:gd name="connsiteY8" fmla="*/ 666557 h 821224"/>
                <a:gd name="connsiteX0" fmla="*/ 0 w 3546579"/>
                <a:gd name="connsiteY0" fmla="*/ 666557 h 821224"/>
                <a:gd name="connsiteX1" fmla="*/ 53072 w 3546579"/>
                <a:gd name="connsiteY1" fmla="*/ 611141 h 821224"/>
                <a:gd name="connsiteX2" fmla="*/ 2943311 w 3546579"/>
                <a:gd name="connsiteY2" fmla="*/ 821095 h 821224"/>
                <a:gd name="connsiteX3" fmla="*/ 3052789 w 3546579"/>
                <a:gd name="connsiteY3" fmla="*/ 746927 h 821224"/>
                <a:gd name="connsiteX4" fmla="*/ 3466020 w 3546579"/>
                <a:gd name="connsiteY4" fmla="*/ 247502 h 821224"/>
                <a:gd name="connsiteX5" fmla="*/ 3503568 w 3546579"/>
                <a:gd name="connsiteY5" fmla="*/ 85121 h 821224"/>
                <a:gd name="connsiteX6" fmla="*/ 504142 w 3546579"/>
                <a:gd name="connsiteY6" fmla="*/ 869 h 821224"/>
                <a:gd name="connsiteX7" fmla="*/ 404982 w 3546579"/>
                <a:gd name="connsiteY7" fmla="*/ 47512 h 821224"/>
                <a:gd name="connsiteX8" fmla="*/ 0 w 3546579"/>
                <a:gd name="connsiteY8" fmla="*/ 666557 h 821224"/>
                <a:gd name="connsiteX0" fmla="*/ 0 w 3511123"/>
                <a:gd name="connsiteY0" fmla="*/ 666557 h 821224"/>
                <a:gd name="connsiteX1" fmla="*/ 53072 w 3511123"/>
                <a:gd name="connsiteY1" fmla="*/ 611141 h 821224"/>
                <a:gd name="connsiteX2" fmla="*/ 2943311 w 3511123"/>
                <a:gd name="connsiteY2" fmla="*/ 821095 h 821224"/>
                <a:gd name="connsiteX3" fmla="*/ 3052789 w 3511123"/>
                <a:gd name="connsiteY3" fmla="*/ 746927 h 821224"/>
                <a:gd name="connsiteX4" fmla="*/ 3466020 w 3511123"/>
                <a:gd name="connsiteY4" fmla="*/ 247502 h 821224"/>
                <a:gd name="connsiteX5" fmla="*/ 3503568 w 3511123"/>
                <a:gd name="connsiteY5" fmla="*/ 85121 h 821224"/>
                <a:gd name="connsiteX6" fmla="*/ 504142 w 3511123"/>
                <a:gd name="connsiteY6" fmla="*/ 869 h 821224"/>
                <a:gd name="connsiteX7" fmla="*/ 404982 w 3511123"/>
                <a:gd name="connsiteY7" fmla="*/ 47512 h 821224"/>
                <a:gd name="connsiteX8" fmla="*/ 0 w 3511123"/>
                <a:gd name="connsiteY8" fmla="*/ 666557 h 821224"/>
                <a:gd name="connsiteX0" fmla="*/ 0 w 3511123"/>
                <a:gd name="connsiteY0" fmla="*/ 666557 h 821224"/>
                <a:gd name="connsiteX1" fmla="*/ 53072 w 3511123"/>
                <a:gd name="connsiteY1" fmla="*/ 611141 h 821224"/>
                <a:gd name="connsiteX2" fmla="*/ 2943311 w 3511123"/>
                <a:gd name="connsiteY2" fmla="*/ 821095 h 821224"/>
                <a:gd name="connsiteX3" fmla="*/ 3052789 w 3511123"/>
                <a:gd name="connsiteY3" fmla="*/ 746927 h 821224"/>
                <a:gd name="connsiteX4" fmla="*/ 3466020 w 3511123"/>
                <a:gd name="connsiteY4" fmla="*/ 247502 h 821224"/>
                <a:gd name="connsiteX5" fmla="*/ 3503568 w 3511123"/>
                <a:gd name="connsiteY5" fmla="*/ 85121 h 821224"/>
                <a:gd name="connsiteX6" fmla="*/ 504142 w 3511123"/>
                <a:gd name="connsiteY6" fmla="*/ 869 h 821224"/>
                <a:gd name="connsiteX7" fmla="*/ 404982 w 3511123"/>
                <a:gd name="connsiteY7" fmla="*/ 47512 h 821224"/>
                <a:gd name="connsiteX8" fmla="*/ 0 w 3511123"/>
                <a:gd name="connsiteY8" fmla="*/ 666557 h 821224"/>
                <a:gd name="connsiteX0" fmla="*/ 0 w 3589180"/>
                <a:gd name="connsiteY0" fmla="*/ 666557 h 821224"/>
                <a:gd name="connsiteX1" fmla="*/ 53072 w 3589180"/>
                <a:gd name="connsiteY1" fmla="*/ 611141 h 821224"/>
                <a:gd name="connsiteX2" fmla="*/ 2943311 w 3589180"/>
                <a:gd name="connsiteY2" fmla="*/ 821095 h 821224"/>
                <a:gd name="connsiteX3" fmla="*/ 3052789 w 3589180"/>
                <a:gd name="connsiteY3" fmla="*/ 746927 h 821224"/>
                <a:gd name="connsiteX4" fmla="*/ 3466020 w 3589180"/>
                <a:gd name="connsiteY4" fmla="*/ 247502 h 821224"/>
                <a:gd name="connsiteX5" fmla="*/ 3581828 w 3589180"/>
                <a:gd name="connsiteY5" fmla="*/ 190935 h 821224"/>
                <a:gd name="connsiteX6" fmla="*/ 504142 w 3589180"/>
                <a:gd name="connsiteY6" fmla="*/ 869 h 821224"/>
                <a:gd name="connsiteX7" fmla="*/ 404982 w 3589180"/>
                <a:gd name="connsiteY7" fmla="*/ 47512 h 821224"/>
                <a:gd name="connsiteX8" fmla="*/ 0 w 3589180"/>
                <a:gd name="connsiteY8" fmla="*/ 666557 h 821224"/>
                <a:gd name="connsiteX0" fmla="*/ 0 w 3589180"/>
                <a:gd name="connsiteY0" fmla="*/ 666557 h 821224"/>
                <a:gd name="connsiteX1" fmla="*/ 53072 w 3589180"/>
                <a:gd name="connsiteY1" fmla="*/ 611141 h 821224"/>
                <a:gd name="connsiteX2" fmla="*/ 2943311 w 3589180"/>
                <a:gd name="connsiteY2" fmla="*/ 821095 h 821224"/>
                <a:gd name="connsiteX3" fmla="*/ 3052789 w 3589180"/>
                <a:gd name="connsiteY3" fmla="*/ 746927 h 821224"/>
                <a:gd name="connsiteX4" fmla="*/ 3466020 w 3589180"/>
                <a:gd name="connsiteY4" fmla="*/ 247502 h 821224"/>
                <a:gd name="connsiteX5" fmla="*/ 3581828 w 3589180"/>
                <a:gd name="connsiteY5" fmla="*/ 190935 h 821224"/>
                <a:gd name="connsiteX6" fmla="*/ 504142 w 3589180"/>
                <a:gd name="connsiteY6" fmla="*/ 869 h 821224"/>
                <a:gd name="connsiteX7" fmla="*/ 404982 w 3589180"/>
                <a:gd name="connsiteY7" fmla="*/ 47512 h 821224"/>
                <a:gd name="connsiteX8" fmla="*/ 0 w 3589180"/>
                <a:gd name="connsiteY8" fmla="*/ 666557 h 821224"/>
                <a:gd name="connsiteX0" fmla="*/ 0 w 3581828"/>
                <a:gd name="connsiteY0" fmla="*/ 666557 h 821224"/>
                <a:gd name="connsiteX1" fmla="*/ 53072 w 3581828"/>
                <a:gd name="connsiteY1" fmla="*/ 611141 h 821224"/>
                <a:gd name="connsiteX2" fmla="*/ 2943311 w 3581828"/>
                <a:gd name="connsiteY2" fmla="*/ 821095 h 821224"/>
                <a:gd name="connsiteX3" fmla="*/ 3052789 w 3581828"/>
                <a:gd name="connsiteY3" fmla="*/ 746927 h 821224"/>
                <a:gd name="connsiteX4" fmla="*/ 3466020 w 3581828"/>
                <a:gd name="connsiteY4" fmla="*/ 247502 h 821224"/>
                <a:gd name="connsiteX5" fmla="*/ 3581828 w 3581828"/>
                <a:gd name="connsiteY5" fmla="*/ 190935 h 821224"/>
                <a:gd name="connsiteX6" fmla="*/ 504142 w 3581828"/>
                <a:gd name="connsiteY6" fmla="*/ 869 h 821224"/>
                <a:gd name="connsiteX7" fmla="*/ 404982 w 3581828"/>
                <a:gd name="connsiteY7" fmla="*/ 47512 h 821224"/>
                <a:gd name="connsiteX8" fmla="*/ 0 w 3581828"/>
                <a:gd name="connsiteY8" fmla="*/ 666557 h 821224"/>
                <a:gd name="connsiteX0" fmla="*/ 0 w 3466020"/>
                <a:gd name="connsiteY0" fmla="*/ 666557 h 821224"/>
                <a:gd name="connsiteX1" fmla="*/ 53072 w 3466020"/>
                <a:gd name="connsiteY1" fmla="*/ 611141 h 821224"/>
                <a:gd name="connsiteX2" fmla="*/ 2943311 w 3466020"/>
                <a:gd name="connsiteY2" fmla="*/ 821095 h 821224"/>
                <a:gd name="connsiteX3" fmla="*/ 3052789 w 3466020"/>
                <a:gd name="connsiteY3" fmla="*/ 746927 h 821224"/>
                <a:gd name="connsiteX4" fmla="*/ 3466020 w 3466020"/>
                <a:gd name="connsiteY4" fmla="*/ 247502 h 821224"/>
                <a:gd name="connsiteX5" fmla="*/ 3458465 w 3466020"/>
                <a:gd name="connsiteY5" fmla="*/ 191615 h 821224"/>
                <a:gd name="connsiteX6" fmla="*/ 504142 w 3466020"/>
                <a:gd name="connsiteY6" fmla="*/ 869 h 821224"/>
                <a:gd name="connsiteX7" fmla="*/ 404982 w 3466020"/>
                <a:gd name="connsiteY7" fmla="*/ 47512 h 821224"/>
                <a:gd name="connsiteX8" fmla="*/ 0 w 3466020"/>
                <a:gd name="connsiteY8" fmla="*/ 666557 h 821224"/>
                <a:gd name="connsiteX0" fmla="*/ 0 w 3631543"/>
                <a:gd name="connsiteY0" fmla="*/ 666557 h 821224"/>
                <a:gd name="connsiteX1" fmla="*/ 53072 w 3631543"/>
                <a:gd name="connsiteY1" fmla="*/ 611141 h 821224"/>
                <a:gd name="connsiteX2" fmla="*/ 2943311 w 3631543"/>
                <a:gd name="connsiteY2" fmla="*/ 821095 h 821224"/>
                <a:gd name="connsiteX3" fmla="*/ 3052789 w 3631543"/>
                <a:gd name="connsiteY3" fmla="*/ 746927 h 821224"/>
                <a:gd name="connsiteX4" fmla="*/ 3631543 w 3631543"/>
                <a:gd name="connsiteY4" fmla="*/ 39924 h 821224"/>
                <a:gd name="connsiteX5" fmla="*/ 3458465 w 3631543"/>
                <a:gd name="connsiteY5" fmla="*/ 191615 h 821224"/>
                <a:gd name="connsiteX6" fmla="*/ 504142 w 3631543"/>
                <a:gd name="connsiteY6" fmla="*/ 869 h 821224"/>
                <a:gd name="connsiteX7" fmla="*/ 404982 w 3631543"/>
                <a:gd name="connsiteY7" fmla="*/ 47512 h 821224"/>
                <a:gd name="connsiteX8" fmla="*/ 0 w 3631543"/>
                <a:gd name="connsiteY8" fmla="*/ 666557 h 821224"/>
                <a:gd name="connsiteX0" fmla="*/ 0 w 3631543"/>
                <a:gd name="connsiteY0" fmla="*/ 666557 h 821224"/>
                <a:gd name="connsiteX1" fmla="*/ 53072 w 3631543"/>
                <a:gd name="connsiteY1" fmla="*/ 611141 h 821224"/>
                <a:gd name="connsiteX2" fmla="*/ 2943311 w 3631543"/>
                <a:gd name="connsiteY2" fmla="*/ 821095 h 821224"/>
                <a:gd name="connsiteX3" fmla="*/ 3052789 w 3631543"/>
                <a:gd name="connsiteY3" fmla="*/ 746927 h 821224"/>
                <a:gd name="connsiteX4" fmla="*/ 3631543 w 3631543"/>
                <a:gd name="connsiteY4" fmla="*/ 39924 h 821224"/>
                <a:gd name="connsiteX5" fmla="*/ 3458465 w 3631543"/>
                <a:gd name="connsiteY5" fmla="*/ 191615 h 821224"/>
                <a:gd name="connsiteX6" fmla="*/ 504142 w 3631543"/>
                <a:gd name="connsiteY6" fmla="*/ 869 h 821224"/>
                <a:gd name="connsiteX7" fmla="*/ 404982 w 3631543"/>
                <a:gd name="connsiteY7" fmla="*/ 47512 h 821224"/>
                <a:gd name="connsiteX8" fmla="*/ 0 w 3631543"/>
                <a:gd name="connsiteY8" fmla="*/ 666557 h 821224"/>
                <a:gd name="connsiteX0" fmla="*/ 0 w 3631543"/>
                <a:gd name="connsiteY0" fmla="*/ 666557 h 821224"/>
                <a:gd name="connsiteX1" fmla="*/ 53072 w 3631543"/>
                <a:gd name="connsiteY1" fmla="*/ 611141 h 821224"/>
                <a:gd name="connsiteX2" fmla="*/ 2943311 w 3631543"/>
                <a:gd name="connsiteY2" fmla="*/ 821095 h 821224"/>
                <a:gd name="connsiteX3" fmla="*/ 3052789 w 3631543"/>
                <a:gd name="connsiteY3" fmla="*/ 746927 h 821224"/>
                <a:gd name="connsiteX4" fmla="*/ 3631543 w 3631543"/>
                <a:gd name="connsiteY4" fmla="*/ 39924 h 821224"/>
                <a:gd name="connsiteX5" fmla="*/ 3458465 w 3631543"/>
                <a:gd name="connsiteY5" fmla="*/ 191615 h 821224"/>
                <a:gd name="connsiteX6" fmla="*/ 504142 w 3631543"/>
                <a:gd name="connsiteY6" fmla="*/ 869 h 821224"/>
                <a:gd name="connsiteX7" fmla="*/ 404982 w 3631543"/>
                <a:gd name="connsiteY7" fmla="*/ 47512 h 821224"/>
                <a:gd name="connsiteX8" fmla="*/ 0 w 3631543"/>
                <a:gd name="connsiteY8" fmla="*/ 666557 h 821224"/>
                <a:gd name="connsiteX0" fmla="*/ 0 w 3594534"/>
                <a:gd name="connsiteY0" fmla="*/ 666557 h 821224"/>
                <a:gd name="connsiteX1" fmla="*/ 53072 w 3594534"/>
                <a:gd name="connsiteY1" fmla="*/ 611141 h 821224"/>
                <a:gd name="connsiteX2" fmla="*/ 2943311 w 3594534"/>
                <a:gd name="connsiteY2" fmla="*/ 821095 h 821224"/>
                <a:gd name="connsiteX3" fmla="*/ 3052789 w 3594534"/>
                <a:gd name="connsiteY3" fmla="*/ 746927 h 821224"/>
                <a:gd name="connsiteX4" fmla="*/ 3594534 w 3594534"/>
                <a:gd name="connsiteY4" fmla="*/ 223336 h 821224"/>
                <a:gd name="connsiteX5" fmla="*/ 3458465 w 3594534"/>
                <a:gd name="connsiteY5" fmla="*/ 191615 h 821224"/>
                <a:gd name="connsiteX6" fmla="*/ 504142 w 3594534"/>
                <a:gd name="connsiteY6" fmla="*/ 869 h 821224"/>
                <a:gd name="connsiteX7" fmla="*/ 404982 w 3594534"/>
                <a:gd name="connsiteY7" fmla="*/ 47512 h 821224"/>
                <a:gd name="connsiteX8" fmla="*/ 0 w 3594534"/>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458465 w 3516748"/>
                <a:gd name="connsiteY5" fmla="*/ 191615 h 821224"/>
                <a:gd name="connsiteX6" fmla="*/ 504142 w 3516748"/>
                <a:gd name="connsiteY6" fmla="*/ 869 h 821224"/>
                <a:gd name="connsiteX7" fmla="*/ 404982 w 3516748"/>
                <a:gd name="connsiteY7" fmla="*/ 47512 h 821224"/>
                <a:gd name="connsiteX8" fmla="*/ 0 w 3516748"/>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458465 w 3516748"/>
                <a:gd name="connsiteY5" fmla="*/ 191615 h 821224"/>
                <a:gd name="connsiteX6" fmla="*/ 504142 w 3516748"/>
                <a:gd name="connsiteY6" fmla="*/ 869 h 821224"/>
                <a:gd name="connsiteX7" fmla="*/ 404982 w 3516748"/>
                <a:gd name="connsiteY7" fmla="*/ 47512 h 821224"/>
                <a:gd name="connsiteX8" fmla="*/ 0 w 3516748"/>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458465 w 3516748"/>
                <a:gd name="connsiteY5" fmla="*/ 191615 h 821224"/>
                <a:gd name="connsiteX6" fmla="*/ 504142 w 3516748"/>
                <a:gd name="connsiteY6" fmla="*/ 869 h 821224"/>
                <a:gd name="connsiteX7" fmla="*/ 404982 w 3516748"/>
                <a:gd name="connsiteY7" fmla="*/ 47512 h 821224"/>
                <a:gd name="connsiteX8" fmla="*/ 0 w 3516748"/>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458465 w 3516748"/>
                <a:gd name="connsiteY5" fmla="*/ 191615 h 821224"/>
                <a:gd name="connsiteX6" fmla="*/ 504142 w 3516748"/>
                <a:gd name="connsiteY6" fmla="*/ 869 h 821224"/>
                <a:gd name="connsiteX7" fmla="*/ 404982 w 3516748"/>
                <a:gd name="connsiteY7" fmla="*/ 47512 h 821224"/>
                <a:gd name="connsiteX8" fmla="*/ 0 w 3516748"/>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326938 w 3516748"/>
                <a:gd name="connsiteY5" fmla="*/ 196481 h 821224"/>
                <a:gd name="connsiteX6" fmla="*/ 504142 w 3516748"/>
                <a:gd name="connsiteY6" fmla="*/ 869 h 821224"/>
                <a:gd name="connsiteX7" fmla="*/ 404982 w 3516748"/>
                <a:gd name="connsiteY7" fmla="*/ 47512 h 821224"/>
                <a:gd name="connsiteX8" fmla="*/ 0 w 3516748"/>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326938 w 3516748"/>
                <a:gd name="connsiteY5" fmla="*/ 196481 h 821224"/>
                <a:gd name="connsiteX6" fmla="*/ 504142 w 3516748"/>
                <a:gd name="connsiteY6" fmla="*/ 869 h 821224"/>
                <a:gd name="connsiteX7" fmla="*/ 404982 w 3516748"/>
                <a:gd name="connsiteY7" fmla="*/ 47512 h 821224"/>
                <a:gd name="connsiteX8" fmla="*/ 0 w 3516748"/>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262326 w 3516748"/>
                <a:gd name="connsiteY5" fmla="*/ 215695 h 821224"/>
                <a:gd name="connsiteX6" fmla="*/ 504142 w 3516748"/>
                <a:gd name="connsiteY6" fmla="*/ 869 h 821224"/>
                <a:gd name="connsiteX7" fmla="*/ 404982 w 3516748"/>
                <a:gd name="connsiteY7" fmla="*/ 47512 h 821224"/>
                <a:gd name="connsiteX8" fmla="*/ 0 w 3516748"/>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2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2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2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25151"/>
                <a:gd name="connsiteY0" fmla="*/ 666557 h 821224"/>
                <a:gd name="connsiteX1" fmla="*/ 53072 w 3525151"/>
                <a:gd name="connsiteY1" fmla="*/ 611141 h 821224"/>
                <a:gd name="connsiteX2" fmla="*/ 2943311 w 3525151"/>
                <a:gd name="connsiteY2" fmla="*/ 821095 h 821224"/>
                <a:gd name="connsiteX3" fmla="*/ 3052789 w 3525151"/>
                <a:gd name="connsiteY3" fmla="*/ 746927 h 821224"/>
                <a:gd name="connsiteX4" fmla="*/ 3525151 w 3525151"/>
                <a:gd name="connsiteY4" fmla="*/ 99075 h 821224"/>
                <a:gd name="connsiteX5" fmla="*/ 3262326 w 3525151"/>
                <a:gd name="connsiteY5" fmla="*/ 215695 h 821224"/>
                <a:gd name="connsiteX6" fmla="*/ 504142 w 3525151"/>
                <a:gd name="connsiteY6" fmla="*/ 869 h 821224"/>
                <a:gd name="connsiteX7" fmla="*/ 404982 w 3525151"/>
                <a:gd name="connsiteY7" fmla="*/ 47512 h 821224"/>
                <a:gd name="connsiteX8" fmla="*/ 0 w 3525151"/>
                <a:gd name="connsiteY8" fmla="*/ 666557 h 821224"/>
                <a:gd name="connsiteX0" fmla="*/ 0 w 3528181"/>
                <a:gd name="connsiteY0" fmla="*/ 666557 h 821224"/>
                <a:gd name="connsiteX1" fmla="*/ 53072 w 3528181"/>
                <a:gd name="connsiteY1" fmla="*/ 611141 h 821224"/>
                <a:gd name="connsiteX2" fmla="*/ 2943311 w 3528181"/>
                <a:gd name="connsiteY2" fmla="*/ 821095 h 821224"/>
                <a:gd name="connsiteX3" fmla="*/ 3052789 w 3528181"/>
                <a:gd name="connsiteY3" fmla="*/ 746927 h 821224"/>
                <a:gd name="connsiteX4" fmla="*/ 3525151 w 3528181"/>
                <a:gd name="connsiteY4" fmla="*/ 99075 h 821224"/>
                <a:gd name="connsiteX5" fmla="*/ 3262326 w 3528181"/>
                <a:gd name="connsiteY5" fmla="*/ 215695 h 821224"/>
                <a:gd name="connsiteX6" fmla="*/ 504142 w 3528181"/>
                <a:gd name="connsiteY6" fmla="*/ 869 h 821224"/>
                <a:gd name="connsiteX7" fmla="*/ 404982 w 3528181"/>
                <a:gd name="connsiteY7" fmla="*/ 47512 h 821224"/>
                <a:gd name="connsiteX8" fmla="*/ 0 w 3528181"/>
                <a:gd name="connsiteY8" fmla="*/ 666557 h 821224"/>
                <a:gd name="connsiteX0" fmla="*/ 0 w 3528181"/>
                <a:gd name="connsiteY0" fmla="*/ 666557 h 821224"/>
                <a:gd name="connsiteX1" fmla="*/ 53072 w 3528181"/>
                <a:gd name="connsiteY1" fmla="*/ 611141 h 821224"/>
                <a:gd name="connsiteX2" fmla="*/ 2943311 w 3528181"/>
                <a:gd name="connsiteY2" fmla="*/ 821095 h 821224"/>
                <a:gd name="connsiteX3" fmla="*/ 3052789 w 3528181"/>
                <a:gd name="connsiteY3" fmla="*/ 746927 h 821224"/>
                <a:gd name="connsiteX4" fmla="*/ 3525151 w 3528181"/>
                <a:gd name="connsiteY4" fmla="*/ 99075 h 821224"/>
                <a:gd name="connsiteX5" fmla="*/ 3262326 w 3528181"/>
                <a:gd name="connsiteY5" fmla="*/ 215695 h 821224"/>
                <a:gd name="connsiteX6" fmla="*/ 504142 w 3528181"/>
                <a:gd name="connsiteY6" fmla="*/ 869 h 821224"/>
                <a:gd name="connsiteX7" fmla="*/ 404982 w 3528181"/>
                <a:gd name="connsiteY7" fmla="*/ 47512 h 821224"/>
                <a:gd name="connsiteX8" fmla="*/ 0 w 3528181"/>
                <a:gd name="connsiteY8" fmla="*/ 666557 h 821224"/>
                <a:gd name="connsiteX0" fmla="*/ 0 w 3525151"/>
                <a:gd name="connsiteY0" fmla="*/ 666557 h 821224"/>
                <a:gd name="connsiteX1" fmla="*/ 53072 w 3525151"/>
                <a:gd name="connsiteY1" fmla="*/ 611141 h 821224"/>
                <a:gd name="connsiteX2" fmla="*/ 2943311 w 3525151"/>
                <a:gd name="connsiteY2" fmla="*/ 821095 h 821224"/>
                <a:gd name="connsiteX3" fmla="*/ 3052789 w 3525151"/>
                <a:gd name="connsiteY3" fmla="*/ 746927 h 821224"/>
                <a:gd name="connsiteX4" fmla="*/ 3525151 w 3525151"/>
                <a:gd name="connsiteY4" fmla="*/ 99075 h 821224"/>
                <a:gd name="connsiteX5" fmla="*/ 3262326 w 3525151"/>
                <a:gd name="connsiteY5" fmla="*/ 215695 h 821224"/>
                <a:gd name="connsiteX6" fmla="*/ 504142 w 3525151"/>
                <a:gd name="connsiteY6" fmla="*/ 869 h 821224"/>
                <a:gd name="connsiteX7" fmla="*/ 404982 w 3525151"/>
                <a:gd name="connsiteY7" fmla="*/ 47512 h 821224"/>
                <a:gd name="connsiteX8" fmla="*/ 0 w 3525151"/>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1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1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1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1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13259"/>
                <a:gd name="connsiteY0" fmla="*/ 666557 h 821224"/>
                <a:gd name="connsiteX1" fmla="*/ 53072 w 3513259"/>
                <a:gd name="connsiteY1" fmla="*/ 611141 h 821224"/>
                <a:gd name="connsiteX2" fmla="*/ 2943311 w 3513259"/>
                <a:gd name="connsiteY2" fmla="*/ 821095 h 821224"/>
                <a:gd name="connsiteX3" fmla="*/ 3052789 w 3513259"/>
                <a:gd name="connsiteY3" fmla="*/ 746927 h 821224"/>
                <a:gd name="connsiteX4" fmla="*/ 3513259 w 3513259"/>
                <a:gd name="connsiteY4" fmla="*/ 98220 h 821224"/>
                <a:gd name="connsiteX5" fmla="*/ 3262326 w 3513259"/>
                <a:gd name="connsiteY5" fmla="*/ 215695 h 821224"/>
                <a:gd name="connsiteX6" fmla="*/ 504142 w 3513259"/>
                <a:gd name="connsiteY6" fmla="*/ 869 h 821224"/>
                <a:gd name="connsiteX7" fmla="*/ 404982 w 3513259"/>
                <a:gd name="connsiteY7" fmla="*/ 47512 h 821224"/>
                <a:gd name="connsiteX8" fmla="*/ 0 w 3513259"/>
                <a:gd name="connsiteY8" fmla="*/ 666557 h 821224"/>
                <a:gd name="connsiteX0" fmla="*/ 0 w 3513259"/>
                <a:gd name="connsiteY0" fmla="*/ 666557 h 821224"/>
                <a:gd name="connsiteX1" fmla="*/ 53072 w 3513259"/>
                <a:gd name="connsiteY1" fmla="*/ 611141 h 821224"/>
                <a:gd name="connsiteX2" fmla="*/ 2943311 w 3513259"/>
                <a:gd name="connsiteY2" fmla="*/ 821095 h 821224"/>
                <a:gd name="connsiteX3" fmla="*/ 3052789 w 3513259"/>
                <a:gd name="connsiteY3" fmla="*/ 746927 h 821224"/>
                <a:gd name="connsiteX4" fmla="*/ 3513259 w 3513259"/>
                <a:gd name="connsiteY4" fmla="*/ 98220 h 821224"/>
                <a:gd name="connsiteX5" fmla="*/ 3262326 w 3513259"/>
                <a:gd name="connsiteY5" fmla="*/ 215695 h 821224"/>
                <a:gd name="connsiteX6" fmla="*/ 504142 w 3513259"/>
                <a:gd name="connsiteY6" fmla="*/ 869 h 821224"/>
                <a:gd name="connsiteX7" fmla="*/ 404982 w 3513259"/>
                <a:gd name="connsiteY7" fmla="*/ 47512 h 821224"/>
                <a:gd name="connsiteX8" fmla="*/ 0 w 3513259"/>
                <a:gd name="connsiteY8" fmla="*/ 666557 h 821224"/>
                <a:gd name="connsiteX0" fmla="*/ 0 w 3513259"/>
                <a:gd name="connsiteY0" fmla="*/ 666557 h 821224"/>
                <a:gd name="connsiteX1" fmla="*/ 53072 w 3513259"/>
                <a:gd name="connsiteY1" fmla="*/ 611141 h 821224"/>
                <a:gd name="connsiteX2" fmla="*/ 2943311 w 3513259"/>
                <a:gd name="connsiteY2" fmla="*/ 821095 h 821224"/>
                <a:gd name="connsiteX3" fmla="*/ 3052789 w 3513259"/>
                <a:gd name="connsiteY3" fmla="*/ 746927 h 821224"/>
                <a:gd name="connsiteX4" fmla="*/ 3513259 w 3513259"/>
                <a:gd name="connsiteY4" fmla="*/ 98220 h 821224"/>
                <a:gd name="connsiteX5" fmla="*/ 3262326 w 3513259"/>
                <a:gd name="connsiteY5" fmla="*/ 215695 h 821224"/>
                <a:gd name="connsiteX6" fmla="*/ 504142 w 3513259"/>
                <a:gd name="connsiteY6" fmla="*/ 869 h 821224"/>
                <a:gd name="connsiteX7" fmla="*/ 404982 w 3513259"/>
                <a:gd name="connsiteY7" fmla="*/ 47512 h 821224"/>
                <a:gd name="connsiteX8" fmla="*/ 0 w 3513259"/>
                <a:gd name="connsiteY8" fmla="*/ 666557 h 821224"/>
                <a:gd name="connsiteX0" fmla="*/ 0 w 3514800"/>
                <a:gd name="connsiteY0" fmla="*/ 666557 h 821224"/>
                <a:gd name="connsiteX1" fmla="*/ 53072 w 3514800"/>
                <a:gd name="connsiteY1" fmla="*/ 611141 h 821224"/>
                <a:gd name="connsiteX2" fmla="*/ 2943311 w 3514800"/>
                <a:gd name="connsiteY2" fmla="*/ 821095 h 821224"/>
                <a:gd name="connsiteX3" fmla="*/ 3052789 w 3514800"/>
                <a:gd name="connsiteY3" fmla="*/ 746927 h 821224"/>
                <a:gd name="connsiteX4" fmla="*/ 3513259 w 3514800"/>
                <a:gd name="connsiteY4" fmla="*/ 98220 h 821224"/>
                <a:gd name="connsiteX5" fmla="*/ 3262326 w 3514800"/>
                <a:gd name="connsiteY5" fmla="*/ 215695 h 821224"/>
                <a:gd name="connsiteX6" fmla="*/ 504142 w 3514800"/>
                <a:gd name="connsiteY6" fmla="*/ 869 h 821224"/>
                <a:gd name="connsiteX7" fmla="*/ 404982 w 3514800"/>
                <a:gd name="connsiteY7" fmla="*/ 47512 h 821224"/>
                <a:gd name="connsiteX8" fmla="*/ 0 w 3514800"/>
                <a:gd name="connsiteY8" fmla="*/ 666557 h 821224"/>
                <a:gd name="connsiteX0" fmla="*/ 0 w 3514109"/>
                <a:gd name="connsiteY0" fmla="*/ 666557 h 821224"/>
                <a:gd name="connsiteX1" fmla="*/ 53072 w 3514109"/>
                <a:gd name="connsiteY1" fmla="*/ 611141 h 821224"/>
                <a:gd name="connsiteX2" fmla="*/ 2943311 w 3514109"/>
                <a:gd name="connsiteY2" fmla="*/ 821095 h 821224"/>
                <a:gd name="connsiteX3" fmla="*/ 3052789 w 3514109"/>
                <a:gd name="connsiteY3" fmla="*/ 746927 h 821224"/>
                <a:gd name="connsiteX4" fmla="*/ 3512547 w 3514109"/>
                <a:gd name="connsiteY4" fmla="*/ 112482 h 821224"/>
                <a:gd name="connsiteX5" fmla="*/ 3262326 w 3514109"/>
                <a:gd name="connsiteY5" fmla="*/ 215695 h 821224"/>
                <a:gd name="connsiteX6" fmla="*/ 504142 w 3514109"/>
                <a:gd name="connsiteY6" fmla="*/ 869 h 821224"/>
                <a:gd name="connsiteX7" fmla="*/ 404982 w 3514109"/>
                <a:gd name="connsiteY7" fmla="*/ 47512 h 821224"/>
                <a:gd name="connsiteX8" fmla="*/ 0 w 3514109"/>
                <a:gd name="connsiteY8" fmla="*/ 666557 h 821224"/>
                <a:gd name="connsiteX0" fmla="*/ 0 w 3543147"/>
                <a:gd name="connsiteY0" fmla="*/ 666557 h 821224"/>
                <a:gd name="connsiteX1" fmla="*/ 53072 w 3543147"/>
                <a:gd name="connsiteY1" fmla="*/ 611141 h 821224"/>
                <a:gd name="connsiteX2" fmla="*/ 2943311 w 3543147"/>
                <a:gd name="connsiteY2" fmla="*/ 821095 h 821224"/>
                <a:gd name="connsiteX3" fmla="*/ 3052789 w 3543147"/>
                <a:gd name="connsiteY3" fmla="*/ 746927 h 821224"/>
                <a:gd name="connsiteX4" fmla="*/ 3542196 w 3543147"/>
                <a:gd name="connsiteY4" fmla="*/ 76443 h 821224"/>
                <a:gd name="connsiteX5" fmla="*/ 3262326 w 3543147"/>
                <a:gd name="connsiteY5" fmla="*/ 215695 h 821224"/>
                <a:gd name="connsiteX6" fmla="*/ 504142 w 3543147"/>
                <a:gd name="connsiteY6" fmla="*/ 869 h 821224"/>
                <a:gd name="connsiteX7" fmla="*/ 404982 w 3543147"/>
                <a:gd name="connsiteY7" fmla="*/ 47512 h 821224"/>
                <a:gd name="connsiteX8" fmla="*/ 0 w 3543147"/>
                <a:gd name="connsiteY8" fmla="*/ 666557 h 821224"/>
                <a:gd name="connsiteX0" fmla="*/ 0 w 3542504"/>
                <a:gd name="connsiteY0" fmla="*/ 666557 h 821224"/>
                <a:gd name="connsiteX1" fmla="*/ 53072 w 3542504"/>
                <a:gd name="connsiteY1" fmla="*/ 611141 h 821224"/>
                <a:gd name="connsiteX2" fmla="*/ 2943311 w 3542504"/>
                <a:gd name="connsiteY2" fmla="*/ 821095 h 821224"/>
                <a:gd name="connsiteX3" fmla="*/ 3052789 w 3542504"/>
                <a:gd name="connsiteY3" fmla="*/ 746927 h 821224"/>
                <a:gd name="connsiteX4" fmla="*/ 3542196 w 3542504"/>
                <a:gd name="connsiteY4" fmla="*/ 76443 h 821224"/>
                <a:gd name="connsiteX5" fmla="*/ 3262326 w 3542504"/>
                <a:gd name="connsiteY5" fmla="*/ 215695 h 821224"/>
                <a:gd name="connsiteX6" fmla="*/ 504142 w 3542504"/>
                <a:gd name="connsiteY6" fmla="*/ 869 h 821224"/>
                <a:gd name="connsiteX7" fmla="*/ 404982 w 3542504"/>
                <a:gd name="connsiteY7" fmla="*/ 47512 h 821224"/>
                <a:gd name="connsiteX8" fmla="*/ 0 w 3542504"/>
                <a:gd name="connsiteY8" fmla="*/ 666557 h 821224"/>
                <a:gd name="connsiteX0" fmla="*/ 0 w 3511969"/>
                <a:gd name="connsiteY0" fmla="*/ 666557 h 821224"/>
                <a:gd name="connsiteX1" fmla="*/ 53072 w 3511969"/>
                <a:gd name="connsiteY1" fmla="*/ 611141 h 821224"/>
                <a:gd name="connsiteX2" fmla="*/ 2943311 w 3511969"/>
                <a:gd name="connsiteY2" fmla="*/ 821095 h 821224"/>
                <a:gd name="connsiteX3" fmla="*/ 3052789 w 3511969"/>
                <a:gd name="connsiteY3" fmla="*/ 746927 h 821224"/>
                <a:gd name="connsiteX4" fmla="*/ 3511599 w 3511969"/>
                <a:gd name="connsiteY4" fmla="*/ 131498 h 821224"/>
                <a:gd name="connsiteX5" fmla="*/ 3262326 w 3511969"/>
                <a:gd name="connsiteY5" fmla="*/ 215695 h 821224"/>
                <a:gd name="connsiteX6" fmla="*/ 504142 w 3511969"/>
                <a:gd name="connsiteY6" fmla="*/ 869 h 821224"/>
                <a:gd name="connsiteX7" fmla="*/ 404982 w 3511969"/>
                <a:gd name="connsiteY7" fmla="*/ 47512 h 821224"/>
                <a:gd name="connsiteX8" fmla="*/ 0 w 3511969"/>
                <a:gd name="connsiteY8" fmla="*/ 666557 h 821224"/>
                <a:gd name="connsiteX0" fmla="*/ 0 w 3511599"/>
                <a:gd name="connsiteY0" fmla="*/ 666557 h 821224"/>
                <a:gd name="connsiteX1" fmla="*/ 53072 w 3511599"/>
                <a:gd name="connsiteY1" fmla="*/ 611141 h 821224"/>
                <a:gd name="connsiteX2" fmla="*/ 2943311 w 3511599"/>
                <a:gd name="connsiteY2" fmla="*/ 821095 h 821224"/>
                <a:gd name="connsiteX3" fmla="*/ 3052789 w 3511599"/>
                <a:gd name="connsiteY3" fmla="*/ 746927 h 821224"/>
                <a:gd name="connsiteX4" fmla="*/ 3511599 w 3511599"/>
                <a:gd name="connsiteY4" fmla="*/ 131498 h 821224"/>
                <a:gd name="connsiteX5" fmla="*/ 3262326 w 3511599"/>
                <a:gd name="connsiteY5" fmla="*/ 215695 h 821224"/>
                <a:gd name="connsiteX6" fmla="*/ 504142 w 3511599"/>
                <a:gd name="connsiteY6" fmla="*/ 869 h 821224"/>
                <a:gd name="connsiteX7" fmla="*/ 404982 w 3511599"/>
                <a:gd name="connsiteY7" fmla="*/ 47512 h 821224"/>
                <a:gd name="connsiteX8" fmla="*/ 0 w 3511599"/>
                <a:gd name="connsiteY8" fmla="*/ 666557 h 821224"/>
                <a:gd name="connsiteX0" fmla="*/ 0 w 3511599"/>
                <a:gd name="connsiteY0" fmla="*/ 666557 h 821224"/>
                <a:gd name="connsiteX1" fmla="*/ 53072 w 3511599"/>
                <a:gd name="connsiteY1" fmla="*/ 611141 h 821224"/>
                <a:gd name="connsiteX2" fmla="*/ 2943311 w 3511599"/>
                <a:gd name="connsiteY2" fmla="*/ 821095 h 821224"/>
                <a:gd name="connsiteX3" fmla="*/ 3052789 w 3511599"/>
                <a:gd name="connsiteY3" fmla="*/ 746927 h 821224"/>
                <a:gd name="connsiteX4" fmla="*/ 3511599 w 3511599"/>
                <a:gd name="connsiteY4" fmla="*/ 131498 h 821224"/>
                <a:gd name="connsiteX5" fmla="*/ 3262326 w 3511599"/>
                <a:gd name="connsiteY5" fmla="*/ 215695 h 821224"/>
                <a:gd name="connsiteX6" fmla="*/ 504142 w 3511599"/>
                <a:gd name="connsiteY6" fmla="*/ 869 h 821224"/>
                <a:gd name="connsiteX7" fmla="*/ 404982 w 3511599"/>
                <a:gd name="connsiteY7" fmla="*/ 47512 h 821224"/>
                <a:gd name="connsiteX8" fmla="*/ 0 w 3511599"/>
                <a:gd name="connsiteY8" fmla="*/ 666557 h 821224"/>
                <a:gd name="connsiteX0" fmla="*/ 0 w 3511599"/>
                <a:gd name="connsiteY0" fmla="*/ 666557 h 821224"/>
                <a:gd name="connsiteX1" fmla="*/ 53072 w 3511599"/>
                <a:gd name="connsiteY1" fmla="*/ 611141 h 821224"/>
                <a:gd name="connsiteX2" fmla="*/ 2943311 w 3511599"/>
                <a:gd name="connsiteY2" fmla="*/ 821095 h 821224"/>
                <a:gd name="connsiteX3" fmla="*/ 3052789 w 3511599"/>
                <a:gd name="connsiteY3" fmla="*/ 746927 h 821224"/>
                <a:gd name="connsiteX4" fmla="*/ 3511599 w 3511599"/>
                <a:gd name="connsiteY4" fmla="*/ 131498 h 821224"/>
                <a:gd name="connsiteX5" fmla="*/ 3262326 w 3511599"/>
                <a:gd name="connsiteY5" fmla="*/ 215695 h 821224"/>
                <a:gd name="connsiteX6" fmla="*/ 504142 w 3511599"/>
                <a:gd name="connsiteY6" fmla="*/ 869 h 821224"/>
                <a:gd name="connsiteX7" fmla="*/ 404982 w 3511599"/>
                <a:gd name="connsiteY7" fmla="*/ 47512 h 821224"/>
                <a:gd name="connsiteX8" fmla="*/ 0 w 3511599"/>
                <a:gd name="connsiteY8" fmla="*/ 666557 h 821224"/>
                <a:gd name="connsiteX0" fmla="*/ 0 w 3511599"/>
                <a:gd name="connsiteY0" fmla="*/ 666557 h 821224"/>
                <a:gd name="connsiteX1" fmla="*/ 53072 w 3511599"/>
                <a:gd name="connsiteY1" fmla="*/ 611141 h 821224"/>
                <a:gd name="connsiteX2" fmla="*/ 2943311 w 3511599"/>
                <a:gd name="connsiteY2" fmla="*/ 821095 h 821224"/>
                <a:gd name="connsiteX3" fmla="*/ 3052789 w 3511599"/>
                <a:gd name="connsiteY3" fmla="*/ 746927 h 821224"/>
                <a:gd name="connsiteX4" fmla="*/ 3511599 w 3511599"/>
                <a:gd name="connsiteY4" fmla="*/ 131498 h 821224"/>
                <a:gd name="connsiteX5" fmla="*/ 3262326 w 3511599"/>
                <a:gd name="connsiteY5" fmla="*/ 215695 h 821224"/>
                <a:gd name="connsiteX6" fmla="*/ 504142 w 3511599"/>
                <a:gd name="connsiteY6" fmla="*/ 869 h 821224"/>
                <a:gd name="connsiteX7" fmla="*/ 404982 w 3511599"/>
                <a:gd name="connsiteY7" fmla="*/ 47512 h 821224"/>
                <a:gd name="connsiteX8" fmla="*/ 0 w 3511599"/>
                <a:gd name="connsiteY8" fmla="*/ 666557 h 821224"/>
                <a:gd name="connsiteX0" fmla="*/ 0 w 3511599"/>
                <a:gd name="connsiteY0" fmla="*/ 666557 h 821257"/>
                <a:gd name="connsiteX1" fmla="*/ 53072 w 3511599"/>
                <a:gd name="connsiteY1" fmla="*/ 611141 h 821257"/>
                <a:gd name="connsiteX2" fmla="*/ 2943311 w 3511599"/>
                <a:gd name="connsiteY2" fmla="*/ 821095 h 821257"/>
                <a:gd name="connsiteX3" fmla="*/ 3068409 w 3511599"/>
                <a:gd name="connsiteY3" fmla="*/ 752819 h 821257"/>
                <a:gd name="connsiteX4" fmla="*/ 3511599 w 3511599"/>
                <a:gd name="connsiteY4" fmla="*/ 131498 h 821257"/>
                <a:gd name="connsiteX5" fmla="*/ 3262326 w 3511599"/>
                <a:gd name="connsiteY5" fmla="*/ 215695 h 821257"/>
                <a:gd name="connsiteX6" fmla="*/ 504142 w 3511599"/>
                <a:gd name="connsiteY6" fmla="*/ 869 h 821257"/>
                <a:gd name="connsiteX7" fmla="*/ 404982 w 3511599"/>
                <a:gd name="connsiteY7" fmla="*/ 47512 h 821257"/>
                <a:gd name="connsiteX8" fmla="*/ 0 w 3511599"/>
                <a:gd name="connsiteY8" fmla="*/ 666557 h 821257"/>
                <a:gd name="connsiteX0" fmla="*/ 0 w 3511599"/>
                <a:gd name="connsiteY0" fmla="*/ 666557 h 821257"/>
                <a:gd name="connsiteX1" fmla="*/ 53072 w 3511599"/>
                <a:gd name="connsiteY1" fmla="*/ 611141 h 821257"/>
                <a:gd name="connsiteX2" fmla="*/ 2943311 w 3511599"/>
                <a:gd name="connsiteY2" fmla="*/ 821095 h 821257"/>
                <a:gd name="connsiteX3" fmla="*/ 3068409 w 3511599"/>
                <a:gd name="connsiteY3" fmla="*/ 752819 h 821257"/>
                <a:gd name="connsiteX4" fmla="*/ 3511599 w 3511599"/>
                <a:gd name="connsiteY4" fmla="*/ 131498 h 821257"/>
                <a:gd name="connsiteX5" fmla="*/ 3262326 w 3511599"/>
                <a:gd name="connsiteY5" fmla="*/ 215695 h 821257"/>
                <a:gd name="connsiteX6" fmla="*/ 504142 w 3511599"/>
                <a:gd name="connsiteY6" fmla="*/ 869 h 821257"/>
                <a:gd name="connsiteX7" fmla="*/ 404982 w 3511599"/>
                <a:gd name="connsiteY7" fmla="*/ 47512 h 821257"/>
                <a:gd name="connsiteX8" fmla="*/ 0 w 3511599"/>
                <a:gd name="connsiteY8" fmla="*/ 666557 h 821257"/>
                <a:gd name="connsiteX0" fmla="*/ 0 w 3511599"/>
                <a:gd name="connsiteY0" fmla="*/ 666557 h 821183"/>
                <a:gd name="connsiteX1" fmla="*/ 53072 w 3511599"/>
                <a:gd name="connsiteY1" fmla="*/ 611141 h 821183"/>
                <a:gd name="connsiteX2" fmla="*/ 2943311 w 3511599"/>
                <a:gd name="connsiteY2" fmla="*/ 821095 h 821183"/>
                <a:gd name="connsiteX3" fmla="*/ 3068409 w 3511599"/>
                <a:gd name="connsiteY3" fmla="*/ 752819 h 821183"/>
                <a:gd name="connsiteX4" fmla="*/ 3511599 w 3511599"/>
                <a:gd name="connsiteY4" fmla="*/ 131498 h 821183"/>
                <a:gd name="connsiteX5" fmla="*/ 3262326 w 3511599"/>
                <a:gd name="connsiteY5" fmla="*/ 215695 h 821183"/>
                <a:gd name="connsiteX6" fmla="*/ 504142 w 3511599"/>
                <a:gd name="connsiteY6" fmla="*/ 869 h 821183"/>
                <a:gd name="connsiteX7" fmla="*/ 404982 w 3511599"/>
                <a:gd name="connsiteY7" fmla="*/ 47512 h 821183"/>
                <a:gd name="connsiteX8" fmla="*/ 0 w 3511599"/>
                <a:gd name="connsiteY8" fmla="*/ 666557 h 821183"/>
                <a:gd name="connsiteX0" fmla="*/ 0 w 3511599"/>
                <a:gd name="connsiteY0" fmla="*/ 666557 h 821209"/>
                <a:gd name="connsiteX1" fmla="*/ 53072 w 3511599"/>
                <a:gd name="connsiteY1" fmla="*/ 611141 h 821209"/>
                <a:gd name="connsiteX2" fmla="*/ 2943311 w 3511599"/>
                <a:gd name="connsiteY2" fmla="*/ 821095 h 821209"/>
                <a:gd name="connsiteX3" fmla="*/ 3067934 w 3511599"/>
                <a:gd name="connsiteY3" fmla="*/ 762327 h 821209"/>
                <a:gd name="connsiteX4" fmla="*/ 3511599 w 3511599"/>
                <a:gd name="connsiteY4" fmla="*/ 131498 h 821209"/>
                <a:gd name="connsiteX5" fmla="*/ 3262326 w 3511599"/>
                <a:gd name="connsiteY5" fmla="*/ 215695 h 821209"/>
                <a:gd name="connsiteX6" fmla="*/ 504142 w 3511599"/>
                <a:gd name="connsiteY6" fmla="*/ 869 h 821209"/>
                <a:gd name="connsiteX7" fmla="*/ 404982 w 3511599"/>
                <a:gd name="connsiteY7" fmla="*/ 47512 h 821209"/>
                <a:gd name="connsiteX8" fmla="*/ 0 w 3511599"/>
                <a:gd name="connsiteY8" fmla="*/ 666557 h 821209"/>
                <a:gd name="connsiteX0" fmla="*/ 0 w 3511599"/>
                <a:gd name="connsiteY0" fmla="*/ 666557 h 821302"/>
                <a:gd name="connsiteX1" fmla="*/ 53072 w 3511599"/>
                <a:gd name="connsiteY1" fmla="*/ 611141 h 821302"/>
                <a:gd name="connsiteX2" fmla="*/ 2943311 w 3511599"/>
                <a:gd name="connsiteY2" fmla="*/ 821095 h 821302"/>
                <a:gd name="connsiteX3" fmla="*/ 3067934 w 3511599"/>
                <a:gd name="connsiteY3" fmla="*/ 762327 h 821302"/>
                <a:gd name="connsiteX4" fmla="*/ 3511599 w 3511599"/>
                <a:gd name="connsiteY4" fmla="*/ 131498 h 821302"/>
                <a:gd name="connsiteX5" fmla="*/ 3262326 w 3511599"/>
                <a:gd name="connsiteY5" fmla="*/ 215695 h 821302"/>
                <a:gd name="connsiteX6" fmla="*/ 504142 w 3511599"/>
                <a:gd name="connsiteY6" fmla="*/ 869 h 821302"/>
                <a:gd name="connsiteX7" fmla="*/ 404982 w 3511599"/>
                <a:gd name="connsiteY7" fmla="*/ 47512 h 821302"/>
                <a:gd name="connsiteX8" fmla="*/ 0 w 3511599"/>
                <a:gd name="connsiteY8" fmla="*/ 666557 h 821302"/>
                <a:gd name="connsiteX0" fmla="*/ 0 w 3511599"/>
                <a:gd name="connsiteY0" fmla="*/ 666557 h 825699"/>
                <a:gd name="connsiteX1" fmla="*/ 53072 w 3511599"/>
                <a:gd name="connsiteY1" fmla="*/ 611141 h 825699"/>
                <a:gd name="connsiteX2" fmla="*/ 2943311 w 3511599"/>
                <a:gd name="connsiteY2" fmla="*/ 821095 h 825699"/>
                <a:gd name="connsiteX3" fmla="*/ 3067934 w 3511599"/>
                <a:gd name="connsiteY3" fmla="*/ 762327 h 825699"/>
                <a:gd name="connsiteX4" fmla="*/ 3511599 w 3511599"/>
                <a:gd name="connsiteY4" fmla="*/ 131498 h 825699"/>
                <a:gd name="connsiteX5" fmla="*/ 3262326 w 3511599"/>
                <a:gd name="connsiteY5" fmla="*/ 215695 h 825699"/>
                <a:gd name="connsiteX6" fmla="*/ 504142 w 3511599"/>
                <a:gd name="connsiteY6" fmla="*/ 869 h 825699"/>
                <a:gd name="connsiteX7" fmla="*/ 404982 w 3511599"/>
                <a:gd name="connsiteY7" fmla="*/ 47512 h 825699"/>
                <a:gd name="connsiteX8" fmla="*/ 0 w 3511599"/>
                <a:gd name="connsiteY8" fmla="*/ 666557 h 8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1599" h="825699">
                  <a:moveTo>
                    <a:pt x="0" y="666557"/>
                  </a:moveTo>
                  <a:cubicBezTo>
                    <a:pt x="13449" y="653347"/>
                    <a:pt x="13975" y="620123"/>
                    <a:pt x="53072" y="611141"/>
                  </a:cubicBezTo>
                  <a:lnTo>
                    <a:pt x="2943311" y="821095"/>
                  </a:lnTo>
                  <a:cubicBezTo>
                    <a:pt x="2975788" y="837579"/>
                    <a:pt x="3031717" y="807910"/>
                    <a:pt x="3067934" y="762327"/>
                  </a:cubicBezTo>
                  <a:cubicBezTo>
                    <a:pt x="3414504" y="357356"/>
                    <a:pt x="3496611" y="292229"/>
                    <a:pt x="3511599" y="131498"/>
                  </a:cubicBezTo>
                  <a:cubicBezTo>
                    <a:pt x="3474461" y="224648"/>
                    <a:pt x="3535433" y="225055"/>
                    <a:pt x="3262326" y="215695"/>
                  </a:cubicBezTo>
                  <a:cubicBezTo>
                    <a:pt x="2755575" y="184779"/>
                    <a:pt x="965368" y="23846"/>
                    <a:pt x="504142" y="869"/>
                  </a:cubicBezTo>
                  <a:cubicBezTo>
                    <a:pt x="486496" y="-3445"/>
                    <a:pt x="427767" y="7706"/>
                    <a:pt x="404982" y="47512"/>
                  </a:cubicBezTo>
                  <a:cubicBezTo>
                    <a:pt x="203651" y="342131"/>
                    <a:pt x="16460" y="568583"/>
                    <a:pt x="0" y="666557"/>
                  </a:cubicBezTo>
                  <a:close/>
                </a:path>
              </a:pathLst>
            </a:custGeom>
            <a:gradFill>
              <a:gsLst>
                <a:gs pos="69000">
                  <a:srgbClr val="DEDCE1"/>
                </a:gs>
                <a:gs pos="37000">
                  <a:srgbClr val="DFDAE0"/>
                </a:gs>
                <a:gs pos="100000">
                  <a:schemeClr val="bg1"/>
                </a:gs>
                <a:gs pos="0">
                  <a:schemeClr val="bg1"/>
                </a:gs>
              </a:gsLst>
              <a:lin ang="13200000" scaled="0"/>
            </a:gradFill>
            <a:ln w="3175">
              <a:noFill/>
            </a:ln>
            <a:effectLst>
              <a:outerShdw blurRad="127000" dist="63500" dir="6480000" sx="93000" sy="9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1" name="组合 20"/>
            <p:cNvGrpSpPr/>
            <p:nvPr/>
          </p:nvGrpSpPr>
          <p:grpSpPr>
            <a:xfrm flipH="1">
              <a:off x="5647306" y="1736901"/>
              <a:ext cx="1078684" cy="646331"/>
              <a:chOff x="3069652" y="781595"/>
              <a:chExt cx="1078684" cy="646331"/>
            </a:xfrm>
          </p:grpSpPr>
          <p:sp>
            <p:nvSpPr>
              <p:cNvPr id="39" name="文本框 33"/>
              <p:cNvSpPr txBox="1"/>
              <p:nvPr/>
            </p:nvSpPr>
            <p:spPr>
              <a:xfrm>
                <a:off x="3069652" y="781595"/>
                <a:ext cx="1060728" cy="646331"/>
              </a:xfrm>
              <a:prstGeom prst="rect">
                <a:avLst/>
              </a:prstGeom>
              <a:noFill/>
              <a:scene3d>
                <a:camera prst="orthographicFront"/>
                <a:lightRig rig="threePt" dir="t"/>
              </a:scene3d>
              <a:sp3d>
                <a:bevelT prst="relaxedInset"/>
              </a:sp3d>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smtClean="0">
                    <a:solidFill>
                      <a:srgbClr val="49B2CB"/>
                    </a:solidFill>
                    <a:latin typeface="Algerian" pitchFamily="82" charset="0"/>
                    <a:ea typeface="Gungsuh" panose="02030600000101010101" pitchFamily="18" charset="-127"/>
                    <a:cs typeface="Times New Roman" panose="02020603050405020304" pitchFamily="18" charset="0"/>
                  </a:rPr>
                  <a:t>02</a:t>
                </a:r>
                <a:endParaRPr lang="zh-CN" altLang="en-US" sz="3600" dirty="0">
                  <a:solidFill>
                    <a:srgbClr val="49B2CB"/>
                  </a:solidFill>
                  <a:latin typeface="Algerian" pitchFamily="82" charset="0"/>
                  <a:ea typeface="Gungsuh" panose="02030600000101010101" pitchFamily="18" charset="-127"/>
                  <a:cs typeface="Times New Roman" panose="02020603050405020304" pitchFamily="18" charset="0"/>
                </a:endParaRPr>
              </a:p>
            </p:txBody>
          </p:sp>
          <p:cxnSp>
            <p:nvCxnSpPr>
              <p:cNvPr id="40" name="直接连接符 39"/>
              <p:cNvCxnSpPr/>
              <p:nvPr/>
            </p:nvCxnSpPr>
            <p:spPr>
              <a:xfrm>
                <a:off x="4148336" y="823060"/>
                <a:ext cx="0" cy="563400"/>
              </a:xfrm>
              <a:prstGeom prst="line">
                <a:avLst/>
              </a:prstGeom>
              <a:ln w="28575">
                <a:solidFill>
                  <a:srgbClr val="49B2CB">
                    <a:alpha val="65000"/>
                  </a:srgbClr>
                </a:solidFill>
              </a:ln>
              <a:effectLst/>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3260543" y="2767224"/>
              <a:ext cx="1060728" cy="646331"/>
              <a:chOff x="3335501" y="781595"/>
              <a:chExt cx="1060728" cy="646331"/>
            </a:xfrm>
          </p:grpSpPr>
          <p:sp>
            <p:nvSpPr>
              <p:cNvPr id="35" name="文本框 33"/>
              <p:cNvSpPr txBox="1"/>
              <p:nvPr/>
            </p:nvSpPr>
            <p:spPr>
              <a:xfrm>
                <a:off x="3335501" y="781595"/>
                <a:ext cx="1060728" cy="646331"/>
              </a:xfrm>
              <a:prstGeom prst="rect">
                <a:avLst/>
              </a:prstGeom>
              <a:noFill/>
              <a:scene3d>
                <a:camera prst="orthographicFront"/>
                <a:lightRig rig="threePt" dir="t"/>
              </a:scene3d>
              <a:sp3d>
                <a:bevelT prst="relaxedInset"/>
              </a:sp3d>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smtClean="0">
                    <a:solidFill>
                      <a:srgbClr val="9B8A43"/>
                    </a:solidFill>
                    <a:latin typeface="Algerian" pitchFamily="82" charset="0"/>
                    <a:ea typeface="Gungsuh" panose="02030600000101010101" pitchFamily="18" charset="-127"/>
                    <a:cs typeface="Times New Roman" panose="02020603050405020304" pitchFamily="18" charset="0"/>
                  </a:rPr>
                  <a:t>03</a:t>
                </a:r>
                <a:endParaRPr lang="zh-CN" altLang="en-US" sz="3600" dirty="0">
                  <a:solidFill>
                    <a:srgbClr val="9B8A43"/>
                  </a:solidFill>
                  <a:latin typeface="Algerian" pitchFamily="82" charset="0"/>
                  <a:ea typeface="Gungsuh" panose="02030600000101010101" pitchFamily="18" charset="-127"/>
                  <a:cs typeface="Times New Roman" panose="02020603050405020304" pitchFamily="18" charset="0"/>
                </a:endParaRPr>
              </a:p>
            </p:txBody>
          </p:sp>
          <p:cxnSp>
            <p:nvCxnSpPr>
              <p:cNvPr id="36" name="直接连接符 35"/>
              <p:cNvCxnSpPr/>
              <p:nvPr/>
            </p:nvCxnSpPr>
            <p:spPr>
              <a:xfrm>
                <a:off x="3995936" y="823060"/>
                <a:ext cx="0" cy="563400"/>
              </a:xfrm>
              <a:prstGeom prst="line">
                <a:avLst/>
              </a:prstGeom>
              <a:ln w="28575">
                <a:solidFill>
                  <a:srgbClr val="9B8A43">
                    <a:alpha val="65000"/>
                  </a:srgbClr>
                </a:solidFill>
              </a:ln>
              <a:effectLst/>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flipH="1">
              <a:off x="5449017" y="3761472"/>
              <a:ext cx="1078684" cy="646331"/>
              <a:chOff x="3069652" y="781595"/>
              <a:chExt cx="1078684" cy="646331"/>
            </a:xfrm>
          </p:grpSpPr>
          <p:sp>
            <p:nvSpPr>
              <p:cNvPr id="31" name="文本框 33"/>
              <p:cNvSpPr txBox="1"/>
              <p:nvPr/>
            </p:nvSpPr>
            <p:spPr>
              <a:xfrm>
                <a:off x="3069652" y="781595"/>
                <a:ext cx="1060728" cy="646331"/>
              </a:xfrm>
              <a:prstGeom prst="rect">
                <a:avLst/>
              </a:prstGeom>
              <a:noFill/>
              <a:scene3d>
                <a:camera prst="orthographicFront"/>
                <a:lightRig rig="threePt" dir="t"/>
              </a:scene3d>
              <a:sp3d>
                <a:bevelT prst="relaxedInset"/>
              </a:sp3d>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smtClean="0">
                    <a:solidFill>
                      <a:schemeClr val="accent3">
                        <a:lumMod val="50000"/>
                      </a:schemeClr>
                    </a:solidFill>
                    <a:latin typeface="Algerian" pitchFamily="82" charset="0"/>
                    <a:ea typeface="Gungsuh" panose="02030600000101010101" pitchFamily="18" charset="-127"/>
                    <a:cs typeface="Times New Roman" panose="02020603050405020304" pitchFamily="18" charset="0"/>
                  </a:rPr>
                  <a:t>04</a:t>
                </a:r>
                <a:endParaRPr lang="zh-CN" altLang="en-US" sz="3600" dirty="0">
                  <a:solidFill>
                    <a:schemeClr val="accent3">
                      <a:lumMod val="50000"/>
                    </a:schemeClr>
                  </a:solidFill>
                  <a:latin typeface="Algerian" pitchFamily="82" charset="0"/>
                  <a:ea typeface="Gungsuh" panose="02030600000101010101" pitchFamily="18" charset="-127"/>
                  <a:cs typeface="Times New Roman" panose="02020603050405020304" pitchFamily="18" charset="0"/>
                </a:endParaRPr>
              </a:p>
            </p:txBody>
          </p:sp>
          <p:cxnSp>
            <p:nvCxnSpPr>
              <p:cNvPr id="32" name="直接连接符 31"/>
              <p:cNvCxnSpPr/>
              <p:nvPr/>
            </p:nvCxnSpPr>
            <p:spPr>
              <a:xfrm>
                <a:off x="4148336" y="823060"/>
                <a:ext cx="0" cy="563400"/>
              </a:xfrm>
              <a:prstGeom prst="line">
                <a:avLst/>
              </a:prstGeom>
              <a:ln w="28575">
                <a:solidFill>
                  <a:schemeClr val="accent3">
                    <a:lumMod val="50000"/>
                    <a:alpha val="65000"/>
                  </a:schemeClr>
                </a:solidFill>
              </a:ln>
              <a:effectLst/>
            </p:spPr>
            <p:style>
              <a:lnRef idx="1">
                <a:schemeClr val="accent1"/>
              </a:lnRef>
              <a:fillRef idx="0">
                <a:schemeClr val="accent1"/>
              </a:fillRef>
              <a:effectRef idx="0">
                <a:schemeClr val="accent1"/>
              </a:effectRef>
              <a:fontRef idx="minor">
                <a:schemeClr val="tx1"/>
              </a:fontRef>
            </p:style>
          </p:cxnSp>
        </p:grpSp>
      </p:grpSp>
      <p:sp>
        <p:nvSpPr>
          <p:cNvPr id="49" name="矩形 48"/>
          <p:cNvSpPr/>
          <p:nvPr/>
        </p:nvSpPr>
        <p:spPr>
          <a:xfrm>
            <a:off x="673621" y="1839253"/>
            <a:ext cx="2643013"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2400" kern="0" dirty="0">
                <a:solidFill>
                  <a:sysClr val="windowText" lastClr="000000"/>
                </a:solidFill>
              </a:rPr>
              <a:t>能吃苦耐劳</a:t>
            </a:r>
            <a:r>
              <a:rPr lang="zh-CN" altLang="en-US" sz="2400" kern="0" dirty="0" smtClean="0">
                <a:solidFill>
                  <a:sysClr val="windowText" lastClr="000000"/>
                </a:solidFill>
              </a:rPr>
              <a:t>，</a:t>
            </a:r>
            <a:endParaRPr lang="en-US" altLang="zh-CN" sz="2400" kern="0" dirty="0" smtClean="0">
              <a:solidFill>
                <a:sysClr val="windowText" lastClr="000000"/>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zh-CN" altLang="en-US" sz="2400" kern="0" dirty="0" smtClean="0">
                <a:solidFill>
                  <a:sysClr val="windowText" lastClr="000000"/>
                </a:solidFill>
              </a:rPr>
              <a:t>工作</a:t>
            </a:r>
            <a:r>
              <a:rPr lang="zh-CN" altLang="en-US" sz="2400" kern="0" dirty="0">
                <a:solidFill>
                  <a:sysClr val="windowText" lastClr="000000"/>
                </a:solidFill>
              </a:rPr>
              <a:t>认真负责</a:t>
            </a:r>
            <a:endParaRPr lang="zh-CN" altLang="en-US" kern="0" dirty="0">
              <a:solidFill>
                <a:sysClr val="windowText" lastClr="000000"/>
              </a:solidFill>
            </a:endParaRPr>
          </a:p>
        </p:txBody>
      </p:sp>
      <p:sp>
        <p:nvSpPr>
          <p:cNvPr id="51" name="矩形 50"/>
          <p:cNvSpPr/>
          <p:nvPr/>
        </p:nvSpPr>
        <p:spPr>
          <a:xfrm>
            <a:off x="6994659" y="2578087"/>
            <a:ext cx="2071023"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zh-CN" sz="2400" dirty="0"/>
              <a:t>熟悉客房业务，有一定的工作经验和较高的操作技能</a:t>
            </a:r>
            <a:endParaRPr lang="zh-CN" altLang="en-US" kern="0" dirty="0">
              <a:solidFill>
                <a:sysClr val="windowText" lastClr="000000"/>
              </a:solidFill>
            </a:endParaRPr>
          </a:p>
        </p:txBody>
      </p:sp>
      <p:sp>
        <p:nvSpPr>
          <p:cNvPr id="53" name="矩形 52"/>
          <p:cNvSpPr/>
          <p:nvPr/>
        </p:nvSpPr>
        <p:spPr>
          <a:xfrm>
            <a:off x="390840" y="4267828"/>
            <a:ext cx="2646878"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zh-CN" sz="2400" dirty="0"/>
              <a:t>有一定的英语水平</a:t>
            </a:r>
            <a:endParaRPr lang="zh-CN" altLang="en-US" kern="0" dirty="0">
              <a:solidFill>
                <a:sysClr val="windowText" lastClr="000000"/>
              </a:solidFill>
            </a:endParaRPr>
          </a:p>
        </p:txBody>
      </p:sp>
      <p:sp>
        <p:nvSpPr>
          <p:cNvPr id="55" name="矩形 54"/>
          <p:cNvSpPr/>
          <p:nvPr/>
        </p:nvSpPr>
        <p:spPr>
          <a:xfrm>
            <a:off x="6694613" y="5429433"/>
            <a:ext cx="2123616"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zh-CN" sz="2400" dirty="0"/>
              <a:t>有督导下属的能力</a:t>
            </a:r>
            <a:endParaRPr lang="zh-CN" altLang="en-US" kern="0" dirty="0">
              <a:solidFill>
                <a:sysClr val="windowText" lastClr="000000"/>
              </a:solidFill>
            </a:endParaRPr>
          </a:p>
        </p:txBody>
      </p:sp>
      <p:grpSp>
        <p:nvGrpSpPr>
          <p:cNvPr id="37" name="Group 8"/>
          <p:cNvGrpSpPr/>
          <p:nvPr/>
        </p:nvGrpSpPr>
        <p:grpSpPr>
          <a:xfrm>
            <a:off x="320947" y="360846"/>
            <a:ext cx="352123" cy="453931"/>
            <a:chOff x="1101969" y="1465385"/>
            <a:chExt cx="679206" cy="567843"/>
          </a:xfrm>
          <a:solidFill>
            <a:schemeClr val="accent1"/>
          </a:solidFill>
        </p:grpSpPr>
        <p:sp>
          <p:nvSpPr>
            <p:cNvPr id="38"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1"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2"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45" name="Text Box 3"/>
          <p:cNvSpPr txBox="1">
            <a:spLocks noChangeArrowheads="1"/>
          </p:cNvSpPr>
          <p:nvPr/>
        </p:nvSpPr>
        <p:spPr bwMode="auto">
          <a:xfrm>
            <a:off x="646519" y="260780"/>
            <a:ext cx="56610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二、楼层领班的素质要求</a:t>
            </a:r>
            <a:endParaRPr lang="en-US"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69547936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43507" y="156388"/>
            <a:ext cx="4058152" cy="6486333"/>
            <a:chOff x="2802321" y="-134360"/>
            <a:chExt cx="4217952" cy="4070909"/>
          </a:xfrm>
        </p:grpSpPr>
        <p:sp>
          <p:nvSpPr>
            <p:cNvPr id="3" name="圆角矩形 2"/>
            <p:cNvSpPr/>
            <p:nvPr/>
          </p:nvSpPr>
          <p:spPr>
            <a:xfrm>
              <a:off x="2823910" y="-129597"/>
              <a:ext cx="569554" cy="860556"/>
            </a:xfrm>
            <a:prstGeom prst="roundRect">
              <a:avLst/>
            </a:prstGeom>
            <a:gradFill flip="none" rotWithShape="1">
              <a:gsLst>
                <a:gs pos="100000">
                  <a:srgbClr val="CCC1BF"/>
                </a:gs>
                <a:gs pos="46000">
                  <a:srgbClr val="C8BDBB"/>
                </a:gs>
                <a:gs pos="100000">
                  <a:srgbClr val="988F8A"/>
                </a:gs>
                <a:gs pos="0">
                  <a:srgbClr val="9990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 name="圆角矩形 53"/>
            <p:cNvSpPr/>
            <p:nvPr/>
          </p:nvSpPr>
          <p:spPr>
            <a:xfrm flipV="1">
              <a:off x="3179822" y="-134360"/>
              <a:ext cx="569554" cy="738833"/>
            </a:xfrm>
            <a:custGeom>
              <a:avLst/>
              <a:gdLst>
                <a:gd name="connsiteX0" fmla="*/ 1585 w 571139"/>
                <a:gd name="connsiteY0" fmla="*/ 33472 h 773729"/>
                <a:gd name="connsiteX1" fmla="*/ 4612 w 571139"/>
                <a:gd name="connsiteY1" fmla="*/ 85291 h 773729"/>
                <a:gd name="connsiteX2" fmla="*/ 52737 w 571139"/>
                <a:gd name="connsiteY2" fmla="*/ 26175 h 773729"/>
                <a:gd name="connsiteX3" fmla="*/ 569657 w 571139"/>
                <a:gd name="connsiteY3" fmla="*/ 26131 h 773729"/>
                <a:gd name="connsiteX4" fmla="*/ 571139 w 571139"/>
                <a:gd name="connsiteY4" fmla="*/ 33472 h 773729"/>
                <a:gd name="connsiteX5" fmla="*/ 571139 w 571139"/>
                <a:gd name="connsiteY5" fmla="*/ 678801 h 773729"/>
                <a:gd name="connsiteX6" fmla="*/ 476211 w 571139"/>
                <a:gd name="connsiteY6" fmla="*/ 773729 h 773729"/>
                <a:gd name="connsiteX7" fmla="*/ 96513 w 571139"/>
                <a:gd name="connsiteY7" fmla="*/ 773729 h 773729"/>
                <a:gd name="connsiteX8" fmla="*/ 1585 w 571139"/>
                <a:gd name="connsiteY8" fmla="*/ 678801 h 773729"/>
                <a:gd name="connsiteX9" fmla="*/ 1585 w 571139"/>
                <a:gd name="connsiteY9" fmla="*/ 33472 h 773729"/>
                <a:gd name="connsiteX0" fmla="*/ 0 w 569554"/>
                <a:gd name="connsiteY0" fmla="*/ 652670 h 747598"/>
                <a:gd name="connsiteX1" fmla="*/ 3027 w 569554"/>
                <a:gd name="connsiteY1" fmla="*/ 59160 h 747598"/>
                <a:gd name="connsiteX2" fmla="*/ 51152 w 569554"/>
                <a:gd name="connsiteY2" fmla="*/ 44 h 747598"/>
                <a:gd name="connsiteX3" fmla="*/ 568072 w 569554"/>
                <a:gd name="connsiteY3" fmla="*/ 0 h 747598"/>
                <a:gd name="connsiteX4" fmla="*/ 569554 w 569554"/>
                <a:gd name="connsiteY4" fmla="*/ 7341 h 747598"/>
                <a:gd name="connsiteX5" fmla="*/ 569554 w 569554"/>
                <a:gd name="connsiteY5" fmla="*/ 652670 h 747598"/>
                <a:gd name="connsiteX6" fmla="*/ 474626 w 569554"/>
                <a:gd name="connsiteY6" fmla="*/ 747598 h 747598"/>
                <a:gd name="connsiteX7" fmla="*/ 94928 w 569554"/>
                <a:gd name="connsiteY7" fmla="*/ 747598 h 747598"/>
                <a:gd name="connsiteX8" fmla="*/ 0 w 569554"/>
                <a:gd name="connsiteY8" fmla="*/ 652670 h 747598"/>
                <a:gd name="connsiteX0" fmla="*/ 0 w 569554"/>
                <a:gd name="connsiteY0" fmla="*/ 652670 h 747598"/>
                <a:gd name="connsiteX1" fmla="*/ 3027 w 569554"/>
                <a:gd name="connsiteY1" fmla="*/ 59160 h 747598"/>
                <a:gd name="connsiteX2" fmla="*/ 51152 w 569554"/>
                <a:gd name="connsiteY2" fmla="*/ 44 h 747598"/>
                <a:gd name="connsiteX3" fmla="*/ 568072 w 569554"/>
                <a:gd name="connsiteY3" fmla="*/ 0 h 747598"/>
                <a:gd name="connsiteX4" fmla="*/ 569554 w 569554"/>
                <a:gd name="connsiteY4" fmla="*/ 7341 h 747598"/>
                <a:gd name="connsiteX5" fmla="*/ 569554 w 569554"/>
                <a:gd name="connsiteY5" fmla="*/ 652670 h 747598"/>
                <a:gd name="connsiteX6" fmla="*/ 474626 w 569554"/>
                <a:gd name="connsiteY6" fmla="*/ 747598 h 747598"/>
                <a:gd name="connsiteX7" fmla="*/ 94928 w 569554"/>
                <a:gd name="connsiteY7" fmla="*/ 747598 h 747598"/>
                <a:gd name="connsiteX8" fmla="*/ 0 w 569554"/>
                <a:gd name="connsiteY8" fmla="*/ 652670 h 747598"/>
                <a:gd name="connsiteX0" fmla="*/ 0 w 569554"/>
                <a:gd name="connsiteY0" fmla="*/ 652670 h 747598"/>
                <a:gd name="connsiteX1" fmla="*/ 3027 w 569554"/>
                <a:gd name="connsiteY1" fmla="*/ 59160 h 747598"/>
                <a:gd name="connsiteX2" fmla="*/ 51152 w 569554"/>
                <a:gd name="connsiteY2" fmla="*/ 44 h 747598"/>
                <a:gd name="connsiteX3" fmla="*/ 568072 w 569554"/>
                <a:gd name="connsiteY3" fmla="*/ 0 h 747598"/>
                <a:gd name="connsiteX4" fmla="*/ 569554 w 569554"/>
                <a:gd name="connsiteY4" fmla="*/ 7341 h 747598"/>
                <a:gd name="connsiteX5" fmla="*/ 569554 w 569554"/>
                <a:gd name="connsiteY5" fmla="*/ 652670 h 747598"/>
                <a:gd name="connsiteX6" fmla="*/ 474626 w 569554"/>
                <a:gd name="connsiteY6" fmla="*/ 747598 h 747598"/>
                <a:gd name="connsiteX7" fmla="*/ 94928 w 569554"/>
                <a:gd name="connsiteY7" fmla="*/ 747598 h 747598"/>
                <a:gd name="connsiteX8" fmla="*/ 0 w 569554"/>
                <a:gd name="connsiteY8" fmla="*/ 652670 h 74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4" h="747598">
                  <a:moveTo>
                    <a:pt x="0" y="652670"/>
                  </a:moveTo>
                  <a:lnTo>
                    <a:pt x="3027" y="59160"/>
                  </a:lnTo>
                  <a:cubicBezTo>
                    <a:pt x="12903" y="40248"/>
                    <a:pt x="13358" y="11838"/>
                    <a:pt x="51152" y="44"/>
                  </a:cubicBezTo>
                  <a:lnTo>
                    <a:pt x="568072" y="0"/>
                  </a:lnTo>
                  <a:cubicBezTo>
                    <a:pt x="569457" y="2361"/>
                    <a:pt x="569554" y="4840"/>
                    <a:pt x="569554" y="7341"/>
                  </a:cubicBezTo>
                  <a:lnTo>
                    <a:pt x="569554" y="652670"/>
                  </a:lnTo>
                  <a:cubicBezTo>
                    <a:pt x="569554" y="705097"/>
                    <a:pt x="527053" y="747598"/>
                    <a:pt x="474626" y="747598"/>
                  </a:cubicBezTo>
                  <a:lnTo>
                    <a:pt x="94928" y="747598"/>
                  </a:lnTo>
                  <a:cubicBezTo>
                    <a:pt x="42501" y="747598"/>
                    <a:pt x="0" y="705097"/>
                    <a:pt x="0" y="652670"/>
                  </a:cubicBezTo>
                  <a:close/>
                </a:path>
              </a:pathLst>
            </a:custGeom>
            <a:gradFill flip="none" rotWithShape="1">
              <a:gsLst>
                <a:gs pos="100000">
                  <a:srgbClr val="CCC1BF"/>
                </a:gs>
                <a:gs pos="46000">
                  <a:srgbClr val="C8BDBB"/>
                </a:gs>
                <a:gs pos="100000">
                  <a:srgbClr val="988F8A"/>
                </a:gs>
                <a:gs pos="0">
                  <a:srgbClr val="9990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圆角矩形 4"/>
            <p:cNvSpPr/>
            <p:nvPr/>
          </p:nvSpPr>
          <p:spPr>
            <a:xfrm>
              <a:off x="2909010" y="2384868"/>
              <a:ext cx="569554" cy="435108"/>
            </a:xfrm>
            <a:prstGeom prst="roundRect">
              <a:avLst/>
            </a:prstGeom>
            <a:solidFill>
              <a:srgbClr val="8C8187"/>
            </a:solidFill>
            <a:ln>
              <a:noFill/>
            </a:ln>
            <a:effectLst>
              <a:outerShdw blurRad="3429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 name="任意多边形 5"/>
            <p:cNvSpPr/>
            <p:nvPr/>
          </p:nvSpPr>
          <p:spPr>
            <a:xfrm rot="21360000" flipH="1" flipV="1">
              <a:off x="3180979" y="1760893"/>
              <a:ext cx="3451274" cy="821095"/>
            </a:xfrm>
            <a:custGeom>
              <a:avLst/>
              <a:gdLst>
                <a:gd name="connsiteX0" fmla="*/ 0 w 388144"/>
                <a:gd name="connsiteY0" fmla="*/ 345281 h 345281"/>
                <a:gd name="connsiteX1" fmla="*/ 28575 w 388144"/>
                <a:gd name="connsiteY1" fmla="*/ 302419 h 345281"/>
                <a:gd name="connsiteX2" fmla="*/ 69056 w 388144"/>
                <a:gd name="connsiteY2" fmla="*/ 290513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28575 w 388144"/>
                <a:gd name="connsiteY1" fmla="*/ 302419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41381 w 388144"/>
                <a:gd name="connsiteY1" fmla="*/ 324810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7111"/>
                <a:gd name="connsiteY0" fmla="*/ 364440 h 364440"/>
                <a:gd name="connsiteX1" fmla="*/ 40348 w 387111"/>
                <a:gd name="connsiteY1" fmla="*/ 324810 h 364440"/>
                <a:gd name="connsiteX2" fmla="*/ 96329 w 387111"/>
                <a:gd name="connsiteY2" fmla="*/ 321172 h 364440"/>
                <a:gd name="connsiteX3" fmla="*/ 387111 w 387111"/>
                <a:gd name="connsiteY3" fmla="*/ 290513 h 364440"/>
                <a:gd name="connsiteX4" fmla="*/ 229948 w 387111"/>
                <a:gd name="connsiteY4" fmla="*/ 0 h 364440"/>
                <a:gd name="connsiteX5" fmla="*/ 0 w 387111"/>
                <a:gd name="connsiteY5" fmla="*/ 364440 h 364440"/>
                <a:gd name="connsiteX0" fmla="*/ 0 w 398611"/>
                <a:gd name="connsiteY0" fmla="*/ 364440 h 364440"/>
                <a:gd name="connsiteX1" fmla="*/ 40348 w 398611"/>
                <a:gd name="connsiteY1" fmla="*/ 324810 h 364440"/>
                <a:gd name="connsiteX2" fmla="*/ 96329 w 398611"/>
                <a:gd name="connsiteY2" fmla="*/ 321172 h 364440"/>
                <a:gd name="connsiteX3" fmla="*/ 398611 w 398611"/>
                <a:gd name="connsiteY3" fmla="*/ 339049 h 364440"/>
                <a:gd name="connsiteX4" fmla="*/ 229948 w 398611"/>
                <a:gd name="connsiteY4" fmla="*/ 0 h 364440"/>
                <a:gd name="connsiteX5" fmla="*/ 0 w 398611"/>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73236 h 373236"/>
                <a:gd name="connsiteX1" fmla="*/ 40348 w 402457"/>
                <a:gd name="connsiteY1" fmla="*/ 333606 h 373236"/>
                <a:gd name="connsiteX2" fmla="*/ 96329 w 402457"/>
                <a:gd name="connsiteY2" fmla="*/ 329968 h 373236"/>
                <a:gd name="connsiteX3" fmla="*/ 402457 w 402457"/>
                <a:gd name="connsiteY3" fmla="*/ 350506 h 373236"/>
                <a:gd name="connsiteX4" fmla="*/ 240333 w 402457"/>
                <a:gd name="connsiteY4" fmla="*/ 0 h 373236"/>
                <a:gd name="connsiteX5" fmla="*/ 0 w 402457"/>
                <a:gd name="connsiteY5" fmla="*/ 373236 h 373236"/>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31497"/>
                <a:gd name="connsiteY0" fmla="*/ 672007 h 672007"/>
                <a:gd name="connsiteX1" fmla="*/ 53072 w 431497"/>
                <a:gd name="connsiteY1" fmla="*/ 616591 h 672007"/>
                <a:gd name="connsiteX2" fmla="*/ 400832 w 431497"/>
                <a:gd name="connsiteY2" fmla="*/ 642003 h 672007"/>
                <a:gd name="connsiteX3" fmla="*/ 431497 w 431497"/>
                <a:gd name="connsiteY3" fmla="*/ 0 h 672007"/>
                <a:gd name="connsiteX4" fmla="*/ 0 w 431497"/>
                <a:gd name="connsiteY4" fmla="*/ 672007 h 672007"/>
                <a:gd name="connsiteX0" fmla="*/ 0 w 410808"/>
                <a:gd name="connsiteY0" fmla="*/ 616241 h 616241"/>
                <a:gd name="connsiteX1" fmla="*/ 53072 w 410808"/>
                <a:gd name="connsiteY1" fmla="*/ 560825 h 616241"/>
                <a:gd name="connsiteX2" fmla="*/ 400832 w 410808"/>
                <a:gd name="connsiteY2" fmla="*/ 586237 h 616241"/>
                <a:gd name="connsiteX3" fmla="*/ 410808 w 410808"/>
                <a:gd name="connsiteY3" fmla="*/ 0 h 616241"/>
                <a:gd name="connsiteX4" fmla="*/ 0 w 410808"/>
                <a:gd name="connsiteY4" fmla="*/ 616241 h 616241"/>
                <a:gd name="connsiteX0" fmla="*/ 0 w 549996"/>
                <a:gd name="connsiteY0" fmla="*/ 616445 h 616445"/>
                <a:gd name="connsiteX1" fmla="*/ 53072 w 549996"/>
                <a:gd name="connsiteY1" fmla="*/ 561029 h 616445"/>
                <a:gd name="connsiteX2" fmla="*/ 400832 w 549996"/>
                <a:gd name="connsiteY2" fmla="*/ 586441 h 616445"/>
                <a:gd name="connsiteX3" fmla="*/ 410808 w 549996"/>
                <a:gd name="connsiteY3" fmla="*/ 204 h 616445"/>
                <a:gd name="connsiteX4" fmla="*/ 0 w 549996"/>
                <a:gd name="connsiteY4" fmla="*/ 616445 h 616445"/>
                <a:gd name="connsiteX0" fmla="*/ 0 w 472380"/>
                <a:gd name="connsiteY0" fmla="*/ 687237 h 687237"/>
                <a:gd name="connsiteX1" fmla="*/ 53072 w 472380"/>
                <a:gd name="connsiteY1" fmla="*/ 631821 h 687237"/>
                <a:gd name="connsiteX2" fmla="*/ 400832 w 472380"/>
                <a:gd name="connsiteY2" fmla="*/ 657233 h 687237"/>
                <a:gd name="connsiteX3" fmla="*/ 469460 w 472380"/>
                <a:gd name="connsiteY3" fmla="*/ 78694 h 687237"/>
                <a:gd name="connsiteX4" fmla="*/ 410808 w 472380"/>
                <a:gd name="connsiteY4" fmla="*/ 70996 h 687237"/>
                <a:gd name="connsiteX5" fmla="*/ 0 w 472380"/>
                <a:gd name="connsiteY5" fmla="*/ 687237 h 687237"/>
                <a:gd name="connsiteX0" fmla="*/ 0 w 482476"/>
                <a:gd name="connsiteY0" fmla="*/ 679333 h 679333"/>
                <a:gd name="connsiteX1" fmla="*/ 53072 w 482476"/>
                <a:gd name="connsiteY1" fmla="*/ 623917 h 679333"/>
                <a:gd name="connsiteX2" fmla="*/ 400832 w 482476"/>
                <a:gd name="connsiteY2" fmla="*/ 649329 h 679333"/>
                <a:gd name="connsiteX3" fmla="*/ 469460 w 482476"/>
                <a:gd name="connsiteY3" fmla="*/ 70790 h 679333"/>
                <a:gd name="connsiteX4" fmla="*/ 410808 w 482476"/>
                <a:gd name="connsiteY4" fmla="*/ 63092 h 679333"/>
                <a:gd name="connsiteX5" fmla="*/ 0 w 482476"/>
                <a:gd name="connsiteY5" fmla="*/ 679333 h 679333"/>
                <a:gd name="connsiteX0" fmla="*/ 0 w 584493"/>
                <a:gd name="connsiteY0" fmla="*/ 703234 h 703234"/>
                <a:gd name="connsiteX1" fmla="*/ 53072 w 584493"/>
                <a:gd name="connsiteY1" fmla="*/ 647818 h 703234"/>
                <a:gd name="connsiteX2" fmla="*/ 400832 w 584493"/>
                <a:gd name="connsiteY2" fmla="*/ 673230 h 703234"/>
                <a:gd name="connsiteX3" fmla="*/ 581203 w 584493"/>
                <a:gd name="connsiteY3" fmla="*/ 47851 h 703234"/>
                <a:gd name="connsiteX4" fmla="*/ 410808 w 584493"/>
                <a:gd name="connsiteY4" fmla="*/ 86993 h 703234"/>
                <a:gd name="connsiteX5" fmla="*/ 0 w 584493"/>
                <a:gd name="connsiteY5" fmla="*/ 703234 h 703234"/>
                <a:gd name="connsiteX0" fmla="*/ 0 w 583252"/>
                <a:gd name="connsiteY0" fmla="*/ 712418 h 712418"/>
                <a:gd name="connsiteX1" fmla="*/ 53072 w 583252"/>
                <a:gd name="connsiteY1" fmla="*/ 657002 h 712418"/>
                <a:gd name="connsiteX2" fmla="*/ 400832 w 583252"/>
                <a:gd name="connsiteY2" fmla="*/ 682414 h 712418"/>
                <a:gd name="connsiteX3" fmla="*/ 579932 w 583252"/>
                <a:gd name="connsiteY3" fmla="*/ 42631 h 712418"/>
                <a:gd name="connsiteX4" fmla="*/ 410808 w 583252"/>
                <a:gd name="connsiteY4" fmla="*/ 96177 h 712418"/>
                <a:gd name="connsiteX5" fmla="*/ 0 w 583252"/>
                <a:gd name="connsiteY5" fmla="*/ 712418 h 712418"/>
                <a:gd name="connsiteX0" fmla="*/ 0 w 579932"/>
                <a:gd name="connsiteY0" fmla="*/ 682354 h 682354"/>
                <a:gd name="connsiteX1" fmla="*/ 53072 w 579932"/>
                <a:gd name="connsiteY1" fmla="*/ 626938 h 682354"/>
                <a:gd name="connsiteX2" fmla="*/ 400832 w 579932"/>
                <a:gd name="connsiteY2" fmla="*/ 652350 h 682354"/>
                <a:gd name="connsiteX3" fmla="*/ 579932 w 579932"/>
                <a:gd name="connsiteY3" fmla="*/ 12567 h 682354"/>
                <a:gd name="connsiteX4" fmla="*/ 410808 w 579932"/>
                <a:gd name="connsiteY4" fmla="*/ 66113 h 682354"/>
                <a:gd name="connsiteX5" fmla="*/ 0 w 579932"/>
                <a:gd name="connsiteY5" fmla="*/ 682354 h 682354"/>
                <a:gd name="connsiteX0" fmla="*/ 0 w 579932"/>
                <a:gd name="connsiteY0" fmla="*/ 672730 h 672730"/>
                <a:gd name="connsiteX1" fmla="*/ 53072 w 579932"/>
                <a:gd name="connsiteY1" fmla="*/ 617314 h 672730"/>
                <a:gd name="connsiteX2" fmla="*/ 400832 w 579932"/>
                <a:gd name="connsiteY2" fmla="*/ 642726 h 672730"/>
                <a:gd name="connsiteX3" fmla="*/ 579932 w 579932"/>
                <a:gd name="connsiteY3" fmla="*/ 2943 h 672730"/>
                <a:gd name="connsiteX4" fmla="*/ 410808 w 579932"/>
                <a:gd name="connsiteY4" fmla="*/ 56489 h 672730"/>
                <a:gd name="connsiteX5" fmla="*/ 0 w 579932"/>
                <a:gd name="connsiteY5" fmla="*/ 672730 h 672730"/>
                <a:gd name="connsiteX0" fmla="*/ 0 w 579932"/>
                <a:gd name="connsiteY0" fmla="*/ 673441 h 673441"/>
                <a:gd name="connsiteX1" fmla="*/ 53072 w 579932"/>
                <a:gd name="connsiteY1" fmla="*/ 618025 h 673441"/>
                <a:gd name="connsiteX2" fmla="*/ 400832 w 579932"/>
                <a:gd name="connsiteY2" fmla="*/ 643437 h 673441"/>
                <a:gd name="connsiteX3" fmla="*/ 579932 w 579932"/>
                <a:gd name="connsiteY3" fmla="*/ 3654 h 673441"/>
                <a:gd name="connsiteX4" fmla="*/ 404982 w 579932"/>
                <a:gd name="connsiteY4" fmla="*/ 54396 h 673441"/>
                <a:gd name="connsiteX5" fmla="*/ 0 w 579932"/>
                <a:gd name="connsiteY5" fmla="*/ 673441 h 673441"/>
                <a:gd name="connsiteX0" fmla="*/ 0 w 2933356"/>
                <a:gd name="connsiteY0" fmla="*/ 673441 h 817618"/>
                <a:gd name="connsiteX1" fmla="*/ 53072 w 2933356"/>
                <a:gd name="connsiteY1" fmla="*/ 618025 h 817618"/>
                <a:gd name="connsiteX2" fmla="*/ 2931894 w 2933356"/>
                <a:gd name="connsiteY2" fmla="*/ 817618 h 817618"/>
                <a:gd name="connsiteX3" fmla="*/ 579932 w 2933356"/>
                <a:gd name="connsiteY3" fmla="*/ 3654 h 817618"/>
                <a:gd name="connsiteX4" fmla="*/ 404982 w 2933356"/>
                <a:gd name="connsiteY4" fmla="*/ 54396 h 817618"/>
                <a:gd name="connsiteX5" fmla="*/ 0 w 2933356"/>
                <a:gd name="connsiteY5" fmla="*/ 673441 h 817618"/>
                <a:gd name="connsiteX0" fmla="*/ 0 w 3503473"/>
                <a:gd name="connsiteY0" fmla="*/ 631843 h 776020"/>
                <a:gd name="connsiteX1" fmla="*/ 53072 w 3503473"/>
                <a:gd name="connsiteY1" fmla="*/ 576427 h 776020"/>
                <a:gd name="connsiteX2" fmla="*/ 2931894 w 3503473"/>
                <a:gd name="connsiteY2" fmla="*/ 776020 h 776020"/>
                <a:gd name="connsiteX3" fmla="*/ 3503473 w 3503473"/>
                <a:gd name="connsiteY3" fmla="*/ 179697 h 776020"/>
                <a:gd name="connsiteX4" fmla="*/ 404982 w 3503473"/>
                <a:gd name="connsiteY4" fmla="*/ 12798 h 776020"/>
                <a:gd name="connsiteX5" fmla="*/ 0 w 3503473"/>
                <a:gd name="connsiteY5" fmla="*/ 631843 h 776020"/>
                <a:gd name="connsiteX0" fmla="*/ 0 w 3503473"/>
                <a:gd name="connsiteY0" fmla="*/ 631843 h 790281"/>
                <a:gd name="connsiteX1" fmla="*/ 53072 w 3503473"/>
                <a:gd name="connsiteY1" fmla="*/ 576427 h 790281"/>
                <a:gd name="connsiteX2" fmla="*/ 2931182 w 3503473"/>
                <a:gd name="connsiteY2" fmla="*/ 790281 h 790281"/>
                <a:gd name="connsiteX3" fmla="*/ 3503473 w 3503473"/>
                <a:gd name="connsiteY3" fmla="*/ 179697 h 790281"/>
                <a:gd name="connsiteX4" fmla="*/ 404982 w 3503473"/>
                <a:gd name="connsiteY4" fmla="*/ 12798 h 790281"/>
                <a:gd name="connsiteX5" fmla="*/ 0 w 3503473"/>
                <a:gd name="connsiteY5" fmla="*/ 631843 h 790281"/>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99390"/>
                <a:gd name="connsiteY0" fmla="*/ 631748 h 790186"/>
                <a:gd name="connsiteX1" fmla="*/ 53072 w 3499390"/>
                <a:gd name="connsiteY1" fmla="*/ 576332 h 790186"/>
                <a:gd name="connsiteX2" fmla="*/ 2931182 w 3499390"/>
                <a:gd name="connsiteY2" fmla="*/ 790186 h 790186"/>
                <a:gd name="connsiteX3" fmla="*/ 3499390 w 3499390"/>
                <a:gd name="connsiteY3" fmla="*/ 181693 h 790186"/>
                <a:gd name="connsiteX4" fmla="*/ 404982 w 3499390"/>
                <a:gd name="connsiteY4" fmla="*/ 12703 h 790186"/>
                <a:gd name="connsiteX5" fmla="*/ 0 w 3499390"/>
                <a:gd name="connsiteY5" fmla="*/ 631748 h 790186"/>
                <a:gd name="connsiteX0" fmla="*/ 0 w 3616166"/>
                <a:gd name="connsiteY0" fmla="*/ 631748 h 822147"/>
                <a:gd name="connsiteX1" fmla="*/ 53072 w 3616166"/>
                <a:gd name="connsiteY1" fmla="*/ 576332 h 822147"/>
                <a:gd name="connsiteX2" fmla="*/ 2931182 w 3616166"/>
                <a:gd name="connsiteY2" fmla="*/ 790186 h 822147"/>
                <a:gd name="connsiteX3" fmla="*/ 2961103 w 3616166"/>
                <a:gd name="connsiteY3" fmla="*/ 755628 h 822147"/>
                <a:gd name="connsiteX4" fmla="*/ 3499390 w 3616166"/>
                <a:gd name="connsiteY4" fmla="*/ 181693 h 822147"/>
                <a:gd name="connsiteX5" fmla="*/ 404982 w 3616166"/>
                <a:gd name="connsiteY5" fmla="*/ 12703 h 822147"/>
                <a:gd name="connsiteX6" fmla="*/ 0 w 3616166"/>
                <a:gd name="connsiteY6" fmla="*/ 631748 h 822147"/>
                <a:gd name="connsiteX0" fmla="*/ 0 w 3747211"/>
                <a:gd name="connsiteY0" fmla="*/ 631748 h 794305"/>
                <a:gd name="connsiteX1" fmla="*/ 53072 w 3747211"/>
                <a:gd name="connsiteY1" fmla="*/ 576332 h 794305"/>
                <a:gd name="connsiteX2" fmla="*/ 2931182 w 3747211"/>
                <a:gd name="connsiteY2" fmla="*/ 790186 h 794305"/>
                <a:gd name="connsiteX3" fmla="*/ 3598472 w 3747211"/>
                <a:gd name="connsiteY3" fmla="*/ 579558 h 794305"/>
                <a:gd name="connsiteX4" fmla="*/ 3499390 w 3747211"/>
                <a:gd name="connsiteY4" fmla="*/ 181693 h 794305"/>
                <a:gd name="connsiteX5" fmla="*/ 404982 w 3747211"/>
                <a:gd name="connsiteY5" fmla="*/ 12703 h 794305"/>
                <a:gd name="connsiteX6" fmla="*/ 0 w 3747211"/>
                <a:gd name="connsiteY6" fmla="*/ 631748 h 794305"/>
                <a:gd name="connsiteX0" fmla="*/ 0 w 3674733"/>
                <a:gd name="connsiteY0" fmla="*/ 631748 h 794305"/>
                <a:gd name="connsiteX1" fmla="*/ 53072 w 3674733"/>
                <a:gd name="connsiteY1" fmla="*/ 576332 h 794305"/>
                <a:gd name="connsiteX2" fmla="*/ 2931182 w 3674733"/>
                <a:gd name="connsiteY2" fmla="*/ 790186 h 794305"/>
                <a:gd name="connsiteX3" fmla="*/ 3598472 w 3674733"/>
                <a:gd name="connsiteY3" fmla="*/ 579558 h 794305"/>
                <a:gd name="connsiteX4" fmla="*/ 3499390 w 3674733"/>
                <a:gd name="connsiteY4" fmla="*/ 181693 h 794305"/>
                <a:gd name="connsiteX5" fmla="*/ 404982 w 3674733"/>
                <a:gd name="connsiteY5" fmla="*/ 12703 h 794305"/>
                <a:gd name="connsiteX6" fmla="*/ 0 w 3674733"/>
                <a:gd name="connsiteY6" fmla="*/ 631748 h 794305"/>
                <a:gd name="connsiteX0" fmla="*/ 0 w 3598472"/>
                <a:gd name="connsiteY0" fmla="*/ 631748 h 794305"/>
                <a:gd name="connsiteX1" fmla="*/ 53072 w 3598472"/>
                <a:gd name="connsiteY1" fmla="*/ 576332 h 794305"/>
                <a:gd name="connsiteX2" fmla="*/ 2931182 w 3598472"/>
                <a:gd name="connsiteY2" fmla="*/ 790186 h 794305"/>
                <a:gd name="connsiteX3" fmla="*/ 3598472 w 3598472"/>
                <a:gd name="connsiteY3" fmla="*/ 579558 h 794305"/>
                <a:gd name="connsiteX4" fmla="*/ 3499390 w 3598472"/>
                <a:gd name="connsiteY4" fmla="*/ 181693 h 794305"/>
                <a:gd name="connsiteX5" fmla="*/ 404982 w 3598472"/>
                <a:gd name="connsiteY5" fmla="*/ 12703 h 794305"/>
                <a:gd name="connsiteX6" fmla="*/ 0 w 3598472"/>
                <a:gd name="connsiteY6" fmla="*/ 631748 h 794305"/>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05084"/>
                <a:gd name="connsiteX1" fmla="*/ 53072 w 3499390"/>
                <a:gd name="connsiteY1" fmla="*/ 576332 h 805084"/>
                <a:gd name="connsiteX2" fmla="*/ 2931182 w 3499390"/>
                <a:gd name="connsiteY2" fmla="*/ 790186 h 805084"/>
                <a:gd name="connsiteX3" fmla="*/ 3112607 w 3499390"/>
                <a:gd name="connsiteY3" fmla="*/ 709257 h 805084"/>
                <a:gd name="connsiteX4" fmla="*/ 3499390 w 3499390"/>
                <a:gd name="connsiteY4" fmla="*/ 181693 h 805084"/>
                <a:gd name="connsiteX5" fmla="*/ 404982 w 3499390"/>
                <a:gd name="connsiteY5" fmla="*/ 12703 h 805084"/>
                <a:gd name="connsiteX6" fmla="*/ 0 w 3499390"/>
                <a:gd name="connsiteY6" fmla="*/ 631748 h 805084"/>
                <a:gd name="connsiteX0" fmla="*/ 0 w 3499390"/>
                <a:gd name="connsiteY0" fmla="*/ 631748 h 795385"/>
                <a:gd name="connsiteX1" fmla="*/ 53072 w 3499390"/>
                <a:gd name="connsiteY1" fmla="*/ 576332 h 795385"/>
                <a:gd name="connsiteX2" fmla="*/ 2931182 w 3499390"/>
                <a:gd name="connsiteY2" fmla="*/ 790186 h 795385"/>
                <a:gd name="connsiteX3" fmla="*/ 3112607 w 3499390"/>
                <a:gd name="connsiteY3" fmla="*/ 709257 h 795385"/>
                <a:gd name="connsiteX4" fmla="*/ 3499390 w 3499390"/>
                <a:gd name="connsiteY4" fmla="*/ 181693 h 795385"/>
                <a:gd name="connsiteX5" fmla="*/ 404982 w 3499390"/>
                <a:gd name="connsiteY5" fmla="*/ 12703 h 795385"/>
                <a:gd name="connsiteX6" fmla="*/ 0 w 3499390"/>
                <a:gd name="connsiteY6" fmla="*/ 631748 h 795385"/>
                <a:gd name="connsiteX0" fmla="*/ 0 w 3499390"/>
                <a:gd name="connsiteY0" fmla="*/ 631748 h 790186"/>
                <a:gd name="connsiteX1" fmla="*/ 53072 w 3499390"/>
                <a:gd name="connsiteY1" fmla="*/ 576332 h 790186"/>
                <a:gd name="connsiteX2" fmla="*/ 2931182 w 3499390"/>
                <a:gd name="connsiteY2" fmla="*/ 790186 h 790186"/>
                <a:gd name="connsiteX3" fmla="*/ 3112607 w 3499390"/>
                <a:gd name="connsiteY3" fmla="*/ 709257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105747 w 3499390"/>
                <a:gd name="connsiteY3" fmla="*/ 687294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35270 w 3499390"/>
                <a:gd name="connsiteY3" fmla="*/ 74425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2983701 w 3499390"/>
                <a:gd name="connsiteY3" fmla="*/ 78110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88663"/>
                <a:gd name="connsiteX1" fmla="*/ 53072 w 3499390"/>
                <a:gd name="connsiteY1" fmla="*/ 576332 h 788663"/>
                <a:gd name="connsiteX2" fmla="*/ 2943192 w 3499390"/>
                <a:gd name="connsiteY2" fmla="*/ 788663 h 788663"/>
                <a:gd name="connsiteX3" fmla="*/ 3000626 w 3499390"/>
                <a:gd name="connsiteY3" fmla="*/ 760851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3004828 w 3499390"/>
                <a:gd name="connsiteY3" fmla="*/ 756382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76493 h 833408"/>
                <a:gd name="connsiteX1" fmla="*/ 53072 w 3499390"/>
                <a:gd name="connsiteY1" fmla="*/ 621077 h 833408"/>
                <a:gd name="connsiteX2" fmla="*/ 2943192 w 3499390"/>
                <a:gd name="connsiteY2" fmla="*/ 833408 h 833408"/>
                <a:gd name="connsiteX3" fmla="*/ 3004828 w 3499390"/>
                <a:gd name="connsiteY3" fmla="*/ 801127 h 833408"/>
                <a:gd name="connsiteX4" fmla="*/ 3499390 w 3499390"/>
                <a:gd name="connsiteY4" fmla="*/ 226438 h 833408"/>
                <a:gd name="connsiteX5" fmla="*/ 466564 w 3499390"/>
                <a:gd name="connsiteY5" fmla="*/ 46273 h 833408"/>
                <a:gd name="connsiteX6" fmla="*/ 404982 w 3499390"/>
                <a:gd name="connsiteY6" fmla="*/ 57448 h 833408"/>
                <a:gd name="connsiteX7" fmla="*/ 0 w 3499390"/>
                <a:gd name="connsiteY7" fmla="*/ 676493 h 833408"/>
                <a:gd name="connsiteX0" fmla="*/ 0 w 3499390"/>
                <a:gd name="connsiteY0" fmla="*/ 692433 h 849348"/>
                <a:gd name="connsiteX1" fmla="*/ 53072 w 3499390"/>
                <a:gd name="connsiteY1" fmla="*/ 637017 h 849348"/>
                <a:gd name="connsiteX2" fmla="*/ 2943192 w 3499390"/>
                <a:gd name="connsiteY2" fmla="*/ 849348 h 849348"/>
                <a:gd name="connsiteX3" fmla="*/ 3004828 w 3499390"/>
                <a:gd name="connsiteY3" fmla="*/ 817067 h 849348"/>
                <a:gd name="connsiteX4" fmla="*/ 3499390 w 3499390"/>
                <a:gd name="connsiteY4" fmla="*/ 242378 h 849348"/>
                <a:gd name="connsiteX5" fmla="*/ 506123 w 3499390"/>
                <a:gd name="connsiteY5" fmla="*/ 26887 h 849348"/>
                <a:gd name="connsiteX6" fmla="*/ 404982 w 3499390"/>
                <a:gd name="connsiteY6" fmla="*/ 73388 h 849348"/>
                <a:gd name="connsiteX7" fmla="*/ 0 w 3499390"/>
                <a:gd name="connsiteY7" fmla="*/ 692433 h 849348"/>
                <a:gd name="connsiteX0" fmla="*/ 0 w 3499390"/>
                <a:gd name="connsiteY0" fmla="*/ 683353 h 840268"/>
                <a:gd name="connsiteX1" fmla="*/ 53072 w 3499390"/>
                <a:gd name="connsiteY1" fmla="*/ 627937 h 840268"/>
                <a:gd name="connsiteX2" fmla="*/ 2943192 w 3499390"/>
                <a:gd name="connsiteY2" fmla="*/ 840268 h 840268"/>
                <a:gd name="connsiteX3" fmla="*/ 3004828 w 3499390"/>
                <a:gd name="connsiteY3" fmla="*/ 807987 h 840268"/>
                <a:gd name="connsiteX4" fmla="*/ 3499390 w 3499390"/>
                <a:gd name="connsiteY4" fmla="*/ 233298 h 840268"/>
                <a:gd name="connsiteX5" fmla="*/ 506123 w 3499390"/>
                <a:gd name="connsiteY5" fmla="*/ 17807 h 840268"/>
                <a:gd name="connsiteX6" fmla="*/ 404982 w 3499390"/>
                <a:gd name="connsiteY6" fmla="*/ 64308 h 840268"/>
                <a:gd name="connsiteX7" fmla="*/ 0 w 3499390"/>
                <a:gd name="connsiteY7" fmla="*/ 683353 h 840268"/>
                <a:gd name="connsiteX0" fmla="*/ 0 w 3499390"/>
                <a:gd name="connsiteY0" fmla="*/ 666423 h 823338"/>
                <a:gd name="connsiteX1" fmla="*/ 53072 w 3499390"/>
                <a:gd name="connsiteY1" fmla="*/ 611007 h 823338"/>
                <a:gd name="connsiteX2" fmla="*/ 2943192 w 3499390"/>
                <a:gd name="connsiteY2" fmla="*/ 823338 h 823338"/>
                <a:gd name="connsiteX3" fmla="*/ 3004828 w 3499390"/>
                <a:gd name="connsiteY3" fmla="*/ 791057 h 823338"/>
                <a:gd name="connsiteX4" fmla="*/ 3499390 w 3499390"/>
                <a:gd name="connsiteY4" fmla="*/ 216368 h 823338"/>
                <a:gd name="connsiteX5" fmla="*/ 506123 w 3499390"/>
                <a:gd name="connsiteY5" fmla="*/ 877 h 823338"/>
                <a:gd name="connsiteX6" fmla="*/ 404982 w 3499390"/>
                <a:gd name="connsiteY6" fmla="*/ 47378 h 823338"/>
                <a:gd name="connsiteX7" fmla="*/ 0 w 3499390"/>
                <a:gd name="connsiteY7" fmla="*/ 666423 h 823338"/>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30156 w 3499390"/>
                <a:gd name="connsiteY3" fmla="*/ 76199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06936 w 3499390"/>
                <a:gd name="connsiteY3" fmla="*/ 698334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42091 w 3499390"/>
                <a:gd name="connsiteY3" fmla="*/ 63167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667377"/>
                <a:gd name="connsiteY0" fmla="*/ 666557 h 823472"/>
                <a:gd name="connsiteX1" fmla="*/ 53072 w 3667377"/>
                <a:gd name="connsiteY1" fmla="*/ 611141 h 823472"/>
                <a:gd name="connsiteX2" fmla="*/ 2943192 w 3667377"/>
                <a:gd name="connsiteY2" fmla="*/ 823472 h 823472"/>
                <a:gd name="connsiteX3" fmla="*/ 3499390 w 3667377"/>
                <a:gd name="connsiteY3" fmla="*/ 216502 h 823472"/>
                <a:gd name="connsiteX4" fmla="*/ 504142 w 3667377"/>
                <a:gd name="connsiteY4" fmla="*/ 869 h 823472"/>
                <a:gd name="connsiteX5" fmla="*/ 404982 w 3667377"/>
                <a:gd name="connsiteY5" fmla="*/ 47512 h 823472"/>
                <a:gd name="connsiteX6" fmla="*/ 0 w 3667377"/>
                <a:gd name="connsiteY6" fmla="*/ 666557 h 823472"/>
                <a:gd name="connsiteX0" fmla="*/ 0 w 3687206"/>
                <a:gd name="connsiteY0" fmla="*/ 666557 h 828805"/>
                <a:gd name="connsiteX1" fmla="*/ 53072 w 3687206"/>
                <a:gd name="connsiteY1" fmla="*/ 611141 h 828805"/>
                <a:gd name="connsiteX2" fmla="*/ 2943192 w 3687206"/>
                <a:gd name="connsiteY2" fmla="*/ 823472 h 828805"/>
                <a:gd name="connsiteX3" fmla="*/ 3326823 w 3687206"/>
                <a:gd name="connsiteY3" fmla="*/ 716516 h 828805"/>
                <a:gd name="connsiteX4" fmla="*/ 3499390 w 3687206"/>
                <a:gd name="connsiteY4" fmla="*/ 216502 h 828805"/>
                <a:gd name="connsiteX5" fmla="*/ 504142 w 3687206"/>
                <a:gd name="connsiteY5" fmla="*/ 869 h 828805"/>
                <a:gd name="connsiteX6" fmla="*/ 404982 w 3687206"/>
                <a:gd name="connsiteY6" fmla="*/ 47512 h 828805"/>
                <a:gd name="connsiteX7" fmla="*/ 0 w 3687206"/>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5314"/>
                <a:gd name="connsiteX1" fmla="*/ 53072 w 3499390"/>
                <a:gd name="connsiteY1" fmla="*/ 611141 h 825314"/>
                <a:gd name="connsiteX2" fmla="*/ 2943192 w 3499390"/>
                <a:gd name="connsiteY2" fmla="*/ 823472 h 825314"/>
                <a:gd name="connsiteX3" fmla="*/ 3326823 w 3499390"/>
                <a:gd name="connsiteY3" fmla="*/ 716516 h 825314"/>
                <a:gd name="connsiteX4" fmla="*/ 3499390 w 3499390"/>
                <a:gd name="connsiteY4" fmla="*/ 216502 h 825314"/>
                <a:gd name="connsiteX5" fmla="*/ 504142 w 3499390"/>
                <a:gd name="connsiteY5" fmla="*/ 869 h 825314"/>
                <a:gd name="connsiteX6" fmla="*/ 404982 w 3499390"/>
                <a:gd name="connsiteY6" fmla="*/ 47512 h 825314"/>
                <a:gd name="connsiteX7" fmla="*/ 0 w 3499390"/>
                <a:gd name="connsiteY7" fmla="*/ 666557 h 825314"/>
                <a:gd name="connsiteX0" fmla="*/ 0 w 3499390"/>
                <a:gd name="connsiteY0" fmla="*/ 666557 h 824780"/>
                <a:gd name="connsiteX1" fmla="*/ 53072 w 3499390"/>
                <a:gd name="connsiteY1" fmla="*/ 611141 h 824780"/>
                <a:gd name="connsiteX2" fmla="*/ 2943192 w 3499390"/>
                <a:gd name="connsiteY2" fmla="*/ 823472 h 824780"/>
                <a:gd name="connsiteX3" fmla="*/ 3210037 w 3499390"/>
                <a:gd name="connsiteY3" fmla="*/ 665188 h 824780"/>
                <a:gd name="connsiteX4" fmla="*/ 3499390 w 3499390"/>
                <a:gd name="connsiteY4" fmla="*/ 216502 h 824780"/>
                <a:gd name="connsiteX5" fmla="*/ 504142 w 3499390"/>
                <a:gd name="connsiteY5" fmla="*/ 869 h 824780"/>
                <a:gd name="connsiteX6" fmla="*/ 404982 w 3499390"/>
                <a:gd name="connsiteY6" fmla="*/ 47512 h 824780"/>
                <a:gd name="connsiteX7" fmla="*/ 0 w 3499390"/>
                <a:gd name="connsiteY7" fmla="*/ 666557 h 824780"/>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9390" h="821095">
                  <a:moveTo>
                    <a:pt x="0" y="666557"/>
                  </a:moveTo>
                  <a:cubicBezTo>
                    <a:pt x="13449" y="653347"/>
                    <a:pt x="13975" y="620123"/>
                    <a:pt x="53072" y="611141"/>
                  </a:cubicBezTo>
                  <a:lnTo>
                    <a:pt x="2943311" y="821095"/>
                  </a:lnTo>
                  <a:cubicBezTo>
                    <a:pt x="3005436" y="801540"/>
                    <a:pt x="3012370" y="796979"/>
                    <a:pt x="3052789" y="746927"/>
                  </a:cubicBezTo>
                  <a:cubicBezTo>
                    <a:pt x="3124834" y="660979"/>
                    <a:pt x="3397427" y="366219"/>
                    <a:pt x="3499390" y="216502"/>
                  </a:cubicBezTo>
                  <a:cubicBezTo>
                    <a:pt x="3058516" y="208688"/>
                    <a:pt x="1019877" y="29034"/>
                    <a:pt x="504142" y="869"/>
                  </a:cubicBezTo>
                  <a:cubicBezTo>
                    <a:pt x="486496" y="-3445"/>
                    <a:pt x="427767" y="7706"/>
                    <a:pt x="404982" y="47512"/>
                  </a:cubicBezTo>
                  <a:cubicBezTo>
                    <a:pt x="203651" y="342131"/>
                    <a:pt x="16460" y="568583"/>
                    <a:pt x="0" y="666557"/>
                  </a:cubicBezTo>
                  <a:close/>
                </a:path>
              </a:pathLst>
            </a:custGeom>
            <a:gradFill flip="none" rotWithShape="1">
              <a:gsLst>
                <a:gs pos="69000">
                  <a:srgbClr val="DEDCE1"/>
                </a:gs>
                <a:gs pos="37000">
                  <a:srgbClr val="DCD7DE"/>
                </a:gs>
                <a:gs pos="100000">
                  <a:srgbClr val="E0DEE3"/>
                </a:gs>
                <a:gs pos="0">
                  <a:srgbClr val="BCB4B4"/>
                </a:gs>
              </a:gsLst>
              <a:lin ang="13200000" scaled="0"/>
              <a:tileRect/>
            </a:gradFill>
            <a:ln w="3175">
              <a:noFill/>
            </a:ln>
            <a:effectLst>
              <a:outerShdw blurRad="50800" dist="38100" dir="5400000" sx="96000" sy="96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 name="圆角矩形 6"/>
            <p:cNvSpPr/>
            <p:nvPr/>
          </p:nvSpPr>
          <p:spPr>
            <a:xfrm>
              <a:off x="2831445" y="2353346"/>
              <a:ext cx="504056" cy="466630"/>
            </a:xfrm>
            <a:prstGeom prst="roundRect">
              <a:avLst/>
            </a:prstGeom>
            <a:solidFill>
              <a:srgbClr val="A1999B"/>
            </a:solidFill>
            <a:ln>
              <a:noFill/>
            </a:ln>
            <a:effectLst>
              <a:outerShdw blurRad="419100" dist="38100" sx="107000" sy="107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 name="圆角矩形 7"/>
            <p:cNvSpPr/>
            <p:nvPr/>
          </p:nvSpPr>
          <p:spPr>
            <a:xfrm>
              <a:off x="6203807" y="1203598"/>
              <a:ext cx="569554" cy="695908"/>
            </a:xfrm>
            <a:prstGeom prst="roundRect">
              <a:avLst/>
            </a:prstGeom>
            <a:solidFill>
              <a:srgbClr val="A199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圆角矩形 8"/>
            <p:cNvSpPr/>
            <p:nvPr/>
          </p:nvSpPr>
          <p:spPr>
            <a:xfrm>
              <a:off x="6410414" y="1334950"/>
              <a:ext cx="569554" cy="437357"/>
            </a:xfrm>
            <a:prstGeom prst="roundRect">
              <a:avLst/>
            </a:prstGeom>
            <a:solidFill>
              <a:srgbClr val="8C81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任意多边形 9"/>
            <p:cNvSpPr/>
            <p:nvPr/>
          </p:nvSpPr>
          <p:spPr>
            <a:xfrm rot="21394331">
              <a:off x="2808960" y="1630570"/>
              <a:ext cx="4211313" cy="825699"/>
            </a:xfrm>
            <a:custGeom>
              <a:avLst/>
              <a:gdLst>
                <a:gd name="connsiteX0" fmla="*/ 0 w 388144"/>
                <a:gd name="connsiteY0" fmla="*/ 345281 h 345281"/>
                <a:gd name="connsiteX1" fmla="*/ 28575 w 388144"/>
                <a:gd name="connsiteY1" fmla="*/ 302419 h 345281"/>
                <a:gd name="connsiteX2" fmla="*/ 69056 w 388144"/>
                <a:gd name="connsiteY2" fmla="*/ 290513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28575 w 388144"/>
                <a:gd name="connsiteY1" fmla="*/ 302419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41381 w 388144"/>
                <a:gd name="connsiteY1" fmla="*/ 324810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7111"/>
                <a:gd name="connsiteY0" fmla="*/ 364440 h 364440"/>
                <a:gd name="connsiteX1" fmla="*/ 40348 w 387111"/>
                <a:gd name="connsiteY1" fmla="*/ 324810 h 364440"/>
                <a:gd name="connsiteX2" fmla="*/ 96329 w 387111"/>
                <a:gd name="connsiteY2" fmla="*/ 321172 h 364440"/>
                <a:gd name="connsiteX3" fmla="*/ 387111 w 387111"/>
                <a:gd name="connsiteY3" fmla="*/ 290513 h 364440"/>
                <a:gd name="connsiteX4" fmla="*/ 229948 w 387111"/>
                <a:gd name="connsiteY4" fmla="*/ 0 h 364440"/>
                <a:gd name="connsiteX5" fmla="*/ 0 w 387111"/>
                <a:gd name="connsiteY5" fmla="*/ 364440 h 364440"/>
                <a:gd name="connsiteX0" fmla="*/ 0 w 398611"/>
                <a:gd name="connsiteY0" fmla="*/ 364440 h 364440"/>
                <a:gd name="connsiteX1" fmla="*/ 40348 w 398611"/>
                <a:gd name="connsiteY1" fmla="*/ 324810 h 364440"/>
                <a:gd name="connsiteX2" fmla="*/ 96329 w 398611"/>
                <a:gd name="connsiteY2" fmla="*/ 321172 h 364440"/>
                <a:gd name="connsiteX3" fmla="*/ 398611 w 398611"/>
                <a:gd name="connsiteY3" fmla="*/ 339049 h 364440"/>
                <a:gd name="connsiteX4" fmla="*/ 229948 w 398611"/>
                <a:gd name="connsiteY4" fmla="*/ 0 h 364440"/>
                <a:gd name="connsiteX5" fmla="*/ 0 w 398611"/>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73236 h 373236"/>
                <a:gd name="connsiteX1" fmla="*/ 40348 w 402457"/>
                <a:gd name="connsiteY1" fmla="*/ 333606 h 373236"/>
                <a:gd name="connsiteX2" fmla="*/ 96329 w 402457"/>
                <a:gd name="connsiteY2" fmla="*/ 329968 h 373236"/>
                <a:gd name="connsiteX3" fmla="*/ 402457 w 402457"/>
                <a:gd name="connsiteY3" fmla="*/ 350506 h 373236"/>
                <a:gd name="connsiteX4" fmla="*/ 240333 w 402457"/>
                <a:gd name="connsiteY4" fmla="*/ 0 h 373236"/>
                <a:gd name="connsiteX5" fmla="*/ 0 w 402457"/>
                <a:gd name="connsiteY5" fmla="*/ 373236 h 373236"/>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31497"/>
                <a:gd name="connsiteY0" fmla="*/ 672007 h 672007"/>
                <a:gd name="connsiteX1" fmla="*/ 53072 w 431497"/>
                <a:gd name="connsiteY1" fmla="*/ 616591 h 672007"/>
                <a:gd name="connsiteX2" fmla="*/ 400832 w 431497"/>
                <a:gd name="connsiteY2" fmla="*/ 642003 h 672007"/>
                <a:gd name="connsiteX3" fmla="*/ 431497 w 431497"/>
                <a:gd name="connsiteY3" fmla="*/ 0 h 672007"/>
                <a:gd name="connsiteX4" fmla="*/ 0 w 431497"/>
                <a:gd name="connsiteY4" fmla="*/ 672007 h 672007"/>
                <a:gd name="connsiteX0" fmla="*/ 0 w 410808"/>
                <a:gd name="connsiteY0" fmla="*/ 616241 h 616241"/>
                <a:gd name="connsiteX1" fmla="*/ 53072 w 410808"/>
                <a:gd name="connsiteY1" fmla="*/ 560825 h 616241"/>
                <a:gd name="connsiteX2" fmla="*/ 400832 w 410808"/>
                <a:gd name="connsiteY2" fmla="*/ 586237 h 616241"/>
                <a:gd name="connsiteX3" fmla="*/ 410808 w 410808"/>
                <a:gd name="connsiteY3" fmla="*/ 0 h 616241"/>
                <a:gd name="connsiteX4" fmla="*/ 0 w 410808"/>
                <a:gd name="connsiteY4" fmla="*/ 616241 h 616241"/>
                <a:gd name="connsiteX0" fmla="*/ 0 w 549996"/>
                <a:gd name="connsiteY0" fmla="*/ 616445 h 616445"/>
                <a:gd name="connsiteX1" fmla="*/ 53072 w 549996"/>
                <a:gd name="connsiteY1" fmla="*/ 561029 h 616445"/>
                <a:gd name="connsiteX2" fmla="*/ 400832 w 549996"/>
                <a:gd name="connsiteY2" fmla="*/ 586441 h 616445"/>
                <a:gd name="connsiteX3" fmla="*/ 410808 w 549996"/>
                <a:gd name="connsiteY3" fmla="*/ 204 h 616445"/>
                <a:gd name="connsiteX4" fmla="*/ 0 w 549996"/>
                <a:gd name="connsiteY4" fmla="*/ 616445 h 616445"/>
                <a:gd name="connsiteX0" fmla="*/ 0 w 472380"/>
                <a:gd name="connsiteY0" fmla="*/ 687237 h 687237"/>
                <a:gd name="connsiteX1" fmla="*/ 53072 w 472380"/>
                <a:gd name="connsiteY1" fmla="*/ 631821 h 687237"/>
                <a:gd name="connsiteX2" fmla="*/ 400832 w 472380"/>
                <a:gd name="connsiteY2" fmla="*/ 657233 h 687237"/>
                <a:gd name="connsiteX3" fmla="*/ 469460 w 472380"/>
                <a:gd name="connsiteY3" fmla="*/ 78694 h 687237"/>
                <a:gd name="connsiteX4" fmla="*/ 410808 w 472380"/>
                <a:gd name="connsiteY4" fmla="*/ 70996 h 687237"/>
                <a:gd name="connsiteX5" fmla="*/ 0 w 472380"/>
                <a:gd name="connsiteY5" fmla="*/ 687237 h 687237"/>
                <a:gd name="connsiteX0" fmla="*/ 0 w 482476"/>
                <a:gd name="connsiteY0" fmla="*/ 679333 h 679333"/>
                <a:gd name="connsiteX1" fmla="*/ 53072 w 482476"/>
                <a:gd name="connsiteY1" fmla="*/ 623917 h 679333"/>
                <a:gd name="connsiteX2" fmla="*/ 400832 w 482476"/>
                <a:gd name="connsiteY2" fmla="*/ 649329 h 679333"/>
                <a:gd name="connsiteX3" fmla="*/ 469460 w 482476"/>
                <a:gd name="connsiteY3" fmla="*/ 70790 h 679333"/>
                <a:gd name="connsiteX4" fmla="*/ 410808 w 482476"/>
                <a:gd name="connsiteY4" fmla="*/ 63092 h 679333"/>
                <a:gd name="connsiteX5" fmla="*/ 0 w 482476"/>
                <a:gd name="connsiteY5" fmla="*/ 679333 h 679333"/>
                <a:gd name="connsiteX0" fmla="*/ 0 w 584493"/>
                <a:gd name="connsiteY0" fmla="*/ 703234 h 703234"/>
                <a:gd name="connsiteX1" fmla="*/ 53072 w 584493"/>
                <a:gd name="connsiteY1" fmla="*/ 647818 h 703234"/>
                <a:gd name="connsiteX2" fmla="*/ 400832 w 584493"/>
                <a:gd name="connsiteY2" fmla="*/ 673230 h 703234"/>
                <a:gd name="connsiteX3" fmla="*/ 581203 w 584493"/>
                <a:gd name="connsiteY3" fmla="*/ 47851 h 703234"/>
                <a:gd name="connsiteX4" fmla="*/ 410808 w 584493"/>
                <a:gd name="connsiteY4" fmla="*/ 86993 h 703234"/>
                <a:gd name="connsiteX5" fmla="*/ 0 w 584493"/>
                <a:gd name="connsiteY5" fmla="*/ 703234 h 703234"/>
                <a:gd name="connsiteX0" fmla="*/ 0 w 583252"/>
                <a:gd name="connsiteY0" fmla="*/ 712418 h 712418"/>
                <a:gd name="connsiteX1" fmla="*/ 53072 w 583252"/>
                <a:gd name="connsiteY1" fmla="*/ 657002 h 712418"/>
                <a:gd name="connsiteX2" fmla="*/ 400832 w 583252"/>
                <a:gd name="connsiteY2" fmla="*/ 682414 h 712418"/>
                <a:gd name="connsiteX3" fmla="*/ 579932 w 583252"/>
                <a:gd name="connsiteY3" fmla="*/ 42631 h 712418"/>
                <a:gd name="connsiteX4" fmla="*/ 410808 w 583252"/>
                <a:gd name="connsiteY4" fmla="*/ 96177 h 712418"/>
                <a:gd name="connsiteX5" fmla="*/ 0 w 583252"/>
                <a:gd name="connsiteY5" fmla="*/ 712418 h 712418"/>
                <a:gd name="connsiteX0" fmla="*/ 0 w 579932"/>
                <a:gd name="connsiteY0" fmla="*/ 682354 h 682354"/>
                <a:gd name="connsiteX1" fmla="*/ 53072 w 579932"/>
                <a:gd name="connsiteY1" fmla="*/ 626938 h 682354"/>
                <a:gd name="connsiteX2" fmla="*/ 400832 w 579932"/>
                <a:gd name="connsiteY2" fmla="*/ 652350 h 682354"/>
                <a:gd name="connsiteX3" fmla="*/ 579932 w 579932"/>
                <a:gd name="connsiteY3" fmla="*/ 12567 h 682354"/>
                <a:gd name="connsiteX4" fmla="*/ 410808 w 579932"/>
                <a:gd name="connsiteY4" fmla="*/ 66113 h 682354"/>
                <a:gd name="connsiteX5" fmla="*/ 0 w 579932"/>
                <a:gd name="connsiteY5" fmla="*/ 682354 h 682354"/>
                <a:gd name="connsiteX0" fmla="*/ 0 w 579932"/>
                <a:gd name="connsiteY0" fmla="*/ 672730 h 672730"/>
                <a:gd name="connsiteX1" fmla="*/ 53072 w 579932"/>
                <a:gd name="connsiteY1" fmla="*/ 617314 h 672730"/>
                <a:gd name="connsiteX2" fmla="*/ 400832 w 579932"/>
                <a:gd name="connsiteY2" fmla="*/ 642726 h 672730"/>
                <a:gd name="connsiteX3" fmla="*/ 579932 w 579932"/>
                <a:gd name="connsiteY3" fmla="*/ 2943 h 672730"/>
                <a:gd name="connsiteX4" fmla="*/ 410808 w 579932"/>
                <a:gd name="connsiteY4" fmla="*/ 56489 h 672730"/>
                <a:gd name="connsiteX5" fmla="*/ 0 w 579932"/>
                <a:gd name="connsiteY5" fmla="*/ 672730 h 672730"/>
                <a:gd name="connsiteX0" fmla="*/ 0 w 579932"/>
                <a:gd name="connsiteY0" fmla="*/ 673441 h 673441"/>
                <a:gd name="connsiteX1" fmla="*/ 53072 w 579932"/>
                <a:gd name="connsiteY1" fmla="*/ 618025 h 673441"/>
                <a:gd name="connsiteX2" fmla="*/ 400832 w 579932"/>
                <a:gd name="connsiteY2" fmla="*/ 643437 h 673441"/>
                <a:gd name="connsiteX3" fmla="*/ 579932 w 579932"/>
                <a:gd name="connsiteY3" fmla="*/ 3654 h 673441"/>
                <a:gd name="connsiteX4" fmla="*/ 404982 w 579932"/>
                <a:gd name="connsiteY4" fmla="*/ 54396 h 673441"/>
                <a:gd name="connsiteX5" fmla="*/ 0 w 579932"/>
                <a:gd name="connsiteY5" fmla="*/ 673441 h 673441"/>
                <a:gd name="connsiteX0" fmla="*/ 0 w 2933356"/>
                <a:gd name="connsiteY0" fmla="*/ 673441 h 817618"/>
                <a:gd name="connsiteX1" fmla="*/ 53072 w 2933356"/>
                <a:gd name="connsiteY1" fmla="*/ 618025 h 817618"/>
                <a:gd name="connsiteX2" fmla="*/ 2931894 w 2933356"/>
                <a:gd name="connsiteY2" fmla="*/ 817618 h 817618"/>
                <a:gd name="connsiteX3" fmla="*/ 579932 w 2933356"/>
                <a:gd name="connsiteY3" fmla="*/ 3654 h 817618"/>
                <a:gd name="connsiteX4" fmla="*/ 404982 w 2933356"/>
                <a:gd name="connsiteY4" fmla="*/ 54396 h 817618"/>
                <a:gd name="connsiteX5" fmla="*/ 0 w 2933356"/>
                <a:gd name="connsiteY5" fmla="*/ 673441 h 817618"/>
                <a:gd name="connsiteX0" fmla="*/ 0 w 3503473"/>
                <a:gd name="connsiteY0" fmla="*/ 631843 h 776020"/>
                <a:gd name="connsiteX1" fmla="*/ 53072 w 3503473"/>
                <a:gd name="connsiteY1" fmla="*/ 576427 h 776020"/>
                <a:gd name="connsiteX2" fmla="*/ 2931894 w 3503473"/>
                <a:gd name="connsiteY2" fmla="*/ 776020 h 776020"/>
                <a:gd name="connsiteX3" fmla="*/ 3503473 w 3503473"/>
                <a:gd name="connsiteY3" fmla="*/ 179697 h 776020"/>
                <a:gd name="connsiteX4" fmla="*/ 404982 w 3503473"/>
                <a:gd name="connsiteY4" fmla="*/ 12798 h 776020"/>
                <a:gd name="connsiteX5" fmla="*/ 0 w 3503473"/>
                <a:gd name="connsiteY5" fmla="*/ 631843 h 776020"/>
                <a:gd name="connsiteX0" fmla="*/ 0 w 3503473"/>
                <a:gd name="connsiteY0" fmla="*/ 631843 h 790281"/>
                <a:gd name="connsiteX1" fmla="*/ 53072 w 3503473"/>
                <a:gd name="connsiteY1" fmla="*/ 576427 h 790281"/>
                <a:gd name="connsiteX2" fmla="*/ 2931182 w 3503473"/>
                <a:gd name="connsiteY2" fmla="*/ 790281 h 790281"/>
                <a:gd name="connsiteX3" fmla="*/ 3503473 w 3503473"/>
                <a:gd name="connsiteY3" fmla="*/ 179697 h 790281"/>
                <a:gd name="connsiteX4" fmla="*/ 404982 w 3503473"/>
                <a:gd name="connsiteY4" fmla="*/ 12798 h 790281"/>
                <a:gd name="connsiteX5" fmla="*/ 0 w 3503473"/>
                <a:gd name="connsiteY5" fmla="*/ 631843 h 790281"/>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99390"/>
                <a:gd name="connsiteY0" fmla="*/ 631748 h 790186"/>
                <a:gd name="connsiteX1" fmla="*/ 53072 w 3499390"/>
                <a:gd name="connsiteY1" fmla="*/ 576332 h 790186"/>
                <a:gd name="connsiteX2" fmla="*/ 2931182 w 3499390"/>
                <a:gd name="connsiteY2" fmla="*/ 790186 h 790186"/>
                <a:gd name="connsiteX3" fmla="*/ 3499390 w 3499390"/>
                <a:gd name="connsiteY3" fmla="*/ 181693 h 790186"/>
                <a:gd name="connsiteX4" fmla="*/ 404982 w 3499390"/>
                <a:gd name="connsiteY4" fmla="*/ 12703 h 790186"/>
                <a:gd name="connsiteX5" fmla="*/ 0 w 3499390"/>
                <a:gd name="connsiteY5" fmla="*/ 631748 h 790186"/>
                <a:gd name="connsiteX0" fmla="*/ 0 w 3616166"/>
                <a:gd name="connsiteY0" fmla="*/ 631748 h 822147"/>
                <a:gd name="connsiteX1" fmla="*/ 53072 w 3616166"/>
                <a:gd name="connsiteY1" fmla="*/ 576332 h 822147"/>
                <a:gd name="connsiteX2" fmla="*/ 2931182 w 3616166"/>
                <a:gd name="connsiteY2" fmla="*/ 790186 h 822147"/>
                <a:gd name="connsiteX3" fmla="*/ 2961103 w 3616166"/>
                <a:gd name="connsiteY3" fmla="*/ 755628 h 822147"/>
                <a:gd name="connsiteX4" fmla="*/ 3499390 w 3616166"/>
                <a:gd name="connsiteY4" fmla="*/ 181693 h 822147"/>
                <a:gd name="connsiteX5" fmla="*/ 404982 w 3616166"/>
                <a:gd name="connsiteY5" fmla="*/ 12703 h 822147"/>
                <a:gd name="connsiteX6" fmla="*/ 0 w 3616166"/>
                <a:gd name="connsiteY6" fmla="*/ 631748 h 822147"/>
                <a:gd name="connsiteX0" fmla="*/ 0 w 3747211"/>
                <a:gd name="connsiteY0" fmla="*/ 631748 h 794305"/>
                <a:gd name="connsiteX1" fmla="*/ 53072 w 3747211"/>
                <a:gd name="connsiteY1" fmla="*/ 576332 h 794305"/>
                <a:gd name="connsiteX2" fmla="*/ 2931182 w 3747211"/>
                <a:gd name="connsiteY2" fmla="*/ 790186 h 794305"/>
                <a:gd name="connsiteX3" fmla="*/ 3598472 w 3747211"/>
                <a:gd name="connsiteY3" fmla="*/ 579558 h 794305"/>
                <a:gd name="connsiteX4" fmla="*/ 3499390 w 3747211"/>
                <a:gd name="connsiteY4" fmla="*/ 181693 h 794305"/>
                <a:gd name="connsiteX5" fmla="*/ 404982 w 3747211"/>
                <a:gd name="connsiteY5" fmla="*/ 12703 h 794305"/>
                <a:gd name="connsiteX6" fmla="*/ 0 w 3747211"/>
                <a:gd name="connsiteY6" fmla="*/ 631748 h 794305"/>
                <a:gd name="connsiteX0" fmla="*/ 0 w 3674733"/>
                <a:gd name="connsiteY0" fmla="*/ 631748 h 794305"/>
                <a:gd name="connsiteX1" fmla="*/ 53072 w 3674733"/>
                <a:gd name="connsiteY1" fmla="*/ 576332 h 794305"/>
                <a:gd name="connsiteX2" fmla="*/ 2931182 w 3674733"/>
                <a:gd name="connsiteY2" fmla="*/ 790186 h 794305"/>
                <a:gd name="connsiteX3" fmla="*/ 3598472 w 3674733"/>
                <a:gd name="connsiteY3" fmla="*/ 579558 h 794305"/>
                <a:gd name="connsiteX4" fmla="*/ 3499390 w 3674733"/>
                <a:gd name="connsiteY4" fmla="*/ 181693 h 794305"/>
                <a:gd name="connsiteX5" fmla="*/ 404982 w 3674733"/>
                <a:gd name="connsiteY5" fmla="*/ 12703 h 794305"/>
                <a:gd name="connsiteX6" fmla="*/ 0 w 3674733"/>
                <a:gd name="connsiteY6" fmla="*/ 631748 h 794305"/>
                <a:gd name="connsiteX0" fmla="*/ 0 w 3598472"/>
                <a:gd name="connsiteY0" fmla="*/ 631748 h 794305"/>
                <a:gd name="connsiteX1" fmla="*/ 53072 w 3598472"/>
                <a:gd name="connsiteY1" fmla="*/ 576332 h 794305"/>
                <a:gd name="connsiteX2" fmla="*/ 2931182 w 3598472"/>
                <a:gd name="connsiteY2" fmla="*/ 790186 h 794305"/>
                <a:gd name="connsiteX3" fmla="*/ 3598472 w 3598472"/>
                <a:gd name="connsiteY3" fmla="*/ 579558 h 794305"/>
                <a:gd name="connsiteX4" fmla="*/ 3499390 w 3598472"/>
                <a:gd name="connsiteY4" fmla="*/ 181693 h 794305"/>
                <a:gd name="connsiteX5" fmla="*/ 404982 w 3598472"/>
                <a:gd name="connsiteY5" fmla="*/ 12703 h 794305"/>
                <a:gd name="connsiteX6" fmla="*/ 0 w 3598472"/>
                <a:gd name="connsiteY6" fmla="*/ 631748 h 794305"/>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05084"/>
                <a:gd name="connsiteX1" fmla="*/ 53072 w 3499390"/>
                <a:gd name="connsiteY1" fmla="*/ 576332 h 805084"/>
                <a:gd name="connsiteX2" fmla="*/ 2931182 w 3499390"/>
                <a:gd name="connsiteY2" fmla="*/ 790186 h 805084"/>
                <a:gd name="connsiteX3" fmla="*/ 3112607 w 3499390"/>
                <a:gd name="connsiteY3" fmla="*/ 709257 h 805084"/>
                <a:gd name="connsiteX4" fmla="*/ 3499390 w 3499390"/>
                <a:gd name="connsiteY4" fmla="*/ 181693 h 805084"/>
                <a:gd name="connsiteX5" fmla="*/ 404982 w 3499390"/>
                <a:gd name="connsiteY5" fmla="*/ 12703 h 805084"/>
                <a:gd name="connsiteX6" fmla="*/ 0 w 3499390"/>
                <a:gd name="connsiteY6" fmla="*/ 631748 h 805084"/>
                <a:gd name="connsiteX0" fmla="*/ 0 w 3499390"/>
                <a:gd name="connsiteY0" fmla="*/ 631748 h 795385"/>
                <a:gd name="connsiteX1" fmla="*/ 53072 w 3499390"/>
                <a:gd name="connsiteY1" fmla="*/ 576332 h 795385"/>
                <a:gd name="connsiteX2" fmla="*/ 2931182 w 3499390"/>
                <a:gd name="connsiteY2" fmla="*/ 790186 h 795385"/>
                <a:gd name="connsiteX3" fmla="*/ 3112607 w 3499390"/>
                <a:gd name="connsiteY3" fmla="*/ 709257 h 795385"/>
                <a:gd name="connsiteX4" fmla="*/ 3499390 w 3499390"/>
                <a:gd name="connsiteY4" fmla="*/ 181693 h 795385"/>
                <a:gd name="connsiteX5" fmla="*/ 404982 w 3499390"/>
                <a:gd name="connsiteY5" fmla="*/ 12703 h 795385"/>
                <a:gd name="connsiteX6" fmla="*/ 0 w 3499390"/>
                <a:gd name="connsiteY6" fmla="*/ 631748 h 795385"/>
                <a:gd name="connsiteX0" fmla="*/ 0 w 3499390"/>
                <a:gd name="connsiteY0" fmla="*/ 631748 h 790186"/>
                <a:gd name="connsiteX1" fmla="*/ 53072 w 3499390"/>
                <a:gd name="connsiteY1" fmla="*/ 576332 h 790186"/>
                <a:gd name="connsiteX2" fmla="*/ 2931182 w 3499390"/>
                <a:gd name="connsiteY2" fmla="*/ 790186 h 790186"/>
                <a:gd name="connsiteX3" fmla="*/ 3112607 w 3499390"/>
                <a:gd name="connsiteY3" fmla="*/ 709257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105747 w 3499390"/>
                <a:gd name="connsiteY3" fmla="*/ 687294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35270 w 3499390"/>
                <a:gd name="connsiteY3" fmla="*/ 74425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2983701 w 3499390"/>
                <a:gd name="connsiteY3" fmla="*/ 78110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88663"/>
                <a:gd name="connsiteX1" fmla="*/ 53072 w 3499390"/>
                <a:gd name="connsiteY1" fmla="*/ 576332 h 788663"/>
                <a:gd name="connsiteX2" fmla="*/ 2943192 w 3499390"/>
                <a:gd name="connsiteY2" fmla="*/ 788663 h 788663"/>
                <a:gd name="connsiteX3" fmla="*/ 3000626 w 3499390"/>
                <a:gd name="connsiteY3" fmla="*/ 760851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3004828 w 3499390"/>
                <a:gd name="connsiteY3" fmla="*/ 756382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76493 h 833408"/>
                <a:gd name="connsiteX1" fmla="*/ 53072 w 3499390"/>
                <a:gd name="connsiteY1" fmla="*/ 621077 h 833408"/>
                <a:gd name="connsiteX2" fmla="*/ 2943192 w 3499390"/>
                <a:gd name="connsiteY2" fmla="*/ 833408 h 833408"/>
                <a:gd name="connsiteX3" fmla="*/ 3004828 w 3499390"/>
                <a:gd name="connsiteY3" fmla="*/ 801127 h 833408"/>
                <a:gd name="connsiteX4" fmla="*/ 3499390 w 3499390"/>
                <a:gd name="connsiteY4" fmla="*/ 226438 h 833408"/>
                <a:gd name="connsiteX5" fmla="*/ 466564 w 3499390"/>
                <a:gd name="connsiteY5" fmla="*/ 46273 h 833408"/>
                <a:gd name="connsiteX6" fmla="*/ 404982 w 3499390"/>
                <a:gd name="connsiteY6" fmla="*/ 57448 h 833408"/>
                <a:gd name="connsiteX7" fmla="*/ 0 w 3499390"/>
                <a:gd name="connsiteY7" fmla="*/ 676493 h 833408"/>
                <a:gd name="connsiteX0" fmla="*/ 0 w 3499390"/>
                <a:gd name="connsiteY0" fmla="*/ 692433 h 849348"/>
                <a:gd name="connsiteX1" fmla="*/ 53072 w 3499390"/>
                <a:gd name="connsiteY1" fmla="*/ 637017 h 849348"/>
                <a:gd name="connsiteX2" fmla="*/ 2943192 w 3499390"/>
                <a:gd name="connsiteY2" fmla="*/ 849348 h 849348"/>
                <a:gd name="connsiteX3" fmla="*/ 3004828 w 3499390"/>
                <a:gd name="connsiteY3" fmla="*/ 817067 h 849348"/>
                <a:gd name="connsiteX4" fmla="*/ 3499390 w 3499390"/>
                <a:gd name="connsiteY4" fmla="*/ 242378 h 849348"/>
                <a:gd name="connsiteX5" fmla="*/ 506123 w 3499390"/>
                <a:gd name="connsiteY5" fmla="*/ 26887 h 849348"/>
                <a:gd name="connsiteX6" fmla="*/ 404982 w 3499390"/>
                <a:gd name="connsiteY6" fmla="*/ 73388 h 849348"/>
                <a:gd name="connsiteX7" fmla="*/ 0 w 3499390"/>
                <a:gd name="connsiteY7" fmla="*/ 692433 h 849348"/>
                <a:gd name="connsiteX0" fmla="*/ 0 w 3499390"/>
                <a:gd name="connsiteY0" fmla="*/ 683353 h 840268"/>
                <a:gd name="connsiteX1" fmla="*/ 53072 w 3499390"/>
                <a:gd name="connsiteY1" fmla="*/ 627937 h 840268"/>
                <a:gd name="connsiteX2" fmla="*/ 2943192 w 3499390"/>
                <a:gd name="connsiteY2" fmla="*/ 840268 h 840268"/>
                <a:gd name="connsiteX3" fmla="*/ 3004828 w 3499390"/>
                <a:gd name="connsiteY3" fmla="*/ 807987 h 840268"/>
                <a:gd name="connsiteX4" fmla="*/ 3499390 w 3499390"/>
                <a:gd name="connsiteY4" fmla="*/ 233298 h 840268"/>
                <a:gd name="connsiteX5" fmla="*/ 506123 w 3499390"/>
                <a:gd name="connsiteY5" fmla="*/ 17807 h 840268"/>
                <a:gd name="connsiteX6" fmla="*/ 404982 w 3499390"/>
                <a:gd name="connsiteY6" fmla="*/ 64308 h 840268"/>
                <a:gd name="connsiteX7" fmla="*/ 0 w 3499390"/>
                <a:gd name="connsiteY7" fmla="*/ 683353 h 840268"/>
                <a:gd name="connsiteX0" fmla="*/ 0 w 3499390"/>
                <a:gd name="connsiteY0" fmla="*/ 666423 h 823338"/>
                <a:gd name="connsiteX1" fmla="*/ 53072 w 3499390"/>
                <a:gd name="connsiteY1" fmla="*/ 611007 h 823338"/>
                <a:gd name="connsiteX2" fmla="*/ 2943192 w 3499390"/>
                <a:gd name="connsiteY2" fmla="*/ 823338 h 823338"/>
                <a:gd name="connsiteX3" fmla="*/ 3004828 w 3499390"/>
                <a:gd name="connsiteY3" fmla="*/ 791057 h 823338"/>
                <a:gd name="connsiteX4" fmla="*/ 3499390 w 3499390"/>
                <a:gd name="connsiteY4" fmla="*/ 216368 h 823338"/>
                <a:gd name="connsiteX5" fmla="*/ 506123 w 3499390"/>
                <a:gd name="connsiteY5" fmla="*/ 877 h 823338"/>
                <a:gd name="connsiteX6" fmla="*/ 404982 w 3499390"/>
                <a:gd name="connsiteY6" fmla="*/ 47378 h 823338"/>
                <a:gd name="connsiteX7" fmla="*/ 0 w 3499390"/>
                <a:gd name="connsiteY7" fmla="*/ 666423 h 823338"/>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30156 w 3499390"/>
                <a:gd name="connsiteY3" fmla="*/ 76199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06936 w 3499390"/>
                <a:gd name="connsiteY3" fmla="*/ 698334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42091 w 3499390"/>
                <a:gd name="connsiteY3" fmla="*/ 63167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667377"/>
                <a:gd name="connsiteY0" fmla="*/ 666557 h 823472"/>
                <a:gd name="connsiteX1" fmla="*/ 53072 w 3667377"/>
                <a:gd name="connsiteY1" fmla="*/ 611141 h 823472"/>
                <a:gd name="connsiteX2" fmla="*/ 2943192 w 3667377"/>
                <a:gd name="connsiteY2" fmla="*/ 823472 h 823472"/>
                <a:gd name="connsiteX3" fmla="*/ 3499390 w 3667377"/>
                <a:gd name="connsiteY3" fmla="*/ 216502 h 823472"/>
                <a:gd name="connsiteX4" fmla="*/ 504142 w 3667377"/>
                <a:gd name="connsiteY4" fmla="*/ 869 h 823472"/>
                <a:gd name="connsiteX5" fmla="*/ 404982 w 3667377"/>
                <a:gd name="connsiteY5" fmla="*/ 47512 h 823472"/>
                <a:gd name="connsiteX6" fmla="*/ 0 w 3667377"/>
                <a:gd name="connsiteY6" fmla="*/ 666557 h 823472"/>
                <a:gd name="connsiteX0" fmla="*/ 0 w 3687206"/>
                <a:gd name="connsiteY0" fmla="*/ 666557 h 828805"/>
                <a:gd name="connsiteX1" fmla="*/ 53072 w 3687206"/>
                <a:gd name="connsiteY1" fmla="*/ 611141 h 828805"/>
                <a:gd name="connsiteX2" fmla="*/ 2943192 w 3687206"/>
                <a:gd name="connsiteY2" fmla="*/ 823472 h 828805"/>
                <a:gd name="connsiteX3" fmla="*/ 3326823 w 3687206"/>
                <a:gd name="connsiteY3" fmla="*/ 716516 h 828805"/>
                <a:gd name="connsiteX4" fmla="*/ 3499390 w 3687206"/>
                <a:gd name="connsiteY4" fmla="*/ 216502 h 828805"/>
                <a:gd name="connsiteX5" fmla="*/ 504142 w 3687206"/>
                <a:gd name="connsiteY5" fmla="*/ 869 h 828805"/>
                <a:gd name="connsiteX6" fmla="*/ 404982 w 3687206"/>
                <a:gd name="connsiteY6" fmla="*/ 47512 h 828805"/>
                <a:gd name="connsiteX7" fmla="*/ 0 w 3687206"/>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5314"/>
                <a:gd name="connsiteX1" fmla="*/ 53072 w 3499390"/>
                <a:gd name="connsiteY1" fmla="*/ 611141 h 825314"/>
                <a:gd name="connsiteX2" fmla="*/ 2943192 w 3499390"/>
                <a:gd name="connsiteY2" fmla="*/ 823472 h 825314"/>
                <a:gd name="connsiteX3" fmla="*/ 3326823 w 3499390"/>
                <a:gd name="connsiteY3" fmla="*/ 716516 h 825314"/>
                <a:gd name="connsiteX4" fmla="*/ 3499390 w 3499390"/>
                <a:gd name="connsiteY4" fmla="*/ 216502 h 825314"/>
                <a:gd name="connsiteX5" fmla="*/ 504142 w 3499390"/>
                <a:gd name="connsiteY5" fmla="*/ 869 h 825314"/>
                <a:gd name="connsiteX6" fmla="*/ 404982 w 3499390"/>
                <a:gd name="connsiteY6" fmla="*/ 47512 h 825314"/>
                <a:gd name="connsiteX7" fmla="*/ 0 w 3499390"/>
                <a:gd name="connsiteY7" fmla="*/ 666557 h 825314"/>
                <a:gd name="connsiteX0" fmla="*/ 0 w 3499390"/>
                <a:gd name="connsiteY0" fmla="*/ 666557 h 824780"/>
                <a:gd name="connsiteX1" fmla="*/ 53072 w 3499390"/>
                <a:gd name="connsiteY1" fmla="*/ 611141 h 824780"/>
                <a:gd name="connsiteX2" fmla="*/ 2943192 w 3499390"/>
                <a:gd name="connsiteY2" fmla="*/ 823472 h 824780"/>
                <a:gd name="connsiteX3" fmla="*/ 3210037 w 3499390"/>
                <a:gd name="connsiteY3" fmla="*/ 665188 h 824780"/>
                <a:gd name="connsiteX4" fmla="*/ 3499390 w 3499390"/>
                <a:gd name="connsiteY4" fmla="*/ 216502 h 824780"/>
                <a:gd name="connsiteX5" fmla="*/ 504142 w 3499390"/>
                <a:gd name="connsiteY5" fmla="*/ 869 h 824780"/>
                <a:gd name="connsiteX6" fmla="*/ 404982 w 3499390"/>
                <a:gd name="connsiteY6" fmla="*/ 47512 h 824780"/>
                <a:gd name="connsiteX7" fmla="*/ 0 w 3499390"/>
                <a:gd name="connsiteY7" fmla="*/ 666557 h 824780"/>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523723"/>
                <a:gd name="connsiteY0" fmla="*/ 666557 h 821095"/>
                <a:gd name="connsiteX1" fmla="*/ 53072 w 3523723"/>
                <a:gd name="connsiteY1" fmla="*/ 611141 h 821095"/>
                <a:gd name="connsiteX2" fmla="*/ 2943311 w 3523723"/>
                <a:gd name="connsiteY2" fmla="*/ 821095 h 821095"/>
                <a:gd name="connsiteX3" fmla="*/ 3052789 w 3523723"/>
                <a:gd name="connsiteY3" fmla="*/ 746927 h 821095"/>
                <a:gd name="connsiteX4" fmla="*/ 3523723 w 3523723"/>
                <a:gd name="connsiteY4" fmla="*/ 127600 h 821095"/>
                <a:gd name="connsiteX5" fmla="*/ 504142 w 3523723"/>
                <a:gd name="connsiteY5" fmla="*/ 869 h 821095"/>
                <a:gd name="connsiteX6" fmla="*/ 404982 w 3523723"/>
                <a:gd name="connsiteY6" fmla="*/ 47512 h 821095"/>
                <a:gd name="connsiteX7" fmla="*/ 0 w 3523723"/>
                <a:gd name="connsiteY7" fmla="*/ 666557 h 821095"/>
                <a:gd name="connsiteX0" fmla="*/ 0 w 3523723"/>
                <a:gd name="connsiteY0" fmla="*/ 666557 h 821095"/>
                <a:gd name="connsiteX1" fmla="*/ 53072 w 3523723"/>
                <a:gd name="connsiteY1" fmla="*/ 611141 h 821095"/>
                <a:gd name="connsiteX2" fmla="*/ 2943311 w 3523723"/>
                <a:gd name="connsiteY2" fmla="*/ 821095 h 821095"/>
                <a:gd name="connsiteX3" fmla="*/ 3052789 w 3523723"/>
                <a:gd name="connsiteY3" fmla="*/ 746927 h 821095"/>
                <a:gd name="connsiteX4" fmla="*/ 3523723 w 3523723"/>
                <a:gd name="connsiteY4" fmla="*/ 127600 h 821095"/>
                <a:gd name="connsiteX5" fmla="*/ 504142 w 3523723"/>
                <a:gd name="connsiteY5" fmla="*/ 869 h 821095"/>
                <a:gd name="connsiteX6" fmla="*/ 404982 w 3523723"/>
                <a:gd name="connsiteY6" fmla="*/ 47512 h 821095"/>
                <a:gd name="connsiteX7" fmla="*/ 0 w 3523723"/>
                <a:gd name="connsiteY7" fmla="*/ 666557 h 821095"/>
                <a:gd name="connsiteX0" fmla="*/ 0 w 3523723"/>
                <a:gd name="connsiteY0" fmla="*/ 666557 h 821095"/>
                <a:gd name="connsiteX1" fmla="*/ 53072 w 3523723"/>
                <a:gd name="connsiteY1" fmla="*/ 611141 h 821095"/>
                <a:gd name="connsiteX2" fmla="*/ 2943311 w 3523723"/>
                <a:gd name="connsiteY2" fmla="*/ 821095 h 821095"/>
                <a:gd name="connsiteX3" fmla="*/ 3052789 w 3523723"/>
                <a:gd name="connsiteY3" fmla="*/ 746927 h 821095"/>
                <a:gd name="connsiteX4" fmla="*/ 3523723 w 3523723"/>
                <a:gd name="connsiteY4" fmla="*/ 127600 h 821095"/>
                <a:gd name="connsiteX5" fmla="*/ 504142 w 3523723"/>
                <a:gd name="connsiteY5" fmla="*/ 869 h 821095"/>
                <a:gd name="connsiteX6" fmla="*/ 404982 w 3523723"/>
                <a:gd name="connsiteY6" fmla="*/ 47512 h 821095"/>
                <a:gd name="connsiteX7" fmla="*/ 0 w 3523723"/>
                <a:gd name="connsiteY7" fmla="*/ 666557 h 821095"/>
                <a:gd name="connsiteX0" fmla="*/ 0 w 3554000"/>
                <a:gd name="connsiteY0" fmla="*/ 666557 h 821095"/>
                <a:gd name="connsiteX1" fmla="*/ 53072 w 3554000"/>
                <a:gd name="connsiteY1" fmla="*/ 611141 h 821095"/>
                <a:gd name="connsiteX2" fmla="*/ 2943311 w 3554000"/>
                <a:gd name="connsiteY2" fmla="*/ 821095 h 821095"/>
                <a:gd name="connsiteX3" fmla="*/ 3052789 w 3554000"/>
                <a:gd name="connsiteY3" fmla="*/ 746927 h 821095"/>
                <a:gd name="connsiteX4" fmla="*/ 3523723 w 3554000"/>
                <a:gd name="connsiteY4" fmla="*/ 127600 h 821095"/>
                <a:gd name="connsiteX5" fmla="*/ 3172338 w 3554000"/>
                <a:gd name="connsiteY5" fmla="*/ 185375 h 821095"/>
                <a:gd name="connsiteX6" fmla="*/ 504142 w 3554000"/>
                <a:gd name="connsiteY6" fmla="*/ 869 h 821095"/>
                <a:gd name="connsiteX7" fmla="*/ 404982 w 3554000"/>
                <a:gd name="connsiteY7" fmla="*/ 47512 h 821095"/>
                <a:gd name="connsiteX8" fmla="*/ 0 w 3554000"/>
                <a:gd name="connsiteY8" fmla="*/ 666557 h 821095"/>
                <a:gd name="connsiteX0" fmla="*/ 0 w 3699303"/>
                <a:gd name="connsiteY0" fmla="*/ 666557 h 821095"/>
                <a:gd name="connsiteX1" fmla="*/ 53072 w 3699303"/>
                <a:gd name="connsiteY1" fmla="*/ 611141 h 821095"/>
                <a:gd name="connsiteX2" fmla="*/ 2943311 w 3699303"/>
                <a:gd name="connsiteY2" fmla="*/ 821095 h 821095"/>
                <a:gd name="connsiteX3" fmla="*/ 3052789 w 3699303"/>
                <a:gd name="connsiteY3" fmla="*/ 746927 h 821095"/>
                <a:gd name="connsiteX4" fmla="*/ 3523723 w 3699303"/>
                <a:gd name="connsiteY4" fmla="*/ 127600 h 821095"/>
                <a:gd name="connsiteX5" fmla="*/ 3449350 w 3699303"/>
                <a:gd name="connsiteY5" fmla="*/ 214815 h 821095"/>
                <a:gd name="connsiteX6" fmla="*/ 504142 w 3699303"/>
                <a:gd name="connsiteY6" fmla="*/ 869 h 821095"/>
                <a:gd name="connsiteX7" fmla="*/ 404982 w 3699303"/>
                <a:gd name="connsiteY7" fmla="*/ 47512 h 821095"/>
                <a:gd name="connsiteX8" fmla="*/ 0 w 3699303"/>
                <a:gd name="connsiteY8" fmla="*/ 666557 h 821095"/>
                <a:gd name="connsiteX0" fmla="*/ 0 w 3527873"/>
                <a:gd name="connsiteY0" fmla="*/ 666557 h 821095"/>
                <a:gd name="connsiteX1" fmla="*/ 53072 w 3527873"/>
                <a:gd name="connsiteY1" fmla="*/ 611141 h 821095"/>
                <a:gd name="connsiteX2" fmla="*/ 2943311 w 3527873"/>
                <a:gd name="connsiteY2" fmla="*/ 821095 h 821095"/>
                <a:gd name="connsiteX3" fmla="*/ 3052789 w 3527873"/>
                <a:gd name="connsiteY3" fmla="*/ 746927 h 821095"/>
                <a:gd name="connsiteX4" fmla="*/ 3523723 w 3527873"/>
                <a:gd name="connsiteY4" fmla="*/ 127600 h 821095"/>
                <a:gd name="connsiteX5" fmla="*/ 3449350 w 3527873"/>
                <a:gd name="connsiteY5" fmla="*/ 214815 h 821095"/>
                <a:gd name="connsiteX6" fmla="*/ 504142 w 3527873"/>
                <a:gd name="connsiteY6" fmla="*/ 869 h 821095"/>
                <a:gd name="connsiteX7" fmla="*/ 404982 w 3527873"/>
                <a:gd name="connsiteY7" fmla="*/ 47512 h 821095"/>
                <a:gd name="connsiteX8" fmla="*/ 0 w 3527873"/>
                <a:gd name="connsiteY8" fmla="*/ 666557 h 821095"/>
                <a:gd name="connsiteX0" fmla="*/ 0 w 3516765"/>
                <a:gd name="connsiteY0" fmla="*/ 666557 h 821095"/>
                <a:gd name="connsiteX1" fmla="*/ 53072 w 3516765"/>
                <a:gd name="connsiteY1" fmla="*/ 611141 h 821095"/>
                <a:gd name="connsiteX2" fmla="*/ 2943311 w 3516765"/>
                <a:gd name="connsiteY2" fmla="*/ 821095 h 821095"/>
                <a:gd name="connsiteX3" fmla="*/ 3052789 w 3516765"/>
                <a:gd name="connsiteY3" fmla="*/ 746927 h 821095"/>
                <a:gd name="connsiteX4" fmla="*/ 3511831 w 3516765"/>
                <a:gd name="connsiteY4" fmla="*/ 126746 h 821095"/>
                <a:gd name="connsiteX5" fmla="*/ 3449350 w 3516765"/>
                <a:gd name="connsiteY5" fmla="*/ 214815 h 821095"/>
                <a:gd name="connsiteX6" fmla="*/ 504142 w 3516765"/>
                <a:gd name="connsiteY6" fmla="*/ 869 h 821095"/>
                <a:gd name="connsiteX7" fmla="*/ 404982 w 3516765"/>
                <a:gd name="connsiteY7" fmla="*/ 47512 h 821095"/>
                <a:gd name="connsiteX8" fmla="*/ 0 w 3516765"/>
                <a:gd name="connsiteY8" fmla="*/ 666557 h 821095"/>
                <a:gd name="connsiteX0" fmla="*/ 0 w 3516765"/>
                <a:gd name="connsiteY0" fmla="*/ 666557 h 821095"/>
                <a:gd name="connsiteX1" fmla="*/ 53072 w 3516765"/>
                <a:gd name="connsiteY1" fmla="*/ 611141 h 821095"/>
                <a:gd name="connsiteX2" fmla="*/ 2943311 w 3516765"/>
                <a:gd name="connsiteY2" fmla="*/ 821095 h 821095"/>
                <a:gd name="connsiteX3" fmla="*/ 3052789 w 3516765"/>
                <a:gd name="connsiteY3" fmla="*/ 746927 h 821095"/>
                <a:gd name="connsiteX4" fmla="*/ 3511831 w 3516765"/>
                <a:gd name="connsiteY4" fmla="*/ 126746 h 821095"/>
                <a:gd name="connsiteX5" fmla="*/ 3449350 w 3516765"/>
                <a:gd name="connsiteY5" fmla="*/ 214815 h 821095"/>
                <a:gd name="connsiteX6" fmla="*/ 504142 w 3516765"/>
                <a:gd name="connsiteY6" fmla="*/ 869 h 821095"/>
                <a:gd name="connsiteX7" fmla="*/ 404982 w 3516765"/>
                <a:gd name="connsiteY7" fmla="*/ 47512 h 821095"/>
                <a:gd name="connsiteX8" fmla="*/ 0 w 3516765"/>
                <a:gd name="connsiteY8" fmla="*/ 666557 h 821095"/>
                <a:gd name="connsiteX0" fmla="*/ 0 w 3516765"/>
                <a:gd name="connsiteY0" fmla="*/ 666557 h 821224"/>
                <a:gd name="connsiteX1" fmla="*/ 53072 w 3516765"/>
                <a:gd name="connsiteY1" fmla="*/ 611141 h 821224"/>
                <a:gd name="connsiteX2" fmla="*/ 2943311 w 3516765"/>
                <a:gd name="connsiteY2" fmla="*/ 821095 h 821224"/>
                <a:gd name="connsiteX3" fmla="*/ 3052789 w 3516765"/>
                <a:gd name="connsiteY3" fmla="*/ 746927 h 821224"/>
                <a:gd name="connsiteX4" fmla="*/ 3511831 w 3516765"/>
                <a:gd name="connsiteY4" fmla="*/ 126746 h 821224"/>
                <a:gd name="connsiteX5" fmla="*/ 3449350 w 3516765"/>
                <a:gd name="connsiteY5" fmla="*/ 214815 h 821224"/>
                <a:gd name="connsiteX6" fmla="*/ 504142 w 3516765"/>
                <a:gd name="connsiteY6" fmla="*/ 869 h 821224"/>
                <a:gd name="connsiteX7" fmla="*/ 404982 w 3516765"/>
                <a:gd name="connsiteY7" fmla="*/ 47512 h 821224"/>
                <a:gd name="connsiteX8" fmla="*/ 0 w 3516765"/>
                <a:gd name="connsiteY8" fmla="*/ 666557 h 821224"/>
                <a:gd name="connsiteX0" fmla="*/ 0 w 3537826"/>
                <a:gd name="connsiteY0" fmla="*/ 666557 h 821224"/>
                <a:gd name="connsiteX1" fmla="*/ 53072 w 3537826"/>
                <a:gd name="connsiteY1" fmla="*/ 611141 h 821224"/>
                <a:gd name="connsiteX2" fmla="*/ 2943311 w 3537826"/>
                <a:gd name="connsiteY2" fmla="*/ 821095 h 821224"/>
                <a:gd name="connsiteX3" fmla="*/ 3052789 w 3537826"/>
                <a:gd name="connsiteY3" fmla="*/ 746927 h 821224"/>
                <a:gd name="connsiteX4" fmla="*/ 3534191 w 3537826"/>
                <a:gd name="connsiteY4" fmla="*/ 156978 h 821224"/>
                <a:gd name="connsiteX5" fmla="*/ 3449350 w 3537826"/>
                <a:gd name="connsiteY5" fmla="*/ 214815 h 821224"/>
                <a:gd name="connsiteX6" fmla="*/ 504142 w 3537826"/>
                <a:gd name="connsiteY6" fmla="*/ 869 h 821224"/>
                <a:gd name="connsiteX7" fmla="*/ 404982 w 3537826"/>
                <a:gd name="connsiteY7" fmla="*/ 47512 h 821224"/>
                <a:gd name="connsiteX8" fmla="*/ 0 w 3537826"/>
                <a:gd name="connsiteY8" fmla="*/ 666557 h 821224"/>
                <a:gd name="connsiteX0" fmla="*/ 0 w 3514582"/>
                <a:gd name="connsiteY0" fmla="*/ 666557 h 821224"/>
                <a:gd name="connsiteX1" fmla="*/ 53072 w 3514582"/>
                <a:gd name="connsiteY1" fmla="*/ 611141 h 821224"/>
                <a:gd name="connsiteX2" fmla="*/ 2943311 w 3514582"/>
                <a:gd name="connsiteY2" fmla="*/ 821095 h 821224"/>
                <a:gd name="connsiteX3" fmla="*/ 3052789 w 3514582"/>
                <a:gd name="connsiteY3" fmla="*/ 746927 h 821224"/>
                <a:gd name="connsiteX4" fmla="*/ 3509457 w 3514582"/>
                <a:gd name="connsiteY4" fmla="*/ 174285 h 821224"/>
                <a:gd name="connsiteX5" fmla="*/ 3449350 w 3514582"/>
                <a:gd name="connsiteY5" fmla="*/ 214815 h 821224"/>
                <a:gd name="connsiteX6" fmla="*/ 504142 w 3514582"/>
                <a:gd name="connsiteY6" fmla="*/ 869 h 821224"/>
                <a:gd name="connsiteX7" fmla="*/ 404982 w 3514582"/>
                <a:gd name="connsiteY7" fmla="*/ 47512 h 821224"/>
                <a:gd name="connsiteX8" fmla="*/ 0 w 3514582"/>
                <a:gd name="connsiteY8" fmla="*/ 666557 h 821224"/>
                <a:gd name="connsiteX0" fmla="*/ 0 w 3503899"/>
                <a:gd name="connsiteY0" fmla="*/ 666557 h 821224"/>
                <a:gd name="connsiteX1" fmla="*/ 53072 w 3503899"/>
                <a:gd name="connsiteY1" fmla="*/ 611141 h 821224"/>
                <a:gd name="connsiteX2" fmla="*/ 2943311 w 3503899"/>
                <a:gd name="connsiteY2" fmla="*/ 821095 h 821224"/>
                <a:gd name="connsiteX3" fmla="*/ 3052789 w 3503899"/>
                <a:gd name="connsiteY3" fmla="*/ 746927 h 821224"/>
                <a:gd name="connsiteX4" fmla="*/ 3497565 w 3503899"/>
                <a:gd name="connsiteY4" fmla="*/ 173431 h 821224"/>
                <a:gd name="connsiteX5" fmla="*/ 3449350 w 3503899"/>
                <a:gd name="connsiteY5" fmla="*/ 214815 h 821224"/>
                <a:gd name="connsiteX6" fmla="*/ 504142 w 3503899"/>
                <a:gd name="connsiteY6" fmla="*/ 869 h 821224"/>
                <a:gd name="connsiteX7" fmla="*/ 404982 w 3503899"/>
                <a:gd name="connsiteY7" fmla="*/ 47512 h 821224"/>
                <a:gd name="connsiteX8" fmla="*/ 0 w 3503899"/>
                <a:gd name="connsiteY8" fmla="*/ 666557 h 821224"/>
                <a:gd name="connsiteX0" fmla="*/ 0 w 3500316"/>
                <a:gd name="connsiteY0" fmla="*/ 666557 h 821224"/>
                <a:gd name="connsiteX1" fmla="*/ 53072 w 3500316"/>
                <a:gd name="connsiteY1" fmla="*/ 611141 h 821224"/>
                <a:gd name="connsiteX2" fmla="*/ 2943311 w 3500316"/>
                <a:gd name="connsiteY2" fmla="*/ 821095 h 821224"/>
                <a:gd name="connsiteX3" fmla="*/ 3052789 w 3500316"/>
                <a:gd name="connsiteY3" fmla="*/ 746927 h 821224"/>
                <a:gd name="connsiteX4" fmla="*/ 3497565 w 3500316"/>
                <a:gd name="connsiteY4" fmla="*/ 173431 h 821224"/>
                <a:gd name="connsiteX5" fmla="*/ 3385924 w 3500316"/>
                <a:gd name="connsiteY5" fmla="*/ 210259 h 821224"/>
                <a:gd name="connsiteX6" fmla="*/ 504142 w 3500316"/>
                <a:gd name="connsiteY6" fmla="*/ 869 h 821224"/>
                <a:gd name="connsiteX7" fmla="*/ 404982 w 3500316"/>
                <a:gd name="connsiteY7" fmla="*/ 47512 h 821224"/>
                <a:gd name="connsiteX8" fmla="*/ 0 w 3500316"/>
                <a:gd name="connsiteY8" fmla="*/ 666557 h 821224"/>
                <a:gd name="connsiteX0" fmla="*/ 0 w 3508292"/>
                <a:gd name="connsiteY0" fmla="*/ 666557 h 821224"/>
                <a:gd name="connsiteX1" fmla="*/ 53072 w 3508292"/>
                <a:gd name="connsiteY1" fmla="*/ 611141 h 821224"/>
                <a:gd name="connsiteX2" fmla="*/ 2943311 w 3508292"/>
                <a:gd name="connsiteY2" fmla="*/ 821095 h 821224"/>
                <a:gd name="connsiteX3" fmla="*/ 3052789 w 3508292"/>
                <a:gd name="connsiteY3" fmla="*/ 746927 h 821224"/>
                <a:gd name="connsiteX4" fmla="*/ 3505731 w 3508292"/>
                <a:gd name="connsiteY4" fmla="*/ 169246 h 821224"/>
                <a:gd name="connsiteX5" fmla="*/ 3385924 w 3508292"/>
                <a:gd name="connsiteY5" fmla="*/ 210259 h 821224"/>
                <a:gd name="connsiteX6" fmla="*/ 504142 w 3508292"/>
                <a:gd name="connsiteY6" fmla="*/ 869 h 821224"/>
                <a:gd name="connsiteX7" fmla="*/ 404982 w 3508292"/>
                <a:gd name="connsiteY7" fmla="*/ 47512 h 821224"/>
                <a:gd name="connsiteX8" fmla="*/ 0 w 3508292"/>
                <a:gd name="connsiteY8" fmla="*/ 666557 h 821224"/>
                <a:gd name="connsiteX0" fmla="*/ 0 w 3505939"/>
                <a:gd name="connsiteY0" fmla="*/ 666557 h 821224"/>
                <a:gd name="connsiteX1" fmla="*/ 53072 w 3505939"/>
                <a:gd name="connsiteY1" fmla="*/ 611141 h 821224"/>
                <a:gd name="connsiteX2" fmla="*/ 2943311 w 3505939"/>
                <a:gd name="connsiteY2" fmla="*/ 821095 h 821224"/>
                <a:gd name="connsiteX3" fmla="*/ 3052789 w 3505939"/>
                <a:gd name="connsiteY3" fmla="*/ 746927 h 821224"/>
                <a:gd name="connsiteX4" fmla="*/ 3505731 w 3505939"/>
                <a:gd name="connsiteY4" fmla="*/ 169246 h 821224"/>
                <a:gd name="connsiteX5" fmla="*/ 3385924 w 3505939"/>
                <a:gd name="connsiteY5" fmla="*/ 210259 h 821224"/>
                <a:gd name="connsiteX6" fmla="*/ 504142 w 3505939"/>
                <a:gd name="connsiteY6" fmla="*/ 869 h 821224"/>
                <a:gd name="connsiteX7" fmla="*/ 404982 w 3505939"/>
                <a:gd name="connsiteY7" fmla="*/ 47512 h 821224"/>
                <a:gd name="connsiteX8" fmla="*/ 0 w 3505939"/>
                <a:gd name="connsiteY8" fmla="*/ 666557 h 821224"/>
                <a:gd name="connsiteX0" fmla="*/ 0 w 3505939"/>
                <a:gd name="connsiteY0" fmla="*/ 666557 h 821224"/>
                <a:gd name="connsiteX1" fmla="*/ 53072 w 3505939"/>
                <a:gd name="connsiteY1" fmla="*/ 611141 h 821224"/>
                <a:gd name="connsiteX2" fmla="*/ 2943311 w 3505939"/>
                <a:gd name="connsiteY2" fmla="*/ 821095 h 821224"/>
                <a:gd name="connsiteX3" fmla="*/ 3052789 w 3505939"/>
                <a:gd name="connsiteY3" fmla="*/ 746927 h 821224"/>
                <a:gd name="connsiteX4" fmla="*/ 3505731 w 3505939"/>
                <a:gd name="connsiteY4" fmla="*/ 169246 h 821224"/>
                <a:gd name="connsiteX5" fmla="*/ 3385924 w 3505939"/>
                <a:gd name="connsiteY5" fmla="*/ 210259 h 821224"/>
                <a:gd name="connsiteX6" fmla="*/ 504142 w 3505939"/>
                <a:gd name="connsiteY6" fmla="*/ 869 h 821224"/>
                <a:gd name="connsiteX7" fmla="*/ 404982 w 3505939"/>
                <a:gd name="connsiteY7" fmla="*/ 47512 h 821224"/>
                <a:gd name="connsiteX8" fmla="*/ 0 w 3505939"/>
                <a:gd name="connsiteY8" fmla="*/ 666557 h 821224"/>
                <a:gd name="connsiteX0" fmla="*/ 0 w 3505940"/>
                <a:gd name="connsiteY0" fmla="*/ 666557 h 821224"/>
                <a:gd name="connsiteX1" fmla="*/ 53072 w 3505940"/>
                <a:gd name="connsiteY1" fmla="*/ 611141 h 821224"/>
                <a:gd name="connsiteX2" fmla="*/ 2943311 w 3505940"/>
                <a:gd name="connsiteY2" fmla="*/ 821095 h 821224"/>
                <a:gd name="connsiteX3" fmla="*/ 3052789 w 3505940"/>
                <a:gd name="connsiteY3" fmla="*/ 746927 h 821224"/>
                <a:gd name="connsiteX4" fmla="*/ 3505732 w 3505940"/>
                <a:gd name="connsiteY4" fmla="*/ 169246 h 821224"/>
                <a:gd name="connsiteX5" fmla="*/ 3385924 w 3505940"/>
                <a:gd name="connsiteY5" fmla="*/ 210259 h 821224"/>
                <a:gd name="connsiteX6" fmla="*/ 504142 w 3505940"/>
                <a:gd name="connsiteY6" fmla="*/ 869 h 821224"/>
                <a:gd name="connsiteX7" fmla="*/ 404982 w 3505940"/>
                <a:gd name="connsiteY7" fmla="*/ 47512 h 821224"/>
                <a:gd name="connsiteX8" fmla="*/ 0 w 3505940"/>
                <a:gd name="connsiteY8" fmla="*/ 666557 h 821224"/>
                <a:gd name="connsiteX0" fmla="*/ 0 w 3505940"/>
                <a:gd name="connsiteY0" fmla="*/ 666557 h 821224"/>
                <a:gd name="connsiteX1" fmla="*/ 53072 w 3505940"/>
                <a:gd name="connsiteY1" fmla="*/ 611141 h 821224"/>
                <a:gd name="connsiteX2" fmla="*/ 2943311 w 3505940"/>
                <a:gd name="connsiteY2" fmla="*/ 821095 h 821224"/>
                <a:gd name="connsiteX3" fmla="*/ 3052789 w 3505940"/>
                <a:gd name="connsiteY3" fmla="*/ 746927 h 821224"/>
                <a:gd name="connsiteX4" fmla="*/ 3505732 w 3505940"/>
                <a:gd name="connsiteY4" fmla="*/ 169246 h 821224"/>
                <a:gd name="connsiteX5" fmla="*/ 3346283 w 3505940"/>
                <a:gd name="connsiteY5" fmla="*/ 207412 h 821224"/>
                <a:gd name="connsiteX6" fmla="*/ 504142 w 3505940"/>
                <a:gd name="connsiteY6" fmla="*/ 869 h 821224"/>
                <a:gd name="connsiteX7" fmla="*/ 404982 w 3505940"/>
                <a:gd name="connsiteY7" fmla="*/ 47512 h 821224"/>
                <a:gd name="connsiteX8" fmla="*/ 0 w 3505940"/>
                <a:gd name="connsiteY8" fmla="*/ 666557 h 821224"/>
                <a:gd name="connsiteX0" fmla="*/ 0 w 3505940"/>
                <a:gd name="connsiteY0" fmla="*/ 666557 h 821224"/>
                <a:gd name="connsiteX1" fmla="*/ 53072 w 3505940"/>
                <a:gd name="connsiteY1" fmla="*/ 611141 h 821224"/>
                <a:gd name="connsiteX2" fmla="*/ 2943311 w 3505940"/>
                <a:gd name="connsiteY2" fmla="*/ 821095 h 821224"/>
                <a:gd name="connsiteX3" fmla="*/ 3052789 w 3505940"/>
                <a:gd name="connsiteY3" fmla="*/ 746927 h 821224"/>
                <a:gd name="connsiteX4" fmla="*/ 3505732 w 3505940"/>
                <a:gd name="connsiteY4" fmla="*/ 169246 h 821224"/>
                <a:gd name="connsiteX5" fmla="*/ 3346283 w 3505940"/>
                <a:gd name="connsiteY5" fmla="*/ 207412 h 821224"/>
                <a:gd name="connsiteX6" fmla="*/ 504142 w 3505940"/>
                <a:gd name="connsiteY6" fmla="*/ 869 h 821224"/>
                <a:gd name="connsiteX7" fmla="*/ 404982 w 3505940"/>
                <a:gd name="connsiteY7" fmla="*/ 47512 h 821224"/>
                <a:gd name="connsiteX8" fmla="*/ 0 w 3505940"/>
                <a:gd name="connsiteY8" fmla="*/ 666557 h 821224"/>
                <a:gd name="connsiteX0" fmla="*/ 0 w 3502927"/>
                <a:gd name="connsiteY0" fmla="*/ 666557 h 821224"/>
                <a:gd name="connsiteX1" fmla="*/ 53072 w 3502927"/>
                <a:gd name="connsiteY1" fmla="*/ 611141 h 821224"/>
                <a:gd name="connsiteX2" fmla="*/ 2943311 w 3502927"/>
                <a:gd name="connsiteY2" fmla="*/ 821095 h 821224"/>
                <a:gd name="connsiteX3" fmla="*/ 3052789 w 3502927"/>
                <a:gd name="connsiteY3" fmla="*/ 746927 h 821224"/>
                <a:gd name="connsiteX4" fmla="*/ 3502717 w 3502927"/>
                <a:gd name="connsiteY4" fmla="*/ 149945 h 821224"/>
                <a:gd name="connsiteX5" fmla="*/ 3346283 w 3502927"/>
                <a:gd name="connsiteY5" fmla="*/ 207412 h 821224"/>
                <a:gd name="connsiteX6" fmla="*/ 504142 w 3502927"/>
                <a:gd name="connsiteY6" fmla="*/ 869 h 821224"/>
                <a:gd name="connsiteX7" fmla="*/ 404982 w 3502927"/>
                <a:gd name="connsiteY7" fmla="*/ 47512 h 821224"/>
                <a:gd name="connsiteX8" fmla="*/ 0 w 3502927"/>
                <a:gd name="connsiteY8" fmla="*/ 666557 h 821224"/>
                <a:gd name="connsiteX0" fmla="*/ 0 w 3502927"/>
                <a:gd name="connsiteY0" fmla="*/ 666557 h 821224"/>
                <a:gd name="connsiteX1" fmla="*/ 53072 w 3502927"/>
                <a:gd name="connsiteY1" fmla="*/ 611141 h 821224"/>
                <a:gd name="connsiteX2" fmla="*/ 2943311 w 3502927"/>
                <a:gd name="connsiteY2" fmla="*/ 821095 h 821224"/>
                <a:gd name="connsiteX3" fmla="*/ 3052789 w 3502927"/>
                <a:gd name="connsiteY3" fmla="*/ 746927 h 821224"/>
                <a:gd name="connsiteX4" fmla="*/ 3502717 w 3502927"/>
                <a:gd name="connsiteY4" fmla="*/ 149945 h 821224"/>
                <a:gd name="connsiteX5" fmla="*/ 3346283 w 3502927"/>
                <a:gd name="connsiteY5" fmla="*/ 207412 h 821224"/>
                <a:gd name="connsiteX6" fmla="*/ 504142 w 3502927"/>
                <a:gd name="connsiteY6" fmla="*/ 869 h 821224"/>
                <a:gd name="connsiteX7" fmla="*/ 404982 w 3502927"/>
                <a:gd name="connsiteY7" fmla="*/ 47512 h 821224"/>
                <a:gd name="connsiteX8" fmla="*/ 0 w 3502927"/>
                <a:gd name="connsiteY8" fmla="*/ 666557 h 821224"/>
                <a:gd name="connsiteX0" fmla="*/ 0 w 3549760"/>
                <a:gd name="connsiteY0" fmla="*/ 666557 h 821224"/>
                <a:gd name="connsiteX1" fmla="*/ 53072 w 3549760"/>
                <a:gd name="connsiteY1" fmla="*/ 611141 h 821224"/>
                <a:gd name="connsiteX2" fmla="*/ 2943311 w 3549760"/>
                <a:gd name="connsiteY2" fmla="*/ 821095 h 821224"/>
                <a:gd name="connsiteX3" fmla="*/ 3052789 w 3549760"/>
                <a:gd name="connsiteY3" fmla="*/ 746927 h 821224"/>
                <a:gd name="connsiteX4" fmla="*/ 3549573 w 3549760"/>
                <a:gd name="connsiteY4" fmla="*/ 167623 h 821224"/>
                <a:gd name="connsiteX5" fmla="*/ 3346283 w 3549760"/>
                <a:gd name="connsiteY5" fmla="*/ 207412 h 821224"/>
                <a:gd name="connsiteX6" fmla="*/ 504142 w 3549760"/>
                <a:gd name="connsiteY6" fmla="*/ 869 h 821224"/>
                <a:gd name="connsiteX7" fmla="*/ 404982 w 3549760"/>
                <a:gd name="connsiteY7" fmla="*/ 47512 h 821224"/>
                <a:gd name="connsiteX8" fmla="*/ 0 w 3549760"/>
                <a:gd name="connsiteY8" fmla="*/ 666557 h 821224"/>
                <a:gd name="connsiteX0" fmla="*/ 0 w 3549760"/>
                <a:gd name="connsiteY0" fmla="*/ 666557 h 821224"/>
                <a:gd name="connsiteX1" fmla="*/ 53072 w 3549760"/>
                <a:gd name="connsiteY1" fmla="*/ 611141 h 821224"/>
                <a:gd name="connsiteX2" fmla="*/ 2943311 w 3549760"/>
                <a:gd name="connsiteY2" fmla="*/ 821095 h 821224"/>
                <a:gd name="connsiteX3" fmla="*/ 3052789 w 3549760"/>
                <a:gd name="connsiteY3" fmla="*/ 746927 h 821224"/>
                <a:gd name="connsiteX4" fmla="*/ 3549573 w 3549760"/>
                <a:gd name="connsiteY4" fmla="*/ 167623 h 821224"/>
                <a:gd name="connsiteX5" fmla="*/ 3346283 w 3549760"/>
                <a:gd name="connsiteY5" fmla="*/ 207412 h 821224"/>
                <a:gd name="connsiteX6" fmla="*/ 504142 w 3549760"/>
                <a:gd name="connsiteY6" fmla="*/ 869 h 821224"/>
                <a:gd name="connsiteX7" fmla="*/ 404982 w 3549760"/>
                <a:gd name="connsiteY7" fmla="*/ 47512 h 821224"/>
                <a:gd name="connsiteX8" fmla="*/ 0 w 3549760"/>
                <a:gd name="connsiteY8" fmla="*/ 666557 h 821224"/>
                <a:gd name="connsiteX0" fmla="*/ 0 w 3557923"/>
                <a:gd name="connsiteY0" fmla="*/ 666557 h 821224"/>
                <a:gd name="connsiteX1" fmla="*/ 53072 w 3557923"/>
                <a:gd name="connsiteY1" fmla="*/ 611141 h 821224"/>
                <a:gd name="connsiteX2" fmla="*/ 2943311 w 3557923"/>
                <a:gd name="connsiteY2" fmla="*/ 821095 h 821224"/>
                <a:gd name="connsiteX3" fmla="*/ 3052789 w 3557923"/>
                <a:gd name="connsiteY3" fmla="*/ 746927 h 821224"/>
                <a:gd name="connsiteX4" fmla="*/ 3557739 w 3557923"/>
                <a:gd name="connsiteY4" fmla="*/ 163439 h 821224"/>
                <a:gd name="connsiteX5" fmla="*/ 3346283 w 3557923"/>
                <a:gd name="connsiteY5" fmla="*/ 207412 h 821224"/>
                <a:gd name="connsiteX6" fmla="*/ 504142 w 3557923"/>
                <a:gd name="connsiteY6" fmla="*/ 869 h 821224"/>
                <a:gd name="connsiteX7" fmla="*/ 404982 w 3557923"/>
                <a:gd name="connsiteY7" fmla="*/ 47512 h 821224"/>
                <a:gd name="connsiteX8" fmla="*/ 0 w 3557923"/>
                <a:gd name="connsiteY8" fmla="*/ 666557 h 821224"/>
                <a:gd name="connsiteX0" fmla="*/ 0 w 3558874"/>
                <a:gd name="connsiteY0" fmla="*/ 666557 h 821224"/>
                <a:gd name="connsiteX1" fmla="*/ 53072 w 3558874"/>
                <a:gd name="connsiteY1" fmla="*/ 611141 h 821224"/>
                <a:gd name="connsiteX2" fmla="*/ 2943311 w 3558874"/>
                <a:gd name="connsiteY2" fmla="*/ 821095 h 821224"/>
                <a:gd name="connsiteX3" fmla="*/ 3052789 w 3558874"/>
                <a:gd name="connsiteY3" fmla="*/ 746927 h 821224"/>
                <a:gd name="connsiteX4" fmla="*/ 3558690 w 3558874"/>
                <a:gd name="connsiteY4" fmla="*/ 144423 h 821224"/>
                <a:gd name="connsiteX5" fmla="*/ 3346283 w 3558874"/>
                <a:gd name="connsiteY5" fmla="*/ 207412 h 821224"/>
                <a:gd name="connsiteX6" fmla="*/ 504142 w 3558874"/>
                <a:gd name="connsiteY6" fmla="*/ 869 h 821224"/>
                <a:gd name="connsiteX7" fmla="*/ 404982 w 3558874"/>
                <a:gd name="connsiteY7" fmla="*/ 47512 h 821224"/>
                <a:gd name="connsiteX8" fmla="*/ 0 w 3558874"/>
                <a:gd name="connsiteY8" fmla="*/ 666557 h 821224"/>
                <a:gd name="connsiteX0" fmla="*/ 0 w 3558874"/>
                <a:gd name="connsiteY0" fmla="*/ 666557 h 821224"/>
                <a:gd name="connsiteX1" fmla="*/ 53072 w 3558874"/>
                <a:gd name="connsiteY1" fmla="*/ 611141 h 821224"/>
                <a:gd name="connsiteX2" fmla="*/ 2943311 w 3558874"/>
                <a:gd name="connsiteY2" fmla="*/ 821095 h 821224"/>
                <a:gd name="connsiteX3" fmla="*/ 3052789 w 3558874"/>
                <a:gd name="connsiteY3" fmla="*/ 746927 h 821224"/>
                <a:gd name="connsiteX4" fmla="*/ 3558690 w 3558874"/>
                <a:gd name="connsiteY4" fmla="*/ 144423 h 821224"/>
                <a:gd name="connsiteX5" fmla="*/ 3346283 w 3558874"/>
                <a:gd name="connsiteY5" fmla="*/ 207412 h 821224"/>
                <a:gd name="connsiteX6" fmla="*/ 504142 w 3558874"/>
                <a:gd name="connsiteY6" fmla="*/ 869 h 821224"/>
                <a:gd name="connsiteX7" fmla="*/ 404982 w 3558874"/>
                <a:gd name="connsiteY7" fmla="*/ 47512 h 821224"/>
                <a:gd name="connsiteX8" fmla="*/ 0 w 3558874"/>
                <a:gd name="connsiteY8" fmla="*/ 666557 h 821224"/>
                <a:gd name="connsiteX0" fmla="*/ 0 w 3514814"/>
                <a:gd name="connsiteY0" fmla="*/ 666557 h 821224"/>
                <a:gd name="connsiteX1" fmla="*/ 53072 w 3514814"/>
                <a:gd name="connsiteY1" fmla="*/ 611141 h 821224"/>
                <a:gd name="connsiteX2" fmla="*/ 2943311 w 3514814"/>
                <a:gd name="connsiteY2" fmla="*/ 821095 h 821224"/>
                <a:gd name="connsiteX3" fmla="*/ 3052789 w 3514814"/>
                <a:gd name="connsiteY3" fmla="*/ 746927 h 821224"/>
                <a:gd name="connsiteX4" fmla="*/ 3514611 w 3514814"/>
                <a:gd name="connsiteY4" fmla="*/ 150800 h 821224"/>
                <a:gd name="connsiteX5" fmla="*/ 3346283 w 3514814"/>
                <a:gd name="connsiteY5" fmla="*/ 207412 h 821224"/>
                <a:gd name="connsiteX6" fmla="*/ 504142 w 3514814"/>
                <a:gd name="connsiteY6" fmla="*/ 869 h 821224"/>
                <a:gd name="connsiteX7" fmla="*/ 404982 w 3514814"/>
                <a:gd name="connsiteY7" fmla="*/ 47512 h 821224"/>
                <a:gd name="connsiteX8" fmla="*/ 0 w 3514814"/>
                <a:gd name="connsiteY8" fmla="*/ 666557 h 821224"/>
                <a:gd name="connsiteX0" fmla="*/ 0 w 3514611"/>
                <a:gd name="connsiteY0" fmla="*/ 666557 h 821224"/>
                <a:gd name="connsiteX1" fmla="*/ 53072 w 3514611"/>
                <a:gd name="connsiteY1" fmla="*/ 611141 h 821224"/>
                <a:gd name="connsiteX2" fmla="*/ 2943311 w 3514611"/>
                <a:gd name="connsiteY2" fmla="*/ 821095 h 821224"/>
                <a:gd name="connsiteX3" fmla="*/ 3052789 w 3514611"/>
                <a:gd name="connsiteY3" fmla="*/ 746927 h 821224"/>
                <a:gd name="connsiteX4" fmla="*/ 3514611 w 3514611"/>
                <a:gd name="connsiteY4" fmla="*/ 150800 h 821224"/>
                <a:gd name="connsiteX5" fmla="*/ 3346283 w 3514611"/>
                <a:gd name="connsiteY5" fmla="*/ 207412 h 821224"/>
                <a:gd name="connsiteX6" fmla="*/ 504142 w 3514611"/>
                <a:gd name="connsiteY6" fmla="*/ 869 h 821224"/>
                <a:gd name="connsiteX7" fmla="*/ 404982 w 3514611"/>
                <a:gd name="connsiteY7" fmla="*/ 47512 h 821224"/>
                <a:gd name="connsiteX8" fmla="*/ 0 w 3514611"/>
                <a:gd name="connsiteY8" fmla="*/ 666557 h 821224"/>
                <a:gd name="connsiteX0" fmla="*/ 0 w 3542835"/>
                <a:gd name="connsiteY0" fmla="*/ 666557 h 821224"/>
                <a:gd name="connsiteX1" fmla="*/ 53072 w 3542835"/>
                <a:gd name="connsiteY1" fmla="*/ 611141 h 821224"/>
                <a:gd name="connsiteX2" fmla="*/ 2943311 w 3542835"/>
                <a:gd name="connsiteY2" fmla="*/ 821095 h 821224"/>
                <a:gd name="connsiteX3" fmla="*/ 3052789 w 3542835"/>
                <a:gd name="connsiteY3" fmla="*/ 746927 h 821224"/>
                <a:gd name="connsiteX4" fmla="*/ 3542835 w 3542835"/>
                <a:gd name="connsiteY4" fmla="*/ 143285 h 821224"/>
                <a:gd name="connsiteX5" fmla="*/ 3346283 w 3542835"/>
                <a:gd name="connsiteY5" fmla="*/ 207412 h 821224"/>
                <a:gd name="connsiteX6" fmla="*/ 504142 w 3542835"/>
                <a:gd name="connsiteY6" fmla="*/ 869 h 821224"/>
                <a:gd name="connsiteX7" fmla="*/ 404982 w 3542835"/>
                <a:gd name="connsiteY7" fmla="*/ 47512 h 821224"/>
                <a:gd name="connsiteX8" fmla="*/ 0 w 3542835"/>
                <a:gd name="connsiteY8" fmla="*/ 666557 h 821224"/>
                <a:gd name="connsiteX0" fmla="*/ 0 w 3466020"/>
                <a:gd name="connsiteY0" fmla="*/ 666557 h 821224"/>
                <a:gd name="connsiteX1" fmla="*/ 53072 w 3466020"/>
                <a:gd name="connsiteY1" fmla="*/ 611141 h 821224"/>
                <a:gd name="connsiteX2" fmla="*/ 2943311 w 3466020"/>
                <a:gd name="connsiteY2" fmla="*/ 821095 h 821224"/>
                <a:gd name="connsiteX3" fmla="*/ 3052789 w 3466020"/>
                <a:gd name="connsiteY3" fmla="*/ 746927 h 821224"/>
                <a:gd name="connsiteX4" fmla="*/ 3466020 w 3466020"/>
                <a:gd name="connsiteY4" fmla="*/ 247502 h 821224"/>
                <a:gd name="connsiteX5" fmla="*/ 3346283 w 3466020"/>
                <a:gd name="connsiteY5" fmla="*/ 207412 h 821224"/>
                <a:gd name="connsiteX6" fmla="*/ 504142 w 3466020"/>
                <a:gd name="connsiteY6" fmla="*/ 869 h 821224"/>
                <a:gd name="connsiteX7" fmla="*/ 404982 w 3466020"/>
                <a:gd name="connsiteY7" fmla="*/ 47512 h 821224"/>
                <a:gd name="connsiteX8" fmla="*/ 0 w 3466020"/>
                <a:gd name="connsiteY8" fmla="*/ 666557 h 821224"/>
                <a:gd name="connsiteX0" fmla="*/ 0 w 3546579"/>
                <a:gd name="connsiteY0" fmla="*/ 666557 h 821224"/>
                <a:gd name="connsiteX1" fmla="*/ 53072 w 3546579"/>
                <a:gd name="connsiteY1" fmla="*/ 611141 h 821224"/>
                <a:gd name="connsiteX2" fmla="*/ 2943311 w 3546579"/>
                <a:gd name="connsiteY2" fmla="*/ 821095 h 821224"/>
                <a:gd name="connsiteX3" fmla="*/ 3052789 w 3546579"/>
                <a:gd name="connsiteY3" fmla="*/ 746927 h 821224"/>
                <a:gd name="connsiteX4" fmla="*/ 3466020 w 3546579"/>
                <a:gd name="connsiteY4" fmla="*/ 247502 h 821224"/>
                <a:gd name="connsiteX5" fmla="*/ 3503568 w 3546579"/>
                <a:gd name="connsiteY5" fmla="*/ 85121 h 821224"/>
                <a:gd name="connsiteX6" fmla="*/ 504142 w 3546579"/>
                <a:gd name="connsiteY6" fmla="*/ 869 h 821224"/>
                <a:gd name="connsiteX7" fmla="*/ 404982 w 3546579"/>
                <a:gd name="connsiteY7" fmla="*/ 47512 h 821224"/>
                <a:gd name="connsiteX8" fmla="*/ 0 w 3546579"/>
                <a:gd name="connsiteY8" fmla="*/ 666557 h 821224"/>
                <a:gd name="connsiteX0" fmla="*/ 0 w 3546579"/>
                <a:gd name="connsiteY0" fmla="*/ 666557 h 821224"/>
                <a:gd name="connsiteX1" fmla="*/ 53072 w 3546579"/>
                <a:gd name="connsiteY1" fmla="*/ 611141 h 821224"/>
                <a:gd name="connsiteX2" fmla="*/ 2943311 w 3546579"/>
                <a:gd name="connsiteY2" fmla="*/ 821095 h 821224"/>
                <a:gd name="connsiteX3" fmla="*/ 3052789 w 3546579"/>
                <a:gd name="connsiteY3" fmla="*/ 746927 h 821224"/>
                <a:gd name="connsiteX4" fmla="*/ 3466020 w 3546579"/>
                <a:gd name="connsiteY4" fmla="*/ 247502 h 821224"/>
                <a:gd name="connsiteX5" fmla="*/ 3503568 w 3546579"/>
                <a:gd name="connsiteY5" fmla="*/ 85121 h 821224"/>
                <a:gd name="connsiteX6" fmla="*/ 504142 w 3546579"/>
                <a:gd name="connsiteY6" fmla="*/ 869 h 821224"/>
                <a:gd name="connsiteX7" fmla="*/ 404982 w 3546579"/>
                <a:gd name="connsiteY7" fmla="*/ 47512 h 821224"/>
                <a:gd name="connsiteX8" fmla="*/ 0 w 3546579"/>
                <a:gd name="connsiteY8" fmla="*/ 666557 h 821224"/>
                <a:gd name="connsiteX0" fmla="*/ 0 w 3511123"/>
                <a:gd name="connsiteY0" fmla="*/ 666557 h 821224"/>
                <a:gd name="connsiteX1" fmla="*/ 53072 w 3511123"/>
                <a:gd name="connsiteY1" fmla="*/ 611141 h 821224"/>
                <a:gd name="connsiteX2" fmla="*/ 2943311 w 3511123"/>
                <a:gd name="connsiteY2" fmla="*/ 821095 h 821224"/>
                <a:gd name="connsiteX3" fmla="*/ 3052789 w 3511123"/>
                <a:gd name="connsiteY3" fmla="*/ 746927 h 821224"/>
                <a:gd name="connsiteX4" fmla="*/ 3466020 w 3511123"/>
                <a:gd name="connsiteY4" fmla="*/ 247502 h 821224"/>
                <a:gd name="connsiteX5" fmla="*/ 3503568 w 3511123"/>
                <a:gd name="connsiteY5" fmla="*/ 85121 h 821224"/>
                <a:gd name="connsiteX6" fmla="*/ 504142 w 3511123"/>
                <a:gd name="connsiteY6" fmla="*/ 869 h 821224"/>
                <a:gd name="connsiteX7" fmla="*/ 404982 w 3511123"/>
                <a:gd name="connsiteY7" fmla="*/ 47512 h 821224"/>
                <a:gd name="connsiteX8" fmla="*/ 0 w 3511123"/>
                <a:gd name="connsiteY8" fmla="*/ 666557 h 821224"/>
                <a:gd name="connsiteX0" fmla="*/ 0 w 3511123"/>
                <a:gd name="connsiteY0" fmla="*/ 666557 h 821224"/>
                <a:gd name="connsiteX1" fmla="*/ 53072 w 3511123"/>
                <a:gd name="connsiteY1" fmla="*/ 611141 h 821224"/>
                <a:gd name="connsiteX2" fmla="*/ 2943311 w 3511123"/>
                <a:gd name="connsiteY2" fmla="*/ 821095 h 821224"/>
                <a:gd name="connsiteX3" fmla="*/ 3052789 w 3511123"/>
                <a:gd name="connsiteY3" fmla="*/ 746927 h 821224"/>
                <a:gd name="connsiteX4" fmla="*/ 3466020 w 3511123"/>
                <a:gd name="connsiteY4" fmla="*/ 247502 h 821224"/>
                <a:gd name="connsiteX5" fmla="*/ 3503568 w 3511123"/>
                <a:gd name="connsiteY5" fmla="*/ 85121 h 821224"/>
                <a:gd name="connsiteX6" fmla="*/ 504142 w 3511123"/>
                <a:gd name="connsiteY6" fmla="*/ 869 h 821224"/>
                <a:gd name="connsiteX7" fmla="*/ 404982 w 3511123"/>
                <a:gd name="connsiteY7" fmla="*/ 47512 h 821224"/>
                <a:gd name="connsiteX8" fmla="*/ 0 w 3511123"/>
                <a:gd name="connsiteY8" fmla="*/ 666557 h 821224"/>
                <a:gd name="connsiteX0" fmla="*/ 0 w 3589180"/>
                <a:gd name="connsiteY0" fmla="*/ 666557 h 821224"/>
                <a:gd name="connsiteX1" fmla="*/ 53072 w 3589180"/>
                <a:gd name="connsiteY1" fmla="*/ 611141 h 821224"/>
                <a:gd name="connsiteX2" fmla="*/ 2943311 w 3589180"/>
                <a:gd name="connsiteY2" fmla="*/ 821095 h 821224"/>
                <a:gd name="connsiteX3" fmla="*/ 3052789 w 3589180"/>
                <a:gd name="connsiteY3" fmla="*/ 746927 h 821224"/>
                <a:gd name="connsiteX4" fmla="*/ 3466020 w 3589180"/>
                <a:gd name="connsiteY4" fmla="*/ 247502 h 821224"/>
                <a:gd name="connsiteX5" fmla="*/ 3581828 w 3589180"/>
                <a:gd name="connsiteY5" fmla="*/ 190935 h 821224"/>
                <a:gd name="connsiteX6" fmla="*/ 504142 w 3589180"/>
                <a:gd name="connsiteY6" fmla="*/ 869 h 821224"/>
                <a:gd name="connsiteX7" fmla="*/ 404982 w 3589180"/>
                <a:gd name="connsiteY7" fmla="*/ 47512 h 821224"/>
                <a:gd name="connsiteX8" fmla="*/ 0 w 3589180"/>
                <a:gd name="connsiteY8" fmla="*/ 666557 h 821224"/>
                <a:gd name="connsiteX0" fmla="*/ 0 w 3589180"/>
                <a:gd name="connsiteY0" fmla="*/ 666557 h 821224"/>
                <a:gd name="connsiteX1" fmla="*/ 53072 w 3589180"/>
                <a:gd name="connsiteY1" fmla="*/ 611141 h 821224"/>
                <a:gd name="connsiteX2" fmla="*/ 2943311 w 3589180"/>
                <a:gd name="connsiteY2" fmla="*/ 821095 h 821224"/>
                <a:gd name="connsiteX3" fmla="*/ 3052789 w 3589180"/>
                <a:gd name="connsiteY3" fmla="*/ 746927 h 821224"/>
                <a:gd name="connsiteX4" fmla="*/ 3466020 w 3589180"/>
                <a:gd name="connsiteY4" fmla="*/ 247502 h 821224"/>
                <a:gd name="connsiteX5" fmla="*/ 3581828 w 3589180"/>
                <a:gd name="connsiteY5" fmla="*/ 190935 h 821224"/>
                <a:gd name="connsiteX6" fmla="*/ 504142 w 3589180"/>
                <a:gd name="connsiteY6" fmla="*/ 869 h 821224"/>
                <a:gd name="connsiteX7" fmla="*/ 404982 w 3589180"/>
                <a:gd name="connsiteY7" fmla="*/ 47512 h 821224"/>
                <a:gd name="connsiteX8" fmla="*/ 0 w 3589180"/>
                <a:gd name="connsiteY8" fmla="*/ 666557 h 821224"/>
                <a:gd name="connsiteX0" fmla="*/ 0 w 3581828"/>
                <a:gd name="connsiteY0" fmla="*/ 666557 h 821224"/>
                <a:gd name="connsiteX1" fmla="*/ 53072 w 3581828"/>
                <a:gd name="connsiteY1" fmla="*/ 611141 h 821224"/>
                <a:gd name="connsiteX2" fmla="*/ 2943311 w 3581828"/>
                <a:gd name="connsiteY2" fmla="*/ 821095 h 821224"/>
                <a:gd name="connsiteX3" fmla="*/ 3052789 w 3581828"/>
                <a:gd name="connsiteY3" fmla="*/ 746927 h 821224"/>
                <a:gd name="connsiteX4" fmla="*/ 3466020 w 3581828"/>
                <a:gd name="connsiteY4" fmla="*/ 247502 h 821224"/>
                <a:gd name="connsiteX5" fmla="*/ 3581828 w 3581828"/>
                <a:gd name="connsiteY5" fmla="*/ 190935 h 821224"/>
                <a:gd name="connsiteX6" fmla="*/ 504142 w 3581828"/>
                <a:gd name="connsiteY6" fmla="*/ 869 h 821224"/>
                <a:gd name="connsiteX7" fmla="*/ 404982 w 3581828"/>
                <a:gd name="connsiteY7" fmla="*/ 47512 h 821224"/>
                <a:gd name="connsiteX8" fmla="*/ 0 w 3581828"/>
                <a:gd name="connsiteY8" fmla="*/ 666557 h 821224"/>
                <a:gd name="connsiteX0" fmla="*/ 0 w 3466020"/>
                <a:gd name="connsiteY0" fmla="*/ 666557 h 821224"/>
                <a:gd name="connsiteX1" fmla="*/ 53072 w 3466020"/>
                <a:gd name="connsiteY1" fmla="*/ 611141 h 821224"/>
                <a:gd name="connsiteX2" fmla="*/ 2943311 w 3466020"/>
                <a:gd name="connsiteY2" fmla="*/ 821095 h 821224"/>
                <a:gd name="connsiteX3" fmla="*/ 3052789 w 3466020"/>
                <a:gd name="connsiteY3" fmla="*/ 746927 h 821224"/>
                <a:gd name="connsiteX4" fmla="*/ 3466020 w 3466020"/>
                <a:gd name="connsiteY4" fmla="*/ 247502 h 821224"/>
                <a:gd name="connsiteX5" fmla="*/ 3458465 w 3466020"/>
                <a:gd name="connsiteY5" fmla="*/ 191615 h 821224"/>
                <a:gd name="connsiteX6" fmla="*/ 504142 w 3466020"/>
                <a:gd name="connsiteY6" fmla="*/ 869 h 821224"/>
                <a:gd name="connsiteX7" fmla="*/ 404982 w 3466020"/>
                <a:gd name="connsiteY7" fmla="*/ 47512 h 821224"/>
                <a:gd name="connsiteX8" fmla="*/ 0 w 3466020"/>
                <a:gd name="connsiteY8" fmla="*/ 666557 h 821224"/>
                <a:gd name="connsiteX0" fmla="*/ 0 w 3631543"/>
                <a:gd name="connsiteY0" fmla="*/ 666557 h 821224"/>
                <a:gd name="connsiteX1" fmla="*/ 53072 w 3631543"/>
                <a:gd name="connsiteY1" fmla="*/ 611141 h 821224"/>
                <a:gd name="connsiteX2" fmla="*/ 2943311 w 3631543"/>
                <a:gd name="connsiteY2" fmla="*/ 821095 h 821224"/>
                <a:gd name="connsiteX3" fmla="*/ 3052789 w 3631543"/>
                <a:gd name="connsiteY3" fmla="*/ 746927 h 821224"/>
                <a:gd name="connsiteX4" fmla="*/ 3631543 w 3631543"/>
                <a:gd name="connsiteY4" fmla="*/ 39924 h 821224"/>
                <a:gd name="connsiteX5" fmla="*/ 3458465 w 3631543"/>
                <a:gd name="connsiteY5" fmla="*/ 191615 h 821224"/>
                <a:gd name="connsiteX6" fmla="*/ 504142 w 3631543"/>
                <a:gd name="connsiteY6" fmla="*/ 869 h 821224"/>
                <a:gd name="connsiteX7" fmla="*/ 404982 w 3631543"/>
                <a:gd name="connsiteY7" fmla="*/ 47512 h 821224"/>
                <a:gd name="connsiteX8" fmla="*/ 0 w 3631543"/>
                <a:gd name="connsiteY8" fmla="*/ 666557 h 821224"/>
                <a:gd name="connsiteX0" fmla="*/ 0 w 3631543"/>
                <a:gd name="connsiteY0" fmla="*/ 666557 h 821224"/>
                <a:gd name="connsiteX1" fmla="*/ 53072 w 3631543"/>
                <a:gd name="connsiteY1" fmla="*/ 611141 h 821224"/>
                <a:gd name="connsiteX2" fmla="*/ 2943311 w 3631543"/>
                <a:gd name="connsiteY2" fmla="*/ 821095 h 821224"/>
                <a:gd name="connsiteX3" fmla="*/ 3052789 w 3631543"/>
                <a:gd name="connsiteY3" fmla="*/ 746927 h 821224"/>
                <a:gd name="connsiteX4" fmla="*/ 3631543 w 3631543"/>
                <a:gd name="connsiteY4" fmla="*/ 39924 h 821224"/>
                <a:gd name="connsiteX5" fmla="*/ 3458465 w 3631543"/>
                <a:gd name="connsiteY5" fmla="*/ 191615 h 821224"/>
                <a:gd name="connsiteX6" fmla="*/ 504142 w 3631543"/>
                <a:gd name="connsiteY6" fmla="*/ 869 h 821224"/>
                <a:gd name="connsiteX7" fmla="*/ 404982 w 3631543"/>
                <a:gd name="connsiteY7" fmla="*/ 47512 h 821224"/>
                <a:gd name="connsiteX8" fmla="*/ 0 w 3631543"/>
                <a:gd name="connsiteY8" fmla="*/ 666557 h 821224"/>
                <a:gd name="connsiteX0" fmla="*/ 0 w 3631543"/>
                <a:gd name="connsiteY0" fmla="*/ 666557 h 821224"/>
                <a:gd name="connsiteX1" fmla="*/ 53072 w 3631543"/>
                <a:gd name="connsiteY1" fmla="*/ 611141 h 821224"/>
                <a:gd name="connsiteX2" fmla="*/ 2943311 w 3631543"/>
                <a:gd name="connsiteY2" fmla="*/ 821095 h 821224"/>
                <a:gd name="connsiteX3" fmla="*/ 3052789 w 3631543"/>
                <a:gd name="connsiteY3" fmla="*/ 746927 h 821224"/>
                <a:gd name="connsiteX4" fmla="*/ 3631543 w 3631543"/>
                <a:gd name="connsiteY4" fmla="*/ 39924 h 821224"/>
                <a:gd name="connsiteX5" fmla="*/ 3458465 w 3631543"/>
                <a:gd name="connsiteY5" fmla="*/ 191615 h 821224"/>
                <a:gd name="connsiteX6" fmla="*/ 504142 w 3631543"/>
                <a:gd name="connsiteY6" fmla="*/ 869 h 821224"/>
                <a:gd name="connsiteX7" fmla="*/ 404982 w 3631543"/>
                <a:gd name="connsiteY7" fmla="*/ 47512 h 821224"/>
                <a:gd name="connsiteX8" fmla="*/ 0 w 3631543"/>
                <a:gd name="connsiteY8" fmla="*/ 666557 h 821224"/>
                <a:gd name="connsiteX0" fmla="*/ 0 w 3594534"/>
                <a:gd name="connsiteY0" fmla="*/ 666557 h 821224"/>
                <a:gd name="connsiteX1" fmla="*/ 53072 w 3594534"/>
                <a:gd name="connsiteY1" fmla="*/ 611141 h 821224"/>
                <a:gd name="connsiteX2" fmla="*/ 2943311 w 3594534"/>
                <a:gd name="connsiteY2" fmla="*/ 821095 h 821224"/>
                <a:gd name="connsiteX3" fmla="*/ 3052789 w 3594534"/>
                <a:gd name="connsiteY3" fmla="*/ 746927 h 821224"/>
                <a:gd name="connsiteX4" fmla="*/ 3594534 w 3594534"/>
                <a:gd name="connsiteY4" fmla="*/ 223336 h 821224"/>
                <a:gd name="connsiteX5" fmla="*/ 3458465 w 3594534"/>
                <a:gd name="connsiteY5" fmla="*/ 191615 h 821224"/>
                <a:gd name="connsiteX6" fmla="*/ 504142 w 3594534"/>
                <a:gd name="connsiteY6" fmla="*/ 869 h 821224"/>
                <a:gd name="connsiteX7" fmla="*/ 404982 w 3594534"/>
                <a:gd name="connsiteY7" fmla="*/ 47512 h 821224"/>
                <a:gd name="connsiteX8" fmla="*/ 0 w 3594534"/>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458465 w 3516748"/>
                <a:gd name="connsiteY5" fmla="*/ 191615 h 821224"/>
                <a:gd name="connsiteX6" fmla="*/ 504142 w 3516748"/>
                <a:gd name="connsiteY6" fmla="*/ 869 h 821224"/>
                <a:gd name="connsiteX7" fmla="*/ 404982 w 3516748"/>
                <a:gd name="connsiteY7" fmla="*/ 47512 h 821224"/>
                <a:gd name="connsiteX8" fmla="*/ 0 w 3516748"/>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458465 w 3516748"/>
                <a:gd name="connsiteY5" fmla="*/ 191615 h 821224"/>
                <a:gd name="connsiteX6" fmla="*/ 504142 w 3516748"/>
                <a:gd name="connsiteY6" fmla="*/ 869 h 821224"/>
                <a:gd name="connsiteX7" fmla="*/ 404982 w 3516748"/>
                <a:gd name="connsiteY7" fmla="*/ 47512 h 821224"/>
                <a:gd name="connsiteX8" fmla="*/ 0 w 3516748"/>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458465 w 3516748"/>
                <a:gd name="connsiteY5" fmla="*/ 191615 h 821224"/>
                <a:gd name="connsiteX6" fmla="*/ 504142 w 3516748"/>
                <a:gd name="connsiteY6" fmla="*/ 869 h 821224"/>
                <a:gd name="connsiteX7" fmla="*/ 404982 w 3516748"/>
                <a:gd name="connsiteY7" fmla="*/ 47512 h 821224"/>
                <a:gd name="connsiteX8" fmla="*/ 0 w 3516748"/>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458465 w 3516748"/>
                <a:gd name="connsiteY5" fmla="*/ 191615 h 821224"/>
                <a:gd name="connsiteX6" fmla="*/ 504142 w 3516748"/>
                <a:gd name="connsiteY6" fmla="*/ 869 h 821224"/>
                <a:gd name="connsiteX7" fmla="*/ 404982 w 3516748"/>
                <a:gd name="connsiteY7" fmla="*/ 47512 h 821224"/>
                <a:gd name="connsiteX8" fmla="*/ 0 w 3516748"/>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326938 w 3516748"/>
                <a:gd name="connsiteY5" fmla="*/ 196481 h 821224"/>
                <a:gd name="connsiteX6" fmla="*/ 504142 w 3516748"/>
                <a:gd name="connsiteY6" fmla="*/ 869 h 821224"/>
                <a:gd name="connsiteX7" fmla="*/ 404982 w 3516748"/>
                <a:gd name="connsiteY7" fmla="*/ 47512 h 821224"/>
                <a:gd name="connsiteX8" fmla="*/ 0 w 3516748"/>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326938 w 3516748"/>
                <a:gd name="connsiteY5" fmla="*/ 196481 h 821224"/>
                <a:gd name="connsiteX6" fmla="*/ 504142 w 3516748"/>
                <a:gd name="connsiteY6" fmla="*/ 869 h 821224"/>
                <a:gd name="connsiteX7" fmla="*/ 404982 w 3516748"/>
                <a:gd name="connsiteY7" fmla="*/ 47512 h 821224"/>
                <a:gd name="connsiteX8" fmla="*/ 0 w 3516748"/>
                <a:gd name="connsiteY8" fmla="*/ 666557 h 821224"/>
                <a:gd name="connsiteX0" fmla="*/ 0 w 3516748"/>
                <a:gd name="connsiteY0" fmla="*/ 666557 h 821224"/>
                <a:gd name="connsiteX1" fmla="*/ 53072 w 3516748"/>
                <a:gd name="connsiteY1" fmla="*/ 611141 h 821224"/>
                <a:gd name="connsiteX2" fmla="*/ 2943311 w 3516748"/>
                <a:gd name="connsiteY2" fmla="*/ 821095 h 821224"/>
                <a:gd name="connsiteX3" fmla="*/ 3052789 w 3516748"/>
                <a:gd name="connsiteY3" fmla="*/ 746927 h 821224"/>
                <a:gd name="connsiteX4" fmla="*/ 3516748 w 3516748"/>
                <a:gd name="connsiteY4" fmla="*/ 108014 h 821224"/>
                <a:gd name="connsiteX5" fmla="*/ 3262326 w 3516748"/>
                <a:gd name="connsiteY5" fmla="*/ 215695 h 821224"/>
                <a:gd name="connsiteX6" fmla="*/ 504142 w 3516748"/>
                <a:gd name="connsiteY6" fmla="*/ 869 h 821224"/>
                <a:gd name="connsiteX7" fmla="*/ 404982 w 3516748"/>
                <a:gd name="connsiteY7" fmla="*/ 47512 h 821224"/>
                <a:gd name="connsiteX8" fmla="*/ 0 w 3516748"/>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2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2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2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25151"/>
                <a:gd name="connsiteY0" fmla="*/ 666557 h 821224"/>
                <a:gd name="connsiteX1" fmla="*/ 53072 w 3525151"/>
                <a:gd name="connsiteY1" fmla="*/ 611141 h 821224"/>
                <a:gd name="connsiteX2" fmla="*/ 2943311 w 3525151"/>
                <a:gd name="connsiteY2" fmla="*/ 821095 h 821224"/>
                <a:gd name="connsiteX3" fmla="*/ 3052789 w 3525151"/>
                <a:gd name="connsiteY3" fmla="*/ 746927 h 821224"/>
                <a:gd name="connsiteX4" fmla="*/ 3525151 w 3525151"/>
                <a:gd name="connsiteY4" fmla="*/ 99075 h 821224"/>
                <a:gd name="connsiteX5" fmla="*/ 3262326 w 3525151"/>
                <a:gd name="connsiteY5" fmla="*/ 215695 h 821224"/>
                <a:gd name="connsiteX6" fmla="*/ 504142 w 3525151"/>
                <a:gd name="connsiteY6" fmla="*/ 869 h 821224"/>
                <a:gd name="connsiteX7" fmla="*/ 404982 w 3525151"/>
                <a:gd name="connsiteY7" fmla="*/ 47512 h 821224"/>
                <a:gd name="connsiteX8" fmla="*/ 0 w 3525151"/>
                <a:gd name="connsiteY8" fmla="*/ 666557 h 821224"/>
                <a:gd name="connsiteX0" fmla="*/ 0 w 3528181"/>
                <a:gd name="connsiteY0" fmla="*/ 666557 h 821224"/>
                <a:gd name="connsiteX1" fmla="*/ 53072 w 3528181"/>
                <a:gd name="connsiteY1" fmla="*/ 611141 h 821224"/>
                <a:gd name="connsiteX2" fmla="*/ 2943311 w 3528181"/>
                <a:gd name="connsiteY2" fmla="*/ 821095 h 821224"/>
                <a:gd name="connsiteX3" fmla="*/ 3052789 w 3528181"/>
                <a:gd name="connsiteY3" fmla="*/ 746927 h 821224"/>
                <a:gd name="connsiteX4" fmla="*/ 3525151 w 3528181"/>
                <a:gd name="connsiteY4" fmla="*/ 99075 h 821224"/>
                <a:gd name="connsiteX5" fmla="*/ 3262326 w 3528181"/>
                <a:gd name="connsiteY5" fmla="*/ 215695 h 821224"/>
                <a:gd name="connsiteX6" fmla="*/ 504142 w 3528181"/>
                <a:gd name="connsiteY6" fmla="*/ 869 h 821224"/>
                <a:gd name="connsiteX7" fmla="*/ 404982 w 3528181"/>
                <a:gd name="connsiteY7" fmla="*/ 47512 h 821224"/>
                <a:gd name="connsiteX8" fmla="*/ 0 w 3528181"/>
                <a:gd name="connsiteY8" fmla="*/ 666557 h 821224"/>
                <a:gd name="connsiteX0" fmla="*/ 0 w 3528181"/>
                <a:gd name="connsiteY0" fmla="*/ 666557 h 821224"/>
                <a:gd name="connsiteX1" fmla="*/ 53072 w 3528181"/>
                <a:gd name="connsiteY1" fmla="*/ 611141 h 821224"/>
                <a:gd name="connsiteX2" fmla="*/ 2943311 w 3528181"/>
                <a:gd name="connsiteY2" fmla="*/ 821095 h 821224"/>
                <a:gd name="connsiteX3" fmla="*/ 3052789 w 3528181"/>
                <a:gd name="connsiteY3" fmla="*/ 746927 h 821224"/>
                <a:gd name="connsiteX4" fmla="*/ 3525151 w 3528181"/>
                <a:gd name="connsiteY4" fmla="*/ 99075 h 821224"/>
                <a:gd name="connsiteX5" fmla="*/ 3262326 w 3528181"/>
                <a:gd name="connsiteY5" fmla="*/ 215695 h 821224"/>
                <a:gd name="connsiteX6" fmla="*/ 504142 w 3528181"/>
                <a:gd name="connsiteY6" fmla="*/ 869 h 821224"/>
                <a:gd name="connsiteX7" fmla="*/ 404982 w 3528181"/>
                <a:gd name="connsiteY7" fmla="*/ 47512 h 821224"/>
                <a:gd name="connsiteX8" fmla="*/ 0 w 3528181"/>
                <a:gd name="connsiteY8" fmla="*/ 666557 h 821224"/>
                <a:gd name="connsiteX0" fmla="*/ 0 w 3525151"/>
                <a:gd name="connsiteY0" fmla="*/ 666557 h 821224"/>
                <a:gd name="connsiteX1" fmla="*/ 53072 w 3525151"/>
                <a:gd name="connsiteY1" fmla="*/ 611141 h 821224"/>
                <a:gd name="connsiteX2" fmla="*/ 2943311 w 3525151"/>
                <a:gd name="connsiteY2" fmla="*/ 821095 h 821224"/>
                <a:gd name="connsiteX3" fmla="*/ 3052789 w 3525151"/>
                <a:gd name="connsiteY3" fmla="*/ 746927 h 821224"/>
                <a:gd name="connsiteX4" fmla="*/ 3525151 w 3525151"/>
                <a:gd name="connsiteY4" fmla="*/ 99075 h 821224"/>
                <a:gd name="connsiteX5" fmla="*/ 3262326 w 3525151"/>
                <a:gd name="connsiteY5" fmla="*/ 215695 h 821224"/>
                <a:gd name="connsiteX6" fmla="*/ 504142 w 3525151"/>
                <a:gd name="connsiteY6" fmla="*/ 869 h 821224"/>
                <a:gd name="connsiteX7" fmla="*/ 404982 w 3525151"/>
                <a:gd name="connsiteY7" fmla="*/ 47512 h 821224"/>
                <a:gd name="connsiteX8" fmla="*/ 0 w 3525151"/>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1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1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1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09532"/>
                <a:gd name="connsiteY0" fmla="*/ 666557 h 821224"/>
                <a:gd name="connsiteX1" fmla="*/ 53072 w 3509532"/>
                <a:gd name="connsiteY1" fmla="*/ 611141 h 821224"/>
                <a:gd name="connsiteX2" fmla="*/ 2943311 w 3509532"/>
                <a:gd name="connsiteY2" fmla="*/ 821095 h 821224"/>
                <a:gd name="connsiteX3" fmla="*/ 3052789 w 3509532"/>
                <a:gd name="connsiteY3" fmla="*/ 746927 h 821224"/>
                <a:gd name="connsiteX4" fmla="*/ 3509532 w 3509532"/>
                <a:gd name="connsiteY4" fmla="*/ 93181 h 821224"/>
                <a:gd name="connsiteX5" fmla="*/ 3262326 w 3509532"/>
                <a:gd name="connsiteY5" fmla="*/ 215695 h 821224"/>
                <a:gd name="connsiteX6" fmla="*/ 504142 w 3509532"/>
                <a:gd name="connsiteY6" fmla="*/ 869 h 821224"/>
                <a:gd name="connsiteX7" fmla="*/ 404982 w 3509532"/>
                <a:gd name="connsiteY7" fmla="*/ 47512 h 821224"/>
                <a:gd name="connsiteX8" fmla="*/ 0 w 3509532"/>
                <a:gd name="connsiteY8" fmla="*/ 666557 h 821224"/>
                <a:gd name="connsiteX0" fmla="*/ 0 w 3513259"/>
                <a:gd name="connsiteY0" fmla="*/ 666557 h 821224"/>
                <a:gd name="connsiteX1" fmla="*/ 53072 w 3513259"/>
                <a:gd name="connsiteY1" fmla="*/ 611141 h 821224"/>
                <a:gd name="connsiteX2" fmla="*/ 2943311 w 3513259"/>
                <a:gd name="connsiteY2" fmla="*/ 821095 h 821224"/>
                <a:gd name="connsiteX3" fmla="*/ 3052789 w 3513259"/>
                <a:gd name="connsiteY3" fmla="*/ 746927 h 821224"/>
                <a:gd name="connsiteX4" fmla="*/ 3513259 w 3513259"/>
                <a:gd name="connsiteY4" fmla="*/ 98220 h 821224"/>
                <a:gd name="connsiteX5" fmla="*/ 3262326 w 3513259"/>
                <a:gd name="connsiteY5" fmla="*/ 215695 h 821224"/>
                <a:gd name="connsiteX6" fmla="*/ 504142 w 3513259"/>
                <a:gd name="connsiteY6" fmla="*/ 869 h 821224"/>
                <a:gd name="connsiteX7" fmla="*/ 404982 w 3513259"/>
                <a:gd name="connsiteY7" fmla="*/ 47512 h 821224"/>
                <a:gd name="connsiteX8" fmla="*/ 0 w 3513259"/>
                <a:gd name="connsiteY8" fmla="*/ 666557 h 821224"/>
                <a:gd name="connsiteX0" fmla="*/ 0 w 3513259"/>
                <a:gd name="connsiteY0" fmla="*/ 666557 h 821224"/>
                <a:gd name="connsiteX1" fmla="*/ 53072 w 3513259"/>
                <a:gd name="connsiteY1" fmla="*/ 611141 h 821224"/>
                <a:gd name="connsiteX2" fmla="*/ 2943311 w 3513259"/>
                <a:gd name="connsiteY2" fmla="*/ 821095 h 821224"/>
                <a:gd name="connsiteX3" fmla="*/ 3052789 w 3513259"/>
                <a:gd name="connsiteY3" fmla="*/ 746927 h 821224"/>
                <a:gd name="connsiteX4" fmla="*/ 3513259 w 3513259"/>
                <a:gd name="connsiteY4" fmla="*/ 98220 h 821224"/>
                <a:gd name="connsiteX5" fmla="*/ 3262326 w 3513259"/>
                <a:gd name="connsiteY5" fmla="*/ 215695 h 821224"/>
                <a:gd name="connsiteX6" fmla="*/ 504142 w 3513259"/>
                <a:gd name="connsiteY6" fmla="*/ 869 h 821224"/>
                <a:gd name="connsiteX7" fmla="*/ 404982 w 3513259"/>
                <a:gd name="connsiteY7" fmla="*/ 47512 h 821224"/>
                <a:gd name="connsiteX8" fmla="*/ 0 w 3513259"/>
                <a:gd name="connsiteY8" fmla="*/ 666557 h 821224"/>
                <a:gd name="connsiteX0" fmla="*/ 0 w 3513259"/>
                <a:gd name="connsiteY0" fmla="*/ 666557 h 821224"/>
                <a:gd name="connsiteX1" fmla="*/ 53072 w 3513259"/>
                <a:gd name="connsiteY1" fmla="*/ 611141 h 821224"/>
                <a:gd name="connsiteX2" fmla="*/ 2943311 w 3513259"/>
                <a:gd name="connsiteY2" fmla="*/ 821095 h 821224"/>
                <a:gd name="connsiteX3" fmla="*/ 3052789 w 3513259"/>
                <a:gd name="connsiteY3" fmla="*/ 746927 h 821224"/>
                <a:gd name="connsiteX4" fmla="*/ 3513259 w 3513259"/>
                <a:gd name="connsiteY4" fmla="*/ 98220 h 821224"/>
                <a:gd name="connsiteX5" fmla="*/ 3262326 w 3513259"/>
                <a:gd name="connsiteY5" fmla="*/ 215695 h 821224"/>
                <a:gd name="connsiteX6" fmla="*/ 504142 w 3513259"/>
                <a:gd name="connsiteY6" fmla="*/ 869 h 821224"/>
                <a:gd name="connsiteX7" fmla="*/ 404982 w 3513259"/>
                <a:gd name="connsiteY7" fmla="*/ 47512 h 821224"/>
                <a:gd name="connsiteX8" fmla="*/ 0 w 3513259"/>
                <a:gd name="connsiteY8" fmla="*/ 666557 h 821224"/>
                <a:gd name="connsiteX0" fmla="*/ 0 w 3514800"/>
                <a:gd name="connsiteY0" fmla="*/ 666557 h 821224"/>
                <a:gd name="connsiteX1" fmla="*/ 53072 w 3514800"/>
                <a:gd name="connsiteY1" fmla="*/ 611141 h 821224"/>
                <a:gd name="connsiteX2" fmla="*/ 2943311 w 3514800"/>
                <a:gd name="connsiteY2" fmla="*/ 821095 h 821224"/>
                <a:gd name="connsiteX3" fmla="*/ 3052789 w 3514800"/>
                <a:gd name="connsiteY3" fmla="*/ 746927 h 821224"/>
                <a:gd name="connsiteX4" fmla="*/ 3513259 w 3514800"/>
                <a:gd name="connsiteY4" fmla="*/ 98220 h 821224"/>
                <a:gd name="connsiteX5" fmla="*/ 3262326 w 3514800"/>
                <a:gd name="connsiteY5" fmla="*/ 215695 h 821224"/>
                <a:gd name="connsiteX6" fmla="*/ 504142 w 3514800"/>
                <a:gd name="connsiteY6" fmla="*/ 869 h 821224"/>
                <a:gd name="connsiteX7" fmla="*/ 404982 w 3514800"/>
                <a:gd name="connsiteY7" fmla="*/ 47512 h 821224"/>
                <a:gd name="connsiteX8" fmla="*/ 0 w 3514800"/>
                <a:gd name="connsiteY8" fmla="*/ 666557 h 821224"/>
                <a:gd name="connsiteX0" fmla="*/ 0 w 3514109"/>
                <a:gd name="connsiteY0" fmla="*/ 666557 h 821224"/>
                <a:gd name="connsiteX1" fmla="*/ 53072 w 3514109"/>
                <a:gd name="connsiteY1" fmla="*/ 611141 h 821224"/>
                <a:gd name="connsiteX2" fmla="*/ 2943311 w 3514109"/>
                <a:gd name="connsiteY2" fmla="*/ 821095 h 821224"/>
                <a:gd name="connsiteX3" fmla="*/ 3052789 w 3514109"/>
                <a:gd name="connsiteY3" fmla="*/ 746927 h 821224"/>
                <a:gd name="connsiteX4" fmla="*/ 3512547 w 3514109"/>
                <a:gd name="connsiteY4" fmla="*/ 112482 h 821224"/>
                <a:gd name="connsiteX5" fmla="*/ 3262326 w 3514109"/>
                <a:gd name="connsiteY5" fmla="*/ 215695 h 821224"/>
                <a:gd name="connsiteX6" fmla="*/ 504142 w 3514109"/>
                <a:gd name="connsiteY6" fmla="*/ 869 h 821224"/>
                <a:gd name="connsiteX7" fmla="*/ 404982 w 3514109"/>
                <a:gd name="connsiteY7" fmla="*/ 47512 h 821224"/>
                <a:gd name="connsiteX8" fmla="*/ 0 w 3514109"/>
                <a:gd name="connsiteY8" fmla="*/ 666557 h 821224"/>
                <a:gd name="connsiteX0" fmla="*/ 0 w 3543147"/>
                <a:gd name="connsiteY0" fmla="*/ 666557 h 821224"/>
                <a:gd name="connsiteX1" fmla="*/ 53072 w 3543147"/>
                <a:gd name="connsiteY1" fmla="*/ 611141 h 821224"/>
                <a:gd name="connsiteX2" fmla="*/ 2943311 w 3543147"/>
                <a:gd name="connsiteY2" fmla="*/ 821095 h 821224"/>
                <a:gd name="connsiteX3" fmla="*/ 3052789 w 3543147"/>
                <a:gd name="connsiteY3" fmla="*/ 746927 h 821224"/>
                <a:gd name="connsiteX4" fmla="*/ 3542196 w 3543147"/>
                <a:gd name="connsiteY4" fmla="*/ 76443 h 821224"/>
                <a:gd name="connsiteX5" fmla="*/ 3262326 w 3543147"/>
                <a:gd name="connsiteY5" fmla="*/ 215695 h 821224"/>
                <a:gd name="connsiteX6" fmla="*/ 504142 w 3543147"/>
                <a:gd name="connsiteY6" fmla="*/ 869 h 821224"/>
                <a:gd name="connsiteX7" fmla="*/ 404982 w 3543147"/>
                <a:gd name="connsiteY7" fmla="*/ 47512 h 821224"/>
                <a:gd name="connsiteX8" fmla="*/ 0 w 3543147"/>
                <a:gd name="connsiteY8" fmla="*/ 666557 h 821224"/>
                <a:gd name="connsiteX0" fmla="*/ 0 w 3542504"/>
                <a:gd name="connsiteY0" fmla="*/ 666557 h 821224"/>
                <a:gd name="connsiteX1" fmla="*/ 53072 w 3542504"/>
                <a:gd name="connsiteY1" fmla="*/ 611141 h 821224"/>
                <a:gd name="connsiteX2" fmla="*/ 2943311 w 3542504"/>
                <a:gd name="connsiteY2" fmla="*/ 821095 h 821224"/>
                <a:gd name="connsiteX3" fmla="*/ 3052789 w 3542504"/>
                <a:gd name="connsiteY3" fmla="*/ 746927 h 821224"/>
                <a:gd name="connsiteX4" fmla="*/ 3542196 w 3542504"/>
                <a:gd name="connsiteY4" fmla="*/ 76443 h 821224"/>
                <a:gd name="connsiteX5" fmla="*/ 3262326 w 3542504"/>
                <a:gd name="connsiteY5" fmla="*/ 215695 h 821224"/>
                <a:gd name="connsiteX6" fmla="*/ 504142 w 3542504"/>
                <a:gd name="connsiteY6" fmla="*/ 869 h 821224"/>
                <a:gd name="connsiteX7" fmla="*/ 404982 w 3542504"/>
                <a:gd name="connsiteY7" fmla="*/ 47512 h 821224"/>
                <a:gd name="connsiteX8" fmla="*/ 0 w 3542504"/>
                <a:gd name="connsiteY8" fmla="*/ 666557 h 821224"/>
                <a:gd name="connsiteX0" fmla="*/ 0 w 3511969"/>
                <a:gd name="connsiteY0" fmla="*/ 666557 h 821224"/>
                <a:gd name="connsiteX1" fmla="*/ 53072 w 3511969"/>
                <a:gd name="connsiteY1" fmla="*/ 611141 h 821224"/>
                <a:gd name="connsiteX2" fmla="*/ 2943311 w 3511969"/>
                <a:gd name="connsiteY2" fmla="*/ 821095 h 821224"/>
                <a:gd name="connsiteX3" fmla="*/ 3052789 w 3511969"/>
                <a:gd name="connsiteY3" fmla="*/ 746927 h 821224"/>
                <a:gd name="connsiteX4" fmla="*/ 3511599 w 3511969"/>
                <a:gd name="connsiteY4" fmla="*/ 131498 h 821224"/>
                <a:gd name="connsiteX5" fmla="*/ 3262326 w 3511969"/>
                <a:gd name="connsiteY5" fmla="*/ 215695 h 821224"/>
                <a:gd name="connsiteX6" fmla="*/ 504142 w 3511969"/>
                <a:gd name="connsiteY6" fmla="*/ 869 h 821224"/>
                <a:gd name="connsiteX7" fmla="*/ 404982 w 3511969"/>
                <a:gd name="connsiteY7" fmla="*/ 47512 h 821224"/>
                <a:gd name="connsiteX8" fmla="*/ 0 w 3511969"/>
                <a:gd name="connsiteY8" fmla="*/ 666557 h 821224"/>
                <a:gd name="connsiteX0" fmla="*/ 0 w 3511599"/>
                <a:gd name="connsiteY0" fmla="*/ 666557 h 821224"/>
                <a:gd name="connsiteX1" fmla="*/ 53072 w 3511599"/>
                <a:gd name="connsiteY1" fmla="*/ 611141 h 821224"/>
                <a:gd name="connsiteX2" fmla="*/ 2943311 w 3511599"/>
                <a:gd name="connsiteY2" fmla="*/ 821095 h 821224"/>
                <a:gd name="connsiteX3" fmla="*/ 3052789 w 3511599"/>
                <a:gd name="connsiteY3" fmla="*/ 746927 h 821224"/>
                <a:gd name="connsiteX4" fmla="*/ 3511599 w 3511599"/>
                <a:gd name="connsiteY4" fmla="*/ 131498 h 821224"/>
                <a:gd name="connsiteX5" fmla="*/ 3262326 w 3511599"/>
                <a:gd name="connsiteY5" fmla="*/ 215695 h 821224"/>
                <a:gd name="connsiteX6" fmla="*/ 504142 w 3511599"/>
                <a:gd name="connsiteY6" fmla="*/ 869 h 821224"/>
                <a:gd name="connsiteX7" fmla="*/ 404982 w 3511599"/>
                <a:gd name="connsiteY7" fmla="*/ 47512 h 821224"/>
                <a:gd name="connsiteX8" fmla="*/ 0 w 3511599"/>
                <a:gd name="connsiteY8" fmla="*/ 666557 h 821224"/>
                <a:gd name="connsiteX0" fmla="*/ 0 w 3511599"/>
                <a:gd name="connsiteY0" fmla="*/ 666557 h 821224"/>
                <a:gd name="connsiteX1" fmla="*/ 53072 w 3511599"/>
                <a:gd name="connsiteY1" fmla="*/ 611141 h 821224"/>
                <a:gd name="connsiteX2" fmla="*/ 2943311 w 3511599"/>
                <a:gd name="connsiteY2" fmla="*/ 821095 h 821224"/>
                <a:gd name="connsiteX3" fmla="*/ 3052789 w 3511599"/>
                <a:gd name="connsiteY3" fmla="*/ 746927 h 821224"/>
                <a:gd name="connsiteX4" fmla="*/ 3511599 w 3511599"/>
                <a:gd name="connsiteY4" fmla="*/ 131498 h 821224"/>
                <a:gd name="connsiteX5" fmla="*/ 3262326 w 3511599"/>
                <a:gd name="connsiteY5" fmla="*/ 215695 h 821224"/>
                <a:gd name="connsiteX6" fmla="*/ 504142 w 3511599"/>
                <a:gd name="connsiteY6" fmla="*/ 869 h 821224"/>
                <a:gd name="connsiteX7" fmla="*/ 404982 w 3511599"/>
                <a:gd name="connsiteY7" fmla="*/ 47512 h 821224"/>
                <a:gd name="connsiteX8" fmla="*/ 0 w 3511599"/>
                <a:gd name="connsiteY8" fmla="*/ 666557 h 821224"/>
                <a:gd name="connsiteX0" fmla="*/ 0 w 3511599"/>
                <a:gd name="connsiteY0" fmla="*/ 666557 h 821224"/>
                <a:gd name="connsiteX1" fmla="*/ 53072 w 3511599"/>
                <a:gd name="connsiteY1" fmla="*/ 611141 h 821224"/>
                <a:gd name="connsiteX2" fmla="*/ 2943311 w 3511599"/>
                <a:gd name="connsiteY2" fmla="*/ 821095 h 821224"/>
                <a:gd name="connsiteX3" fmla="*/ 3052789 w 3511599"/>
                <a:gd name="connsiteY3" fmla="*/ 746927 h 821224"/>
                <a:gd name="connsiteX4" fmla="*/ 3511599 w 3511599"/>
                <a:gd name="connsiteY4" fmla="*/ 131498 h 821224"/>
                <a:gd name="connsiteX5" fmla="*/ 3262326 w 3511599"/>
                <a:gd name="connsiteY5" fmla="*/ 215695 h 821224"/>
                <a:gd name="connsiteX6" fmla="*/ 504142 w 3511599"/>
                <a:gd name="connsiteY6" fmla="*/ 869 h 821224"/>
                <a:gd name="connsiteX7" fmla="*/ 404982 w 3511599"/>
                <a:gd name="connsiteY7" fmla="*/ 47512 h 821224"/>
                <a:gd name="connsiteX8" fmla="*/ 0 w 3511599"/>
                <a:gd name="connsiteY8" fmla="*/ 666557 h 821224"/>
                <a:gd name="connsiteX0" fmla="*/ 0 w 3511599"/>
                <a:gd name="connsiteY0" fmla="*/ 666557 h 821224"/>
                <a:gd name="connsiteX1" fmla="*/ 53072 w 3511599"/>
                <a:gd name="connsiteY1" fmla="*/ 611141 h 821224"/>
                <a:gd name="connsiteX2" fmla="*/ 2943311 w 3511599"/>
                <a:gd name="connsiteY2" fmla="*/ 821095 h 821224"/>
                <a:gd name="connsiteX3" fmla="*/ 3052789 w 3511599"/>
                <a:gd name="connsiteY3" fmla="*/ 746927 h 821224"/>
                <a:gd name="connsiteX4" fmla="*/ 3511599 w 3511599"/>
                <a:gd name="connsiteY4" fmla="*/ 131498 h 821224"/>
                <a:gd name="connsiteX5" fmla="*/ 3262326 w 3511599"/>
                <a:gd name="connsiteY5" fmla="*/ 215695 h 821224"/>
                <a:gd name="connsiteX6" fmla="*/ 504142 w 3511599"/>
                <a:gd name="connsiteY6" fmla="*/ 869 h 821224"/>
                <a:gd name="connsiteX7" fmla="*/ 404982 w 3511599"/>
                <a:gd name="connsiteY7" fmla="*/ 47512 h 821224"/>
                <a:gd name="connsiteX8" fmla="*/ 0 w 3511599"/>
                <a:gd name="connsiteY8" fmla="*/ 666557 h 821224"/>
                <a:gd name="connsiteX0" fmla="*/ 0 w 3511599"/>
                <a:gd name="connsiteY0" fmla="*/ 666557 h 821257"/>
                <a:gd name="connsiteX1" fmla="*/ 53072 w 3511599"/>
                <a:gd name="connsiteY1" fmla="*/ 611141 h 821257"/>
                <a:gd name="connsiteX2" fmla="*/ 2943311 w 3511599"/>
                <a:gd name="connsiteY2" fmla="*/ 821095 h 821257"/>
                <a:gd name="connsiteX3" fmla="*/ 3068409 w 3511599"/>
                <a:gd name="connsiteY3" fmla="*/ 752819 h 821257"/>
                <a:gd name="connsiteX4" fmla="*/ 3511599 w 3511599"/>
                <a:gd name="connsiteY4" fmla="*/ 131498 h 821257"/>
                <a:gd name="connsiteX5" fmla="*/ 3262326 w 3511599"/>
                <a:gd name="connsiteY5" fmla="*/ 215695 h 821257"/>
                <a:gd name="connsiteX6" fmla="*/ 504142 w 3511599"/>
                <a:gd name="connsiteY6" fmla="*/ 869 h 821257"/>
                <a:gd name="connsiteX7" fmla="*/ 404982 w 3511599"/>
                <a:gd name="connsiteY7" fmla="*/ 47512 h 821257"/>
                <a:gd name="connsiteX8" fmla="*/ 0 w 3511599"/>
                <a:gd name="connsiteY8" fmla="*/ 666557 h 821257"/>
                <a:gd name="connsiteX0" fmla="*/ 0 w 3511599"/>
                <a:gd name="connsiteY0" fmla="*/ 666557 h 821257"/>
                <a:gd name="connsiteX1" fmla="*/ 53072 w 3511599"/>
                <a:gd name="connsiteY1" fmla="*/ 611141 h 821257"/>
                <a:gd name="connsiteX2" fmla="*/ 2943311 w 3511599"/>
                <a:gd name="connsiteY2" fmla="*/ 821095 h 821257"/>
                <a:gd name="connsiteX3" fmla="*/ 3068409 w 3511599"/>
                <a:gd name="connsiteY3" fmla="*/ 752819 h 821257"/>
                <a:gd name="connsiteX4" fmla="*/ 3511599 w 3511599"/>
                <a:gd name="connsiteY4" fmla="*/ 131498 h 821257"/>
                <a:gd name="connsiteX5" fmla="*/ 3262326 w 3511599"/>
                <a:gd name="connsiteY5" fmla="*/ 215695 h 821257"/>
                <a:gd name="connsiteX6" fmla="*/ 504142 w 3511599"/>
                <a:gd name="connsiteY6" fmla="*/ 869 h 821257"/>
                <a:gd name="connsiteX7" fmla="*/ 404982 w 3511599"/>
                <a:gd name="connsiteY7" fmla="*/ 47512 h 821257"/>
                <a:gd name="connsiteX8" fmla="*/ 0 w 3511599"/>
                <a:gd name="connsiteY8" fmla="*/ 666557 h 821257"/>
                <a:gd name="connsiteX0" fmla="*/ 0 w 3511599"/>
                <a:gd name="connsiteY0" fmla="*/ 666557 h 821183"/>
                <a:gd name="connsiteX1" fmla="*/ 53072 w 3511599"/>
                <a:gd name="connsiteY1" fmla="*/ 611141 h 821183"/>
                <a:gd name="connsiteX2" fmla="*/ 2943311 w 3511599"/>
                <a:gd name="connsiteY2" fmla="*/ 821095 h 821183"/>
                <a:gd name="connsiteX3" fmla="*/ 3068409 w 3511599"/>
                <a:gd name="connsiteY3" fmla="*/ 752819 h 821183"/>
                <a:gd name="connsiteX4" fmla="*/ 3511599 w 3511599"/>
                <a:gd name="connsiteY4" fmla="*/ 131498 h 821183"/>
                <a:gd name="connsiteX5" fmla="*/ 3262326 w 3511599"/>
                <a:gd name="connsiteY5" fmla="*/ 215695 h 821183"/>
                <a:gd name="connsiteX6" fmla="*/ 504142 w 3511599"/>
                <a:gd name="connsiteY6" fmla="*/ 869 h 821183"/>
                <a:gd name="connsiteX7" fmla="*/ 404982 w 3511599"/>
                <a:gd name="connsiteY7" fmla="*/ 47512 h 821183"/>
                <a:gd name="connsiteX8" fmla="*/ 0 w 3511599"/>
                <a:gd name="connsiteY8" fmla="*/ 666557 h 821183"/>
                <a:gd name="connsiteX0" fmla="*/ 0 w 3511599"/>
                <a:gd name="connsiteY0" fmla="*/ 666557 h 821209"/>
                <a:gd name="connsiteX1" fmla="*/ 53072 w 3511599"/>
                <a:gd name="connsiteY1" fmla="*/ 611141 h 821209"/>
                <a:gd name="connsiteX2" fmla="*/ 2943311 w 3511599"/>
                <a:gd name="connsiteY2" fmla="*/ 821095 h 821209"/>
                <a:gd name="connsiteX3" fmla="*/ 3067934 w 3511599"/>
                <a:gd name="connsiteY3" fmla="*/ 762327 h 821209"/>
                <a:gd name="connsiteX4" fmla="*/ 3511599 w 3511599"/>
                <a:gd name="connsiteY4" fmla="*/ 131498 h 821209"/>
                <a:gd name="connsiteX5" fmla="*/ 3262326 w 3511599"/>
                <a:gd name="connsiteY5" fmla="*/ 215695 h 821209"/>
                <a:gd name="connsiteX6" fmla="*/ 504142 w 3511599"/>
                <a:gd name="connsiteY6" fmla="*/ 869 h 821209"/>
                <a:gd name="connsiteX7" fmla="*/ 404982 w 3511599"/>
                <a:gd name="connsiteY7" fmla="*/ 47512 h 821209"/>
                <a:gd name="connsiteX8" fmla="*/ 0 w 3511599"/>
                <a:gd name="connsiteY8" fmla="*/ 666557 h 821209"/>
                <a:gd name="connsiteX0" fmla="*/ 0 w 3511599"/>
                <a:gd name="connsiteY0" fmla="*/ 666557 h 821302"/>
                <a:gd name="connsiteX1" fmla="*/ 53072 w 3511599"/>
                <a:gd name="connsiteY1" fmla="*/ 611141 h 821302"/>
                <a:gd name="connsiteX2" fmla="*/ 2943311 w 3511599"/>
                <a:gd name="connsiteY2" fmla="*/ 821095 h 821302"/>
                <a:gd name="connsiteX3" fmla="*/ 3067934 w 3511599"/>
                <a:gd name="connsiteY3" fmla="*/ 762327 h 821302"/>
                <a:gd name="connsiteX4" fmla="*/ 3511599 w 3511599"/>
                <a:gd name="connsiteY4" fmla="*/ 131498 h 821302"/>
                <a:gd name="connsiteX5" fmla="*/ 3262326 w 3511599"/>
                <a:gd name="connsiteY5" fmla="*/ 215695 h 821302"/>
                <a:gd name="connsiteX6" fmla="*/ 504142 w 3511599"/>
                <a:gd name="connsiteY6" fmla="*/ 869 h 821302"/>
                <a:gd name="connsiteX7" fmla="*/ 404982 w 3511599"/>
                <a:gd name="connsiteY7" fmla="*/ 47512 h 821302"/>
                <a:gd name="connsiteX8" fmla="*/ 0 w 3511599"/>
                <a:gd name="connsiteY8" fmla="*/ 666557 h 821302"/>
                <a:gd name="connsiteX0" fmla="*/ 0 w 3511599"/>
                <a:gd name="connsiteY0" fmla="*/ 666557 h 825699"/>
                <a:gd name="connsiteX1" fmla="*/ 53072 w 3511599"/>
                <a:gd name="connsiteY1" fmla="*/ 611141 h 825699"/>
                <a:gd name="connsiteX2" fmla="*/ 2943311 w 3511599"/>
                <a:gd name="connsiteY2" fmla="*/ 821095 h 825699"/>
                <a:gd name="connsiteX3" fmla="*/ 3067934 w 3511599"/>
                <a:gd name="connsiteY3" fmla="*/ 762327 h 825699"/>
                <a:gd name="connsiteX4" fmla="*/ 3511599 w 3511599"/>
                <a:gd name="connsiteY4" fmla="*/ 131498 h 825699"/>
                <a:gd name="connsiteX5" fmla="*/ 3262326 w 3511599"/>
                <a:gd name="connsiteY5" fmla="*/ 215695 h 825699"/>
                <a:gd name="connsiteX6" fmla="*/ 504142 w 3511599"/>
                <a:gd name="connsiteY6" fmla="*/ 869 h 825699"/>
                <a:gd name="connsiteX7" fmla="*/ 404982 w 3511599"/>
                <a:gd name="connsiteY7" fmla="*/ 47512 h 825699"/>
                <a:gd name="connsiteX8" fmla="*/ 0 w 3511599"/>
                <a:gd name="connsiteY8" fmla="*/ 666557 h 8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1599" h="825699">
                  <a:moveTo>
                    <a:pt x="0" y="666557"/>
                  </a:moveTo>
                  <a:cubicBezTo>
                    <a:pt x="13449" y="653347"/>
                    <a:pt x="13975" y="620123"/>
                    <a:pt x="53072" y="611141"/>
                  </a:cubicBezTo>
                  <a:lnTo>
                    <a:pt x="2943311" y="821095"/>
                  </a:lnTo>
                  <a:cubicBezTo>
                    <a:pt x="2975788" y="837579"/>
                    <a:pt x="3031717" y="807910"/>
                    <a:pt x="3067934" y="762327"/>
                  </a:cubicBezTo>
                  <a:cubicBezTo>
                    <a:pt x="3414504" y="357356"/>
                    <a:pt x="3496611" y="292229"/>
                    <a:pt x="3511599" y="131498"/>
                  </a:cubicBezTo>
                  <a:cubicBezTo>
                    <a:pt x="3474461" y="224648"/>
                    <a:pt x="3535433" y="225055"/>
                    <a:pt x="3262326" y="215695"/>
                  </a:cubicBezTo>
                  <a:cubicBezTo>
                    <a:pt x="2755575" y="184779"/>
                    <a:pt x="965368" y="23846"/>
                    <a:pt x="504142" y="869"/>
                  </a:cubicBezTo>
                  <a:cubicBezTo>
                    <a:pt x="486496" y="-3445"/>
                    <a:pt x="427767" y="7706"/>
                    <a:pt x="404982" y="47512"/>
                  </a:cubicBezTo>
                  <a:cubicBezTo>
                    <a:pt x="203651" y="342131"/>
                    <a:pt x="16460" y="568583"/>
                    <a:pt x="0" y="666557"/>
                  </a:cubicBezTo>
                  <a:close/>
                </a:path>
              </a:pathLst>
            </a:custGeom>
            <a:gradFill>
              <a:gsLst>
                <a:gs pos="69000">
                  <a:srgbClr val="DEDCE1"/>
                </a:gs>
                <a:gs pos="37000">
                  <a:srgbClr val="DFDAE0"/>
                </a:gs>
                <a:gs pos="100000">
                  <a:schemeClr val="bg1"/>
                </a:gs>
                <a:gs pos="0">
                  <a:schemeClr val="bg1"/>
                </a:gs>
              </a:gsLst>
              <a:lin ang="13200000" scaled="0"/>
            </a:gradFill>
            <a:ln w="3175">
              <a:noFill/>
            </a:ln>
            <a:effectLst>
              <a:outerShdw blurRad="127000" dist="63500" dir="6480000" sx="93000" sy="9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圆角矩形 10"/>
            <p:cNvSpPr/>
            <p:nvPr/>
          </p:nvSpPr>
          <p:spPr>
            <a:xfrm>
              <a:off x="6190940" y="3240641"/>
              <a:ext cx="569554" cy="695908"/>
            </a:xfrm>
            <a:prstGeom prst="roundRect">
              <a:avLst/>
            </a:prstGeom>
            <a:solidFill>
              <a:srgbClr val="A199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圆角矩形 11"/>
            <p:cNvSpPr/>
            <p:nvPr/>
          </p:nvSpPr>
          <p:spPr>
            <a:xfrm>
              <a:off x="6404691" y="3368420"/>
              <a:ext cx="569554" cy="437357"/>
            </a:xfrm>
            <a:prstGeom prst="roundRect">
              <a:avLst/>
            </a:prstGeom>
            <a:solidFill>
              <a:srgbClr val="8C81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任意多边形 12"/>
            <p:cNvSpPr/>
            <p:nvPr/>
          </p:nvSpPr>
          <p:spPr>
            <a:xfrm rot="205669" flipV="1">
              <a:off x="2802321" y="2692605"/>
              <a:ext cx="4196670" cy="821095"/>
            </a:xfrm>
            <a:custGeom>
              <a:avLst/>
              <a:gdLst>
                <a:gd name="connsiteX0" fmla="*/ 0 w 388144"/>
                <a:gd name="connsiteY0" fmla="*/ 345281 h 345281"/>
                <a:gd name="connsiteX1" fmla="*/ 28575 w 388144"/>
                <a:gd name="connsiteY1" fmla="*/ 302419 h 345281"/>
                <a:gd name="connsiteX2" fmla="*/ 69056 w 388144"/>
                <a:gd name="connsiteY2" fmla="*/ 290513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28575 w 388144"/>
                <a:gd name="connsiteY1" fmla="*/ 302419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41381 w 388144"/>
                <a:gd name="connsiteY1" fmla="*/ 324810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7111"/>
                <a:gd name="connsiteY0" fmla="*/ 364440 h 364440"/>
                <a:gd name="connsiteX1" fmla="*/ 40348 w 387111"/>
                <a:gd name="connsiteY1" fmla="*/ 324810 h 364440"/>
                <a:gd name="connsiteX2" fmla="*/ 96329 w 387111"/>
                <a:gd name="connsiteY2" fmla="*/ 321172 h 364440"/>
                <a:gd name="connsiteX3" fmla="*/ 387111 w 387111"/>
                <a:gd name="connsiteY3" fmla="*/ 290513 h 364440"/>
                <a:gd name="connsiteX4" fmla="*/ 229948 w 387111"/>
                <a:gd name="connsiteY4" fmla="*/ 0 h 364440"/>
                <a:gd name="connsiteX5" fmla="*/ 0 w 387111"/>
                <a:gd name="connsiteY5" fmla="*/ 364440 h 364440"/>
                <a:gd name="connsiteX0" fmla="*/ 0 w 398611"/>
                <a:gd name="connsiteY0" fmla="*/ 364440 h 364440"/>
                <a:gd name="connsiteX1" fmla="*/ 40348 w 398611"/>
                <a:gd name="connsiteY1" fmla="*/ 324810 h 364440"/>
                <a:gd name="connsiteX2" fmla="*/ 96329 w 398611"/>
                <a:gd name="connsiteY2" fmla="*/ 321172 h 364440"/>
                <a:gd name="connsiteX3" fmla="*/ 398611 w 398611"/>
                <a:gd name="connsiteY3" fmla="*/ 339049 h 364440"/>
                <a:gd name="connsiteX4" fmla="*/ 229948 w 398611"/>
                <a:gd name="connsiteY4" fmla="*/ 0 h 364440"/>
                <a:gd name="connsiteX5" fmla="*/ 0 w 398611"/>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73236 h 373236"/>
                <a:gd name="connsiteX1" fmla="*/ 40348 w 402457"/>
                <a:gd name="connsiteY1" fmla="*/ 333606 h 373236"/>
                <a:gd name="connsiteX2" fmla="*/ 96329 w 402457"/>
                <a:gd name="connsiteY2" fmla="*/ 329968 h 373236"/>
                <a:gd name="connsiteX3" fmla="*/ 402457 w 402457"/>
                <a:gd name="connsiteY3" fmla="*/ 350506 h 373236"/>
                <a:gd name="connsiteX4" fmla="*/ 240333 w 402457"/>
                <a:gd name="connsiteY4" fmla="*/ 0 h 373236"/>
                <a:gd name="connsiteX5" fmla="*/ 0 w 402457"/>
                <a:gd name="connsiteY5" fmla="*/ 373236 h 373236"/>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31497"/>
                <a:gd name="connsiteY0" fmla="*/ 672007 h 672007"/>
                <a:gd name="connsiteX1" fmla="*/ 53072 w 431497"/>
                <a:gd name="connsiteY1" fmla="*/ 616591 h 672007"/>
                <a:gd name="connsiteX2" fmla="*/ 400832 w 431497"/>
                <a:gd name="connsiteY2" fmla="*/ 642003 h 672007"/>
                <a:gd name="connsiteX3" fmla="*/ 431497 w 431497"/>
                <a:gd name="connsiteY3" fmla="*/ 0 h 672007"/>
                <a:gd name="connsiteX4" fmla="*/ 0 w 431497"/>
                <a:gd name="connsiteY4" fmla="*/ 672007 h 672007"/>
                <a:gd name="connsiteX0" fmla="*/ 0 w 410808"/>
                <a:gd name="connsiteY0" fmla="*/ 616241 h 616241"/>
                <a:gd name="connsiteX1" fmla="*/ 53072 w 410808"/>
                <a:gd name="connsiteY1" fmla="*/ 560825 h 616241"/>
                <a:gd name="connsiteX2" fmla="*/ 400832 w 410808"/>
                <a:gd name="connsiteY2" fmla="*/ 586237 h 616241"/>
                <a:gd name="connsiteX3" fmla="*/ 410808 w 410808"/>
                <a:gd name="connsiteY3" fmla="*/ 0 h 616241"/>
                <a:gd name="connsiteX4" fmla="*/ 0 w 410808"/>
                <a:gd name="connsiteY4" fmla="*/ 616241 h 616241"/>
                <a:gd name="connsiteX0" fmla="*/ 0 w 549996"/>
                <a:gd name="connsiteY0" fmla="*/ 616445 h 616445"/>
                <a:gd name="connsiteX1" fmla="*/ 53072 w 549996"/>
                <a:gd name="connsiteY1" fmla="*/ 561029 h 616445"/>
                <a:gd name="connsiteX2" fmla="*/ 400832 w 549996"/>
                <a:gd name="connsiteY2" fmla="*/ 586441 h 616445"/>
                <a:gd name="connsiteX3" fmla="*/ 410808 w 549996"/>
                <a:gd name="connsiteY3" fmla="*/ 204 h 616445"/>
                <a:gd name="connsiteX4" fmla="*/ 0 w 549996"/>
                <a:gd name="connsiteY4" fmla="*/ 616445 h 616445"/>
                <a:gd name="connsiteX0" fmla="*/ 0 w 472380"/>
                <a:gd name="connsiteY0" fmla="*/ 687237 h 687237"/>
                <a:gd name="connsiteX1" fmla="*/ 53072 w 472380"/>
                <a:gd name="connsiteY1" fmla="*/ 631821 h 687237"/>
                <a:gd name="connsiteX2" fmla="*/ 400832 w 472380"/>
                <a:gd name="connsiteY2" fmla="*/ 657233 h 687237"/>
                <a:gd name="connsiteX3" fmla="*/ 469460 w 472380"/>
                <a:gd name="connsiteY3" fmla="*/ 78694 h 687237"/>
                <a:gd name="connsiteX4" fmla="*/ 410808 w 472380"/>
                <a:gd name="connsiteY4" fmla="*/ 70996 h 687237"/>
                <a:gd name="connsiteX5" fmla="*/ 0 w 472380"/>
                <a:gd name="connsiteY5" fmla="*/ 687237 h 687237"/>
                <a:gd name="connsiteX0" fmla="*/ 0 w 482476"/>
                <a:gd name="connsiteY0" fmla="*/ 679333 h 679333"/>
                <a:gd name="connsiteX1" fmla="*/ 53072 w 482476"/>
                <a:gd name="connsiteY1" fmla="*/ 623917 h 679333"/>
                <a:gd name="connsiteX2" fmla="*/ 400832 w 482476"/>
                <a:gd name="connsiteY2" fmla="*/ 649329 h 679333"/>
                <a:gd name="connsiteX3" fmla="*/ 469460 w 482476"/>
                <a:gd name="connsiteY3" fmla="*/ 70790 h 679333"/>
                <a:gd name="connsiteX4" fmla="*/ 410808 w 482476"/>
                <a:gd name="connsiteY4" fmla="*/ 63092 h 679333"/>
                <a:gd name="connsiteX5" fmla="*/ 0 w 482476"/>
                <a:gd name="connsiteY5" fmla="*/ 679333 h 679333"/>
                <a:gd name="connsiteX0" fmla="*/ 0 w 584493"/>
                <a:gd name="connsiteY0" fmla="*/ 703234 h 703234"/>
                <a:gd name="connsiteX1" fmla="*/ 53072 w 584493"/>
                <a:gd name="connsiteY1" fmla="*/ 647818 h 703234"/>
                <a:gd name="connsiteX2" fmla="*/ 400832 w 584493"/>
                <a:gd name="connsiteY2" fmla="*/ 673230 h 703234"/>
                <a:gd name="connsiteX3" fmla="*/ 581203 w 584493"/>
                <a:gd name="connsiteY3" fmla="*/ 47851 h 703234"/>
                <a:gd name="connsiteX4" fmla="*/ 410808 w 584493"/>
                <a:gd name="connsiteY4" fmla="*/ 86993 h 703234"/>
                <a:gd name="connsiteX5" fmla="*/ 0 w 584493"/>
                <a:gd name="connsiteY5" fmla="*/ 703234 h 703234"/>
                <a:gd name="connsiteX0" fmla="*/ 0 w 583252"/>
                <a:gd name="connsiteY0" fmla="*/ 712418 h 712418"/>
                <a:gd name="connsiteX1" fmla="*/ 53072 w 583252"/>
                <a:gd name="connsiteY1" fmla="*/ 657002 h 712418"/>
                <a:gd name="connsiteX2" fmla="*/ 400832 w 583252"/>
                <a:gd name="connsiteY2" fmla="*/ 682414 h 712418"/>
                <a:gd name="connsiteX3" fmla="*/ 579932 w 583252"/>
                <a:gd name="connsiteY3" fmla="*/ 42631 h 712418"/>
                <a:gd name="connsiteX4" fmla="*/ 410808 w 583252"/>
                <a:gd name="connsiteY4" fmla="*/ 96177 h 712418"/>
                <a:gd name="connsiteX5" fmla="*/ 0 w 583252"/>
                <a:gd name="connsiteY5" fmla="*/ 712418 h 712418"/>
                <a:gd name="connsiteX0" fmla="*/ 0 w 579932"/>
                <a:gd name="connsiteY0" fmla="*/ 682354 h 682354"/>
                <a:gd name="connsiteX1" fmla="*/ 53072 w 579932"/>
                <a:gd name="connsiteY1" fmla="*/ 626938 h 682354"/>
                <a:gd name="connsiteX2" fmla="*/ 400832 w 579932"/>
                <a:gd name="connsiteY2" fmla="*/ 652350 h 682354"/>
                <a:gd name="connsiteX3" fmla="*/ 579932 w 579932"/>
                <a:gd name="connsiteY3" fmla="*/ 12567 h 682354"/>
                <a:gd name="connsiteX4" fmla="*/ 410808 w 579932"/>
                <a:gd name="connsiteY4" fmla="*/ 66113 h 682354"/>
                <a:gd name="connsiteX5" fmla="*/ 0 w 579932"/>
                <a:gd name="connsiteY5" fmla="*/ 682354 h 682354"/>
                <a:gd name="connsiteX0" fmla="*/ 0 w 579932"/>
                <a:gd name="connsiteY0" fmla="*/ 672730 h 672730"/>
                <a:gd name="connsiteX1" fmla="*/ 53072 w 579932"/>
                <a:gd name="connsiteY1" fmla="*/ 617314 h 672730"/>
                <a:gd name="connsiteX2" fmla="*/ 400832 w 579932"/>
                <a:gd name="connsiteY2" fmla="*/ 642726 h 672730"/>
                <a:gd name="connsiteX3" fmla="*/ 579932 w 579932"/>
                <a:gd name="connsiteY3" fmla="*/ 2943 h 672730"/>
                <a:gd name="connsiteX4" fmla="*/ 410808 w 579932"/>
                <a:gd name="connsiteY4" fmla="*/ 56489 h 672730"/>
                <a:gd name="connsiteX5" fmla="*/ 0 w 579932"/>
                <a:gd name="connsiteY5" fmla="*/ 672730 h 672730"/>
                <a:gd name="connsiteX0" fmla="*/ 0 w 579932"/>
                <a:gd name="connsiteY0" fmla="*/ 673441 h 673441"/>
                <a:gd name="connsiteX1" fmla="*/ 53072 w 579932"/>
                <a:gd name="connsiteY1" fmla="*/ 618025 h 673441"/>
                <a:gd name="connsiteX2" fmla="*/ 400832 w 579932"/>
                <a:gd name="connsiteY2" fmla="*/ 643437 h 673441"/>
                <a:gd name="connsiteX3" fmla="*/ 579932 w 579932"/>
                <a:gd name="connsiteY3" fmla="*/ 3654 h 673441"/>
                <a:gd name="connsiteX4" fmla="*/ 404982 w 579932"/>
                <a:gd name="connsiteY4" fmla="*/ 54396 h 673441"/>
                <a:gd name="connsiteX5" fmla="*/ 0 w 579932"/>
                <a:gd name="connsiteY5" fmla="*/ 673441 h 673441"/>
                <a:gd name="connsiteX0" fmla="*/ 0 w 2933356"/>
                <a:gd name="connsiteY0" fmla="*/ 673441 h 817618"/>
                <a:gd name="connsiteX1" fmla="*/ 53072 w 2933356"/>
                <a:gd name="connsiteY1" fmla="*/ 618025 h 817618"/>
                <a:gd name="connsiteX2" fmla="*/ 2931894 w 2933356"/>
                <a:gd name="connsiteY2" fmla="*/ 817618 h 817618"/>
                <a:gd name="connsiteX3" fmla="*/ 579932 w 2933356"/>
                <a:gd name="connsiteY3" fmla="*/ 3654 h 817618"/>
                <a:gd name="connsiteX4" fmla="*/ 404982 w 2933356"/>
                <a:gd name="connsiteY4" fmla="*/ 54396 h 817618"/>
                <a:gd name="connsiteX5" fmla="*/ 0 w 2933356"/>
                <a:gd name="connsiteY5" fmla="*/ 673441 h 817618"/>
                <a:gd name="connsiteX0" fmla="*/ 0 w 3503473"/>
                <a:gd name="connsiteY0" fmla="*/ 631843 h 776020"/>
                <a:gd name="connsiteX1" fmla="*/ 53072 w 3503473"/>
                <a:gd name="connsiteY1" fmla="*/ 576427 h 776020"/>
                <a:gd name="connsiteX2" fmla="*/ 2931894 w 3503473"/>
                <a:gd name="connsiteY2" fmla="*/ 776020 h 776020"/>
                <a:gd name="connsiteX3" fmla="*/ 3503473 w 3503473"/>
                <a:gd name="connsiteY3" fmla="*/ 179697 h 776020"/>
                <a:gd name="connsiteX4" fmla="*/ 404982 w 3503473"/>
                <a:gd name="connsiteY4" fmla="*/ 12798 h 776020"/>
                <a:gd name="connsiteX5" fmla="*/ 0 w 3503473"/>
                <a:gd name="connsiteY5" fmla="*/ 631843 h 776020"/>
                <a:gd name="connsiteX0" fmla="*/ 0 w 3503473"/>
                <a:gd name="connsiteY0" fmla="*/ 631843 h 790281"/>
                <a:gd name="connsiteX1" fmla="*/ 53072 w 3503473"/>
                <a:gd name="connsiteY1" fmla="*/ 576427 h 790281"/>
                <a:gd name="connsiteX2" fmla="*/ 2931182 w 3503473"/>
                <a:gd name="connsiteY2" fmla="*/ 790281 h 790281"/>
                <a:gd name="connsiteX3" fmla="*/ 3503473 w 3503473"/>
                <a:gd name="connsiteY3" fmla="*/ 179697 h 790281"/>
                <a:gd name="connsiteX4" fmla="*/ 404982 w 3503473"/>
                <a:gd name="connsiteY4" fmla="*/ 12798 h 790281"/>
                <a:gd name="connsiteX5" fmla="*/ 0 w 3503473"/>
                <a:gd name="connsiteY5" fmla="*/ 631843 h 790281"/>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99390"/>
                <a:gd name="connsiteY0" fmla="*/ 631748 h 790186"/>
                <a:gd name="connsiteX1" fmla="*/ 53072 w 3499390"/>
                <a:gd name="connsiteY1" fmla="*/ 576332 h 790186"/>
                <a:gd name="connsiteX2" fmla="*/ 2931182 w 3499390"/>
                <a:gd name="connsiteY2" fmla="*/ 790186 h 790186"/>
                <a:gd name="connsiteX3" fmla="*/ 3499390 w 3499390"/>
                <a:gd name="connsiteY3" fmla="*/ 181693 h 790186"/>
                <a:gd name="connsiteX4" fmla="*/ 404982 w 3499390"/>
                <a:gd name="connsiteY4" fmla="*/ 12703 h 790186"/>
                <a:gd name="connsiteX5" fmla="*/ 0 w 3499390"/>
                <a:gd name="connsiteY5" fmla="*/ 631748 h 790186"/>
                <a:gd name="connsiteX0" fmla="*/ 0 w 3616166"/>
                <a:gd name="connsiteY0" fmla="*/ 631748 h 822147"/>
                <a:gd name="connsiteX1" fmla="*/ 53072 w 3616166"/>
                <a:gd name="connsiteY1" fmla="*/ 576332 h 822147"/>
                <a:gd name="connsiteX2" fmla="*/ 2931182 w 3616166"/>
                <a:gd name="connsiteY2" fmla="*/ 790186 h 822147"/>
                <a:gd name="connsiteX3" fmla="*/ 2961103 w 3616166"/>
                <a:gd name="connsiteY3" fmla="*/ 755628 h 822147"/>
                <a:gd name="connsiteX4" fmla="*/ 3499390 w 3616166"/>
                <a:gd name="connsiteY4" fmla="*/ 181693 h 822147"/>
                <a:gd name="connsiteX5" fmla="*/ 404982 w 3616166"/>
                <a:gd name="connsiteY5" fmla="*/ 12703 h 822147"/>
                <a:gd name="connsiteX6" fmla="*/ 0 w 3616166"/>
                <a:gd name="connsiteY6" fmla="*/ 631748 h 822147"/>
                <a:gd name="connsiteX0" fmla="*/ 0 w 3747211"/>
                <a:gd name="connsiteY0" fmla="*/ 631748 h 794305"/>
                <a:gd name="connsiteX1" fmla="*/ 53072 w 3747211"/>
                <a:gd name="connsiteY1" fmla="*/ 576332 h 794305"/>
                <a:gd name="connsiteX2" fmla="*/ 2931182 w 3747211"/>
                <a:gd name="connsiteY2" fmla="*/ 790186 h 794305"/>
                <a:gd name="connsiteX3" fmla="*/ 3598472 w 3747211"/>
                <a:gd name="connsiteY3" fmla="*/ 579558 h 794305"/>
                <a:gd name="connsiteX4" fmla="*/ 3499390 w 3747211"/>
                <a:gd name="connsiteY4" fmla="*/ 181693 h 794305"/>
                <a:gd name="connsiteX5" fmla="*/ 404982 w 3747211"/>
                <a:gd name="connsiteY5" fmla="*/ 12703 h 794305"/>
                <a:gd name="connsiteX6" fmla="*/ 0 w 3747211"/>
                <a:gd name="connsiteY6" fmla="*/ 631748 h 794305"/>
                <a:gd name="connsiteX0" fmla="*/ 0 w 3674733"/>
                <a:gd name="connsiteY0" fmla="*/ 631748 h 794305"/>
                <a:gd name="connsiteX1" fmla="*/ 53072 w 3674733"/>
                <a:gd name="connsiteY1" fmla="*/ 576332 h 794305"/>
                <a:gd name="connsiteX2" fmla="*/ 2931182 w 3674733"/>
                <a:gd name="connsiteY2" fmla="*/ 790186 h 794305"/>
                <a:gd name="connsiteX3" fmla="*/ 3598472 w 3674733"/>
                <a:gd name="connsiteY3" fmla="*/ 579558 h 794305"/>
                <a:gd name="connsiteX4" fmla="*/ 3499390 w 3674733"/>
                <a:gd name="connsiteY4" fmla="*/ 181693 h 794305"/>
                <a:gd name="connsiteX5" fmla="*/ 404982 w 3674733"/>
                <a:gd name="connsiteY5" fmla="*/ 12703 h 794305"/>
                <a:gd name="connsiteX6" fmla="*/ 0 w 3674733"/>
                <a:gd name="connsiteY6" fmla="*/ 631748 h 794305"/>
                <a:gd name="connsiteX0" fmla="*/ 0 w 3598472"/>
                <a:gd name="connsiteY0" fmla="*/ 631748 h 794305"/>
                <a:gd name="connsiteX1" fmla="*/ 53072 w 3598472"/>
                <a:gd name="connsiteY1" fmla="*/ 576332 h 794305"/>
                <a:gd name="connsiteX2" fmla="*/ 2931182 w 3598472"/>
                <a:gd name="connsiteY2" fmla="*/ 790186 h 794305"/>
                <a:gd name="connsiteX3" fmla="*/ 3598472 w 3598472"/>
                <a:gd name="connsiteY3" fmla="*/ 579558 h 794305"/>
                <a:gd name="connsiteX4" fmla="*/ 3499390 w 3598472"/>
                <a:gd name="connsiteY4" fmla="*/ 181693 h 794305"/>
                <a:gd name="connsiteX5" fmla="*/ 404982 w 3598472"/>
                <a:gd name="connsiteY5" fmla="*/ 12703 h 794305"/>
                <a:gd name="connsiteX6" fmla="*/ 0 w 3598472"/>
                <a:gd name="connsiteY6" fmla="*/ 631748 h 794305"/>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05084"/>
                <a:gd name="connsiteX1" fmla="*/ 53072 w 3499390"/>
                <a:gd name="connsiteY1" fmla="*/ 576332 h 805084"/>
                <a:gd name="connsiteX2" fmla="*/ 2931182 w 3499390"/>
                <a:gd name="connsiteY2" fmla="*/ 790186 h 805084"/>
                <a:gd name="connsiteX3" fmla="*/ 3112607 w 3499390"/>
                <a:gd name="connsiteY3" fmla="*/ 709257 h 805084"/>
                <a:gd name="connsiteX4" fmla="*/ 3499390 w 3499390"/>
                <a:gd name="connsiteY4" fmla="*/ 181693 h 805084"/>
                <a:gd name="connsiteX5" fmla="*/ 404982 w 3499390"/>
                <a:gd name="connsiteY5" fmla="*/ 12703 h 805084"/>
                <a:gd name="connsiteX6" fmla="*/ 0 w 3499390"/>
                <a:gd name="connsiteY6" fmla="*/ 631748 h 805084"/>
                <a:gd name="connsiteX0" fmla="*/ 0 w 3499390"/>
                <a:gd name="connsiteY0" fmla="*/ 631748 h 795385"/>
                <a:gd name="connsiteX1" fmla="*/ 53072 w 3499390"/>
                <a:gd name="connsiteY1" fmla="*/ 576332 h 795385"/>
                <a:gd name="connsiteX2" fmla="*/ 2931182 w 3499390"/>
                <a:gd name="connsiteY2" fmla="*/ 790186 h 795385"/>
                <a:gd name="connsiteX3" fmla="*/ 3112607 w 3499390"/>
                <a:gd name="connsiteY3" fmla="*/ 709257 h 795385"/>
                <a:gd name="connsiteX4" fmla="*/ 3499390 w 3499390"/>
                <a:gd name="connsiteY4" fmla="*/ 181693 h 795385"/>
                <a:gd name="connsiteX5" fmla="*/ 404982 w 3499390"/>
                <a:gd name="connsiteY5" fmla="*/ 12703 h 795385"/>
                <a:gd name="connsiteX6" fmla="*/ 0 w 3499390"/>
                <a:gd name="connsiteY6" fmla="*/ 631748 h 795385"/>
                <a:gd name="connsiteX0" fmla="*/ 0 w 3499390"/>
                <a:gd name="connsiteY0" fmla="*/ 631748 h 790186"/>
                <a:gd name="connsiteX1" fmla="*/ 53072 w 3499390"/>
                <a:gd name="connsiteY1" fmla="*/ 576332 h 790186"/>
                <a:gd name="connsiteX2" fmla="*/ 2931182 w 3499390"/>
                <a:gd name="connsiteY2" fmla="*/ 790186 h 790186"/>
                <a:gd name="connsiteX3" fmla="*/ 3112607 w 3499390"/>
                <a:gd name="connsiteY3" fmla="*/ 709257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105747 w 3499390"/>
                <a:gd name="connsiteY3" fmla="*/ 687294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35270 w 3499390"/>
                <a:gd name="connsiteY3" fmla="*/ 74425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2983701 w 3499390"/>
                <a:gd name="connsiteY3" fmla="*/ 78110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88663"/>
                <a:gd name="connsiteX1" fmla="*/ 53072 w 3499390"/>
                <a:gd name="connsiteY1" fmla="*/ 576332 h 788663"/>
                <a:gd name="connsiteX2" fmla="*/ 2943192 w 3499390"/>
                <a:gd name="connsiteY2" fmla="*/ 788663 h 788663"/>
                <a:gd name="connsiteX3" fmla="*/ 3000626 w 3499390"/>
                <a:gd name="connsiteY3" fmla="*/ 760851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3004828 w 3499390"/>
                <a:gd name="connsiteY3" fmla="*/ 756382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76493 h 833408"/>
                <a:gd name="connsiteX1" fmla="*/ 53072 w 3499390"/>
                <a:gd name="connsiteY1" fmla="*/ 621077 h 833408"/>
                <a:gd name="connsiteX2" fmla="*/ 2943192 w 3499390"/>
                <a:gd name="connsiteY2" fmla="*/ 833408 h 833408"/>
                <a:gd name="connsiteX3" fmla="*/ 3004828 w 3499390"/>
                <a:gd name="connsiteY3" fmla="*/ 801127 h 833408"/>
                <a:gd name="connsiteX4" fmla="*/ 3499390 w 3499390"/>
                <a:gd name="connsiteY4" fmla="*/ 226438 h 833408"/>
                <a:gd name="connsiteX5" fmla="*/ 466564 w 3499390"/>
                <a:gd name="connsiteY5" fmla="*/ 46273 h 833408"/>
                <a:gd name="connsiteX6" fmla="*/ 404982 w 3499390"/>
                <a:gd name="connsiteY6" fmla="*/ 57448 h 833408"/>
                <a:gd name="connsiteX7" fmla="*/ 0 w 3499390"/>
                <a:gd name="connsiteY7" fmla="*/ 676493 h 833408"/>
                <a:gd name="connsiteX0" fmla="*/ 0 w 3499390"/>
                <a:gd name="connsiteY0" fmla="*/ 692433 h 849348"/>
                <a:gd name="connsiteX1" fmla="*/ 53072 w 3499390"/>
                <a:gd name="connsiteY1" fmla="*/ 637017 h 849348"/>
                <a:gd name="connsiteX2" fmla="*/ 2943192 w 3499390"/>
                <a:gd name="connsiteY2" fmla="*/ 849348 h 849348"/>
                <a:gd name="connsiteX3" fmla="*/ 3004828 w 3499390"/>
                <a:gd name="connsiteY3" fmla="*/ 817067 h 849348"/>
                <a:gd name="connsiteX4" fmla="*/ 3499390 w 3499390"/>
                <a:gd name="connsiteY4" fmla="*/ 242378 h 849348"/>
                <a:gd name="connsiteX5" fmla="*/ 506123 w 3499390"/>
                <a:gd name="connsiteY5" fmla="*/ 26887 h 849348"/>
                <a:gd name="connsiteX6" fmla="*/ 404982 w 3499390"/>
                <a:gd name="connsiteY6" fmla="*/ 73388 h 849348"/>
                <a:gd name="connsiteX7" fmla="*/ 0 w 3499390"/>
                <a:gd name="connsiteY7" fmla="*/ 692433 h 849348"/>
                <a:gd name="connsiteX0" fmla="*/ 0 w 3499390"/>
                <a:gd name="connsiteY0" fmla="*/ 683353 h 840268"/>
                <a:gd name="connsiteX1" fmla="*/ 53072 w 3499390"/>
                <a:gd name="connsiteY1" fmla="*/ 627937 h 840268"/>
                <a:gd name="connsiteX2" fmla="*/ 2943192 w 3499390"/>
                <a:gd name="connsiteY2" fmla="*/ 840268 h 840268"/>
                <a:gd name="connsiteX3" fmla="*/ 3004828 w 3499390"/>
                <a:gd name="connsiteY3" fmla="*/ 807987 h 840268"/>
                <a:gd name="connsiteX4" fmla="*/ 3499390 w 3499390"/>
                <a:gd name="connsiteY4" fmla="*/ 233298 h 840268"/>
                <a:gd name="connsiteX5" fmla="*/ 506123 w 3499390"/>
                <a:gd name="connsiteY5" fmla="*/ 17807 h 840268"/>
                <a:gd name="connsiteX6" fmla="*/ 404982 w 3499390"/>
                <a:gd name="connsiteY6" fmla="*/ 64308 h 840268"/>
                <a:gd name="connsiteX7" fmla="*/ 0 w 3499390"/>
                <a:gd name="connsiteY7" fmla="*/ 683353 h 840268"/>
                <a:gd name="connsiteX0" fmla="*/ 0 w 3499390"/>
                <a:gd name="connsiteY0" fmla="*/ 666423 h 823338"/>
                <a:gd name="connsiteX1" fmla="*/ 53072 w 3499390"/>
                <a:gd name="connsiteY1" fmla="*/ 611007 h 823338"/>
                <a:gd name="connsiteX2" fmla="*/ 2943192 w 3499390"/>
                <a:gd name="connsiteY2" fmla="*/ 823338 h 823338"/>
                <a:gd name="connsiteX3" fmla="*/ 3004828 w 3499390"/>
                <a:gd name="connsiteY3" fmla="*/ 791057 h 823338"/>
                <a:gd name="connsiteX4" fmla="*/ 3499390 w 3499390"/>
                <a:gd name="connsiteY4" fmla="*/ 216368 h 823338"/>
                <a:gd name="connsiteX5" fmla="*/ 506123 w 3499390"/>
                <a:gd name="connsiteY5" fmla="*/ 877 h 823338"/>
                <a:gd name="connsiteX6" fmla="*/ 404982 w 3499390"/>
                <a:gd name="connsiteY6" fmla="*/ 47378 h 823338"/>
                <a:gd name="connsiteX7" fmla="*/ 0 w 3499390"/>
                <a:gd name="connsiteY7" fmla="*/ 666423 h 823338"/>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30156 w 3499390"/>
                <a:gd name="connsiteY3" fmla="*/ 76199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06936 w 3499390"/>
                <a:gd name="connsiteY3" fmla="*/ 698334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42091 w 3499390"/>
                <a:gd name="connsiteY3" fmla="*/ 63167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667377"/>
                <a:gd name="connsiteY0" fmla="*/ 666557 h 823472"/>
                <a:gd name="connsiteX1" fmla="*/ 53072 w 3667377"/>
                <a:gd name="connsiteY1" fmla="*/ 611141 h 823472"/>
                <a:gd name="connsiteX2" fmla="*/ 2943192 w 3667377"/>
                <a:gd name="connsiteY2" fmla="*/ 823472 h 823472"/>
                <a:gd name="connsiteX3" fmla="*/ 3499390 w 3667377"/>
                <a:gd name="connsiteY3" fmla="*/ 216502 h 823472"/>
                <a:gd name="connsiteX4" fmla="*/ 504142 w 3667377"/>
                <a:gd name="connsiteY4" fmla="*/ 869 h 823472"/>
                <a:gd name="connsiteX5" fmla="*/ 404982 w 3667377"/>
                <a:gd name="connsiteY5" fmla="*/ 47512 h 823472"/>
                <a:gd name="connsiteX6" fmla="*/ 0 w 3667377"/>
                <a:gd name="connsiteY6" fmla="*/ 666557 h 823472"/>
                <a:gd name="connsiteX0" fmla="*/ 0 w 3687206"/>
                <a:gd name="connsiteY0" fmla="*/ 666557 h 828805"/>
                <a:gd name="connsiteX1" fmla="*/ 53072 w 3687206"/>
                <a:gd name="connsiteY1" fmla="*/ 611141 h 828805"/>
                <a:gd name="connsiteX2" fmla="*/ 2943192 w 3687206"/>
                <a:gd name="connsiteY2" fmla="*/ 823472 h 828805"/>
                <a:gd name="connsiteX3" fmla="*/ 3326823 w 3687206"/>
                <a:gd name="connsiteY3" fmla="*/ 716516 h 828805"/>
                <a:gd name="connsiteX4" fmla="*/ 3499390 w 3687206"/>
                <a:gd name="connsiteY4" fmla="*/ 216502 h 828805"/>
                <a:gd name="connsiteX5" fmla="*/ 504142 w 3687206"/>
                <a:gd name="connsiteY5" fmla="*/ 869 h 828805"/>
                <a:gd name="connsiteX6" fmla="*/ 404982 w 3687206"/>
                <a:gd name="connsiteY6" fmla="*/ 47512 h 828805"/>
                <a:gd name="connsiteX7" fmla="*/ 0 w 3687206"/>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5314"/>
                <a:gd name="connsiteX1" fmla="*/ 53072 w 3499390"/>
                <a:gd name="connsiteY1" fmla="*/ 611141 h 825314"/>
                <a:gd name="connsiteX2" fmla="*/ 2943192 w 3499390"/>
                <a:gd name="connsiteY2" fmla="*/ 823472 h 825314"/>
                <a:gd name="connsiteX3" fmla="*/ 3326823 w 3499390"/>
                <a:gd name="connsiteY3" fmla="*/ 716516 h 825314"/>
                <a:gd name="connsiteX4" fmla="*/ 3499390 w 3499390"/>
                <a:gd name="connsiteY4" fmla="*/ 216502 h 825314"/>
                <a:gd name="connsiteX5" fmla="*/ 504142 w 3499390"/>
                <a:gd name="connsiteY5" fmla="*/ 869 h 825314"/>
                <a:gd name="connsiteX6" fmla="*/ 404982 w 3499390"/>
                <a:gd name="connsiteY6" fmla="*/ 47512 h 825314"/>
                <a:gd name="connsiteX7" fmla="*/ 0 w 3499390"/>
                <a:gd name="connsiteY7" fmla="*/ 666557 h 825314"/>
                <a:gd name="connsiteX0" fmla="*/ 0 w 3499390"/>
                <a:gd name="connsiteY0" fmla="*/ 666557 h 824780"/>
                <a:gd name="connsiteX1" fmla="*/ 53072 w 3499390"/>
                <a:gd name="connsiteY1" fmla="*/ 611141 h 824780"/>
                <a:gd name="connsiteX2" fmla="*/ 2943192 w 3499390"/>
                <a:gd name="connsiteY2" fmla="*/ 823472 h 824780"/>
                <a:gd name="connsiteX3" fmla="*/ 3210037 w 3499390"/>
                <a:gd name="connsiteY3" fmla="*/ 665188 h 824780"/>
                <a:gd name="connsiteX4" fmla="*/ 3499390 w 3499390"/>
                <a:gd name="connsiteY4" fmla="*/ 216502 h 824780"/>
                <a:gd name="connsiteX5" fmla="*/ 504142 w 3499390"/>
                <a:gd name="connsiteY5" fmla="*/ 869 h 824780"/>
                <a:gd name="connsiteX6" fmla="*/ 404982 w 3499390"/>
                <a:gd name="connsiteY6" fmla="*/ 47512 h 824780"/>
                <a:gd name="connsiteX7" fmla="*/ 0 w 3499390"/>
                <a:gd name="connsiteY7" fmla="*/ 666557 h 824780"/>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9390" h="821095">
                  <a:moveTo>
                    <a:pt x="0" y="666557"/>
                  </a:moveTo>
                  <a:cubicBezTo>
                    <a:pt x="13449" y="653347"/>
                    <a:pt x="13975" y="620123"/>
                    <a:pt x="53072" y="611141"/>
                  </a:cubicBezTo>
                  <a:lnTo>
                    <a:pt x="2943311" y="821095"/>
                  </a:lnTo>
                  <a:cubicBezTo>
                    <a:pt x="3005436" y="801540"/>
                    <a:pt x="3012370" y="796979"/>
                    <a:pt x="3052789" y="746927"/>
                  </a:cubicBezTo>
                  <a:cubicBezTo>
                    <a:pt x="3124834" y="660979"/>
                    <a:pt x="3397427" y="366219"/>
                    <a:pt x="3499390" y="216502"/>
                  </a:cubicBezTo>
                  <a:cubicBezTo>
                    <a:pt x="3058516" y="208688"/>
                    <a:pt x="1019877" y="29034"/>
                    <a:pt x="504142" y="869"/>
                  </a:cubicBezTo>
                  <a:cubicBezTo>
                    <a:pt x="486496" y="-3445"/>
                    <a:pt x="427767" y="7706"/>
                    <a:pt x="404982" y="47512"/>
                  </a:cubicBezTo>
                  <a:cubicBezTo>
                    <a:pt x="203651" y="342131"/>
                    <a:pt x="16460" y="568583"/>
                    <a:pt x="0" y="666557"/>
                  </a:cubicBezTo>
                  <a:close/>
                </a:path>
              </a:pathLst>
            </a:custGeom>
            <a:gradFill flip="none" rotWithShape="1">
              <a:gsLst>
                <a:gs pos="69000">
                  <a:srgbClr val="DEDCE1"/>
                </a:gs>
                <a:gs pos="37000">
                  <a:srgbClr val="DFDAE0"/>
                </a:gs>
                <a:gs pos="100000">
                  <a:schemeClr val="bg1"/>
                </a:gs>
                <a:gs pos="0">
                  <a:schemeClr val="bg1"/>
                </a:gs>
              </a:gsLst>
              <a:lin ang="13200000" scaled="0"/>
              <a:tileRect/>
            </a:gradFill>
            <a:ln w="3175">
              <a:noFill/>
            </a:ln>
            <a:effectLst>
              <a:outerShdw blurRad="50800" dist="38100" dir="15960000" sx="94000" sy="94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5" name="任意多边形 14"/>
            <p:cNvSpPr/>
            <p:nvPr/>
          </p:nvSpPr>
          <p:spPr>
            <a:xfrm rot="286950" flipV="1">
              <a:off x="3151979" y="509507"/>
              <a:ext cx="3347320" cy="821095"/>
            </a:xfrm>
            <a:custGeom>
              <a:avLst/>
              <a:gdLst>
                <a:gd name="connsiteX0" fmla="*/ 0 w 388144"/>
                <a:gd name="connsiteY0" fmla="*/ 345281 h 345281"/>
                <a:gd name="connsiteX1" fmla="*/ 28575 w 388144"/>
                <a:gd name="connsiteY1" fmla="*/ 302419 h 345281"/>
                <a:gd name="connsiteX2" fmla="*/ 69056 w 388144"/>
                <a:gd name="connsiteY2" fmla="*/ 290513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28575 w 388144"/>
                <a:gd name="connsiteY1" fmla="*/ 302419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41381 w 388144"/>
                <a:gd name="connsiteY1" fmla="*/ 324810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7111"/>
                <a:gd name="connsiteY0" fmla="*/ 364440 h 364440"/>
                <a:gd name="connsiteX1" fmla="*/ 40348 w 387111"/>
                <a:gd name="connsiteY1" fmla="*/ 324810 h 364440"/>
                <a:gd name="connsiteX2" fmla="*/ 96329 w 387111"/>
                <a:gd name="connsiteY2" fmla="*/ 321172 h 364440"/>
                <a:gd name="connsiteX3" fmla="*/ 387111 w 387111"/>
                <a:gd name="connsiteY3" fmla="*/ 290513 h 364440"/>
                <a:gd name="connsiteX4" fmla="*/ 229948 w 387111"/>
                <a:gd name="connsiteY4" fmla="*/ 0 h 364440"/>
                <a:gd name="connsiteX5" fmla="*/ 0 w 387111"/>
                <a:gd name="connsiteY5" fmla="*/ 364440 h 364440"/>
                <a:gd name="connsiteX0" fmla="*/ 0 w 398611"/>
                <a:gd name="connsiteY0" fmla="*/ 364440 h 364440"/>
                <a:gd name="connsiteX1" fmla="*/ 40348 w 398611"/>
                <a:gd name="connsiteY1" fmla="*/ 324810 h 364440"/>
                <a:gd name="connsiteX2" fmla="*/ 96329 w 398611"/>
                <a:gd name="connsiteY2" fmla="*/ 321172 h 364440"/>
                <a:gd name="connsiteX3" fmla="*/ 398611 w 398611"/>
                <a:gd name="connsiteY3" fmla="*/ 339049 h 364440"/>
                <a:gd name="connsiteX4" fmla="*/ 229948 w 398611"/>
                <a:gd name="connsiteY4" fmla="*/ 0 h 364440"/>
                <a:gd name="connsiteX5" fmla="*/ 0 w 398611"/>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73236 h 373236"/>
                <a:gd name="connsiteX1" fmla="*/ 40348 w 402457"/>
                <a:gd name="connsiteY1" fmla="*/ 333606 h 373236"/>
                <a:gd name="connsiteX2" fmla="*/ 96329 w 402457"/>
                <a:gd name="connsiteY2" fmla="*/ 329968 h 373236"/>
                <a:gd name="connsiteX3" fmla="*/ 402457 w 402457"/>
                <a:gd name="connsiteY3" fmla="*/ 350506 h 373236"/>
                <a:gd name="connsiteX4" fmla="*/ 240333 w 402457"/>
                <a:gd name="connsiteY4" fmla="*/ 0 h 373236"/>
                <a:gd name="connsiteX5" fmla="*/ 0 w 402457"/>
                <a:gd name="connsiteY5" fmla="*/ 373236 h 373236"/>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31497"/>
                <a:gd name="connsiteY0" fmla="*/ 672007 h 672007"/>
                <a:gd name="connsiteX1" fmla="*/ 53072 w 431497"/>
                <a:gd name="connsiteY1" fmla="*/ 616591 h 672007"/>
                <a:gd name="connsiteX2" fmla="*/ 400832 w 431497"/>
                <a:gd name="connsiteY2" fmla="*/ 642003 h 672007"/>
                <a:gd name="connsiteX3" fmla="*/ 431497 w 431497"/>
                <a:gd name="connsiteY3" fmla="*/ 0 h 672007"/>
                <a:gd name="connsiteX4" fmla="*/ 0 w 431497"/>
                <a:gd name="connsiteY4" fmla="*/ 672007 h 672007"/>
                <a:gd name="connsiteX0" fmla="*/ 0 w 410808"/>
                <a:gd name="connsiteY0" fmla="*/ 616241 h 616241"/>
                <a:gd name="connsiteX1" fmla="*/ 53072 w 410808"/>
                <a:gd name="connsiteY1" fmla="*/ 560825 h 616241"/>
                <a:gd name="connsiteX2" fmla="*/ 400832 w 410808"/>
                <a:gd name="connsiteY2" fmla="*/ 586237 h 616241"/>
                <a:gd name="connsiteX3" fmla="*/ 410808 w 410808"/>
                <a:gd name="connsiteY3" fmla="*/ 0 h 616241"/>
                <a:gd name="connsiteX4" fmla="*/ 0 w 410808"/>
                <a:gd name="connsiteY4" fmla="*/ 616241 h 616241"/>
                <a:gd name="connsiteX0" fmla="*/ 0 w 549996"/>
                <a:gd name="connsiteY0" fmla="*/ 616445 h 616445"/>
                <a:gd name="connsiteX1" fmla="*/ 53072 w 549996"/>
                <a:gd name="connsiteY1" fmla="*/ 561029 h 616445"/>
                <a:gd name="connsiteX2" fmla="*/ 400832 w 549996"/>
                <a:gd name="connsiteY2" fmla="*/ 586441 h 616445"/>
                <a:gd name="connsiteX3" fmla="*/ 410808 w 549996"/>
                <a:gd name="connsiteY3" fmla="*/ 204 h 616445"/>
                <a:gd name="connsiteX4" fmla="*/ 0 w 549996"/>
                <a:gd name="connsiteY4" fmla="*/ 616445 h 616445"/>
                <a:gd name="connsiteX0" fmla="*/ 0 w 472380"/>
                <a:gd name="connsiteY0" fmla="*/ 687237 h 687237"/>
                <a:gd name="connsiteX1" fmla="*/ 53072 w 472380"/>
                <a:gd name="connsiteY1" fmla="*/ 631821 h 687237"/>
                <a:gd name="connsiteX2" fmla="*/ 400832 w 472380"/>
                <a:gd name="connsiteY2" fmla="*/ 657233 h 687237"/>
                <a:gd name="connsiteX3" fmla="*/ 469460 w 472380"/>
                <a:gd name="connsiteY3" fmla="*/ 78694 h 687237"/>
                <a:gd name="connsiteX4" fmla="*/ 410808 w 472380"/>
                <a:gd name="connsiteY4" fmla="*/ 70996 h 687237"/>
                <a:gd name="connsiteX5" fmla="*/ 0 w 472380"/>
                <a:gd name="connsiteY5" fmla="*/ 687237 h 687237"/>
                <a:gd name="connsiteX0" fmla="*/ 0 w 482476"/>
                <a:gd name="connsiteY0" fmla="*/ 679333 h 679333"/>
                <a:gd name="connsiteX1" fmla="*/ 53072 w 482476"/>
                <a:gd name="connsiteY1" fmla="*/ 623917 h 679333"/>
                <a:gd name="connsiteX2" fmla="*/ 400832 w 482476"/>
                <a:gd name="connsiteY2" fmla="*/ 649329 h 679333"/>
                <a:gd name="connsiteX3" fmla="*/ 469460 w 482476"/>
                <a:gd name="connsiteY3" fmla="*/ 70790 h 679333"/>
                <a:gd name="connsiteX4" fmla="*/ 410808 w 482476"/>
                <a:gd name="connsiteY4" fmla="*/ 63092 h 679333"/>
                <a:gd name="connsiteX5" fmla="*/ 0 w 482476"/>
                <a:gd name="connsiteY5" fmla="*/ 679333 h 679333"/>
                <a:gd name="connsiteX0" fmla="*/ 0 w 584493"/>
                <a:gd name="connsiteY0" fmla="*/ 703234 h 703234"/>
                <a:gd name="connsiteX1" fmla="*/ 53072 w 584493"/>
                <a:gd name="connsiteY1" fmla="*/ 647818 h 703234"/>
                <a:gd name="connsiteX2" fmla="*/ 400832 w 584493"/>
                <a:gd name="connsiteY2" fmla="*/ 673230 h 703234"/>
                <a:gd name="connsiteX3" fmla="*/ 581203 w 584493"/>
                <a:gd name="connsiteY3" fmla="*/ 47851 h 703234"/>
                <a:gd name="connsiteX4" fmla="*/ 410808 w 584493"/>
                <a:gd name="connsiteY4" fmla="*/ 86993 h 703234"/>
                <a:gd name="connsiteX5" fmla="*/ 0 w 584493"/>
                <a:gd name="connsiteY5" fmla="*/ 703234 h 703234"/>
                <a:gd name="connsiteX0" fmla="*/ 0 w 583252"/>
                <a:gd name="connsiteY0" fmla="*/ 712418 h 712418"/>
                <a:gd name="connsiteX1" fmla="*/ 53072 w 583252"/>
                <a:gd name="connsiteY1" fmla="*/ 657002 h 712418"/>
                <a:gd name="connsiteX2" fmla="*/ 400832 w 583252"/>
                <a:gd name="connsiteY2" fmla="*/ 682414 h 712418"/>
                <a:gd name="connsiteX3" fmla="*/ 579932 w 583252"/>
                <a:gd name="connsiteY3" fmla="*/ 42631 h 712418"/>
                <a:gd name="connsiteX4" fmla="*/ 410808 w 583252"/>
                <a:gd name="connsiteY4" fmla="*/ 96177 h 712418"/>
                <a:gd name="connsiteX5" fmla="*/ 0 w 583252"/>
                <a:gd name="connsiteY5" fmla="*/ 712418 h 712418"/>
                <a:gd name="connsiteX0" fmla="*/ 0 w 579932"/>
                <a:gd name="connsiteY0" fmla="*/ 682354 h 682354"/>
                <a:gd name="connsiteX1" fmla="*/ 53072 w 579932"/>
                <a:gd name="connsiteY1" fmla="*/ 626938 h 682354"/>
                <a:gd name="connsiteX2" fmla="*/ 400832 w 579932"/>
                <a:gd name="connsiteY2" fmla="*/ 652350 h 682354"/>
                <a:gd name="connsiteX3" fmla="*/ 579932 w 579932"/>
                <a:gd name="connsiteY3" fmla="*/ 12567 h 682354"/>
                <a:gd name="connsiteX4" fmla="*/ 410808 w 579932"/>
                <a:gd name="connsiteY4" fmla="*/ 66113 h 682354"/>
                <a:gd name="connsiteX5" fmla="*/ 0 w 579932"/>
                <a:gd name="connsiteY5" fmla="*/ 682354 h 682354"/>
                <a:gd name="connsiteX0" fmla="*/ 0 w 579932"/>
                <a:gd name="connsiteY0" fmla="*/ 672730 h 672730"/>
                <a:gd name="connsiteX1" fmla="*/ 53072 w 579932"/>
                <a:gd name="connsiteY1" fmla="*/ 617314 h 672730"/>
                <a:gd name="connsiteX2" fmla="*/ 400832 w 579932"/>
                <a:gd name="connsiteY2" fmla="*/ 642726 h 672730"/>
                <a:gd name="connsiteX3" fmla="*/ 579932 w 579932"/>
                <a:gd name="connsiteY3" fmla="*/ 2943 h 672730"/>
                <a:gd name="connsiteX4" fmla="*/ 410808 w 579932"/>
                <a:gd name="connsiteY4" fmla="*/ 56489 h 672730"/>
                <a:gd name="connsiteX5" fmla="*/ 0 w 579932"/>
                <a:gd name="connsiteY5" fmla="*/ 672730 h 672730"/>
                <a:gd name="connsiteX0" fmla="*/ 0 w 579932"/>
                <a:gd name="connsiteY0" fmla="*/ 673441 h 673441"/>
                <a:gd name="connsiteX1" fmla="*/ 53072 w 579932"/>
                <a:gd name="connsiteY1" fmla="*/ 618025 h 673441"/>
                <a:gd name="connsiteX2" fmla="*/ 400832 w 579932"/>
                <a:gd name="connsiteY2" fmla="*/ 643437 h 673441"/>
                <a:gd name="connsiteX3" fmla="*/ 579932 w 579932"/>
                <a:gd name="connsiteY3" fmla="*/ 3654 h 673441"/>
                <a:gd name="connsiteX4" fmla="*/ 404982 w 579932"/>
                <a:gd name="connsiteY4" fmla="*/ 54396 h 673441"/>
                <a:gd name="connsiteX5" fmla="*/ 0 w 579932"/>
                <a:gd name="connsiteY5" fmla="*/ 673441 h 673441"/>
                <a:gd name="connsiteX0" fmla="*/ 0 w 2933356"/>
                <a:gd name="connsiteY0" fmla="*/ 673441 h 817618"/>
                <a:gd name="connsiteX1" fmla="*/ 53072 w 2933356"/>
                <a:gd name="connsiteY1" fmla="*/ 618025 h 817618"/>
                <a:gd name="connsiteX2" fmla="*/ 2931894 w 2933356"/>
                <a:gd name="connsiteY2" fmla="*/ 817618 h 817618"/>
                <a:gd name="connsiteX3" fmla="*/ 579932 w 2933356"/>
                <a:gd name="connsiteY3" fmla="*/ 3654 h 817618"/>
                <a:gd name="connsiteX4" fmla="*/ 404982 w 2933356"/>
                <a:gd name="connsiteY4" fmla="*/ 54396 h 817618"/>
                <a:gd name="connsiteX5" fmla="*/ 0 w 2933356"/>
                <a:gd name="connsiteY5" fmla="*/ 673441 h 817618"/>
                <a:gd name="connsiteX0" fmla="*/ 0 w 3503473"/>
                <a:gd name="connsiteY0" fmla="*/ 631843 h 776020"/>
                <a:gd name="connsiteX1" fmla="*/ 53072 w 3503473"/>
                <a:gd name="connsiteY1" fmla="*/ 576427 h 776020"/>
                <a:gd name="connsiteX2" fmla="*/ 2931894 w 3503473"/>
                <a:gd name="connsiteY2" fmla="*/ 776020 h 776020"/>
                <a:gd name="connsiteX3" fmla="*/ 3503473 w 3503473"/>
                <a:gd name="connsiteY3" fmla="*/ 179697 h 776020"/>
                <a:gd name="connsiteX4" fmla="*/ 404982 w 3503473"/>
                <a:gd name="connsiteY4" fmla="*/ 12798 h 776020"/>
                <a:gd name="connsiteX5" fmla="*/ 0 w 3503473"/>
                <a:gd name="connsiteY5" fmla="*/ 631843 h 776020"/>
                <a:gd name="connsiteX0" fmla="*/ 0 w 3503473"/>
                <a:gd name="connsiteY0" fmla="*/ 631843 h 790281"/>
                <a:gd name="connsiteX1" fmla="*/ 53072 w 3503473"/>
                <a:gd name="connsiteY1" fmla="*/ 576427 h 790281"/>
                <a:gd name="connsiteX2" fmla="*/ 2931182 w 3503473"/>
                <a:gd name="connsiteY2" fmla="*/ 790281 h 790281"/>
                <a:gd name="connsiteX3" fmla="*/ 3503473 w 3503473"/>
                <a:gd name="connsiteY3" fmla="*/ 179697 h 790281"/>
                <a:gd name="connsiteX4" fmla="*/ 404982 w 3503473"/>
                <a:gd name="connsiteY4" fmla="*/ 12798 h 790281"/>
                <a:gd name="connsiteX5" fmla="*/ 0 w 3503473"/>
                <a:gd name="connsiteY5" fmla="*/ 631843 h 790281"/>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99390"/>
                <a:gd name="connsiteY0" fmla="*/ 631748 h 790186"/>
                <a:gd name="connsiteX1" fmla="*/ 53072 w 3499390"/>
                <a:gd name="connsiteY1" fmla="*/ 576332 h 790186"/>
                <a:gd name="connsiteX2" fmla="*/ 2931182 w 3499390"/>
                <a:gd name="connsiteY2" fmla="*/ 790186 h 790186"/>
                <a:gd name="connsiteX3" fmla="*/ 3499390 w 3499390"/>
                <a:gd name="connsiteY3" fmla="*/ 181693 h 790186"/>
                <a:gd name="connsiteX4" fmla="*/ 404982 w 3499390"/>
                <a:gd name="connsiteY4" fmla="*/ 12703 h 790186"/>
                <a:gd name="connsiteX5" fmla="*/ 0 w 3499390"/>
                <a:gd name="connsiteY5" fmla="*/ 631748 h 790186"/>
                <a:gd name="connsiteX0" fmla="*/ 0 w 3616166"/>
                <a:gd name="connsiteY0" fmla="*/ 631748 h 822147"/>
                <a:gd name="connsiteX1" fmla="*/ 53072 w 3616166"/>
                <a:gd name="connsiteY1" fmla="*/ 576332 h 822147"/>
                <a:gd name="connsiteX2" fmla="*/ 2931182 w 3616166"/>
                <a:gd name="connsiteY2" fmla="*/ 790186 h 822147"/>
                <a:gd name="connsiteX3" fmla="*/ 2961103 w 3616166"/>
                <a:gd name="connsiteY3" fmla="*/ 755628 h 822147"/>
                <a:gd name="connsiteX4" fmla="*/ 3499390 w 3616166"/>
                <a:gd name="connsiteY4" fmla="*/ 181693 h 822147"/>
                <a:gd name="connsiteX5" fmla="*/ 404982 w 3616166"/>
                <a:gd name="connsiteY5" fmla="*/ 12703 h 822147"/>
                <a:gd name="connsiteX6" fmla="*/ 0 w 3616166"/>
                <a:gd name="connsiteY6" fmla="*/ 631748 h 822147"/>
                <a:gd name="connsiteX0" fmla="*/ 0 w 3747211"/>
                <a:gd name="connsiteY0" fmla="*/ 631748 h 794305"/>
                <a:gd name="connsiteX1" fmla="*/ 53072 w 3747211"/>
                <a:gd name="connsiteY1" fmla="*/ 576332 h 794305"/>
                <a:gd name="connsiteX2" fmla="*/ 2931182 w 3747211"/>
                <a:gd name="connsiteY2" fmla="*/ 790186 h 794305"/>
                <a:gd name="connsiteX3" fmla="*/ 3598472 w 3747211"/>
                <a:gd name="connsiteY3" fmla="*/ 579558 h 794305"/>
                <a:gd name="connsiteX4" fmla="*/ 3499390 w 3747211"/>
                <a:gd name="connsiteY4" fmla="*/ 181693 h 794305"/>
                <a:gd name="connsiteX5" fmla="*/ 404982 w 3747211"/>
                <a:gd name="connsiteY5" fmla="*/ 12703 h 794305"/>
                <a:gd name="connsiteX6" fmla="*/ 0 w 3747211"/>
                <a:gd name="connsiteY6" fmla="*/ 631748 h 794305"/>
                <a:gd name="connsiteX0" fmla="*/ 0 w 3674733"/>
                <a:gd name="connsiteY0" fmla="*/ 631748 h 794305"/>
                <a:gd name="connsiteX1" fmla="*/ 53072 w 3674733"/>
                <a:gd name="connsiteY1" fmla="*/ 576332 h 794305"/>
                <a:gd name="connsiteX2" fmla="*/ 2931182 w 3674733"/>
                <a:gd name="connsiteY2" fmla="*/ 790186 h 794305"/>
                <a:gd name="connsiteX3" fmla="*/ 3598472 w 3674733"/>
                <a:gd name="connsiteY3" fmla="*/ 579558 h 794305"/>
                <a:gd name="connsiteX4" fmla="*/ 3499390 w 3674733"/>
                <a:gd name="connsiteY4" fmla="*/ 181693 h 794305"/>
                <a:gd name="connsiteX5" fmla="*/ 404982 w 3674733"/>
                <a:gd name="connsiteY5" fmla="*/ 12703 h 794305"/>
                <a:gd name="connsiteX6" fmla="*/ 0 w 3674733"/>
                <a:gd name="connsiteY6" fmla="*/ 631748 h 794305"/>
                <a:gd name="connsiteX0" fmla="*/ 0 w 3598472"/>
                <a:gd name="connsiteY0" fmla="*/ 631748 h 794305"/>
                <a:gd name="connsiteX1" fmla="*/ 53072 w 3598472"/>
                <a:gd name="connsiteY1" fmla="*/ 576332 h 794305"/>
                <a:gd name="connsiteX2" fmla="*/ 2931182 w 3598472"/>
                <a:gd name="connsiteY2" fmla="*/ 790186 h 794305"/>
                <a:gd name="connsiteX3" fmla="*/ 3598472 w 3598472"/>
                <a:gd name="connsiteY3" fmla="*/ 579558 h 794305"/>
                <a:gd name="connsiteX4" fmla="*/ 3499390 w 3598472"/>
                <a:gd name="connsiteY4" fmla="*/ 181693 h 794305"/>
                <a:gd name="connsiteX5" fmla="*/ 404982 w 3598472"/>
                <a:gd name="connsiteY5" fmla="*/ 12703 h 794305"/>
                <a:gd name="connsiteX6" fmla="*/ 0 w 3598472"/>
                <a:gd name="connsiteY6" fmla="*/ 631748 h 794305"/>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05084"/>
                <a:gd name="connsiteX1" fmla="*/ 53072 w 3499390"/>
                <a:gd name="connsiteY1" fmla="*/ 576332 h 805084"/>
                <a:gd name="connsiteX2" fmla="*/ 2931182 w 3499390"/>
                <a:gd name="connsiteY2" fmla="*/ 790186 h 805084"/>
                <a:gd name="connsiteX3" fmla="*/ 3112607 w 3499390"/>
                <a:gd name="connsiteY3" fmla="*/ 709257 h 805084"/>
                <a:gd name="connsiteX4" fmla="*/ 3499390 w 3499390"/>
                <a:gd name="connsiteY4" fmla="*/ 181693 h 805084"/>
                <a:gd name="connsiteX5" fmla="*/ 404982 w 3499390"/>
                <a:gd name="connsiteY5" fmla="*/ 12703 h 805084"/>
                <a:gd name="connsiteX6" fmla="*/ 0 w 3499390"/>
                <a:gd name="connsiteY6" fmla="*/ 631748 h 805084"/>
                <a:gd name="connsiteX0" fmla="*/ 0 w 3499390"/>
                <a:gd name="connsiteY0" fmla="*/ 631748 h 795385"/>
                <a:gd name="connsiteX1" fmla="*/ 53072 w 3499390"/>
                <a:gd name="connsiteY1" fmla="*/ 576332 h 795385"/>
                <a:gd name="connsiteX2" fmla="*/ 2931182 w 3499390"/>
                <a:gd name="connsiteY2" fmla="*/ 790186 h 795385"/>
                <a:gd name="connsiteX3" fmla="*/ 3112607 w 3499390"/>
                <a:gd name="connsiteY3" fmla="*/ 709257 h 795385"/>
                <a:gd name="connsiteX4" fmla="*/ 3499390 w 3499390"/>
                <a:gd name="connsiteY4" fmla="*/ 181693 h 795385"/>
                <a:gd name="connsiteX5" fmla="*/ 404982 w 3499390"/>
                <a:gd name="connsiteY5" fmla="*/ 12703 h 795385"/>
                <a:gd name="connsiteX6" fmla="*/ 0 w 3499390"/>
                <a:gd name="connsiteY6" fmla="*/ 631748 h 795385"/>
                <a:gd name="connsiteX0" fmla="*/ 0 w 3499390"/>
                <a:gd name="connsiteY0" fmla="*/ 631748 h 790186"/>
                <a:gd name="connsiteX1" fmla="*/ 53072 w 3499390"/>
                <a:gd name="connsiteY1" fmla="*/ 576332 h 790186"/>
                <a:gd name="connsiteX2" fmla="*/ 2931182 w 3499390"/>
                <a:gd name="connsiteY2" fmla="*/ 790186 h 790186"/>
                <a:gd name="connsiteX3" fmla="*/ 3112607 w 3499390"/>
                <a:gd name="connsiteY3" fmla="*/ 709257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105747 w 3499390"/>
                <a:gd name="connsiteY3" fmla="*/ 687294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35270 w 3499390"/>
                <a:gd name="connsiteY3" fmla="*/ 74425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2983701 w 3499390"/>
                <a:gd name="connsiteY3" fmla="*/ 78110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88663"/>
                <a:gd name="connsiteX1" fmla="*/ 53072 w 3499390"/>
                <a:gd name="connsiteY1" fmla="*/ 576332 h 788663"/>
                <a:gd name="connsiteX2" fmla="*/ 2943192 w 3499390"/>
                <a:gd name="connsiteY2" fmla="*/ 788663 h 788663"/>
                <a:gd name="connsiteX3" fmla="*/ 3000626 w 3499390"/>
                <a:gd name="connsiteY3" fmla="*/ 760851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3004828 w 3499390"/>
                <a:gd name="connsiteY3" fmla="*/ 756382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76493 h 833408"/>
                <a:gd name="connsiteX1" fmla="*/ 53072 w 3499390"/>
                <a:gd name="connsiteY1" fmla="*/ 621077 h 833408"/>
                <a:gd name="connsiteX2" fmla="*/ 2943192 w 3499390"/>
                <a:gd name="connsiteY2" fmla="*/ 833408 h 833408"/>
                <a:gd name="connsiteX3" fmla="*/ 3004828 w 3499390"/>
                <a:gd name="connsiteY3" fmla="*/ 801127 h 833408"/>
                <a:gd name="connsiteX4" fmla="*/ 3499390 w 3499390"/>
                <a:gd name="connsiteY4" fmla="*/ 226438 h 833408"/>
                <a:gd name="connsiteX5" fmla="*/ 466564 w 3499390"/>
                <a:gd name="connsiteY5" fmla="*/ 46273 h 833408"/>
                <a:gd name="connsiteX6" fmla="*/ 404982 w 3499390"/>
                <a:gd name="connsiteY6" fmla="*/ 57448 h 833408"/>
                <a:gd name="connsiteX7" fmla="*/ 0 w 3499390"/>
                <a:gd name="connsiteY7" fmla="*/ 676493 h 833408"/>
                <a:gd name="connsiteX0" fmla="*/ 0 w 3499390"/>
                <a:gd name="connsiteY0" fmla="*/ 692433 h 849348"/>
                <a:gd name="connsiteX1" fmla="*/ 53072 w 3499390"/>
                <a:gd name="connsiteY1" fmla="*/ 637017 h 849348"/>
                <a:gd name="connsiteX2" fmla="*/ 2943192 w 3499390"/>
                <a:gd name="connsiteY2" fmla="*/ 849348 h 849348"/>
                <a:gd name="connsiteX3" fmla="*/ 3004828 w 3499390"/>
                <a:gd name="connsiteY3" fmla="*/ 817067 h 849348"/>
                <a:gd name="connsiteX4" fmla="*/ 3499390 w 3499390"/>
                <a:gd name="connsiteY4" fmla="*/ 242378 h 849348"/>
                <a:gd name="connsiteX5" fmla="*/ 506123 w 3499390"/>
                <a:gd name="connsiteY5" fmla="*/ 26887 h 849348"/>
                <a:gd name="connsiteX6" fmla="*/ 404982 w 3499390"/>
                <a:gd name="connsiteY6" fmla="*/ 73388 h 849348"/>
                <a:gd name="connsiteX7" fmla="*/ 0 w 3499390"/>
                <a:gd name="connsiteY7" fmla="*/ 692433 h 849348"/>
                <a:gd name="connsiteX0" fmla="*/ 0 w 3499390"/>
                <a:gd name="connsiteY0" fmla="*/ 683353 h 840268"/>
                <a:gd name="connsiteX1" fmla="*/ 53072 w 3499390"/>
                <a:gd name="connsiteY1" fmla="*/ 627937 h 840268"/>
                <a:gd name="connsiteX2" fmla="*/ 2943192 w 3499390"/>
                <a:gd name="connsiteY2" fmla="*/ 840268 h 840268"/>
                <a:gd name="connsiteX3" fmla="*/ 3004828 w 3499390"/>
                <a:gd name="connsiteY3" fmla="*/ 807987 h 840268"/>
                <a:gd name="connsiteX4" fmla="*/ 3499390 w 3499390"/>
                <a:gd name="connsiteY4" fmla="*/ 233298 h 840268"/>
                <a:gd name="connsiteX5" fmla="*/ 506123 w 3499390"/>
                <a:gd name="connsiteY5" fmla="*/ 17807 h 840268"/>
                <a:gd name="connsiteX6" fmla="*/ 404982 w 3499390"/>
                <a:gd name="connsiteY6" fmla="*/ 64308 h 840268"/>
                <a:gd name="connsiteX7" fmla="*/ 0 w 3499390"/>
                <a:gd name="connsiteY7" fmla="*/ 683353 h 840268"/>
                <a:gd name="connsiteX0" fmla="*/ 0 w 3499390"/>
                <a:gd name="connsiteY0" fmla="*/ 666423 h 823338"/>
                <a:gd name="connsiteX1" fmla="*/ 53072 w 3499390"/>
                <a:gd name="connsiteY1" fmla="*/ 611007 h 823338"/>
                <a:gd name="connsiteX2" fmla="*/ 2943192 w 3499390"/>
                <a:gd name="connsiteY2" fmla="*/ 823338 h 823338"/>
                <a:gd name="connsiteX3" fmla="*/ 3004828 w 3499390"/>
                <a:gd name="connsiteY3" fmla="*/ 791057 h 823338"/>
                <a:gd name="connsiteX4" fmla="*/ 3499390 w 3499390"/>
                <a:gd name="connsiteY4" fmla="*/ 216368 h 823338"/>
                <a:gd name="connsiteX5" fmla="*/ 506123 w 3499390"/>
                <a:gd name="connsiteY5" fmla="*/ 877 h 823338"/>
                <a:gd name="connsiteX6" fmla="*/ 404982 w 3499390"/>
                <a:gd name="connsiteY6" fmla="*/ 47378 h 823338"/>
                <a:gd name="connsiteX7" fmla="*/ 0 w 3499390"/>
                <a:gd name="connsiteY7" fmla="*/ 666423 h 823338"/>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30156 w 3499390"/>
                <a:gd name="connsiteY3" fmla="*/ 76199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06936 w 3499390"/>
                <a:gd name="connsiteY3" fmla="*/ 698334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42091 w 3499390"/>
                <a:gd name="connsiteY3" fmla="*/ 63167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667377"/>
                <a:gd name="connsiteY0" fmla="*/ 666557 h 823472"/>
                <a:gd name="connsiteX1" fmla="*/ 53072 w 3667377"/>
                <a:gd name="connsiteY1" fmla="*/ 611141 h 823472"/>
                <a:gd name="connsiteX2" fmla="*/ 2943192 w 3667377"/>
                <a:gd name="connsiteY2" fmla="*/ 823472 h 823472"/>
                <a:gd name="connsiteX3" fmla="*/ 3499390 w 3667377"/>
                <a:gd name="connsiteY3" fmla="*/ 216502 h 823472"/>
                <a:gd name="connsiteX4" fmla="*/ 504142 w 3667377"/>
                <a:gd name="connsiteY4" fmla="*/ 869 h 823472"/>
                <a:gd name="connsiteX5" fmla="*/ 404982 w 3667377"/>
                <a:gd name="connsiteY5" fmla="*/ 47512 h 823472"/>
                <a:gd name="connsiteX6" fmla="*/ 0 w 3667377"/>
                <a:gd name="connsiteY6" fmla="*/ 666557 h 823472"/>
                <a:gd name="connsiteX0" fmla="*/ 0 w 3687206"/>
                <a:gd name="connsiteY0" fmla="*/ 666557 h 828805"/>
                <a:gd name="connsiteX1" fmla="*/ 53072 w 3687206"/>
                <a:gd name="connsiteY1" fmla="*/ 611141 h 828805"/>
                <a:gd name="connsiteX2" fmla="*/ 2943192 w 3687206"/>
                <a:gd name="connsiteY2" fmla="*/ 823472 h 828805"/>
                <a:gd name="connsiteX3" fmla="*/ 3326823 w 3687206"/>
                <a:gd name="connsiteY3" fmla="*/ 716516 h 828805"/>
                <a:gd name="connsiteX4" fmla="*/ 3499390 w 3687206"/>
                <a:gd name="connsiteY4" fmla="*/ 216502 h 828805"/>
                <a:gd name="connsiteX5" fmla="*/ 504142 w 3687206"/>
                <a:gd name="connsiteY5" fmla="*/ 869 h 828805"/>
                <a:gd name="connsiteX6" fmla="*/ 404982 w 3687206"/>
                <a:gd name="connsiteY6" fmla="*/ 47512 h 828805"/>
                <a:gd name="connsiteX7" fmla="*/ 0 w 3687206"/>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5314"/>
                <a:gd name="connsiteX1" fmla="*/ 53072 w 3499390"/>
                <a:gd name="connsiteY1" fmla="*/ 611141 h 825314"/>
                <a:gd name="connsiteX2" fmla="*/ 2943192 w 3499390"/>
                <a:gd name="connsiteY2" fmla="*/ 823472 h 825314"/>
                <a:gd name="connsiteX3" fmla="*/ 3326823 w 3499390"/>
                <a:gd name="connsiteY3" fmla="*/ 716516 h 825314"/>
                <a:gd name="connsiteX4" fmla="*/ 3499390 w 3499390"/>
                <a:gd name="connsiteY4" fmla="*/ 216502 h 825314"/>
                <a:gd name="connsiteX5" fmla="*/ 504142 w 3499390"/>
                <a:gd name="connsiteY5" fmla="*/ 869 h 825314"/>
                <a:gd name="connsiteX6" fmla="*/ 404982 w 3499390"/>
                <a:gd name="connsiteY6" fmla="*/ 47512 h 825314"/>
                <a:gd name="connsiteX7" fmla="*/ 0 w 3499390"/>
                <a:gd name="connsiteY7" fmla="*/ 666557 h 825314"/>
                <a:gd name="connsiteX0" fmla="*/ 0 w 3499390"/>
                <a:gd name="connsiteY0" fmla="*/ 666557 h 824780"/>
                <a:gd name="connsiteX1" fmla="*/ 53072 w 3499390"/>
                <a:gd name="connsiteY1" fmla="*/ 611141 h 824780"/>
                <a:gd name="connsiteX2" fmla="*/ 2943192 w 3499390"/>
                <a:gd name="connsiteY2" fmla="*/ 823472 h 824780"/>
                <a:gd name="connsiteX3" fmla="*/ 3210037 w 3499390"/>
                <a:gd name="connsiteY3" fmla="*/ 665188 h 824780"/>
                <a:gd name="connsiteX4" fmla="*/ 3499390 w 3499390"/>
                <a:gd name="connsiteY4" fmla="*/ 216502 h 824780"/>
                <a:gd name="connsiteX5" fmla="*/ 504142 w 3499390"/>
                <a:gd name="connsiteY5" fmla="*/ 869 h 824780"/>
                <a:gd name="connsiteX6" fmla="*/ 404982 w 3499390"/>
                <a:gd name="connsiteY6" fmla="*/ 47512 h 824780"/>
                <a:gd name="connsiteX7" fmla="*/ 0 w 3499390"/>
                <a:gd name="connsiteY7" fmla="*/ 666557 h 824780"/>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9390" h="821095">
                  <a:moveTo>
                    <a:pt x="0" y="666557"/>
                  </a:moveTo>
                  <a:cubicBezTo>
                    <a:pt x="13449" y="653347"/>
                    <a:pt x="13975" y="620123"/>
                    <a:pt x="53072" y="611141"/>
                  </a:cubicBezTo>
                  <a:lnTo>
                    <a:pt x="2943311" y="821095"/>
                  </a:lnTo>
                  <a:cubicBezTo>
                    <a:pt x="3005436" y="801540"/>
                    <a:pt x="3012370" y="796979"/>
                    <a:pt x="3052789" y="746927"/>
                  </a:cubicBezTo>
                  <a:cubicBezTo>
                    <a:pt x="3124834" y="660979"/>
                    <a:pt x="3397427" y="366219"/>
                    <a:pt x="3499390" y="216502"/>
                  </a:cubicBezTo>
                  <a:cubicBezTo>
                    <a:pt x="3058516" y="208688"/>
                    <a:pt x="1019877" y="29034"/>
                    <a:pt x="504142" y="869"/>
                  </a:cubicBezTo>
                  <a:cubicBezTo>
                    <a:pt x="486496" y="-3445"/>
                    <a:pt x="427767" y="7706"/>
                    <a:pt x="404982" y="47512"/>
                  </a:cubicBezTo>
                  <a:cubicBezTo>
                    <a:pt x="203651" y="342131"/>
                    <a:pt x="16460" y="568583"/>
                    <a:pt x="0" y="666557"/>
                  </a:cubicBezTo>
                  <a:close/>
                </a:path>
              </a:pathLst>
            </a:custGeom>
            <a:gradFill flip="none" rotWithShape="1">
              <a:gsLst>
                <a:gs pos="69000">
                  <a:srgbClr val="DEDCE1"/>
                </a:gs>
                <a:gs pos="37000">
                  <a:srgbClr val="DCD7DE"/>
                </a:gs>
                <a:gs pos="100000">
                  <a:srgbClr val="E0DEE3"/>
                </a:gs>
                <a:gs pos="0">
                  <a:srgbClr val="BCB4B4"/>
                </a:gs>
              </a:gsLst>
              <a:lin ang="132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任意多边形 15"/>
            <p:cNvSpPr/>
            <p:nvPr/>
          </p:nvSpPr>
          <p:spPr>
            <a:xfrm rot="205669" flipV="1">
              <a:off x="2808838" y="642862"/>
              <a:ext cx="4196670" cy="821095"/>
            </a:xfrm>
            <a:custGeom>
              <a:avLst/>
              <a:gdLst>
                <a:gd name="connsiteX0" fmla="*/ 0 w 388144"/>
                <a:gd name="connsiteY0" fmla="*/ 345281 h 345281"/>
                <a:gd name="connsiteX1" fmla="*/ 28575 w 388144"/>
                <a:gd name="connsiteY1" fmla="*/ 302419 h 345281"/>
                <a:gd name="connsiteX2" fmla="*/ 69056 w 388144"/>
                <a:gd name="connsiteY2" fmla="*/ 290513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28575 w 388144"/>
                <a:gd name="connsiteY1" fmla="*/ 302419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8144"/>
                <a:gd name="connsiteY0" fmla="*/ 345281 h 345281"/>
                <a:gd name="connsiteX1" fmla="*/ 41381 w 388144"/>
                <a:gd name="connsiteY1" fmla="*/ 324810 h 345281"/>
                <a:gd name="connsiteX2" fmla="*/ 97362 w 388144"/>
                <a:gd name="connsiteY2" fmla="*/ 321172 h 345281"/>
                <a:gd name="connsiteX3" fmla="*/ 388144 w 388144"/>
                <a:gd name="connsiteY3" fmla="*/ 290513 h 345281"/>
                <a:gd name="connsiteX4" fmla="*/ 230981 w 388144"/>
                <a:gd name="connsiteY4" fmla="*/ 0 h 345281"/>
                <a:gd name="connsiteX5" fmla="*/ 0 w 388144"/>
                <a:gd name="connsiteY5" fmla="*/ 345281 h 345281"/>
                <a:gd name="connsiteX0" fmla="*/ 0 w 387111"/>
                <a:gd name="connsiteY0" fmla="*/ 364440 h 364440"/>
                <a:gd name="connsiteX1" fmla="*/ 40348 w 387111"/>
                <a:gd name="connsiteY1" fmla="*/ 324810 h 364440"/>
                <a:gd name="connsiteX2" fmla="*/ 96329 w 387111"/>
                <a:gd name="connsiteY2" fmla="*/ 321172 h 364440"/>
                <a:gd name="connsiteX3" fmla="*/ 387111 w 387111"/>
                <a:gd name="connsiteY3" fmla="*/ 290513 h 364440"/>
                <a:gd name="connsiteX4" fmla="*/ 229948 w 387111"/>
                <a:gd name="connsiteY4" fmla="*/ 0 h 364440"/>
                <a:gd name="connsiteX5" fmla="*/ 0 w 387111"/>
                <a:gd name="connsiteY5" fmla="*/ 364440 h 364440"/>
                <a:gd name="connsiteX0" fmla="*/ 0 w 398611"/>
                <a:gd name="connsiteY0" fmla="*/ 364440 h 364440"/>
                <a:gd name="connsiteX1" fmla="*/ 40348 w 398611"/>
                <a:gd name="connsiteY1" fmla="*/ 324810 h 364440"/>
                <a:gd name="connsiteX2" fmla="*/ 96329 w 398611"/>
                <a:gd name="connsiteY2" fmla="*/ 321172 h 364440"/>
                <a:gd name="connsiteX3" fmla="*/ 398611 w 398611"/>
                <a:gd name="connsiteY3" fmla="*/ 339049 h 364440"/>
                <a:gd name="connsiteX4" fmla="*/ 229948 w 398611"/>
                <a:gd name="connsiteY4" fmla="*/ 0 h 364440"/>
                <a:gd name="connsiteX5" fmla="*/ 0 w 398611"/>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64440 h 364440"/>
                <a:gd name="connsiteX1" fmla="*/ 40348 w 402457"/>
                <a:gd name="connsiteY1" fmla="*/ 324810 h 364440"/>
                <a:gd name="connsiteX2" fmla="*/ 96329 w 402457"/>
                <a:gd name="connsiteY2" fmla="*/ 321172 h 364440"/>
                <a:gd name="connsiteX3" fmla="*/ 402457 w 402457"/>
                <a:gd name="connsiteY3" fmla="*/ 341710 h 364440"/>
                <a:gd name="connsiteX4" fmla="*/ 229948 w 402457"/>
                <a:gd name="connsiteY4" fmla="*/ 0 h 364440"/>
                <a:gd name="connsiteX5" fmla="*/ 0 w 402457"/>
                <a:gd name="connsiteY5" fmla="*/ 364440 h 364440"/>
                <a:gd name="connsiteX0" fmla="*/ 0 w 402457"/>
                <a:gd name="connsiteY0" fmla="*/ 373236 h 373236"/>
                <a:gd name="connsiteX1" fmla="*/ 40348 w 402457"/>
                <a:gd name="connsiteY1" fmla="*/ 333606 h 373236"/>
                <a:gd name="connsiteX2" fmla="*/ 96329 w 402457"/>
                <a:gd name="connsiteY2" fmla="*/ 329968 h 373236"/>
                <a:gd name="connsiteX3" fmla="*/ 402457 w 402457"/>
                <a:gd name="connsiteY3" fmla="*/ 350506 h 373236"/>
                <a:gd name="connsiteX4" fmla="*/ 240333 w 402457"/>
                <a:gd name="connsiteY4" fmla="*/ 0 h 373236"/>
                <a:gd name="connsiteX5" fmla="*/ 0 w 402457"/>
                <a:gd name="connsiteY5" fmla="*/ 373236 h 373236"/>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38723 w 400832"/>
                <a:gd name="connsiteY1" fmla="*/ 333606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94704 w 400832"/>
                <a:gd name="connsiteY2" fmla="*/ 329968 h 380510"/>
                <a:gd name="connsiteX3" fmla="*/ 400832 w 400832"/>
                <a:gd name="connsiteY3" fmla="*/ 350506 h 380510"/>
                <a:gd name="connsiteX4" fmla="*/ 238708 w 400832"/>
                <a:gd name="connsiteY4" fmla="*/ 0 h 380510"/>
                <a:gd name="connsiteX5" fmla="*/ 0 w 400832"/>
                <a:gd name="connsiteY5"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42925 w 400832"/>
                <a:gd name="connsiteY1" fmla="*/ 329137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00832"/>
                <a:gd name="connsiteY0" fmla="*/ 380510 h 380510"/>
                <a:gd name="connsiteX1" fmla="*/ 53072 w 400832"/>
                <a:gd name="connsiteY1" fmla="*/ 325094 h 380510"/>
                <a:gd name="connsiteX2" fmla="*/ 400832 w 400832"/>
                <a:gd name="connsiteY2" fmla="*/ 350506 h 380510"/>
                <a:gd name="connsiteX3" fmla="*/ 238708 w 400832"/>
                <a:gd name="connsiteY3" fmla="*/ 0 h 380510"/>
                <a:gd name="connsiteX4" fmla="*/ 0 w 400832"/>
                <a:gd name="connsiteY4" fmla="*/ 380510 h 380510"/>
                <a:gd name="connsiteX0" fmla="*/ 0 w 431497"/>
                <a:gd name="connsiteY0" fmla="*/ 672007 h 672007"/>
                <a:gd name="connsiteX1" fmla="*/ 53072 w 431497"/>
                <a:gd name="connsiteY1" fmla="*/ 616591 h 672007"/>
                <a:gd name="connsiteX2" fmla="*/ 400832 w 431497"/>
                <a:gd name="connsiteY2" fmla="*/ 642003 h 672007"/>
                <a:gd name="connsiteX3" fmla="*/ 431497 w 431497"/>
                <a:gd name="connsiteY3" fmla="*/ 0 h 672007"/>
                <a:gd name="connsiteX4" fmla="*/ 0 w 431497"/>
                <a:gd name="connsiteY4" fmla="*/ 672007 h 672007"/>
                <a:gd name="connsiteX0" fmla="*/ 0 w 410808"/>
                <a:gd name="connsiteY0" fmla="*/ 616241 h 616241"/>
                <a:gd name="connsiteX1" fmla="*/ 53072 w 410808"/>
                <a:gd name="connsiteY1" fmla="*/ 560825 h 616241"/>
                <a:gd name="connsiteX2" fmla="*/ 400832 w 410808"/>
                <a:gd name="connsiteY2" fmla="*/ 586237 h 616241"/>
                <a:gd name="connsiteX3" fmla="*/ 410808 w 410808"/>
                <a:gd name="connsiteY3" fmla="*/ 0 h 616241"/>
                <a:gd name="connsiteX4" fmla="*/ 0 w 410808"/>
                <a:gd name="connsiteY4" fmla="*/ 616241 h 616241"/>
                <a:gd name="connsiteX0" fmla="*/ 0 w 549996"/>
                <a:gd name="connsiteY0" fmla="*/ 616445 h 616445"/>
                <a:gd name="connsiteX1" fmla="*/ 53072 w 549996"/>
                <a:gd name="connsiteY1" fmla="*/ 561029 h 616445"/>
                <a:gd name="connsiteX2" fmla="*/ 400832 w 549996"/>
                <a:gd name="connsiteY2" fmla="*/ 586441 h 616445"/>
                <a:gd name="connsiteX3" fmla="*/ 410808 w 549996"/>
                <a:gd name="connsiteY3" fmla="*/ 204 h 616445"/>
                <a:gd name="connsiteX4" fmla="*/ 0 w 549996"/>
                <a:gd name="connsiteY4" fmla="*/ 616445 h 616445"/>
                <a:gd name="connsiteX0" fmla="*/ 0 w 472380"/>
                <a:gd name="connsiteY0" fmla="*/ 687237 h 687237"/>
                <a:gd name="connsiteX1" fmla="*/ 53072 w 472380"/>
                <a:gd name="connsiteY1" fmla="*/ 631821 h 687237"/>
                <a:gd name="connsiteX2" fmla="*/ 400832 w 472380"/>
                <a:gd name="connsiteY2" fmla="*/ 657233 h 687237"/>
                <a:gd name="connsiteX3" fmla="*/ 469460 w 472380"/>
                <a:gd name="connsiteY3" fmla="*/ 78694 h 687237"/>
                <a:gd name="connsiteX4" fmla="*/ 410808 w 472380"/>
                <a:gd name="connsiteY4" fmla="*/ 70996 h 687237"/>
                <a:gd name="connsiteX5" fmla="*/ 0 w 472380"/>
                <a:gd name="connsiteY5" fmla="*/ 687237 h 687237"/>
                <a:gd name="connsiteX0" fmla="*/ 0 w 482476"/>
                <a:gd name="connsiteY0" fmla="*/ 679333 h 679333"/>
                <a:gd name="connsiteX1" fmla="*/ 53072 w 482476"/>
                <a:gd name="connsiteY1" fmla="*/ 623917 h 679333"/>
                <a:gd name="connsiteX2" fmla="*/ 400832 w 482476"/>
                <a:gd name="connsiteY2" fmla="*/ 649329 h 679333"/>
                <a:gd name="connsiteX3" fmla="*/ 469460 w 482476"/>
                <a:gd name="connsiteY3" fmla="*/ 70790 h 679333"/>
                <a:gd name="connsiteX4" fmla="*/ 410808 w 482476"/>
                <a:gd name="connsiteY4" fmla="*/ 63092 h 679333"/>
                <a:gd name="connsiteX5" fmla="*/ 0 w 482476"/>
                <a:gd name="connsiteY5" fmla="*/ 679333 h 679333"/>
                <a:gd name="connsiteX0" fmla="*/ 0 w 584493"/>
                <a:gd name="connsiteY0" fmla="*/ 703234 h 703234"/>
                <a:gd name="connsiteX1" fmla="*/ 53072 w 584493"/>
                <a:gd name="connsiteY1" fmla="*/ 647818 h 703234"/>
                <a:gd name="connsiteX2" fmla="*/ 400832 w 584493"/>
                <a:gd name="connsiteY2" fmla="*/ 673230 h 703234"/>
                <a:gd name="connsiteX3" fmla="*/ 581203 w 584493"/>
                <a:gd name="connsiteY3" fmla="*/ 47851 h 703234"/>
                <a:gd name="connsiteX4" fmla="*/ 410808 w 584493"/>
                <a:gd name="connsiteY4" fmla="*/ 86993 h 703234"/>
                <a:gd name="connsiteX5" fmla="*/ 0 w 584493"/>
                <a:gd name="connsiteY5" fmla="*/ 703234 h 703234"/>
                <a:gd name="connsiteX0" fmla="*/ 0 w 583252"/>
                <a:gd name="connsiteY0" fmla="*/ 712418 h 712418"/>
                <a:gd name="connsiteX1" fmla="*/ 53072 w 583252"/>
                <a:gd name="connsiteY1" fmla="*/ 657002 h 712418"/>
                <a:gd name="connsiteX2" fmla="*/ 400832 w 583252"/>
                <a:gd name="connsiteY2" fmla="*/ 682414 h 712418"/>
                <a:gd name="connsiteX3" fmla="*/ 579932 w 583252"/>
                <a:gd name="connsiteY3" fmla="*/ 42631 h 712418"/>
                <a:gd name="connsiteX4" fmla="*/ 410808 w 583252"/>
                <a:gd name="connsiteY4" fmla="*/ 96177 h 712418"/>
                <a:gd name="connsiteX5" fmla="*/ 0 w 583252"/>
                <a:gd name="connsiteY5" fmla="*/ 712418 h 712418"/>
                <a:gd name="connsiteX0" fmla="*/ 0 w 579932"/>
                <a:gd name="connsiteY0" fmla="*/ 682354 h 682354"/>
                <a:gd name="connsiteX1" fmla="*/ 53072 w 579932"/>
                <a:gd name="connsiteY1" fmla="*/ 626938 h 682354"/>
                <a:gd name="connsiteX2" fmla="*/ 400832 w 579932"/>
                <a:gd name="connsiteY2" fmla="*/ 652350 h 682354"/>
                <a:gd name="connsiteX3" fmla="*/ 579932 w 579932"/>
                <a:gd name="connsiteY3" fmla="*/ 12567 h 682354"/>
                <a:gd name="connsiteX4" fmla="*/ 410808 w 579932"/>
                <a:gd name="connsiteY4" fmla="*/ 66113 h 682354"/>
                <a:gd name="connsiteX5" fmla="*/ 0 w 579932"/>
                <a:gd name="connsiteY5" fmla="*/ 682354 h 682354"/>
                <a:gd name="connsiteX0" fmla="*/ 0 w 579932"/>
                <a:gd name="connsiteY0" fmla="*/ 672730 h 672730"/>
                <a:gd name="connsiteX1" fmla="*/ 53072 w 579932"/>
                <a:gd name="connsiteY1" fmla="*/ 617314 h 672730"/>
                <a:gd name="connsiteX2" fmla="*/ 400832 w 579932"/>
                <a:gd name="connsiteY2" fmla="*/ 642726 h 672730"/>
                <a:gd name="connsiteX3" fmla="*/ 579932 w 579932"/>
                <a:gd name="connsiteY3" fmla="*/ 2943 h 672730"/>
                <a:gd name="connsiteX4" fmla="*/ 410808 w 579932"/>
                <a:gd name="connsiteY4" fmla="*/ 56489 h 672730"/>
                <a:gd name="connsiteX5" fmla="*/ 0 w 579932"/>
                <a:gd name="connsiteY5" fmla="*/ 672730 h 672730"/>
                <a:gd name="connsiteX0" fmla="*/ 0 w 579932"/>
                <a:gd name="connsiteY0" fmla="*/ 673441 h 673441"/>
                <a:gd name="connsiteX1" fmla="*/ 53072 w 579932"/>
                <a:gd name="connsiteY1" fmla="*/ 618025 h 673441"/>
                <a:gd name="connsiteX2" fmla="*/ 400832 w 579932"/>
                <a:gd name="connsiteY2" fmla="*/ 643437 h 673441"/>
                <a:gd name="connsiteX3" fmla="*/ 579932 w 579932"/>
                <a:gd name="connsiteY3" fmla="*/ 3654 h 673441"/>
                <a:gd name="connsiteX4" fmla="*/ 404982 w 579932"/>
                <a:gd name="connsiteY4" fmla="*/ 54396 h 673441"/>
                <a:gd name="connsiteX5" fmla="*/ 0 w 579932"/>
                <a:gd name="connsiteY5" fmla="*/ 673441 h 673441"/>
                <a:gd name="connsiteX0" fmla="*/ 0 w 2933356"/>
                <a:gd name="connsiteY0" fmla="*/ 673441 h 817618"/>
                <a:gd name="connsiteX1" fmla="*/ 53072 w 2933356"/>
                <a:gd name="connsiteY1" fmla="*/ 618025 h 817618"/>
                <a:gd name="connsiteX2" fmla="*/ 2931894 w 2933356"/>
                <a:gd name="connsiteY2" fmla="*/ 817618 h 817618"/>
                <a:gd name="connsiteX3" fmla="*/ 579932 w 2933356"/>
                <a:gd name="connsiteY3" fmla="*/ 3654 h 817618"/>
                <a:gd name="connsiteX4" fmla="*/ 404982 w 2933356"/>
                <a:gd name="connsiteY4" fmla="*/ 54396 h 817618"/>
                <a:gd name="connsiteX5" fmla="*/ 0 w 2933356"/>
                <a:gd name="connsiteY5" fmla="*/ 673441 h 817618"/>
                <a:gd name="connsiteX0" fmla="*/ 0 w 3503473"/>
                <a:gd name="connsiteY0" fmla="*/ 631843 h 776020"/>
                <a:gd name="connsiteX1" fmla="*/ 53072 w 3503473"/>
                <a:gd name="connsiteY1" fmla="*/ 576427 h 776020"/>
                <a:gd name="connsiteX2" fmla="*/ 2931894 w 3503473"/>
                <a:gd name="connsiteY2" fmla="*/ 776020 h 776020"/>
                <a:gd name="connsiteX3" fmla="*/ 3503473 w 3503473"/>
                <a:gd name="connsiteY3" fmla="*/ 179697 h 776020"/>
                <a:gd name="connsiteX4" fmla="*/ 404982 w 3503473"/>
                <a:gd name="connsiteY4" fmla="*/ 12798 h 776020"/>
                <a:gd name="connsiteX5" fmla="*/ 0 w 3503473"/>
                <a:gd name="connsiteY5" fmla="*/ 631843 h 776020"/>
                <a:gd name="connsiteX0" fmla="*/ 0 w 3503473"/>
                <a:gd name="connsiteY0" fmla="*/ 631843 h 790281"/>
                <a:gd name="connsiteX1" fmla="*/ 53072 w 3503473"/>
                <a:gd name="connsiteY1" fmla="*/ 576427 h 790281"/>
                <a:gd name="connsiteX2" fmla="*/ 2931182 w 3503473"/>
                <a:gd name="connsiteY2" fmla="*/ 790281 h 790281"/>
                <a:gd name="connsiteX3" fmla="*/ 3503473 w 3503473"/>
                <a:gd name="connsiteY3" fmla="*/ 179697 h 790281"/>
                <a:gd name="connsiteX4" fmla="*/ 404982 w 3503473"/>
                <a:gd name="connsiteY4" fmla="*/ 12798 h 790281"/>
                <a:gd name="connsiteX5" fmla="*/ 0 w 3503473"/>
                <a:gd name="connsiteY5" fmla="*/ 631843 h 790281"/>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87260"/>
                <a:gd name="connsiteY0" fmla="*/ 631575 h 790013"/>
                <a:gd name="connsiteX1" fmla="*/ 53072 w 3487260"/>
                <a:gd name="connsiteY1" fmla="*/ 576159 h 790013"/>
                <a:gd name="connsiteX2" fmla="*/ 2931182 w 3487260"/>
                <a:gd name="connsiteY2" fmla="*/ 790013 h 790013"/>
                <a:gd name="connsiteX3" fmla="*/ 3487260 w 3487260"/>
                <a:gd name="connsiteY3" fmla="*/ 185422 h 790013"/>
                <a:gd name="connsiteX4" fmla="*/ 404982 w 3487260"/>
                <a:gd name="connsiteY4" fmla="*/ 12530 h 790013"/>
                <a:gd name="connsiteX5" fmla="*/ 0 w 3487260"/>
                <a:gd name="connsiteY5" fmla="*/ 631575 h 790013"/>
                <a:gd name="connsiteX0" fmla="*/ 0 w 3499390"/>
                <a:gd name="connsiteY0" fmla="*/ 631748 h 790186"/>
                <a:gd name="connsiteX1" fmla="*/ 53072 w 3499390"/>
                <a:gd name="connsiteY1" fmla="*/ 576332 h 790186"/>
                <a:gd name="connsiteX2" fmla="*/ 2931182 w 3499390"/>
                <a:gd name="connsiteY2" fmla="*/ 790186 h 790186"/>
                <a:gd name="connsiteX3" fmla="*/ 3499390 w 3499390"/>
                <a:gd name="connsiteY3" fmla="*/ 181693 h 790186"/>
                <a:gd name="connsiteX4" fmla="*/ 404982 w 3499390"/>
                <a:gd name="connsiteY4" fmla="*/ 12703 h 790186"/>
                <a:gd name="connsiteX5" fmla="*/ 0 w 3499390"/>
                <a:gd name="connsiteY5" fmla="*/ 631748 h 790186"/>
                <a:gd name="connsiteX0" fmla="*/ 0 w 3616166"/>
                <a:gd name="connsiteY0" fmla="*/ 631748 h 822147"/>
                <a:gd name="connsiteX1" fmla="*/ 53072 w 3616166"/>
                <a:gd name="connsiteY1" fmla="*/ 576332 h 822147"/>
                <a:gd name="connsiteX2" fmla="*/ 2931182 w 3616166"/>
                <a:gd name="connsiteY2" fmla="*/ 790186 h 822147"/>
                <a:gd name="connsiteX3" fmla="*/ 2961103 w 3616166"/>
                <a:gd name="connsiteY3" fmla="*/ 755628 h 822147"/>
                <a:gd name="connsiteX4" fmla="*/ 3499390 w 3616166"/>
                <a:gd name="connsiteY4" fmla="*/ 181693 h 822147"/>
                <a:gd name="connsiteX5" fmla="*/ 404982 w 3616166"/>
                <a:gd name="connsiteY5" fmla="*/ 12703 h 822147"/>
                <a:gd name="connsiteX6" fmla="*/ 0 w 3616166"/>
                <a:gd name="connsiteY6" fmla="*/ 631748 h 822147"/>
                <a:gd name="connsiteX0" fmla="*/ 0 w 3747211"/>
                <a:gd name="connsiteY0" fmla="*/ 631748 h 794305"/>
                <a:gd name="connsiteX1" fmla="*/ 53072 w 3747211"/>
                <a:gd name="connsiteY1" fmla="*/ 576332 h 794305"/>
                <a:gd name="connsiteX2" fmla="*/ 2931182 w 3747211"/>
                <a:gd name="connsiteY2" fmla="*/ 790186 h 794305"/>
                <a:gd name="connsiteX3" fmla="*/ 3598472 w 3747211"/>
                <a:gd name="connsiteY3" fmla="*/ 579558 h 794305"/>
                <a:gd name="connsiteX4" fmla="*/ 3499390 w 3747211"/>
                <a:gd name="connsiteY4" fmla="*/ 181693 h 794305"/>
                <a:gd name="connsiteX5" fmla="*/ 404982 w 3747211"/>
                <a:gd name="connsiteY5" fmla="*/ 12703 h 794305"/>
                <a:gd name="connsiteX6" fmla="*/ 0 w 3747211"/>
                <a:gd name="connsiteY6" fmla="*/ 631748 h 794305"/>
                <a:gd name="connsiteX0" fmla="*/ 0 w 3674733"/>
                <a:gd name="connsiteY0" fmla="*/ 631748 h 794305"/>
                <a:gd name="connsiteX1" fmla="*/ 53072 w 3674733"/>
                <a:gd name="connsiteY1" fmla="*/ 576332 h 794305"/>
                <a:gd name="connsiteX2" fmla="*/ 2931182 w 3674733"/>
                <a:gd name="connsiteY2" fmla="*/ 790186 h 794305"/>
                <a:gd name="connsiteX3" fmla="*/ 3598472 w 3674733"/>
                <a:gd name="connsiteY3" fmla="*/ 579558 h 794305"/>
                <a:gd name="connsiteX4" fmla="*/ 3499390 w 3674733"/>
                <a:gd name="connsiteY4" fmla="*/ 181693 h 794305"/>
                <a:gd name="connsiteX5" fmla="*/ 404982 w 3674733"/>
                <a:gd name="connsiteY5" fmla="*/ 12703 h 794305"/>
                <a:gd name="connsiteX6" fmla="*/ 0 w 3674733"/>
                <a:gd name="connsiteY6" fmla="*/ 631748 h 794305"/>
                <a:gd name="connsiteX0" fmla="*/ 0 w 3598472"/>
                <a:gd name="connsiteY0" fmla="*/ 631748 h 794305"/>
                <a:gd name="connsiteX1" fmla="*/ 53072 w 3598472"/>
                <a:gd name="connsiteY1" fmla="*/ 576332 h 794305"/>
                <a:gd name="connsiteX2" fmla="*/ 2931182 w 3598472"/>
                <a:gd name="connsiteY2" fmla="*/ 790186 h 794305"/>
                <a:gd name="connsiteX3" fmla="*/ 3598472 w 3598472"/>
                <a:gd name="connsiteY3" fmla="*/ 579558 h 794305"/>
                <a:gd name="connsiteX4" fmla="*/ 3499390 w 3598472"/>
                <a:gd name="connsiteY4" fmla="*/ 181693 h 794305"/>
                <a:gd name="connsiteX5" fmla="*/ 404982 w 3598472"/>
                <a:gd name="connsiteY5" fmla="*/ 12703 h 794305"/>
                <a:gd name="connsiteX6" fmla="*/ 0 w 3598472"/>
                <a:gd name="connsiteY6" fmla="*/ 631748 h 794305"/>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12706"/>
                <a:gd name="connsiteX1" fmla="*/ 53072 w 3499390"/>
                <a:gd name="connsiteY1" fmla="*/ 576332 h 812706"/>
                <a:gd name="connsiteX2" fmla="*/ 2931182 w 3499390"/>
                <a:gd name="connsiteY2" fmla="*/ 790186 h 812706"/>
                <a:gd name="connsiteX3" fmla="*/ 3163071 w 3499390"/>
                <a:gd name="connsiteY3" fmla="*/ 734351 h 812706"/>
                <a:gd name="connsiteX4" fmla="*/ 3499390 w 3499390"/>
                <a:gd name="connsiteY4" fmla="*/ 181693 h 812706"/>
                <a:gd name="connsiteX5" fmla="*/ 404982 w 3499390"/>
                <a:gd name="connsiteY5" fmla="*/ 12703 h 812706"/>
                <a:gd name="connsiteX6" fmla="*/ 0 w 3499390"/>
                <a:gd name="connsiteY6" fmla="*/ 631748 h 812706"/>
                <a:gd name="connsiteX0" fmla="*/ 0 w 3499390"/>
                <a:gd name="connsiteY0" fmla="*/ 631748 h 805084"/>
                <a:gd name="connsiteX1" fmla="*/ 53072 w 3499390"/>
                <a:gd name="connsiteY1" fmla="*/ 576332 h 805084"/>
                <a:gd name="connsiteX2" fmla="*/ 2931182 w 3499390"/>
                <a:gd name="connsiteY2" fmla="*/ 790186 h 805084"/>
                <a:gd name="connsiteX3" fmla="*/ 3112607 w 3499390"/>
                <a:gd name="connsiteY3" fmla="*/ 709257 h 805084"/>
                <a:gd name="connsiteX4" fmla="*/ 3499390 w 3499390"/>
                <a:gd name="connsiteY4" fmla="*/ 181693 h 805084"/>
                <a:gd name="connsiteX5" fmla="*/ 404982 w 3499390"/>
                <a:gd name="connsiteY5" fmla="*/ 12703 h 805084"/>
                <a:gd name="connsiteX6" fmla="*/ 0 w 3499390"/>
                <a:gd name="connsiteY6" fmla="*/ 631748 h 805084"/>
                <a:gd name="connsiteX0" fmla="*/ 0 w 3499390"/>
                <a:gd name="connsiteY0" fmla="*/ 631748 h 795385"/>
                <a:gd name="connsiteX1" fmla="*/ 53072 w 3499390"/>
                <a:gd name="connsiteY1" fmla="*/ 576332 h 795385"/>
                <a:gd name="connsiteX2" fmla="*/ 2931182 w 3499390"/>
                <a:gd name="connsiteY2" fmla="*/ 790186 h 795385"/>
                <a:gd name="connsiteX3" fmla="*/ 3112607 w 3499390"/>
                <a:gd name="connsiteY3" fmla="*/ 709257 h 795385"/>
                <a:gd name="connsiteX4" fmla="*/ 3499390 w 3499390"/>
                <a:gd name="connsiteY4" fmla="*/ 181693 h 795385"/>
                <a:gd name="connsiteX5" fmla="*/ 404982 w 3499390"/>
                <a:gd name="connsiteY5" fmla="*/ 12703 h 795385"/>
                <a:gd name="connsiteX6" fmla="*/ 0 w 3499390"/>
                <a:gd name="connsiteY6" fmla="*/ 631748 h 795385"/>
                <a:gd name="connsiteX0" fmla="*/ 0 w 3499390"/>
                <a:gd name="connsiteY0" fmla="*/ 631748 h 790186"/>
                <a:gd name="connsiteX1" fmla="*/ 53072 w 3499390"/>
                <a:gd name="connsiteY1" fmla="*/ 576332 h 790186"/>
                <a:gd name="connsiteX2" fmla="*/ 2931182 w 3499390"/>
                <a:gd name="connsiteY2" fmla="*/ 790186 h 790186"/>
                <a:gd name="connsiteX3" fmla="*/ 3112607 w 3499390"/>
                <a:gd name="connsiteY3" fmla="*/ 709257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105747 w 3499390"/>
                <a:gd name="connsiteY3" fmla="*/ 687294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35270 w 3499390"/>
                <a:gd name="connsiteY3" fmla="*/ 74425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2983701 w 3499390"/>
                <a:gd name="connsiteY3" fmla="*/ 781105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90186"/>
                <a:gd name="connsiteX1" fmla="*/ 53072 w 3499390"/>
                <a:gd name="connsiteY1" fmla="*/ 576332 h 790186"/>
                <a:gd name="connsiteX2" fmla="*/ 2931182 w 3499390"/>
                <a:gd name="connsiteY2" fmla="*/ 790186 h 790186"/>
                <a:gd name="connsiteX3" fmla="*/ 3000626 w 3499390"/>
                <a:gd name="connsiteY3" fmla="*/ 760851 h 790186"/>
                <a:gd name="connsiteX4" fmla="*/ 3499390 w 3499390"/>
                <a:gd name="connsiteY4" fmla="*/ 181693 h 790186"/>
                <a:gd name="connsiteX5" fmla="*/ 404982 w 3499390"/>
                <a:gd name="connsiteY5" fmla="*/ 12703 h 790186"/>
                <a:gd name="connsiteX6" fmla="*/ 0 w 3499390"/>
                <a:gd name="connsiteY6" fmla="*/ 631748 h 790186"/>
                <a:gd name="connsiteX0" fmla="*/ 0 w 3499390"/>
                <a:gd name="connsiteY0" fmla="*/ 631748 h 788663"/>
                <a:gd name="connsiteX1" fmla="*/ 53072 w 3499390"/>
                <a:gd name="connsiteY1" fmla="*/ 576332 h 788663"/>
                <a:gd name="connsiteX2" fmla="*/ 2943192 w 3499390"/>
                <a:gd name="connsiteY2" fmla="*/ 788663 h 788663"/>
                <a:gd name="connsiteX3" fmla="*/ 3000626 w 3499390"/>
                <a:gd name="connsiteY3" fmla="*/ 760851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2992342 w 3499390"/>
                <a:gd name="connsiteY3" fmla="*/ 767413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31748 h 788663"/>
                <a:gd name="connsiteX1" fmla="*/ 53072 w 3499390"/>
                <a:gd name="connsiteY1" fmla="*/ 576332 h 788663"/>
                <a:gd name="connsiteX2" fmla="*/ 2943192 w 3499390"/>
                <a:gd name="connsiteY2" fmla="*/ 788663 h 788663"/>
                <a:gd name="connsiteX3" fmla="*/ 3004828 w 3499390"/>
                <a:gd name="connsiteY3" fmla="*/ 756382 h 788663"/>
                <a:gd name="connsiteX4" fmla="*/ 3499390 w 3499390"/>
                <a:gd name="connsiteY4" fmla="*/ 181693 h 788663"/>
                <a:gd name="connsiteX5" fmla="*/ 404982 w 3499390"/>
                <a:gd name="connsiteY5" fmla="*/ 12703 h 788663"/>
                <a:gd name="connsiteX6" fmla="*/ 0 w 3499390"/>
                <a:gd name="connsiteY6" fmla="*/ 631748 h 788663"/>
                <a:gd name="connsiteX0" fmla="*/ 0 w 3499390"/>
                <a:gd name="connsiteY0" fmla="*/ 676493 h 833408"/>
                <a:gd name="connsiteX1" fmla="*/ 53072 w 3499390"/>
                <a:gd name="connsiteY1" fmla="*/ 621077 h 833408"/>
                <a:gd name="connsiteX2" fmla="*/ 2943192 w 3499390"/>
                <a:gd name="connsiteY2" fmla="*/ 833408 h 833408"/>
                <a:gd name="connsiteX3" fmla="*/ 3004828 w 3499390"/>
                <a:gd name="connsiteY3" fmla="*/ 801127 h 833408"/>
                <a:gd name="connsiteX4" fmla="*/ 3499390 w 3499390"/>
                <a:gd name="connsiteY4" fmla="*/ 226438 h 833408"/>
                <a:gd name="connsiteX5" fmla="*/ 466564 w 3499390"/>
                <a:gd name="connsiteY5" fmla="*/ 46273 h 833408"/>
                <a:gd name="connsiteX6" fmla="*/ 404982 w 3499390"/>
                <a:gd name="connsiteY6" fmla="*/ 57448 h 833408"/>
                <a:gd name="connsiteX7" fmla="*/ 0 w 3499390"/>
                <a:gd name="connsiteY7" fmla="*/ 676493 h 833408"/>
                <a:gd name="connsiteX0" fmla="*/ 0 w 3499390"/>
                <a:gd name="connsiteY0" fmla="*/ 692433 h 849348"/>
                <a:gd name="connsiteX1" fmla="*/ 53072 w 3499390"/>
                <a:gd name="connsiteY1" fmla="*/ 637017 h 849348"/>
                <a:gd name="connsiteX2" fmla="*/ 2943192 w 3499390"/>
                <a:gd name="connsiteY2" fmla="*/ 849348 h 849348"/>
                <a:gd name="connsiteX3" fmla="*/ 3004828 w 3499390"/>
                <a:gd name="connsiteY3" fmla="*/ 817067 h 849348"/>
                <a:gd name="connsiteX4" fmla="*/ 3499390 w 3499390"/>
                <a:gd name="connsiteY4" fmla="*/ 242378 h 849348"/>
                <a:gd name="connsiteX5" fmla="*/ 506123 w 3499390"/>
                <a:gd name="connsiteY5" fmla="*/ 26887 h 849348"/>
                <a:gd name="connsiteX6" fmla="*/ 404982 w 3499390"/>
                <a:gd name="connsiteY6" fmla="*/ 73388 h 849348"/>
                <a:gd name="connsiteX7" fmla="*/ 0 w 3499390"/>
                <a:gd name="connsiteY7" fmla="*/ 692433 h 849348"/>
                <a:gd name="connsiteX0" fmla="*/ 0 w 3499390"/>
                <a:gd name="connsiteY0" fmla="*/ 683353 h 840268"/>
                <a:gd name="connsiteX1" fmla="*/ 53072 w 3499390"/>
                <a:gd name="connsiteY1" fmla="*/ 627937 h 840268"/>
                <a:gd name="connsiteX2" fmla="*/ 2943192 w 3499390"/>
                <a:gd name="connsiteY2" fmla="*/ 840268 h 840268"/>
                <a:gd name="connsiteX3" fmla="*/ 3004828 w 3499390"/>
                <a:gd name="connsiteY3" fmla="*/ 807987 h 840268"/>
                <a:gd name="connsiteX4" fmla="*/ 3499390 w 3499390"/>
                <a:gd name="connsiteY4" fmla="*/ 233298 h 840268"/>
                <a:gd name="connsiteX5" fmla="*/ 506123 w 3499390"/>
                <a:gd name="connsiteY5" fmla="*/ 17807 h 840268"/>
                <a:gd name="connsiteX6" fmla="*/ 404982 w 3499390"/>
                <a:gd name="connsiteY6" fmla="*/ 64308 h 840268"/>
                <a:gd name="connsiteX7" fmla="*/ 0 w 3499390"/>
                <a:gd name="connsiteY7" fmla="*/ 683353 h 840268"/>
                <a:gd name="connsiteX0" fmla="*/ 0 w 3499390"/>
                <a:gd name="connsiteY0" fmla="*/ 666423 h 823338"/>
                <a:gd name="connsiteX1" fmla="*/ 53072 w 3499390"/>
                <a:gd name="connsiteY1" fmla="*/ 611007 h 823338"/>
                <a:gd name="connsiteX2" fmla="*/ 2943192 w 3499390"/>
                <a:gd name="connsiteY2" fmla="*/ 823338 h 823338"/>
                <a:gd name="connsiteX3" fmla="*/ 3004828 w 3499390"/>
                <a:gd name="connsiteY3" fmla="*/ 791057 h 823338"/>
                <a:gd name="connsiteX4" fmla="*/ 3499390 w 3499390"/>
                <a:gd name="connsiteY4" fmla="*/ 216368 h 823338"/>
                <a:gd name="connsiteX5" fmla="*/ 506123 w 3499390"/>
                <a:gd name="connsiteY5" fmla="*/ 877 h 823338"/>
                <a:gd name="connsiteX6" fmla="*/ 404982 w 3499390"/>
                <a:gd name="connsiteY6" fmla="*/ 47378 h 823338"/>
                <a:gd name="connsiteX7" fmla="*/ 0 w 3499390"/>
                <a:gd name="connsiteY7" fmla="*/ 666423 h 823338"/>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04828 w 3499390"/>
                <a:gd name="connsiteY3" fmla="*/ 791191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30156 w 3499390"/>
                <a:gd name="connsiteY3" fmla="*/ 76199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06936 w 3499390"/>
                <a:gd name="connsiteY3" fmla="*/ 698334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142091 w 3499390"/>
                <a:gd name="connsiteY3" fmla="*/ 631679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667377"/>
                <a:gd name="connsiteY0" fmla="*/ 666557 h 823472"/>
                <a:gd name="connsiteX1" fmla="*/ 53072 w 3667377"/>
                <a:gd name="connsiteY1" fmla="*/ 611141 h 823472"/>
                <a:gd name="connsiteX2" fmla="*/ 2943192 w 3667377"/>
                <a:gd name="connsiteY2" fmla="*/ 823472 h 823472"/>
                <a:gd name="connsiteX3" fmla="*/ 3499390 w 3667377"/>
                <a:gd name="connsiteY3" fmla="*/ 216502 h 823472"/>
                <a:gd name="connsiteX4" fmla="*/ 504142 w 3667377"/>
                <a:gd name="connsiteY4" fmla="*/ 869 h 823472"/>
                <a:gd name="connsiteX5" fmla="*/ 404982 w 3667377"/>
                <a:gd name="connsiteY5" fmla="*/ 47512 h 823472"/>
                <a:gd name="connsiteX6" fmla="*/ 0 w 3667377"/>
                <a:gd name="connsiteY6" fmla="*/ 666557 h 823472"/>
                <a:gd name="connsiteX0" fmla="*/ 0 w 3687206"/>
                <a:gd name="connsiteY0" fmla="*/ 666557 h 828805"/>
                <a:gd name="connsiteX1" fmla="*/ 53072 w 3687206"/>
                <a:gd name="connsiteY1" fmla="*/ 611141 h 828805"/>
                <a:gd name="connsiteX2" fmla="*/ 2943192 w 3687206"/>
                <a:gd name="connsiteY2" fmla="*/ 823472 h 828805"/>
                <a:gd name="connsiteX3" fmla="*/ 3326823 w 3687206"/>
                <a:gd name="connsiteY3" fmla="*/ 716516 h 828805"/>
                <a:gd name="connsiteX4" fmla="*/ 3499390 w 3687206"/>
                <a:gd name="connsiteY4" fmla="*/ 216502 h 828805"/>
                <a:gd name="connsiteX5" fmla="*/ 504142 w 3687206"/>
                <a:gd name="connsiteY5" fmla="*/ 869 h 828805"/>
                <a:gd name="connsiteX6" fmla="*/ 404982 w 3687206"/>
                <a:gd name="connsiteY6" fmla="*/ 47512 h 828805"/>
                <a:gd name="connsiteX7" fmla="*/ 0 w 3687206"/>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8805"/>
                <a:gd name="connsiteX1" fmla="*/ 53072 w 3499390"/>
                <a:gd name="connsiteY1" fmla="*/ 611141 h 828805"/>
                <a:gd name="connsiteX2" fmla="*/ 2943192 w 3499390"/>
                <a:gd name="connsiteY2" fmla="*/ 823472 h 828805"/>
                <a:gd name="connsiteX3" fmla="*/ 3326823 w 3499390"/>
                <a:gd name="connsiteY3" fmla="*/ 716516 h 828805"/>
                <a:gd name="connsiteX4" fmla="*/ 3499390 w 3499390"/>
                <a:gd name="connsiteY4" fmla="*/ 216502 h 828805"/>
                <a:gd name="connsiteX5" fmla="*/ 504142 w 3499390"/>
                <a:gd name="connsiteY5" fmla="*/ 869 h 828805"/>
                <a:gd name="connsiteX6" fmla="*/ 404982 w 3499390"/>
                <a:gd name="connsiteY6" fmla="*/ 47512 h 828805"/>
                <a:gd name="connsiteX7" fmla="*/ 0 w 3499390"/>
                <a:gd name="connsiteY7" fmla="*/ 666557 h 828805"/>
                <a:gd name="connsiteX0" fmla="*/ 0 w 3499390"/>
                <a:gd name="connsiteY0" fmla="*/ 666557 h 825314"/>
                <a:gd name="connsiteX1" fmla="*/ 53072 w 3499390"/>
                <a:gd name="connsiteY1" fmla="*/ 611141 h 825314"/>
                <a:gd name="connsiteX2" fmla="*/ 2943192 w 3499390"/>
                <a:gd name="connsiteY2" fmla="*/ 823472 h 825314"/>
                <a:gd name="connsiteX3" fmla="*/ 3326823 w 3499390"/>
                <a:gd name="connsiteY3" fmla="*/ 716516 h 825314"/>
                <a:gd name="connsiteX4" fmla="*/ 3499390 w 3499390"/>
                <a:gd name="connsiteY4" fmla="*/ 216502 h 825314"/>
                <a:gd name="connsiteX5" fmla="*/ 504142 w 3499390"/>
                <a:gd name="connsiteY5" fmla="*/ 869 h 825314"/>
                <a:gd name="connsiteX6" fmla="*/ 404982 w 3499390"/>
                <a:gd name="connsiteY6" fmla="*/ 47512 h 825314"/>
                <a:gd name="connsiteX7" fmla="*/ 0 w 3499390"/>
                <a:gd name="connsiteY7" fmla="*/ 666557 h 825314"/>
                <a:gd name="connsiteX0" fmla="*/ 0 w 3499390"/>
                <a:gd name="connsiteY0" fmla="*/ 666557 h 824780"/>
                <a:gd name="connsiteX1" fmla="*/ 53072 w 3499390"/>
                <a:gd name="connsiteY1" fmla="*/ 611141 h 824780"/>
                <a:gd name="connsiteX2" fmla="*/ 2943192 w 3499390"/>
                <a:gd name="connsiteY2" fmla="*/ 823472 h 824780"/>
                <a:gd name="connsiteX3" fmla="*/ 3210037 w 3499390"/>
                <a:gd name="connsiteY3" fmla="*/ 665188 h 824780"/>
                <a:gd name="connsiteX4" fmla="*/ 3499390 w 3499390"/>
                <a:gd name="connsiteY4" fmla="*/ 216502 h 824780"/>
                <a:gd name="connsiteX5" fmla="*/ 504142 w 3499390"/>
                <a:gd name="connsiteY5" fmla="*/ 869 h 824780"/>
                <a:gd name="connsiteX6" fmla="*/ 404982 w 3499390"/>
                <a:gd name="connsiteY6" fmla="*/ 47512 h 824780"/>
                <a:gd name="connsiteX7" fmla="*/ 0 w 3499390"/>
                <a:gd name="connsiteY7" fmla="*/ 666557 h 824780"/>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210037 w 3499390"/>
                <a:gd name="connsiteY3" fmla="*/ 665188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62580 w 3499390"/>
                <a:gd name="connsiteY3" fmla="*/ 750016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48943 w 3499390"/>
                <a:gd name="connsiteY3" fmla="*/ 744265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3472"/>
                <a:gd name="connsiteX1" fmla="*/ 53072 w 3499390"/>
                <a:gd name="connsiteY1" fmla="*/ 611141 h 823472"/>
                <a:gd name="connsiteX2" fmla="*/ 2943192 w 3499390"/>
                <a:gd name="connsiteY2" fmla="*/ 823472 h 823472"/>
                <a:gd name="connsiteX3" fmla="*/ 3052789 w 3499390"/>
                <a:gd name="connsiteY3" fmla="*/ 746927 h 823472"/>
                <a:gd name="connsiteX4" fmla="*/ 3499390 w 3499390"/>
                <a:gd name="connsiteY4" fmla="*/ 216502 h 823472"/>
                <a:gd name="connsiteX5" fmla="*/ 504142 w 3499390"/>
                <a:gd name="connsiteY5" fmla="*/ 869 h 823472"/>
                <a:gd name="connsiteX6" fmla="*/ 404982 w 3499390"/>
                <a:gd name="connsiteY6" fmla="*/ 47512 h 823472"/>
                <a:gd name="connsiteX7" fmla="*/ 0 w 3499390"/>
                <a:gd name="connsiteY7" fmla="*/ 666557 h 823472"/>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 name="connsiteX0" fmla="*/ 0 w 3499390"/>
                <a:gd name="connsiteY0" fmla="*/ 666557 h 821095"/>
                <a:gd name="connsiteX1" fmla="*/ 53072 w 3499390"/>
                <a:gd name="connsiteY1" fmla="*/ 611141 h 821095"/>
                <a:gd name="connsiteX2" fmla="*/ 2943311 w 3499390"/>
                <a:gd name="connsiteY2" fmla="*/ 821095 h 821095"/>
                <a:gd name="connsiteX3" fmla="*/ 3052789 w 3499390"/>
                <a:gd name="connsiteY3" fmla="*/ 746927 h 821095"/>
                <a:gd name="connsiteX4" fmla="*/ 3499390 w 3499390"/>
                <a:gd name="connsiteY4" fmla="*/ 216502 h 821095"/>
                <a:gd name="connsiteX5" fmla="*/ 504142 w 3499390"/>
                <a:gd name="connsiteY5" fmla="*/ 869 h 821095"/>
                <a:gd name="connsiteX6" fmla="*/ 404982 w 3499390"/>
                <a:gd name="connsiteY6" fmla="*/ 47512 h 821095"/>
                <a:gd name="connsiteX7" fmla="*/ 0 w 3499390"/>
                <a:gd name="connsiteY7" fmla="*/ 666557 h 82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9390" h="821095">
                  <a:moveTo>
                    <a:pt x="0" y="666557"/>
                  </a:moveTo>
                  <a:cubicBezTo>
                    <a:pt x="13449" y="653347"/>
                    <a:pt x="13975" y="620123"/>
                    <a:pt x="53072" y="611141"/>
                  </a:cubicBezTo>
                  <a:lnTo>
                    <a:pt x="2943311" y="821095"/>
                  </a:lnTo>
                  <a:cubicBezTo>
                    <a:pt x="3005436" y="801540"/>
                    <a:pt x="3012370" y="796979"/>
                    <a:pt x="3052789" y="746927"/>
                  </a:cubicBezTo>
                  <a:cubicBezTo>
                    <a:pt x="3124834" y="660979"/>
                    <a:pt x="3397427" y="366219"/>
                    <a:pt x="3499390" y="216502"/>
                  </a:cubicBezTo>
                  <a:cubicBezTo>
                    <a:pt x="3058516" y="208688"/>
                    <a:pt x="1019877" y="29034"/>
                    <a:pt x="504142" y="869"/>
                  </a:cubicBezTo>
                  <a:cubicBezTo>
                    <a:pt x="486496" y="-3445"/>
                    <a:pt x="427767" y="7706"/>
                    <a:pt x="404982" y="47512"/>
                  </a:cubicBezTo>
                  <a:cubicBezTo>
                    <a:pt x="203651" y="342131"/>
                    <a:pt x="16460" y="568583"/>
                    <a:pt x="0" y="666557"/>
                  </a:cubicBezTo>
                  <a:close/>
                </a:path>
              </a:pathLst>
            </a:custGeom>
            <a:gradFill flip="none" rotWithShape="1">
              <a:gsLst>
                <a:gs pos="69000">
                  <a:srgbClr val="DEDCE1"/>
                </a:gs>
                <a:gs pos="37000">
                  <a:srgbClr val="DFDAE0"/>
                </a:gs>
                <a:gs pos="100000">
                  <a:schemeClr val="bg1"/>
                </a:gs>
                <a:gs pos="0">
                  <a:schemeClr val="bg1"/>
                </a:gs>
              </a:gsLst>
              <a:lin ang="13200000" scaled="0"/>
              <a:tileRect/>
            </a:gradFill>
            <a:ln w="3175">
              <a:noFill/>
            </a:ln>
            <a:effectLst>
              <a:outerShdw blurRad="292100" dist="152400" dir="12540000" sx="99000" sy="99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7" name="组合 16"/>
            <p:cNvGrpSpPr/>
            <p:nvPr/>
          </p:nvGrpSpPr>
          <p:grpSpPr>
            <a:xfrm>
              <a:off x="3297397" y="723355"/>
              <a:ext cx="1060728" cy="604865"/>
              <a:chOff x="3335501" y="781595"/>
              <a:chExt cx="1060728" cy="604865"/>
            </a:xfrm>
          </p:grpSpPr>
          <p:sp>
            <p:nvSpPr>
              <p:cNvPr id="43" name="文本框 33"/>
              <p:cNvSpPr txBox="1"/>
              <p:nvPr/>
            </p:nvSpPr>
            <p:spPr>
              <a:xfrm>
                <a:off x="3335501" y="781595"/>
                <a:ext cx="1060728" cy="405646"/>
              </a:xfrm>
              <a:prstGeom prst="rect">
                <a:avLst/>
              </a:prstGeom>
              <a:noFill/>
              <a:scene3d>
                <a:camera prst="orthographicFront"/>
                <a:lightRig rig="threePt" dir="t"/>
              </a:scene3d>
              <a:sp3d>
                <a:bevelT prst="relaxedInset"/>
              </a:sp3d>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smtClean="0">
                    <a:solidFill>
                      <a:srgbClr val="644444"/>
                    </a:solidFill>
                    <a:latin typeface="Algerian" pitchFamily="82" charset="0"/>
                    <a:ea typeface="Gungsuh" panose="02030600000101010101" pitchFamily="18" charset="-127"/>
                    <a:cs typeface="Times New Roman" panose="02020603050405020304" pitchFamily="18" charset="0"/>
                  </a:rPr>
                  <a:t>05</a:t>
                </a:r>
                <a:endParaRPr lang="zh-CN" altLang="en-US" sz="3600" dirty="0">
                  <a:solidFill>
                    <a:srgbClr val="644444"/>
                  </a:solidFill>
                  <a:latin typeface="Algerian" pitchFamily="82" charset="0"/>
                  <a:ea typeface="Gungsuh" panose="02030600000101010101" pitchFamily="18" charset="-127"/>
                  <a:cs typeface="Times New Roman" panose="02020603050405020304" pitchFamily="18" charset="0"/>
                </a:endParaRPr>
              </a:p>
            </p:txBody>
          </p:sp>
          <p:cxnSp>
            <p:nvCxnSpPr>
              <p:cNvPr id="44" name="直接连接符 43"/>
              <p:cNvCxnSpPr/>
              <p:nvPr/>
            </p:nvCxnSpPr>
            <p:spPr>
              <a:xfrm>
                <a:off x="3995936" y="823060"/>
                <a:ext cx="0" cy="563400"/>
              </a:xfrm>
              <a:prstGeom prst="line">
                <a:avLst/>
              </a:prstGeom>
              <a:ln w="28575">
                <a:solidFill>
                  <a:srgbClr val="644444">
                    <a:alpha val="65000"/>
                  </a:srgbClr>
                </a:solidFill>
              </a:ln>
              <a:effectLst/>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flipH="1">
              <a:off x="5647306" y="1736901"/>
              <a:ext cx="1078684" cy="604865"/>
              <a:chOff x="3069652" y="781595"/>
              <a:chExt cx="1078684" cy="604865"/>
            </a:xfrm>
          </p:grpSpPr>
          <p:sp>
            <p:nvSpPr>
              <p:cNvPr id="39" name="文本框 33"/>
              <p:cNvSpPr txBox="1"/>
              <p:nvPr/>
            </p:nvSpPr>
            <p:spPr>
              <a:xfrm>
                <a:off x="3069652" y="781595"/>
                <a:ext cx="1060728" cy="405646"/>
              </a:xfrm>
              <a:prstGeom prst="rect">
                <a:avLst/>
              </a:prstGeom>
              <a:noFill/>
              <a:scene3d>
                <a:camera prst="orthographicFront"/>
                <a:lightRig rig="threePt" dir="t"/>
              </a:scene3d>
              <a:sp3d>
                <a:bevelT prst="relaxedInset"/>
              </a:sp3d>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smtClean="0">
                    <a:solidFill>
                      <a:srgbClr val="49B2CB"/>
                    </a:solidFill>
                    <a:latin typeface="Algerian" pitchFamily="82" charset="0"/>
                    <a:ea typeface="Gungsuh" panose="02030600000101010101" pitchFamily="18" charset="-127"/>
                    <a:cs typeface="Times New Roman" panose="02020603050405020304" pitchFamily="18" charset="0"/>
                  </a:rPr>
                  <a:t>06</a:t>
                </a:r>
                <a:endParaRPr lang="zh-CN" altLang="en-US" sz="3600" dirty="0">
                  <a:solidFill>
                    <a:srgbClr val="49B2CB"/>
                  </a:solidFill>
                  <a:latin typeface="Algerian" pitchFamily="82" charset="0"/>
                  <a:ea typeface="Gungsuh" panose="02030600000101010101" pitchFamily="18" charset="-127"/>
                  <a:cs typeface="Times New Roman" panose="02020603050405020304" pitchFamily="18" charset="0"/>
                </a:endParaRPr>
              </a:p>
            </p:txBody>
          </p:sp>
          <p:cxnSp>
            <p:nvCxnSpPr>
              <p:cNvPr id="40" name="直接连接符 39"/>
              <p:cNvCxnSpPr/>
              <p:nvPr/>
            </p:nvCxnSpPr>
            <p:spPr>
              <a:xfrm>
                <a:off x="4148336" y="823060"/>
                <a:ext cx="0" cy="563400"/>
              </a:xfrm>
              <a:prstGeom prst="line">
                <a:avLst/>
              </a:prstGeom>
              <a:ln w="28575">
                <a:solidFill>
                  <a:srgbClr val="49B2CB">
                    <a:alpha val="65000"/>
                  </a:srgbClr>
                </a:solidFill>
              </a:ln>
              <a:effectLst/>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3260543" y="2767224"/>
              <a:ext cx="1060728" cy="604865"/>
              <a:chOff x="3335501" y="781595"/>
              <a:chExt cx="1060728" cy="604865"/>
            </a:xfrm>
          </p:grpSpPr>
          <p:sp>
            <p:nvSpPr>
              <p:cNvPr id="35" name="文本框 33"/>
              <p:cNvSpPr txBox="1"/>
              <p:nvPr/>
            </p:nvSpPr>
            <p:spPr>
              <a:xfrm>
                <a:off x="3335501" y="781595"/>
                <a:ext cx="1060728" cy="405646"/>
              </a:xfrm>
              <a:prstGeom prst="rect">
                <a:avLst/>
              </a:prstGeom>
              <a:noFill/>
              <a:scene3d>
                <a:camera prst="orthographicFront"/>
                <a:lightRig rig="threePt" dir="t"/>
              </a:scene3d>
              <a:sp3d>
                <a:bevelT prst="relaxedInset"/>
              </a:sp3d>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smtClean="0">
                    <a:solidFill>
                      <a:srgbClr val="9B8A43"/>
                    </a:solidFill>
                    <a:latin typeface="Algerian" pitchFamily="82" charset="0"/>
                    <a:ea typeface="Gungsuh" panose="02030600000101010101" pitchFamily="18" charset="-127"/>
                    <a:cs typeface="Times New Roman" panose="02020603050405020304" pitchFamily="18" charset="0"/>
                  </a:rPr>
                  <a:t>07</a:t>
                </a:r>
                <a:endParaRPr lang="zh-CN" altLang="en-US" sz="3600" dirty="0">
                  <a:solidFill>
                    <a:srgbClr val="9B8A43"/>
                  </a:solidFill>
                  <a:latin typeface="Algerian" pitchFamily="82" charset="0"/>
                  <a:ea typeface="Gungsuh" panose="02030600000101010101" pitchFamily="18" charset="-127"/>
                  <a:cs typeface="Times New Roman" panose="02020603050405020304" pitchFamily="18" charset="0"/>
                </a:endParaRPr>
              </a:p>
            </p:txBody>
          </p:sp>
          <p:cxnSp>
            <p:nvCxnSpPr>
              <p:cNvPr id="36" name="直接连接符 35"/>
              <p:cNvCxnSpPr/>
              <p:nvPr/>
            </p:nvCxnSpPr>
            <p:spPr>
              <a:xfrm>
                <a:off x="3995936" y="823060"/>
                <a:ext cx="0" cy="563400"/>
              </a:xfrm>
              <a:prstGeom prst="line">
                <a:avLst/>
              </a:prstGeom>
              <a:ln w="28575">
                <a:solidFill>
                  <a:srgbClr val="9B8A43">
                    <a:alpha val="65000"/>
                  </a:srgbClr>
                </a:solidFill>
              </a:ln>
              <a:effectLst/>
            </p:spPr>
            <p:style>
              <a:lnRef idx="1">
                <a:schemeClr val="accent1"/>
              </a:lnRef>
              <a:fillRef idx="0">
                <a:schemeClr val="accent1"/>
              </a:fillRef>
              <a:effectRef idx="0">
                <a:schemeClr val="accent1"/>
              </a:effectRef>
              <a:fontRef idx="minor">
                <a:schemeClr val="tx1"/>
              </a:fontRef>
            </p:style>
          </p:cxnSp>
        </p:grpSp>
      </p:grpSp>
      <p:sp>
        <p:nvSpPr>
          <p:cNvPr id="49" name="矩形 48"/>
          <p:cNvSpPr/>
          <p:nvPr/>
        </p:nvSpPr>
        <p:spPr>
          <a:xfrm>
            <a:off x="370993" y="1245009"/>
            <a:ext cx="2337168" cy="1569660"/>
          </a:xfrm>
          <a:prstGeom prst="rect">
            <a:avLst/>
          </a:prstGeom>
        </p:spPr>
        <p:txBody>
          <a:bodyPr wrap="square">
            <a:spAutoFit/>
          </a:bodyPr>
          <a:lstStyle/>
          <a:p>
            <a:pPr lvl="0"/>
            <a:r>
              <a:rPr lang="zh-CN" altLang="zh-CN" sz="2400" dirty="0"/>
              <a:t>具有本岗位较强的专业知识，如清洁知识、布草知识</a:t>
            </a:r>
            <a:r>
              <a:rPr lang="zh-CN" altLang="zh-CN" sz="2400" dirty="0" smtClean="0"/>
              <a:t>等</a:t>
            </a:r>
            <a:endParaRPr lang="zh-CN" altLang="en-US" sz="2400" dirty="0"/>
          </a:p>
        </p:txBody>
      </p:sp>
      <p:sp>
        <p:nvSpPr>
          <p:cNvPr id="51" name="矩形 50"/>
          <p:cNvSpPr/>
          <p:nvPr/>
        </p:nvSpPr>
        <p:spPr>
          <a:xfrm>
            <a:off x="6937366" y="3301974"/>
            <a:ext cx="2071023" cy="830997"/>
          </a:xfrm>
          <a:prstGeom prst="rect">
            <a:avLst/>
          </a:prstGeom>
        </p:spPr>
        <p:txBody>
          <a:bodyPr wrap="square">
            <a:spAutoFit/>
          </a:bodyPr>
          <a:lstStyle/>
          <a:p>
            <a:pPr lvl="0"/>
            <a:r>
              <a:rPr lang="zh-CN" altLang="zh-CN" sz="2400" dirty="0"/>
              <a:t>有良好的人际关系能力</a:t>
            </a:r>
            <a:endParaRPr lang="zh-CN" altLang="en-US" sz="2400" dirty="0"/>
          </a:p>
        </p:txBody>
      </p:sp>
      <p:sp>
        <p:nvSpPr>
          <p:cNvPr id="53" name="矩形 52"/>
          <p:cNvSpPr/>
          <p:nvPr/>
        </p:nvSpPr>
        <p:spPr>
          <a:xfrm>
            <a:off x="179695" y="5010423"/>
            <a:ext cx="2691833" cy="830997"/>
          </a:xfrm>
          <a:prstGeom prst="rect">
            <a:avLst/>
          </a:prstGeom>
        </p:spPr>
        <p:txBody>
          <a:bodyPr wrap="square">
            <a:spAutoFit/>
          </a:bodyPr>
          <a:lstStyle/>
          <a:p>
            <a:pPr lvl="0"/>
            <a:r>
              <a:rPr lang="zh-CN" altLang="zh-CN" sz="2400" dirty="0"/>
              <a:t>有良好的个人品质，办事公平</a:t>
            </a:r>
            <a:r>
              <a:rPr lang="zh-CN" altLang="zh-CN" sz="2400" dirty="0" smtClean="0"/>
              <a:t>合理</a:t>
            </a:r>
            <a:endParaRPr lang="zh-CN" altLang="en-US" sz="2400" dirty="0"/>
          </a:p>
        </p:txBody>
      </p:sp>
    </p:spTree>
    <p:extLst>
      <p:ext uri="{BB962C8B-B14F-4D97-AF65-F5344CB8AC3E}">
        <p14:creationId xmlns:p14="http://schemas.microsoft.com/office/powerpoint/2010/main" val="10681675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364334" y="1043037"/>
            <a:ext cx="5388515" cy="1556376"/>
          </a:xfrm>
          <a:prstGeom prst="rect">
            <a:avLst/>
          </a:prstGeom>
        </p:spPr>
      </p:pic>
      <p:pic>
        <p:nvPicPr>
          <p:cNvPr id="3" name="图片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542217" y="2407029"/>
            <a:ext cx="5607888" cy="1560399"/>
          </a:xfrm>
          <a:prstGeom prst="rect">
            <a:avLst/>
          </a:prstGeom>
        </p:spPr>
      </p:pic>
      <p:pic>
        <p:nvPicPr>
          <p:cNvPr id="4" name="图片 3"/>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750129" y="3780943"/>
            <a:ext cx="5706628" cy="1556376"/>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39525" y="5158277"/>
            <a:ext cx="5853173" cy="1560399"/>
          </a:xfrm>
          <a:prstGeom prst="rect">
            <a:avLst/>
          </a:prstGeom>
        </p:spPr>
      </p:pic>
      <p:sp>
        <p:nvSpPr>
          <p:cNvPr id="10" name="TextBox 9"/>
          <p:cNvSpPr txBox="1"/>
          <p:nvPr/>
        </p:nvSpPr>
        <p:spPr>
          <a:xfrm>
            <a:off x="3508546" y="1604099"/>
            <a:ext cx="329560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2400" kern="0" dirty="0">
                <a:solidFill>
                  <a:sysClr val="window" lastClr="FFFFFF"/>
                </a:solidFill>
                <a:latin typeface="Arial" pitchFamily="34" charset="0"/>
                <a:ea typeface="微软雅黑" pitchFamily="34" charset="-122"/>
                <a:cs typeface="Arial" pitchFamily="34" charset="0"/>
              </a:rPr>
              <a:t>1.</a:t>
            </a:r>
            <a:r>
              <a:rPr lang="zh-CN" altLang="en-US" sz="2400" kern="0" dirty="0">
                <a:solidFill>
                  <a:sysClr val="window" lastClr="FFFFFF"/>
                </a:solidFill>
                <a:latin typeface="Arial" pitchFamily="34" charset="0"/>
                <a:ea typeface="微软雅黑" pitchFamily="34" charset="-122"/>
                <a:cs typeface="Arial" pitchFamily="34" charset="0"/>
              </a:rPr>
              <a:t>做好客房的检查工作</a:t>
            </a:r>
          </a:p>
        </p:txBody>
      </p:sp>
      <p:sp>
        <p:nvSpPr>
          <p:cNvPr id="11" name="TextBox 10"/>
          <p:cNvSpPr txBox="1"/>
          <p:nvPr/>
        </p:nvSpPr>
        <p:spPr>
          <a:xfrm>
            <a:off x="2755750" y="2983555"/>
            <a:ext cx="31168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2400" kern="0" dirty="0">
                <a:solidFill>
                  <a:sysClr val="window" lastClr="FFFFFF"/>
                </a:solidFill>
                <a:latin typeface="Arial" pitchFamily="34" charset="0"/>
                <a:ea typeface="微软雅黑" pitchFamily="34" charset="-122"/>
                <a:cs typeface="Arial" pitchFamily="34" charset="0"/>
              </a:rPr>
              <a:t>2.</a:t>
            </a:r>
            <a:r>
              <a:rPr lang="zh-CN" altLang="en-US" sz="2400" kern="0" dirty="0">
                <a:solidFill>
                  <a:sysClr val="window" lastClr="FFFFFF"/>
                </a:solidFill>
                <a:latin typeface="Arial" pitchFamily="34" charset="0"/>
                <a:ea typeface="微软雅黑" pitchFamily="34" charset="-122"/>
                <a:cs typeface="Arial" pitchFamily="34" charset="0"/>
              </a:rPr>
              <a:t>抓好班内的小培训</a:t>
            </a:r>
          </a:p>
        </p:txBody>
      </p:sp>
      <p:sp>
        <p:nvSpPr>
          <p:cNvPr id="12" name="TextBox 11"/>
          <p:cNvSpPr txBox="1"/>
          <p:nvPr/>
        </p:nvSpPr>
        <p:spPr>
          <a:xfrm>
            <a:off x="2028109" y="4273330"/>
            <a:ext cx="2960873"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2400" kern="0" dirty="0">
                <a:solidFill>
                  <a:sysClr val="window" lastClr="FFFFFF"/>
                </a:solidFill>
                <a:latin typeface="Arial" pitchFamily="34" charset="0"/>
                <a:ea typeface="微软雅黑" pitchFamily="34" charset="-122"/>
                <a:cs typeface="Arial" pitchFamily="34" charset="0"/>
              </a:rPr>
              <a:t>3.</a:t>
            </a:r>
            <a:r>
              <a:rPr lang="zh-CN" altLang="en-US" sz="2400" kern="0" dirty="0">
                <a:solidFill>
                  <a:sysClr val="window" lastClr="FFFFFF"/>
                </a:solidFill>
                <a:latin typeface="Arial" pitchFamily="34" charset="0"/>
                <a:ea typeface="微软雅黑" pitchFamily="34" charset="-122"/>
                <a:cs typeface="Arial" pitchFamily="34" charset="0"/>
              </a:rPr>
              <a:t>建立客房用品核算管理制度</a:t>
            </a:r>
            <a:endParaRPr kumimoji="0" lang="en-US" altLang="zh-CN" sz="2400" b="0" i="0" u="none" strike="noStrike" kern="0" cap="none" spc="0" normalizeH="0" baseline="0" noProof="0" dirty="0" smtClean="0">
              <a:ln>
                <a:noFill/>
              </a:ln>
              <a:solidFill>
                <a:sysClr val="window" lastClr="FFFFFF"/>
              </a:solidFill>
              <a:effectLst/>
              <a:uLnTx/>
              <a:uFillTx/>
              <a:latin typeface="Arial" pitchFamily="34" charset="0"/>
              <a:ea typeface="微软雅黑" pitchFamily="34" charset="-122"/>
              <a:cs typeface="Arial" pitchFamily="34" charset="0"/>
            </a:endParaRPr>
          </a:p>
        </p:txBody>
      </p:sp>
      <p:sp>
        <p:nvSpPr>
          <p:cNvPr id="13" name="TextBox 12"/>
          <p:cNvSpPr txBox="1"/>
          <p:nvPr/>
        </p:nvSpPr>
        <p:spPr>
          <a:xfrm>
            <a:off x="988215" y="5646089"/>
            <a:ext cx="2863735"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2400" kern="0" dirty="0">
                <a:solidFill>
                  <a:sysClr val="window" lastClr="FFFFFF"/>
                </a:solidFill>
                <a:latin typeface="Arial" pitchFamily="34" charset="0"/>
                <a:ea typeface="微软雅黑" pitchFamily="34" charset="-122"/>
                <a:cs typeface="Arial" pitchFamily="34" charset="0"/>
              </a:rPr>
              <a:t>4.</a:t>
            </a:r>
            <a:r>
              <a:rPr lang="zh-CN" altLang="en-US" sz="2400" kern="0" dirty="0">
                <a:solidFill>
                  <a:sysClr val="window" lastClr="FFFFFF"/>
                </a:solidFill>
                <a:latin typeface="Arial" pitchFamily="34" charset="0"/>
                <a:ea typeface="微软雅黑" pitchFamily="34" charset="-122"/>
                <a:cs typeface="Arial" pitchFamily="34" charset="0"/>
              </a:rPr>
              <a:t>讲究工作方法和管理艺术</a:t>
            </a:r>
            <a:endParaRPr kumimoji="0" lang="en-US" altLang="zh-CN" sz="2400" b="0" i="0" u="none" strike="noStrike" kern="0" cap="none" spc="0" normalizeH="0" baseline="0" noProof="0" dirty="0" smtClean="0">
              <a:ln>
                <a:noFill/>
              </a:ln>
              <a:solidFill>
                <a:sysClr val="window" lastClr="FFFFFF"/>
              </a:solidFill>
              <a:effectLst/>
              <a:uLnTx/>
              <a:uFillTx/>
              <a:latin typeface="Arial" pitchFamily="34" charset="0"/>
              <a:ea typeface="微软雅黑" pitchFamily="34" charset="-122"/>
              <a:cs typeface="Arial" pitchFamily="34" charset="0"/>
            </a:endParaRPr>
          </a:p>
        </p:txBody>
      </p:sp>
      <p:sp>
        <p:nvSpPr>
          <p:cNvPr id="15" name="Text Box 3"/>
          <p:cNvSpPr txBox="1">
            <a:spLocks noChangeArrowheads="1"/>
          </p:cNvSpPr>
          <p:nvPr/>
        </p:nvSpPr>
        <p:spPr bwMode="auto">
          <a:xfrm>
            <a:off x="263764" y="384556"/>
            <a:ext cx="69124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三、如何当好楼层领班</a:t>
            </a:r>
            <a:endParaRPr lang="zh-CN"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3329903400"/>
      </p:ext>
    </p:extLst>
  </p:cSld>
  <p:clrMapOvr>
    <a:masterClrMapping/>
  </p:clrMapOvr>
  <p:transition spd="slow">
    <p:pull/>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59347" y="1767694"/>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884919" y="1667628"/>
            <a:ext cx="56610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四、领班忌讳</a:t>
            </a:r>
            <a:endParaRPr lang="zh-CN" altLang="zh-CN" sz="3000" b="1" dirty="0">
              <a:solidFill>
                <a:srgbClr val="CC3300"/>
              </a:solidFill>
              <a:latin typeface="黑体" pitchFamily="49" charset="-122"/>
              <a:ea typeface="黑体" pitchFamily="49" charset="-122"/>
            </a:endParaRPr>
          </a:p>
        </p:txBody>
      </p:sp>
      <p:graphicFrame>
        <p:nvGraphicFramePr>
          <p:cNvPr id="14" name="表格 13"/>
          <p:cNvGraphicFramePr>
            <a:graphicFrameLocks noGrp="1"/>
          </p:cNvGraphicFramePr>
          <p:nvPr>
            <p:extLst>
              <p:ext uri="{D42A27DB-BD31-4B8C-83A1-F6EECF244321}">
                <p14:modId xmlns:p14="http://schemas.microsoft.com/office/powerpoint/2010/main" val="3921944306"/>
              </p:ext>
            </p:extLst>
          </p:nvPr>
        </p:nvGraphicFramePr>
        <p:xfrm>
          <a:off x="1547790" y="2492934"/>
          <a:ext cx="6912480" cy="3528246"/>
        </p:xfrm>
        <a:graphic>
          <a:graphicData uri="http://schemas.openxmlformats.org/drawingml/2006/table">
            <a:tbl>
              <a:tblPr firstRow="1" bandRow="1">
                <a:tableStyleId>{BDBED569-4797-4DF1-A0F4-6AAB3CD982D8}</a:tableStyleId>
              </a:tblPr>
              <a:tblGrid>
                <a:gridCol w="2596809"/>
                <a:gridCol w="2299531"/>
                <a:gridCol w="2016140"/>
              </a:tblGrid>
              <a:tr h="1176082">
                <a:tc>
                  <a:txBody>
                    <a:bodyPr/>
                    <a:lstStyle/>
                    <a:p>
                      <a:pPr algn="ctr">
                        <a:lnSpc>
                          <a:spcPts val="2000"/>
                        </a:lnSpc>
                        <a:spcAft>
                          <a:spcPts val="0"/>
                        </a:spcAft>
                      </a:pPr>
                      <a:r>
                        <a:rPr lang="zh-CN" altLang="en-US" sz="2400" b="0" dirty="0" smtClean="0">
                          <a:effectLst/>
                        </a:rPr>
                        <a:t>亲疏有别类</a:t>
                      </a:r>
                      <a:endParaRPr lang="zh-CN" sz="2400" b="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2000"/>
                        </a:lnSpc>
                        <a:spcAft>
                          <a:spcPts val="0"/>
                        </a:spcAft>
                      </a:pPr>
                      <a:r>
                        <a:rPr lang="zh-CN" altLang="en-US" sz="2400" b="0" dirty="0" smtClean="0">
                          <a:effectLst/>
                        </a:rPr>
                        <a:t>不注意聆听类</a:t>
                      </a:r>
                      <a:endParaRPr lang="zh-CN" sz="2400" b="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2000"/>
                        </a:lnSpc>
                        <a:spcAft>
                          <a:spcPts val="0"/>
                        </a:spcAft>
                      </a:pPr>
                      <a:r>
                        <a:rPr lang="zh-CN" altLang="en-US" sz="2400" b="0" dirty="0" smtClean="0">
                          <a:effectLst/>
                        </a:rPr>
                        <a:t>听喜不听忧类</a:t>
                      </a:r>
                      <a:endParaRPr lang="zh-CN" sz="2400" b="0" dirty="0" smtClean="0">
                        <a:effectLst/>
                        <a:latin typeface="微软雅黑" panose="020B0503020204020204" pitchFamily="34" charset="-122"/>
                        <a:ea typeface="微软雅黑" panose="020B0503020204020204" pitchFamily="34" charset="-122"/>
                      </a:endParaRPr>
                    </a:p>
                  </a:txBody>
                  <a:tcPr marL="68580" marR="68580" marT="0" marB="0" anchor="ctr"/>
                </a:tc>
              </a:tr>
              <a:tr h="1176082">
                <a:tc>
                  <a:txBody>
                    <a:bodyPr/>
                    <a:lstStyle/>
                    <a:p>
                      <a:pPr algn="ctr">
                        <a:lnSpc>
                          <a:spcPts val="2000"/>
                        </a:lnSpc>
                        <a:spcAft>
                          <a:spcPts val="0"/>
                        </a:spcAft>
                      </a:pPr>
                      <a:r>
                        <a:rPr lang="zh-CN" altLang="en-US" sz="2400" b="0" dirty="0" smtClean="0">
                          <a:effectLst/>
                        </a:rPr>
                        <a:t>爱讽刺挖苦类</a:t>
                      </a:r>
                      <a:endParaRPr lang="zh-CN" sz="2400" b="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2000"/>
                        </a:lnSpc>
                        <a:spcAft>
                          <a:spcPts val="0"/>
                        </a:spcAft>
                      </a:pPr>
                      <a:r>
                        <a:rPr lang="zh-CN" altLang="en-US" sz="2400" b="0" dirty="0" smtClean="0">
                          <a:effectLst/>
                        </a:rPr>
                        <a:t>犹豫不决类</a:t>
                      </a:r>
                      <a:endParaRPr lang="zh-CN" sz="2400" b="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2000"/>
                        </a:lnSpc>
                        <a:spcAft>
                          <a:spcPts val="0"/>
                        </a:spcAft>
                      </a:pPr>
                      <a:r>
                        <a:rPr lang="zh-CN" altLang="en-US" sz="2400" b="0" dirty="0" smtClean="0">
                          <a:effectLst/>
                        </a:rPr>
                        <a:t>自以为是类</a:t>
                      </a:r>
                      <a:endParaRPr lang="zh-CN" sz="2400" b="0" dirty="0" smtClean="0">
                        <a:effectLst/>
                        <a:latin typeface="微软雅黑" panose="020B0503020204020204" pitchFamily="34" charset="-122"/>
                        <a:ea typeface="微软雅黑" panose="020B0503020204020204" pitchFamily="34" charset="-122"/>
                      </a:endParaRPr>
                    </a:p>
                  </a:txBody>
                  <a:tcPr marL="68580" marR="68580" marT="0" marB="0" anchor="ctr"/>
                </a:tc>
              </a:tr>
              <a:tr h="1176082">
                <a:tc>
                  <a:txBody>
                    <a:bodyPr/>
                    <a:lstStyle/>
                    <a:p>
                      <a:pPr algn="ctr">
                        <a:lnSpc>
                          <a:spcPts val="2000"/>
                        </a:lnSpc>
                        <a:spcAft>
                          <a:spcPts val="0"/>
                        </a:spcAft>
                      </a:pPr>
                      <a:r>
                        <a:rPr lang="zh-CN" altLang="en-US" sz="2400" b="0" dirty="0" smtClean="0">
                          <a:effectLst/>
                        </a:rPr>
                        <a:t>时间管理不当类</a:t>
                      </a:r>
                      <a:endParaRPr lang="zh-CN" sz="2400" b="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2000"/>
                        </a:lnSpc>
                        <a:spcAft>
                          <a:spcPts val="0"/>
                        </a:spcAft>
                      </a:pPr>
                      <a:r>
                        <a:rPr lang="zh-CN" altLang="en-US" sz="2400" b="0" dirty="0" smtClean="0">
                          <a:effectLst/>
                        </a:rPr>
                        <a:t>难觅踪影类</a:t>
                      </a:r>
                      <a:endParaRPr lang="zh-CN" sz="2400" b="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r>
                        <a:rPr lang="zh-CN" altLang="en-US" sz="2400" b="0" kern="1200" baseline="0" dirty="0" smtClean="0">
                          <a:solidFill>
                            <a:schemeClr val="tx1"/>
                          </a:solidFill>
                          <a:effectLst/>
                          <a:latin typeface="+mn-lt"/>
                          <a:ea typeface="+mn-ea"/>
                          <a:cs typeface="+mn-cs"/>
                        </a:rPr>
                        <a:t>缺乏尊重类</a:t>
                      </a:r>
                      <a:endParaRPr lang="zh-CN" altLang="en-US" sz="2400" b="0" kern="1200" baseline="0" dirty="0">
                        <a:solidFill>
                          <a:schemeClr val="tx1"/>
                        </a:solidFill>
                        <a:effectLst/>
                        <a:latin typeface="+mn-lt"/>
                        <a:ea typeface="+mn-ea"/>
                        <a:cs typeface="+mn-cs"/>
                      </a:endParaRPr>
                    </a:p>
                  </a:txBody>
                  <a:tcPr anchor="ctr"/>
                </a:tc>
              </a:tr>
            </a:tbl>
          </a:graphicData>
        </a:graphic>
      </p:graphicFrame>
    </p:spTree>
    <p:extLst>
      <p:ext uri="{BB962C8B-B14F-4D97-AF65-F5344CB8AC3E}">
        <p14:creationId xmlns:p14="http://schemas.microsoft.com/office/powerpoint/2010/main" val="17692801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2"/>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94025" y="1"/>
            <a:ext cx="1412875" cy="706439"/>
          </a:xfrm>
          <a:custGeom>
            <a:avLst/>
            <a:gdLst>
              <a:gd name="T0" fmla="*/ 0 w 1413135"/>
              <a:gd name="T1" fmla="*/ 0 h 706385"/>
              <a:gd name="T2" fmla="*/ 1413135 w 1413135"/>
              <a:gd name="T3" fmla="*/ 0 h 706385"/>
              <a:gd name="T4" fmla="*/ 690511 w 1413135"/>
              <a:gd name="T5" fmla="*/ 706385 h 706385"/>
              <a:gd name="T6" fmla="*/ 0 w 1413135"/>
              <a:gd name="T7" fmla="*/ 0 h 706385"/>
              <a:gd name="T8" fmla="*/ 0 w 1413135"/>
              <a:gd name="T9" fmla="*/ 0 h 706385"/>
              <a:gd name="T10" fmla="*/ 1413135 w 1413135"/>
              <a:gd name="T11" fmla="*/ 706385 h 706385"/>
            </a:gdLst>
            <a:ahLst/>
            <a:cxnLst>
              <a:cxn ang="0">
                <a:pos x="T0" y="T1"/>
              </a:cxn>
              <a:cxn ang="0">
                <a:pos x="T2" y="T3"/>
              </a:cxn>
              <a:cxn ang="0">
                <a:pos x="T4" y="T5"/>
              </a:cxn>
              <a:cxn ang="0">
                <a:pos x="T6" y="T7"/>
              </a:cxn>
            </a:cxnLst>
            <a:rect l="T8" t="T9" r="T10" b="T11"/>
            <a:pathLst>
              <a:path w="1413135" h="706385">
                <a:moveTo>
                  <a:pt x="0" y="0"/>
                </a:moveTo>
                <a:lnTo>
                  <a:pt x="1413135" y="0"/>
                </a:lnTo>
                <a:lnTo>
                  <a:pt x="690511" y="706385"/>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7" name="图片 41"/>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0035" y="0"/>
            <a:ext cx="2565400" cy="3073400"/>
          </a:xfrm>
          <a:custGeom>
            <a:avLst/>
            <a:gdLst>
              <a:gd name="T0" fmla="*/ 468300 w 2566009"/>
              <a:gd name="T1" fmla="*/ 0 h 3074138"/>
              <a:gd name="T2" fmla="*/ 2566009 w 2566009"/>
              <a:gd name="T3" fmla="*/ 0 h 3074138"/>
              <a:gd name="T4" fmla="*/ 2566009 w 2566009"/>
              <a:gd name="T5" fmla="*/ 3065886 h 3074138"/>
              <a:gd name="T6" fmla="*/ 2557567 w 2566009"/>
              <a:gd name="T7" fmla="*/ 3074138 h 3074138"/>
              <a:gd name="T8" fmla="*/ 0 w 2566009"/>
              <a:gd name="T9" fmla="*/ 457776 h 3074138"/>
              <a:gd name="T10" fmla="*/ 468300 w 2566009"/>
              <a:gd name="T11" fmla="*/ 0 h 3074138"/>
              <a:gd name="T12" fmla="*/ 0 w 2566009"/>
              <a:gd name="T13" fmla="*/ 0 h 3074138"/>
              <a:gd name="T14" fmla="*/ 2566009 w 2566009"/>
              <a:gd name="T15" fmla="*/ 3074138 h 3074138"/>
            </a:gdLst>
            <a:ahLst/>
            <a:cxnLst>
              <a:cxn ang="0">
                <a:pos x="T0" y="T1"/>
              </a:cxn>
              <a:cxn ang="0">
                <a:pos x="T2" y="T3"/>
              </a:cxn>
              <a:cxn ang="0">
                <a:pos x="T4" y="T5"/>
              </a:cxn>
              <a:cxn ang="0">
                <a:pos x="T6" y="T7"/>
              </a:cxn>
              <a:cxn ang="0">
                <a:pos x="T8" y="T9"/>
              </a:cxn>
              <a:cxn ang="0">
                <a:pos x="T10" y="T11"/>
              </a:cxn>
            </a:cxnLst>
            <a:rect l="T12" t="T13" r="T14" b="T15"/>
            <a:pathLst>
              <a:path w="2566009" h="3074138">
                <a:moveTo>
                  <a:pt x="468300" y="0"/>
                </a:moveTo>
                <a:lnTo>
                  <a:pt x="2566009" y="0"/>
                </a:lnTo>
                <a:lnTo>
                  <a:pt x="2566009" y="3065886"/>
                </a:lnTo>
                <a:lnTo>
                  <a:pt x="2557567" y="3074138"/>
                </a:lnTo>
                <a:lnTo>
                  <a:pt x="0" y="457776"/>
                </a:lnTo>
                <a:lnTo>
                  <a:pt x="46830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8" name="图片 40"/>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7100" y="95251"/>
            <a:ext cx="1373187" cy="1373188"/>
          </a:xfrm>
          <a:custGeom>
            <a:avLst/>
            <a:gdLst>
              <a:gd name="T0" fmla="*/ 675477 w 1373558"/>
              <a:gd name="T1" fmla="*/ 0 h 1374427"/>
              <a:gd name="T2" fmla="*/ 1373558 w 1373558"/>
              <a:gd name="T3" fmla="*/ 714129 h 1374427"/>
              <a:gd name="T4" fmla="*/ 698081 w 1373558"/>
              <a:gd name="T5" fmla="*/ 1374427 h 1374427"/>
              <a:gd name="T6" fmla="*/ 0 w 1373558"/>
              <a:gd name="T7" fmla="*/ 660298 h 1374427"/>
              <a:gd name="T8" fmla="*/ 675477 w 1373558"/>
              <a:gd name="T9" fmla="*/ 0 h 1374427"/>
              <a:gd name="T10" fmla="*/ 0 w 1373558"/>
              <a:gd name="T11" fmla="*/ 0 h 1374427"/>
              <a:gd name="T12" fmla="*/ 1373558 w 1373558"/>
              <a:gd name="T13" fmla="*/ 1374427 h 1374427"/>
            </a:gdLst>
            <a:ahLst/>
            <a:cxnLst>
              <a:cxn ang="0">
                <a:pos x="T0" y="T1"/>
              </a:cxn>
              <a:cxn ang="0">
                <a:pos x="T2" y="T3"/>
              </a:cxn>
              <a:cxn ang="0">
                <a:pos x="T4" y="T5"/>
              </a:cxn>
              <a:cxn ang="0">
                <a:pos x="T6" y="T7"/>
              </a:cxn>
              <a:cxn ang="0">
                <a:pos x="T8" y="T9"/>
              </a:cxn>
            </a:cxnLst>
            <a:rect l="T10" t="T11" r="T12" b="T13"/>
            <a:pathLst>
              <a:path w="1373558" h="1374427">
                <a:moveTo>
                  <a:pt x="675477" y="0"/>
                </a:moveTo>
                <a:lnTo>
                  <a:pt x="1373558" y="714129"/>
                </a:lnTo>
                <a:lnTo>
                  <a:pt x="698081" y="1374427"/>
                </a:lnTo>
                <a:lnTo>
                  <a:pt x="0" y="660298"/>
                </a:lnTo>
                <a:lnTo>
                  <a:pt x="675477"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9" name="图片 39"/>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89260" y="565151"/>
            <a:ext cx="2032000" cy="2030413"/>
          </a:xfrm>
          <a:custGeom>
            <a:avLst/>
            <a:gdLst>
              <a:gd name="T0" fmla="*/ 1027293 w 2031501"/>
              <a:gd name="T1" fmla="*/ 0 h 2031501"/>
              <a:gd name="T2" fmla="*/ 2031501 w 2031501"/>
              <a:gd name="T3" fmla="*/ 1027293 h 2031501"/>
              <a:gd name="T4" fmla="*/ 1004208 w 2031501"/>
              <a:gd name="T5" fmla="*/ 2031501 h 2031501"/>
              <a:gd name="T6" fmla="*/ 0 w 2031501"/>
              <a:gd name="T7" fmla="*/ 1004208 h 2031501"/>
              <a:gd name="T8" fmla="*/ 1027293 w 2031501"/>
              <a:gd name="T9" fmla="*/ 0 h 2031501"/>
              <a:gd name="T10" fmla="*/ 0 w 2031501"/>
              <a:gd name="T11" fmla="*/ 0 h 2031501"/>
              <a:gd name="T12" fmla="*/ 2031501 w 2031501"/>
              <a:gd name="T13" fmla="*/ 2031501 h 2031501"/>
            </a:gdLst>
            <a:ahLst/>
            <a:cxnLst>
              <a:cxn ang="0">
                <a:pos x="T0" y="T1"/>
              </a:cxn>
              <a:cxn ang="0">
                <a:pos x="T2" y="T3"/>
              </a:cxn>
              <a:cxn ang="0">
                <a:pos x="T4" y="T5"/>
              </a:cxn>
              <a:cxn ang="0">
                <a:pos x="T6" y="T7"/>
              </a:cxn>
              <a:cxn ang="0">
                <a:pos x="T8" y="T9"/>
              </a:cxn>
            </a:cxnLst>
            <a:rect l="T10" t="T11" r="T12" b="T13"/>
            <a:pathLst>
              <a:path w="2031501" h="2031501">
                <a:moveTo>
                  <a:pt x="1027293" y="0"/>
                </a:moveTo>
                <a:lnTo>
                  <a:pt x="2031501" y="1027293"/>
                </a:lnTo>
                <a:lnTo>
                  <a:pt x="1004208" y="2031501"/>
                </a:lnTo>
                <a:lnTo>
                  <a:pt x="0" y="1004208"/>
                </a:lnTo>
                <a:lnTo>
                  <a:pt x="102729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0" name="图片 38"/>
          <p:cNvPicPr preferRelativeResize="0">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84348" y="827088"/>
            <a:ext cx="620712" cy="620712"/>
          </a:xfrm>
          <a:custGeom>
            <a:avLst/>
            <a:gdLst>
              <a:gd name="T0" fmla="*/ 313915 w 620777"/>
              <a:gd name="T1" fmla="*/ 0 h 620777"/>
              <a:gd name="T2" fmla="*/ 620777 w 620777"/>
              <a:gd name="T3" fmla="*/ 313915 h 620777"/>
              <a:gd name="T4" fmla="*/ 306861 w 620777"/>
              <a:gd name="T5" fmla="*/ 620777 h 620777"/>
              <a:gd name="T6" fmla="*/ 0 w 620777"/>
              <a:gd name="T7" fmla="*/ 306861 h 620777"/>
              <a:gd name="T8" fmla="*/ 313915 w 620777"/>
              <a:gd name="T9" fmla="*/ 0 h 620777"/>
              <a:gd name="T10" fmla="*/ 0 w 620777"/>
              <a:gd name="T11" fmla="*/ 0 h 620777"/>
              <a:gd name="T12" fmla="*/ 620777 w 620777"/>
              <a:gd name="T13" fmla="*/ 620777 h 620777"/>
            </a:gdLst>
            <a:ahLst/>
            <a:cxnLst>
              <a:cxn ang="0">
                <a:pos x="T0" y="T1"/>
              </a:cxn>
              <a:cxn ang="0">
                <a:pos x="T2" y="T3"/>
              </a:cxn>
              <a:cxn ang="0">
                <a:pos x="T4" y="T5"/>
              </a:cxn>
              <a:cxn ang="0">
                <a:pos x="T6" y="T7"/>
              </a:cxn>
              <a:cxn ang="0">
                <a:pos x="T8" y="T9"/>
              </a:cxn>
            </a:cxnLst>
            <a:rect l="T10" t="T11" r="T12" b="T13"/>
            <a:pathLst>
              <a:path w="620777" h="620777">
                <a:moveTo>
                  <a:pt x="313915" y="0"/>
                </a:moveTo>
                <a:lnTo>
                  <a:pt x="620777" y="313915"/>
                </a:lnTo>
                <a:lnTo>
                  <a:pt x="306861" y="620777"/>
                </a:lnTo>
                <a:lnTo>
                  <a:pt x="0" y="306861"/>
                </a:lnTo>
                <a:lnTo>
                  <a:pt x="313915"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 name="矩形 11"/>
          <p:cNvSpPr>
            <a:spLocks noChangeArrowheads="1"/>
          </p:cNvSpPr>
          <p:nvPr/>
        </p:nvSpPr>
        <p:spPr bwMode="auto">
          <a:xfrm rot="2685974">
            <a:off x="7146610" y="1889125"/>
            <a:ext cx="914400" cy="914400"/>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2" name="矩形 45"/>
          <p:cNvSpPr>
            <a:spLocks noChangeArrowheads="1"/>
          </p:cNvSpPr>
          <p:nvPr/>
        </p:nvSpPr>
        <p:spPr bwMode="auto">
          <a:xfrm rot="2685974">
            <a:off x="6679885" y="2535239"/>
            <a:ext cx="330200" cy="328612"/>
          </a:xfrm>
          <a:prstGeom prst="rect">
            <a:avLst/>
          </a:pr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3" name="矩形 46"/>
          <p:cNvSpPr>
            <a:spLocks noChangeArrowheads="1"/>
          </p:cNvSpPr>
          <p:nvPr/>
        </p:nvSpPr>
        <p:spPr bwMode="auto">
          <a:xfrm rot="2657184">
            <a:off x="4752662" y="1341439"/>
            <a:ext cx="481013" cy="406400"/>
          </a:xfrm>
          <a:prstGeom prst="rect">
            <a:avLst/>
          </a:pr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4" name="矩形 47"/>
          <p:cNvSpPr>
            <a:spLocks noChangeArrowheads="1"/>
          </p:cNvSpPr>
          <p:nvPr/>
        </p:nvSpPr>
        <p:spPr bwMode="auto">
          <a:xfrm rot="2685974">
            <a:off x="3900175" y="1004889"/>
            <a:ext cx="255587" cy="255587"/>
          </a:xfrm>
          <a:prstGeom prst="rect">
            <a:avLst/>
          </a:prstGeom>
          <a:solidFill>
            <a:srgbClr val="DDEAF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5" name="矩形 48"/>
          <p:cNvSpPr>
            <a:spLocks noChangeArrowheads="1"/>
          </p:cNvSpPr>
          <p:nvPr/>
        </p:nvSpPr>
        <p:spPr bwMode="auto">
          <a:xfrm rot="2685974">
            <a:off x="3879537" y="554040"/>
            <a:ext cx="123825" cy="123825"/>
          </a:xfrm>
          <a:prstGeom prst="rect">
            <a:avLst/>
          </a:prstGeom>
          <a:solidFill>
            <a:srgbClr val="DDEAF6">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6" name="矩形 50"/>
          <p:cNvSpPr>
            <a:spLocks noChangeArrowheads="1"/>
          </p:cNvSpPr>
          <p:nvPr/>
        </p:nvSpPr>
        <p:spPr bwMode="auto">
          <a:xfrm rot="2685974">
            <a:off x="8562662" y="2724152"/>
            <a:ext cx="123825" cy="123825"/>
          </a:xfrm>
          <a:prstGeom prst="rect">
            <a:avLst/>
          </a:prstGeom>
          <a:solidFill>
            <a:srgbClr val="DDEAF6">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7" name="矩形 51"/>
          <p:cNvSpPr>
            <a:spLocks noChangeArrowheads="1"/>
          </p:cNvSpPr>
          <p:nvPr/>
        </p:nvSpPr>
        <p:spPr bwMode="auto">
          <a:xfrm rot="2731766">
            <a:off x="4989992" y="1845470"/>
            <a:ext cx="793751" cy="804863"/>
          </a:xfrm>
          <a:prstGeom prst="rect">
            <a:avLst/>
          </a:prstGeom>
          <a:solidFill>
            <a:srgbClr val="478F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8" name="矩形 52"/>
          <p:cNvSpPr>
            <a:spLocks noChangeArrowheads="1"/>
          </p:cNvSpPr>
          <p:nvPr/>
        </p:nvSpPr>
        <p:spPr bwMode="auto">
          <a:xfrm rot="2685974">
            <a:off x="4574860" y="2387600"/>
            <a:ext cx="330200" cy="330200"/>
          </a:xfrm>
          <a:prstGeom prst="rect">
            <a:avLst/>
          </a:pr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9" name="矩形 53"/>
          <p:cNvSpPr>
            <a:spLocks noChangeArrowheads="1"/>
          </p:cNvSpPr>
          <p:nvPr/>
        </p:nvSpPr>
        <p:spPr bwMode="auto">
          <a:xfrm rot="2685974">
            <a:off x="4285937" y="2490789"/>
            <a:ext cx="123825" cy="123825"/>
          </a:xfrm>
          <a:prstGeom prst="rect">
            <a:avLst/>
          </a:prstGeom>
          <a:solidFill>
            <a:srgbClr val="DDEAF6">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1" name="直接连接符 65"/>
          <p:cNvSpPr>
            <a:spLocks noChangeShapeType="1"/>
          </p:cNvSpPr>
          <p:nvPr/>
        </p:nvSpPr>
        <p:spPr bwMode="auto">
          <a:xfrm flipH="1">
            <a:off x="2984185" y="2640014"/>
            <a:ext cx="3054350" cy="3068637"/>
          </a:xfrm>
          <a:prstGeom prst="line">
            <a:avLst/>
          </a:prstGeom>
          <a:noFill/>
          <a:ln w="19050" cap="flat" cmpd="sng">
            <a:solidFill>
              <a:schemeClr val="bg1"/>
            </a:solidFill>
            <a:prstDash val="dash"/>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3" name="Text Box 2"/>
          <p:cNvSpPr txBox="1">
            <a:spLocks noChangeArrowheads="1"/>
          </p:cNvSpPr>
          <p:nvPr/>
        </p:nvSpPr>
        <p:spPr bwMode="auto">
          <a:xfrm>
            <a:off x="186224" y="409105"/>
            <a:ext cx="4170043"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a:solidFill>
                  <a:schemeClr val="accent1"/>
                </a:solidFill>
                <a:latin typeface="微软雅黑" pitchFamily="34" charset="-122"/>
                <a:ea typeface="微软雅黑" pitchFamily="34" charset="-122"/>
              </a:rPr>
              <a:t>第六</a:t>
            </a:r>
            <a:r>
              <a:rPr lang="zh-CN" altLang="en-US" sz="3500" b="1" dirty="0" smtClean="0">
                <a:solidFill>
                  <a:schemeClr val="accent1"/>
                </a:solidFill>
                <a:latin typeface="微软雅黑" pitchFamily="34" charset="-122"/>
                <a:ea typeface="微软雅黑" pitchFamily="34" charset="-122"/>
              </a:rPr>
              <a:t>节   酒店</a:t>
            </a:r>
            <a:r>
              <a:rPr lang="zh-CN" altLang="en-US" sz="3500" b="1" dirty="0">
                <a:solidFill>
                  <a:schemeClr val="accent1"/>
                </a:solidFill>
                <a:latin typeface="微软雅黑" pitchFamily="34" charset="-122"/>
                <a:ea typeface="微软雅黑" pitchFamily="34" charset="-122"/>
              </a:rPr>
              <a:t>试</a:t>
            </a:r>
            <a:r>
              <a:rPr lang="zh-CN" altLang="en-US" sz="3500" b="1" dirty="0" smtClean="0">
                <a:solidFill>
                  <a:schemeClr val="accent1"/>
                </a:solidFill>
                <a:latin typeface="微软雅黑" pitchFamily="34" charset="-122"/>
                <a:ea typeface="微软雅黑" pitchFamily="34" charset="-122"/>
              </a:rPr>
              <a:t>运行</a:t>
            </a:r>
            <a:endParaRPr lang="en-US" altLang="zh-CN" sz="3500" b="1" dirty="0" smtClean="0">
              <a:solidFill>
                <a:schemeClr val="accent1"/>
              </a:solidFill>
              <a:latin typeface="微软雅黑" pitchFamily="34" charset="-122"/>
              <a:ea typeface="微软雅黑" pitchFamily="34" charset="-122"/>
            </a:endParaRPr>
          </a:p>
          <a:p>
            <a:pPr algn="ct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期间</a:t>
            </a:r>
            <a:r>
              <a:rPr lang="zh-CN" altLang="en-US" sz="3500" b="1" dirty="0">
                <a:solidFill>
                  <a:schemeClr val="accent1"/>
                </a:solidFill>
                <a:latin typeface="微软雅黑" pitchFamily="34" charset="-122"/>
                <a:ea typeface="微软雅黑" pitchFamily="34" charset="-122"/>
              </a:rPr>
              <a:t>的客房部管理</a:t>
            </a:r>
          </a:p>
        </p:txBody>
      </p:sp>
      <p:sp>
        <p:nvSpPr>
          <p:cNvPr id="64" name="Text Box 3"/>
          <p:cNvSpPr txBox="1">
            <a:spLocks noChangeArrowheads="1"/>
          </p:cNvSpPr>
          <p:nvPr/>
        </p:nvSpPr>
        <p:spPr bwMode="auto">
          <a:xfrm>
            <a:off x="414273" y="2460331"/>
            <a:ext cx="5873765"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buNone/>
            </a:pPr>
            <a:r>
              <a:rPr lang="zh-CN" altLang="en-US" sz="3000" b="1" dirty="0">
                <a:solidFill>
                  <a:srgbClr val="CC3300"/>
                </a:solidFill>
                <a:latin typeface="黑体" pitchFamily="49" charset="-122"/>
                <a:ea typeface="黑体" pitchFamily="49" charset="-122"/>
              </a:rPr>
              <a:t>一、保持积极的</a:t>
            </a:r>
            <a:r>
              <a:rPr lang="zh-CN" altLang="en-US" sz="3000" b="1" dirty="0" smtClean="0">
                <a:solidFill>
                  <a:srgbClr val="CC3300"/>
                </a:solidFill>
                <a:latin typeface="黑体" pitchFamily="49" charset="-122"/>
                <a:ea typeface="黑体" pitchFamily="49" charset="-122"/>
              </a:rPr>
              <a:t>态度</a:t>
            </a:r>
            <a:endParaRPr lang="en-US" altLang="zh-CN" sz="3000" b="1" dirty="0" smtClean="0">
              <a:solidFill>
                <a:srgbClr val="CC3300"/>
              </a:solidFill>
              <a:latin typeface="黑体" pitchFamily="49" charset="-122"/>
              <a:ea typeface="黑体" pitchFamily="49" charset="-122"/>
            </a:endParaRPr>
          </a:p>
          <a:p>
            <a:pPr>
              <a:buNone/>
            </a:pPr>
            <a:r>
              <a:rPr lang="zh-CN" altLang="en-US" sz="3000" b="1" dirty="0">
                <a:solidFill>
                  <a:srgbClr val="CC3300"/>
                </a:solidFill>
                <a:latin typeface="黑体" pitchFamily="49" charset="-122"/>
                <a:ea typeface="黑体" pitchFamily="49" charset="-122"/>
              </a:rPr>
              <a:t>二、经常检查物资的到位</a:t>
            </a:r>
            <a:r>
              <a:rPr lang="zh-CN" altLang="en-US" sz="3000" b="1" dirty="0" smtClean="0">
                <a:solidFill>
                  <a:srgbClr val="CC3300"/>
                </a:solidFill>
                <a:latin typeface="黑体" pitchFamily="49" charset="-122"/>
                <a:ea typeface="黑体" pitchFamily="49" charset="-122"/>
              </a:rPr>
              <a:t>情况</a:t>
            </a:r>
            <a:endParaRPr lang="en-US" altLang="zh-CN" sz="3000" b="1" dirty="0" smtClean="0">
              <a:solidFill>
                <a:srgbClr val="CC3300"/>
              </a:solidFill>
              <a:latin typeface="黑体" pitchFamily="49" charset="-122"/>
              <a:ea typeface="黑体" pitchFamily="49" charset="-122"/>
            </a:endParaRPr>
          </a:p>
          <a:p>
            <a:pPr>
              <a:buNone/>
            </a:pPr>
            <a:r>
              <a:rPr lang="zh-CN" altLang="en-US" sz="3000" b="1" dirty="0">
                <a:solidFill>
                  <a:srgbClr val="CC3300"/>
                </a:solidFill>
                <a:latin typeface="黑体" pitchFamily="49" charset="-122"/>
                <a:ea typeface="黑体" pitchFamily="49" charset="-122"/>
              </a:rPr>
              <a:t>三、重视过程的</a:t>
            </a:r>
            <a:r>
              <a:rPr lang="zh-CN" altLang="en-US" sz="3000" b="1" dirty="0" smtClean="0">
                <a:solidFill>
                  <a:srgbClr val="CC3300"/>
                </a:solidFill>
                <a:latin typeface="黑体" pitchFamily="49" charset="-122"/>
                <a:ea typeface="黑体" pitchFamily="49" charset="-122"/>
              </a:rPr>
              <a:t>控制</a:t>
            </a:r>
            <a:endParaRPr lang="en-US" altLang="zh-CN" sz="3000" b="1" dirty="0" smtClean="0">
              <a:solidFill>
                <a:srgbClr val="CC3300"/>
              </a:solidFill>
              <a:latin typeface="黑体" pitchFamily="49" charset="-122"/>
              <a:ea typeface="黑体" pitchFamily="49" charset="-122"/>
            </a:endParaRPr>
          </a:p>
          <a:p>
            <a:pPr>
              <a:buNone/>
            </a:pPr>
            <a:r>
              <a:rPr lang="zh-CN" altLang="en-US" sz="3000" b="1" dirty="0">
                <a:solidFill>
                  <a:srgbClr val="CC3300"/>
                </a:solidFill>
                <a:latin typeface="黑体" pitchFamily="49" charset="-122"/>
                <a:ea typeface="黑体" pitchFamily="49" charset="-122"/>
              </a:rPr>
              <a:t>四、加强对成品的</a:t>
            </a:r>
            <a:r>
              <a:rPr lang="zh-CN" altLang="en-US" sz="3000" b="1" dirty="0" smtClean="0">
                <a:solidFill>
                  <a:srgbClr val="CC3300"/>
                </a:solidFill>
                <a:latin typeface="黑体" pitchFamily="49" charset="-122"/>
                <a:ea typeface="黑体" pitchFamily="49" charset="-122"/>
              </a:rPr>
              <a:t>保护</a:t>
            </a:r>
            <a:endParaRPr lang="en-US" altLang="zh-CN" sz="3000" b="1" dirty="0" smtClean="0">
              <a:solidFill>
                <a:srgbClr val="CC3300"/>
              </a:solidFill>
              <a:latin typeface="黑体" pitchFamily="49" charset="-122"/>
              <a:ea typeface="黑体" pitchFamily="49" charset="-122"/>
            </a:endParaRPr>
          </a:p>
          <a:p>
            <a:pPr>
              <a:buNone/>
            </a:pPr>
            <a:r>
              <a:rPr lang="zh-CN" altLang="en-US" sz="3000" b="1" dirty="0">
                <a:solidFill>
                  <a:srgbClr val="CC3300"/>
                </a:solidFill>
                <a:latin typeface="黑体" pitchFamily="49" charset="-122"/>
                <a:ea typeface="黑体" pitchFamily="49" charset="-122"/>
              </a:rPr>
              <a:t>五、加强对钥匙的</a:t>
            </a:r>
            <a:r>
              <a:rPr lang="zh-CN" altLang="en-US" sz="3000" b="1" dirty="0" smtClean="0">
                <a:solidFill>
                  <a:srgbClr val="CC3300"/>
                </a:solidFill>
                <a:latin typeface="黑体" pitchFamily="49" charset="-122"/>
                <a:ea typeface="黑体" pitchFamily="49" charset="-122"/>
              </a:rPr>
              <a:t>管理</a:t>
            </a:r>
            <a:endParaRPr lang="en-US" altLang="zh-CN" sz="3000" b="1" dirty="0" smtClean="0">
              <a:solidFill>
                <a:srgbClr val="CC3300"/>
              </a:solidFill>
              <a:latin typeface="黑体" pitchFamily="49" charset="-122"/>
              <a:ea typeface="黑体" pitchFamily="49" charset="-122"/>
            </a:endParaRPr>
          </a:p>
          <a:p>
            <a:pPr>
              <a:buNone/>
            </a:pPr>
            <a:r>
              <a:rPr lang="zh-CN" altLang="en-US" sz="3000" b="1" dirty="0">
                <a:solidFill>
                  <a:srgbClr val="CC3300"/>
                </a:solidFill>
                <a:latin typeface="黑体" pitchFamily="49" charset="-122"/>
                <a:ea typeface="黑体" pitchFamily="49" charset="-122"/>
              </a:rPr>
              <a:t>六、确定物品摆放</a:t>
            </a:r>
            <a:r>
              <a:rPr lang="zh-CN" altLang="en-US" sz="3000" b="1" dirty="0" smtClean="0">
                <a:solidFill>
                  <a:srgbClr val="CC3300"/>
                </a:solidFill>
                <a:latin typeface="黑体" pitchFamily="49" charset="-122"/>
                <a:ea typeface="黑体" pitchFamily="49" charset="-122"/>
              </a:rPr>
              <a:t>规格</a:t>
            </a:r>
            <a:endParaRPr lang="en-US" altLang="zh-CN" sz="3000" b="1" dirty="0" smtClean="0">
              <a:solidFill>
                <a:srgbClr val="CC3300"/>
              </a:solidFill>
              <a:latin typeface="黑体" pitchFamily="49" charset="-122"/>
              <a:ea typeface="黑体" pitchFamily="49" charset="-122"/>
            </a:endParaRPr>
          </a:p>
          <a:p>
            <a:pPr>
              <a:buNone/>
            </a:pPr>
            <a:r>
              <a:rPr lang="zh-CN" altLang="en-US" sz="3000" b="1" dirty="0">
                <a:solidFill>
                  <a:srgbClr val="CC3300"/>
                </a:solidFill>
                <a:latin typeface="黑体" pitchFamily="49" charset="-122"/>
                <a:ea typeface="黑体" pitchFamily="49" charset="-122"/>
              </a:rPr>
              <a:t>七、做好客房的验收工作</a:t>
            </a:r>
            <a:endParaRPr lang="zh-CN" altLang="zh-CN" sz="3000" b="1" dirty="0">
              <a:solidFill>
                <a:srgbClr val="CC3300"/>
              </a:solidFill>
              <a:latin typeface="黑体" pitchFamily="49" charset="-122"/>
              <a:ea typeface="黑体" pitchFamily="49" charset="-122"/>
            </a:endParaRPr>
          </a:p>
        </p:txBody>
      </p:sp>
      <p:sp>
        <p:nvSpPr>
          <p:cNvPr id="66" name="任意多边形 59"/>
          <p:cNvSpPr>
            <a:spLocks noChangeArrowheads="1"/>
          </p:cNvSpPr>
          <p:nvPr/>
        </p:nvSpPr>
        <p:spPr bwMode="auto">
          <a:xfrm rot="2511131">
            <a:off x="5875649" y="5030889"/>
            <a:ext cx="3291225" cy="2614855"/>
          </a:xfrm>
          <a:custGeom>
            <a:avLst/>
            <a:gdLst>
              <a:gd name="T0" fmla="*/ 0 w 5393410"/>
              <a:gd name="T1" fmla="*/ 0 h 4749253"/>
              <a:gd name="T2" fmla="*/ 4406292 w 5393410"/>
              <a:gd name="T3" fmla="*/ 0 h 4749253"/>
              <a:gd name="T4" fmla="*/ 5393410 w 5393410"/>
              <a:gd name="T5" fmla="*/ 998536 h 4749253"/>
              <a:gd name="T6" fmla="*/ 1599309 w 5393410"/>
              <a:gd name="T7" fmla="*/ 4749253 h 4749253"/>
              <a:gd name="T8" fmla="*/ 0 w 5393410"/>
              <a:gd name="T9" fmla="*/ 4749253 h 4749253"/>
              <a:gd name="T10" fmla="*/ 0 60000 65536"/>
              <a:gd name="T11" fmla="*/ 0 60000 65536"/>
              <a:gd name="T12" fmla="*/ 0 60000 65536"/>
              <a:gd name="T13" fmla="*/ 0 60000 65536"/>
              <a:gd name="T14" fmla="*/ 0 60000 65536"/>
              <a:gd name="T15" fmla="*/ 0 w 5393410"/>
              <a:gd name="T16" fmla="*/ 0 h 4749253"/>
              <a:gd name="T17" fmla="*/ 5393410 w 5393410"/>
              <a:gd name="T18" fmla="*/ 4749253 h 4749253"/>
            </a:gdLst>
            <a:ahLst/>
            <a:cxnLst>
              <a:cxn ang="T10">
                <a:pos x="T0" y="T1"/>
              </a:cxn>
              <a:cxn ang="T11">
                <a:pos x="T2" y="T3"/>
              </a:cxn>
              <a:cxn ang="T12">
                <a:pos x="T4" y="T5"/>
              </a:cxn>
              <a:cxn ang="T13">
                <a:pos x="T6" y="T7"/>
              </a:cxn>
              <a:cxn ang="T14">
                <a:pos x="T8" y="T9"/>
              </a:cxn>
            </a:cxnLst>
            <a:rect l="T15" t="T16" r="T17" b="T18"/>
            <a:pathLst>
              <a:path w="5393410" h="4749253">
                <a:moveTo>
                  <a:pt x="0" y="0"/>
                </a:moveTo>
                <a:lnTo>
                  <a:pt x="4406292" y="0"/>
                </a:lnTo>
                <a:lnTo>
                  <a:pt x="5393410" y="998536"/>
                </a:lnTo>
                <a:lnTo>
                  <a:pt x="1599309" y="4749253"/>
                </a:lnTo>
                <a:lnTo>
                  <a:pt x="0" y="4749253"/>
                </a:lnTo>
                <a:close/>
              </a:path>
            </a:pathLst>
          </a:cu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7" name="直接连接符 73"/>
          <p:cNvSpPr>
            <a:spLocks noChangeShapeType="1"/>
          </p:cNvSpPr>
          <p:nvPr/>
        </p:nvSpPr>
        <p:spPr bwMode="auto">
          <a:xfrm>
            <a:off x="5811148" y="6226824"/>
            <a:ext cx="2533529" cy="2119603"/>
          </a:xfrm>
          <a:prstGeom prst="line">
            <a:avLst/>
          </a:prstGeom>
          <a:noFill/>
          <a:ln w="19050" cap="flat" cmpd="sng">
            <a:solidFill>
              <a:schemeClr val="bg1"/>
            </a:solidFill>
            <a:prstDash val="dash"/>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0" name="直接连接符 61"/>
          <p:cNvSpPr>
            <a:spLocks noChangeShapeType="1"/>
          </p:cNvSpPr>
          <p:nvPr/>
        </p:nvSpPr>
        <p:spPr bwMode="auto">
          <a:xfrm>
            <a:off x="7143681" y="4695679"/>
            <a:ext cx="3260725" cy="2837607"/>
          </a:xfrm>
          <a:prstGeom prst="line">
            <a:avLst/>
          </a:prstGeom>
          <a:noFill/>
          <a:ln w="19050" cap="flat" cmpd="sng">
            <a:solidFill>
              <a:schemeClr val="bg1"/>
            </a:solidFill>
            <a:prstDash val="dash"/>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0" name="直接连接符 65"/>
          <p:cNvSpPr>
            <a:spLocks noChangeShapeType="1"/>
          </p:cNvSpPr>
          <p:nvPr/>
        </p:nvSpPr>
        <p:spPr bwMode="auto">
          <a:xfrm flipH="1">
            <a:off x="5811146" y="4695679"/>
            <a:ext cx="1332532" cy="1531144"/>
          </a:xfrm>
          <a:prstGeom prst="line">
            <a:avLst/>
          </a:prstGeom>
          <a:noFill/>
          <a:ln w="19050" cap="flat" cmpd="sng">
            <a:solidFill>
              <a:schemeClr val="bg1"/>
            </a:solidFill>
            <a:prstDash val="dash"/>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8766468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7956237" y="0"/>
            <a:ext cx="645851" cy="887767"/>
          </a:xfrm>
          <a:prstGeom prst="rect">
            <a:avLst/>
          </a:prstGeom>
          <a:solidFill>
            <a:srgbClr val="6ED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13"/>
          <p:cNvSpPr>
            <a:spLocks noEditPoints="1"/>
          </p:cNvSpPr>
          <p:nvPr/>
        </p:nvSpPr>
        <p:spPr bwMode="auto">
          <a:xfrm>
            <a:off x="3718268" y="2258760"/>
            <a:ext cx="392644" cy="398427"/>
          </a:xfrm>
          <a:custGeom>
            <a:avLst/>
            <a:gdLst>
              <a:gd name="T0" fmla="*/ 0 w 715"/>
              <a:gd name="T1" fmla="*/ 424 h 514"/>
              <a:gd name="T2" fmla="*/ 0 w 715"/>
              <a:gd name="T3" fmla="*/ 90 h 514"/>
              <a:gd name="T4" fmla="*/ 90 w 715"/>
              <a:gd name="T5" fmla="*/ 0 h 514"/>
              <a:gd name="T6" fmla="*/ 626 w 715"/>
              <a:gd name="T7" fmla="*/ 0 h 514"/>
              <a:gd name="T8" fmla="*/ 715 w 715"/>
              <a:gd name="T9" fmla="*/ 90 h 514"/>
              <a:gd name="T10" fmla="*/ 715 w 715"/>
              <a:gd name="T11" fmla="*/ 424 h 514"/>
              <a:gd name="T12" fmla="*/ 626 w 715"/>
              <a:gd name="T13" fmla="*/ 514 h 514"/>
              <a:gd name="T14" fmla="*/ 90 w 715"/>
              <a:gd name="T15" fmla="*/ 514 h 514"/>
              <a:gd name="T16" fmla="*/ 0 w 715"/>
              <a:gd name="T17" fmla="*/ 424 h 514"/>
              <a:gd name="T18" fmla="*/ 626 w 715"/>
              <a:gd name="T19" fmla="*/ 469 h 514"/>
              <a:gd name="T20" fmla="*/ 670 w 715"/>
              <a:gd name="T21" fmla="*/ 424 h 514"/>
              <a:gd name="T22" fmla="*/ 670 w 715"/>
              <a:gd name="T23" fmla="*/ 90 h 514"/>
              <a:gd name="T24" fmla="*/ 626 w 715"/>
              <a:gd name="T25" fmla="*/ 45 h 514"/>
              <a:gd name="T26" fmla="*/ 603 w 715"/>
              <a:gd name="T27" fmla="*/ 45 h 514"/>
              <a:gd name="T28" fmla="*/ 603 w 715"/>
              <a:gd name="T29" fmla="*/ 469 h 514"/>
              <a:gd name="T30" fmla="*/ 626 w 715"/>
              <a:gd name="T31" fmla="*/ 469 h 514"/>
              <a:gd name="T32" fmla="*/ 559 w 715"/>
              <a:gd name="T33" fmla="*/ 469 h 514"/>
              <a:gd name="T34" fmla="*/ 559 w 715"/>
              <a:gd name="T35" fmla="*/ 45 h 514"/>
              <a:gd name="T36" fmla="*/ 201 w 715"/>
              <a:gd name="T37" fmla="*/ 45 h 514"/>
              <a:gd name="T38" fmla="*/ 201 w 715"/>
              <a:gd name="T39" fmla="*/ 469 h 514"/>
              <a:gd name="T40" fmla="*/ 559 w 715"/>
              <a:gd name="T41" fmla="*/ 469 h 514"/>
              <a:gd name="T42" fmla="*/ 157 w 715"/>
              <a:gd name="T43" fmla="*/ 469 h 514"/>
              <a:gd name="T44" fmla="*/ 157 w 715"/>
              <a:gd name="T45" fmla="*/ 45 h 514"/>
              <a:gd name="T46" fmla="*/ 90 w 715"/>
              <a:gd name="T47" fmla="*/ 45 h 514"/>
              <a:gd name="T48" fmla="*/ 45 w 715"/>
              <a:gd name="T49" fmla="*/ 90 h 514"/>
              <a:gd name="T50" fmla="*/ 45 w 715"/>
              <a:gd name="T51" fmla="*/ 424 h 514"/>
              <a:gd name="T52" fmla="*/ 90 w 715"/>
              <a:gd name="T53" fmla="*/ 469 h 514"/>
              <a:gd name="T54" fmla="*/ 157 w 715"/>
              <a:gd name="T55" fmla="*/ 469 h 514"/>
              <a:gd name="T56" fmla="*/ 67 w 715"/>
              <a:gd name="T57" fmla="*/ 257 h 514"/>
              <a:gd name="T58" fmla="*/ 101 w 715"/>
              <a:gd name="T59" fmla="*/ 224 h 514"/>
              <a:gd name="T60" fmla="*/ 134 w 715"/>
              <a:gd name="T61" fmla="*/ 257 h 514"/>
              <a:gd name="T62" fmla="*/ 101 w 715"/>
              <a:gd name="T63" fmla="*/ 290 h 514"/>
              <a:gd name="T64" fmla="*/ 67 w 715"/>
              <a:gd name="T65" fmla="*/ 257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5" h="514">
                <a:moveTo>
                  <a:pt x="0" y="424"/>
                </a:moveTo>
                <a:cubicBezTo>
                  <a:pt x="0" y="90"/>
                  <a:pt x="0" y="90"/>
                  <a:pt x="0" y="90"/>
                </a:cubicBezTo>
                <a:cubicBezTo>
                  <a:pt x="0" y="40"/>
                  <a:pt x="40" y="0"/>
                  <a:pt x="90" y="0"/>
                </a:cubicBezTo>
                <a:cubicBezTo>
                  <a:pt x="626" y="0"/>
                  <a:pt x="626" y="0"/>
                  <a:pt x="626" y="0"/>
                </a:cubicBezTo>
                <a:cubicBezTo>
                  <a:pt x="675" y="0"/>
                  <a:pt x="715" y="40"/>
                  <a:pt x="715" y="90"/>
                </a:cubicBezTo>
                <a:cubicBezTo>
                  <a:pt x="715" y="424"/>
                  <a:pt x="715" y="424"/>
                  <a:pt x="715" y="424"/>
                </a:cubicBezTo>
                <a:cubicBezTo>
                  <a:pt x="715" y="474"/>
                  <a:pt x="675" y="514"/>
                  <a:pt x="626" y="514"/>
                </a:cubicBezTo>
                <a:cubicBezTo>
                  <a:pt x="90" y="514"/>
                  <a:pt x="90" y="514"/>
                  <a:pt x="90" y="514"/>
                </a:cubicBezTo>
                <a:cubicBezTo>
                  <a:pt x="40" y="514"/>
                  <a:pt x="0" y="474"/>
                  <a:pt x="0" y="424"/>
                </a:cubicBezTo>
                <a:close/>
                <a:moveTo>
                  <a:pt x="626" y="469"/>
                </a:moveTo>
                <a:cubicBezTo>
                  <a:pt x="650" y="469"/>
                  <a:pt x="670" y="449"/>
                  <a:pt x="670" y="424"/>
                </a:cubicBezTo>
                <a:cubicBezTo>
                  <a:pt x="670" y="90"/>
                  <a:pt x="670" y="90"/>
                  <a:pt x="670" y="90"/>
                </a:cubicBezTo>
                <a:cubicBezTo>
                  <a:pt x="670" y="65"/>
                  <a:pt x="650" y="45"/>
                  <a:pt x="626" y="45"/>
                </a:cubicBezTo>
                <a:cubicBezTo>
                  <a:pt x="603" y="45"/>
                  <a:pt x="603" y="45"/>
                  <a:pt x="603" y="45"/>
                </a:cubicBezTo>
                <a:cubicBezTo>
                  <a:pt x="603" y="469"/>
                  <a:pt x="603" y="469"/>
                  <a:pt x="603" y="469"/>
                </a:cubicBezTo>
                <a:lnTo>
                  <a:pt x="626" y="469"/>
                </a:lnTo>
                <a:close/>
                <a:moveTo>
                  <a:pt x="559" y="469"/>
                </a:moveTo>
                <a:cubicBezTo>
                  <a:pt x="559" y="45"/>
                  <a:pt x="559" y="45"/>
                  <a:pt x="559" y="45"/>
                </a:cubicBezTo>
                <a:cubicBezTo>
                  <a:pt x="201" y="45"/>
                  <a:pt x="201" y="45"/>
                  <a:pt x="201" y="45"/>
                </a:cubicBezTo>
                <a:cubicBezTo>
                  <a:pt x="201" y="469"/>
                  <a:pt x="201" y="469"/>
                  <a:pt x="201" y="469"/>
                </a:cubicBezTo>
                <a:lnTo>
                  <a:pt x="559" y="469"/>
                </a:lnTo>
                <a:close/>
                <a:moveTo>
                  <a:pt x="157" y="469"/>
                </a:moveTo>
                <a:cubicBezTo>
                  <a:pt x="157" y="45"/>
                  <a:pt x="157" y="45"/>
                  <a:pt x="157" y="45"/>
                </a:cubicBezTo>
                <a:cubicBezTo>
                  <a:pt x="90" y="45"/>
                  <a:pt x="90" y="45"/>
                  <a:pt x="90" y="45"/>
                </a:cubicBezTo>
                <a:cubicBezTo>
                  <a:pt x="65" y="45"/>
                  <a:pt x="45" y="65"/>
                  <a:pt x="45" y="90"/>
                </a:cubicBezTo>
                <a:cubicBezTo>
                  <a:pt x="45" y="424"/>
                  <a:pt x="45" y="424"/>
                  <a:pt x="45" y="424"/>
                </a:cubicBezTo>
                <a:cubicBezTo>
                  <a:pt x="45" y="449"/>
                  <a:pt x="65" y="469"/>
                  <a:pt x="90" y="469"/>
                </a:cubicBezTo>
                <a:cubicBezTo>
                  <a:pt x="157" y="469"/>
                  <a:pt x="157" y="469"/>
                  <a:pt x="157" y="469"/>
                </a:cubicBezTo>
                <a:close/>
                <a:moveTo>
                  <a:pt x="67" y="257"/>
                </a:moveTo>
                <a:cubicBezTo>
                  <a:pt x="67" y="239"/>
                  <a:pt x="82" y="224"/>
                  <a:pt x="101" y="224"/>
                </a:cubicBezTo>
                <a:cubicBezTo>
                  <a:pt x="119" y="224"/>
                  <a:pt x="134" y="239"/>
                  <a:pt x="134" y="257"/>
                </a:cubicBezTo>
                <a:cubicBezTo>
                  <a:pt x="134" y="275"/>
                  <a:pt x="119" y="290"/>
                  <a:pt x="101" y="290"/>
                </a:cubicBezTo>
                <a:cubicBezTo>
                  <a:pt x="82" y="290"/>
                  <a:pt x="67" y="275"/>
                  <a:pt x="67" y="25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149" name="组合 148"/>
          <p:cNvGrpSpPr/>
          <p:nvPr/>
        </p:nvGrpSpPr>
        <p:grpSpPr>
          <a:xfrm rot="13875926">
            <a:off x="90822" y="1546814"/>
            <a:ext cx="3698767" cy="3623767"/>
            <a:chOff x="4695692" y="1712611"/>
            <a:chExt cx="2576204" cy="2523967"/>
          </a:xfrm>
        </p:grpSpPr>
        <p:sp>
          <p:nvSpPr>
            <p:cNvPr id="150" name="椭圆形标注 149"/>
            <p:cNvSpPr/>
            <p:nvPr/>
          </p:nvSpPr>
          <p:spPr>
            <a:xfrm rot="2700000">
              <a:off x="4721810" y="1686493"/>
              <a:ext cx="2523967" cy="2576204"/>
            </a:xfrm>
            <a:prstGeom prst="wedgeEllipseCallout">
              <a:avLst>
                <a:gd name="adj1" fmla="val -75030"/>
                <a:gd name="adj2" fmla="val 11147"/>
              </a:avLst>
            </a:prstGeom>
            <a:solidFill>
              <a:srgbClr val="48CAD8">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51" name="组合 150"/>
            <p:cNvGrpSpPr/>
            <p:nvPr/>
          </p:nvGrpSpPr>
          <p:grpSpPr>
            <a:xfrm rot="1800000">
              <a:off x="4953908" y="1969062"/>
              <a:ext cx="2059769" cy="2003987"/>
              <a:chOff x="6829305" y="2189654"/>
              <a:chExt cx="4286370" cy="4170287"/>
            </a:xfrm>
          </p:grpSpPr>
          <p:grpSp>
            <p:nvGrpSpPr>
              <p:cNvPr id="152" name="Group 6"/>
              <p:cNvGrpSpPr>
                <a:grpSpLocks noChangeAspect="1"/>
              </p:cNvGrpSpPr>
              <p:nvPr/>
            </p:nvGrpSpPr>
            <p:grpSpPr bwMode="auto">
              <a:xfrm>
                <a:off x="7056033" y="2350510"/>
                <a:ext cx="3832914" cy="3832915"/>
                <a:chOff x="4953000" y="0"/>
                <a:chExt cx="288" cy="288"/>
              </a:xfrm>
            </p:grpSpPr>
            <p:sp>
              <p:nvSpPr>
                <p:cNvPr id="242" name="Oval 7"/>
                <p:cNvSpPr>
                  <a:spLocks noChangeAspect="1" noChangeArrowheads="1"/>
                </p:cNvSpPr>
                <p:nvPr/>
              </p:nvSpPr>
              <p:spPr bwMode="auto">
                <a:xfrm>
                  <a:off x="4953000" y="0"/>
                  <a:ext cx="288" cy="288"/>
                </a:xfrm>
                <a:prstGeom prst="ellipse">
                  <a:avLst/>
                </a:prstGeom>
                <a:solidFill>
                  <a:srgbClr val="FFFFFF"/>
                </a:solidFill>
                <a:ln>
                  <a:noFill/>
                </a:ln>
                <a:extLst>
                  <a:ext uri="{91240B29-F687-4F45-9708-019B960494DF}">
                    <a14:hiddenLine xmlns:a14="http://schemas.microsoft.com/office/drawing/2010/main" w="0">
                      <a:solidFill>
                        <a:srgbClr val="FFFFFF"/>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Freeform 8"/>
                <p:cNvSpPr>
                  <a:spLocks noChangeAspect="1"/>
                </p:cNvSpPr>
                <p:nvPr/>
              </p:nvSpPr>
              <p:spPr bwMode="auto">
                <a:xfrm>
                  <a:off x="4953105" y="7"/>
                  <a:ext cx="178" cy="275"/>
                </a:xfrm>
                <a:custGeom>
                  <a:avLst/>
                  <a:gdLst>
                    <a:gd name="T0" fmla="*/ 351 w 1065"/>
                    <a:gd name="T1" fmla="*/ 1042 h 1649"/>
                    <a:gd name="T2" fmla="*/ 621 w 1065"/>
                    <a:gd name="T3" fmla="*/ 925 h 1649"/>
                    <a:gd name="T4" fmla="*/ 535 w 1065"/>
                    <a:gd name="T5" fmla="*/ 907 h 1649"/>
                    <a:gd name="T6" fmla="*/ 554 w 1065"/>
                    <a:gd name="T7" fmla="*/ 796 h 1649"/>
                    <a:gd name="T8" fmla="*/ 517 w 1065"/>
                    <a:gd name="T9" fmla="*/ 870 h 1649"/>
                    <a:gd name="T10" fmla="*/ 474 w 1065"/>
                    <a:gd name="T11" fmla="*/ 919 h 1649"/>
                    <a:gd name="T12" fmla="*/ 498 w 1065"/>
                    <a:gd name="T13" fmla="*/ 980 h 1649"/>
                    <a:gd name="T14" fmla="*/ 412 w 1065"/>
                    <a:gd name="T15" fmla="*/ 968 h 1649"/>
                    <a:gd name="T16" fmla="*/ 345 w 1065"/>
                    <a:gd name="T17" fmla="*/ 925 h 1649"/>
                    <a:gd name="T18" fmla="*/ 240 w 1065"/>
                    <a:gd name="T19" fmla="*/ 974 h 1649"/>
                    <a:gd name="T20" fmla="*/ 136 w 1065"/>
                    <a:gd name="T21" fmla="*/ 931 h 1649"/>
                    <a:gd name="T22" fmla="*/ 191 w 1065"/>
                    <a:gd name="T23" fmla="*/ 839 h 1649"/>
                    <a:gd name="T24" fmla="*/ 314 w 1065"/>
                    <a:gd name="T25" fmla="*/ 717 h 1649"/>
                    <a:gd name="T26" fmla="*/ 369 w 1065"/>
                    <a:gd name="T27" fmla="*/ 680 h 1649"/>
                    <a:gd name="T28" fmla="*/ 351 w 1065"/>
                    <a:gd name="T29" fmla="*/ 613 h 1649"/>
                    <a:gd name="T30" fmla="*/ 345 w 1065"/>
                    <a:gd name="T31" fmla="*/ 674 h 1649"/>
                    <a:gd name="T32" fmla="*/ 289 w 1065"/>
                    <a:gd name="T33" fmla="*/ 686 h 1649"/>
                    <a:gd name="T34" fmla="*/ 289 w 1065"/>
                    <a:gd name="T35" fmla="*/ 619 h 1649"/>
                    <a:gd name="T36" fmla="*/ 400 w 1065"/>
                    <a:gd name="T37" fmla="*/ 502 h 1649"/>
                    <a:gd name="T38" fmla="*/ 394 w 1065"/>
                    <a:gd name="T39" fmla="*/ 564 h 1649"/>
                    <a:gd name="T40" fmla="*/ 437 w 1065"/>
                    <a:gd name="T41" fmla="*/ 558 h 1649"/>
                    <a:gd name="T42" fmla="*/ 455 w 1065"/>
                    <a:gd name="T43" fmla="*/ 490 h 1649"/>
                    <a:gd name="T44" fmla="*/ 486 w 1065"/>
                    <a:gd name="T45" fmla="*/ 398 h 1649"/>
                    <a:gd name="T46" fmla="*/ 517 w 1065"/>
                    <a:gd name="T47" fmla="*/ 361 h 1649"/>
                    <a:gd name="T48" fmla="*/ 474 w 1065"/>
                    <a:gd name="T49" fmla="*/ 312 h 1649"/>
                    <a:gd name="T50" fmla="*/ 406 w 1065"/>
                    <a:gd name="T51" fmla="*/ 239 h 1649"/>
                    <a:gd name="T52" fmla="*/ 376 w 1065"/>
                    <a:gd name="T53" fmla="*/ 122 h 1649"/>
                    <a:gd name="T54" fmla="*/ 154 w 1065"/>
                    <a:gd name="T55" fmla="*/ 55 h 1649"/>
                    <a:gd name="T56" fmla="*/ 203 w 1065"/>
                    <a:gd name="T57" fmla="*/ 12 h 1649"/>
                    <a:gd name="T58" fmla="*/ 388 w 1065"/>
                    <a:gd name="T59" fmla="*/ 6 h 1649"/>
                    <a:gd name="T60" fmla="*/ 363 w 1065"/>
                    <a:gd name="T61" fmla="*/ 31 h 1649"/>
                    <a:gd name="T62" fmla="*/ 572 w 1065"/>
                    <a:gd name="T63" fmla="*/ 49 h 1649"/>
                    <a:gd name="T64" fmla="*/ 732 w 1065"/>
                    <a:gd name="T65" fmla="*/ 122 h 1649"/>
                    <a:gd name="T66" fmla="*/ 837 w 1065"/>
                    <a:gd name="T67" fmla="*/ 202 h 1649"/>
                    <a:gd name="T68" fmla="*/ 960 w 1065"/>
                    <a:gd name="T69" fmla="*/ 355 h 1649"/>
                    <a:gd name="T70" fmla="*/ 1033 w 1065"/>
                    <a:gd name="T71" fmla="*/ 496 h 1649"/>
                    <a:gd name="T72" fmla="*/ 1052 w 1065"/>
                    <a:gd name="T73" fmla="*/ 607 h 1649"/>
                    <a:gd name="T74" fmla="*/ 1052 w 1065"/>
                    <a:gd name="T75" fmla="*/ 760 h 1649"/>
                    <a:gd name="T76" fmla="*/ 978 w 1065"/>
                    <a:gd name="T77" fmla="*/ 803 h 1649"/>
                    <a:gd name="T78" fmla="*/ 751 w 1065"/>
                    <a:gd name="T79" fmla="*/ 925 h 1649"/>
                    <a:gd name="T80" fmla="*/ 843 w 1065"/>
                    <a:gd name="T81" fmla="*/ 944 h 1649"/>
                    <a:gd name="T82" fmla="*/ 788 w 1065"/>
                    <a:gd name="T83" fmla="*/ 1146 h 1649"/>
                    <a:gd name="T84" fmla="*/ 824 w 1065"/>
                    <a:gd name="T85" fmla="*/ 1152 h 1649"/>
                    <a:gd name="T86" fmla="*/ 849 w 1065"/>
                    <a:gd name="T87" fmla="*/ 1225 h 1649"/>
                    <a:gd name="T88" fmla="*/ 671 w 1065"/>
                    <a:gd name="T89" fmla="*/ 1532 h 1649"/>
                    <a:gd name="T90" fmla="*/ 609 w 1065"/>
                    <a:gd name="T91" fmla="*/ 1599 h 1649"/>
                    <a:gd name="T92" fmla="*/ 406 w 1065"/>
                    <a:gd name="T93" fmla="*/ 1599 h 1649"/>
                    <a:gd name="T94" fmla="*/ 369 w 1065"/>
                    <a:gd name="T95" fmla="*/ 1421 h 1649"/>
                    <a:gd name="T96" fmla="*/ 197 w 1065"/>
                    <a:gd name="T97" fmla="*/ 1409 h 1649"/>
                    <a:gd name="T98" fmla="*/ 19 w 1065"/>
                    <a:gd name="T99" fmla="*/ 1213 h 1649"/>
                    <a:gd name="T100" fmla="*/ 160 w 1065"/>
                    <a:gd name="T101" fmla="*/ 1029 h 1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65" h="1649">
                      <a:moveTo>
                        <a:pt x="160" y="1029"/>
                      </a:moveTo>
                      <a:lnTo>
                        <a:pt x="173" y="1035"/>
                      </a:lnTo>
                      <a:lnTo>
                        <a:pt x="345" y="1005"/>
                      </a:lnTo>
                      <a:lnTo>
                        <a:pt x="351" y="1042"/>
                      </a:lnTo>
                      <a:lnTo>
                        <a:pt x="468" y="1060"/>
                      </a:lnTo>
                      <a:lnTo>
                        <a:pt x="474" y="1048"/>
                      </a:lnTo>
                      <a:lnTo>
                        <a:pt x="621" y="993"/>
                      </a:lnTo>
                      <a:lnTo>
                        <a:pt x="621" y="925"/>
                      </a:lnTo>
                      <a:lnTo>
                        <a:pt x="572" y="950"/>
                      </a:lnTo>
                      <a:lnTo>
                        <a:pt x="542" y="956"/>
                      </a:lnTo>
                      <a:lnTo>
                        <a:pt x="523" y="931"/>
                      </a:lnTo>
                      <a:lnTo>
                        <a:pt x="535" y="907"/>
                      </a:lnTo>
                      <a:lnTo>
                        <a:pt x="628" y="833"/>
                      </a:lnTo>
                      <a:lnTo>
                        <a:pt x="578" y="796"/>
                      </a:lnTo>
                      <a:lnTo>
                        <a:pt x="572" y="772"/>
                      </a:lnTo>
                      <a:lnTo>
                        <a:pt x="554" y="796"/>
                      </a:lnTo>
                      <a:lnTo>
                        <a:pt x="578" y="815"/>
                      </a:lnTo>
                      <a:lnTo>
                        <a:pt x="560" y="821"/>
                      </a:lnTo>
                      <a:lnTo>
                        <a:pt x="535" y="809"/>
                      </a:lnTo>
                      <a:lnTo>
                        <a:pt x="517" y="870"/>
                      </a:lnTo>
                      <a:lnTo>
                        <a:pt x="529" y="901"/>
                      </a:lnTo>
                      <a:lnTo>
                        <a:pt x="498" y="907"/>
                      </a:lnTo>
                      <a:lnTo>
                        <a:pt x="492" y="925"/>
                      </a:lnTo>
                      <a:lnTo>
                        <a:pt x="474" y="919"/>
                      </a:lnTo>
                      <a:lnTo>
                        <a:pt x="480" y="937"/>
                      </a:lnTo>
                      <a:lnTo>
                        <a:pt x="474" y="950"/>
                      </a:lnTo>
                      <a:lnTo>
                        <a:pt x="498" y="974"/>
                      </a:lnTo>
                      <a:lnTo>
                        <a:pt x="498" y="980"/>
                      </a:lnTo>
                      <a:lnTo>
                        <a:pt x="363" y="888"/>
                      </a:lnTo>
                      <a:lnTo>
                        <a:pt x="363" y="907"/>
                      </a:lnTo>
                      <a:lnTo>
                        <a:pt x="431" y="968"/>
                      </a:lnTo>
                      <a:lnTo>
                        <a:pt x="412" y="968"/>
                      </a:lnTo>
                      <a:lnTo>
                        <a:pt x="412" y="980"/>
                      </a:lnTo>
                      <a:lnTo>
                        <a:pt x="400" y="986"/>
                      </a:lnTo>
                      <a:lnTo>
                        <a:pt x="400" y="962"/>
                      </a:lnTo>
                      <a:lnTo>
                        <a:pt x="345" y="925"/>
                      </a:lnTo>
                      <a:lnTo>
                        <a:pt x="326" y="919"/>
                      </a:lnTo>
                      <a:lnTo>
                        <a:pt x="265" y="944"/>
                      </a:lnTo>
                      <a:lnTo>
                        <a:pt x="265" y="956"/>
                      </a:lnTo>
                      <a:lnTo>
                        <a:pt x="240" y="974"/>
                      </a:lnTo>
                      <a:lnTo>
                        <a:pt x="222" y="1005"/>
                      </a:lnTo>
                      <a:lnTo>
                        <a:pt x="166" y="1023"/>
                      </a:lnTo>
                      <a:lnTo>
                        <a:pt x="130" y="1011"/>
                      </a:lnTo>
                      <a:lnTo>
                        <a:pt x="136" y="931"/>
                      </a:lnTo>
                      <a:lnTo>
                        <a:pt x="173" y="913"/>
                      </a:lnTo>
                      <a:lnTo>
                        <a:pt x="216" y="913"/>
                      </a:lnTo>
                      <a:lnTo>
                        <a:pt x="216" y="882"/>
                      </a:lnTo>
                      <a:lnTo>
                        <a:pt x="191" y="839"/>
                      </a:lnTo>
                      <a:lnTo>
                        <a:pt x="259" y="815"/>
                      </a:lnTo>
                      <a:lnTo>
                        <a:pt x="296" y="760"/>
                      </a:lnTo>
                      <a:lnTo>
                        <a:pt x="296" y="711"/>
                      </a:lnTo>
                      <a:lnTo>
                        <a:pt x="314" y="717"/>
                      </a:lnTo>
                      <a:lnTo>
                        <a:pt x="314" y="754"/>
                      </a:lnTo>
                      <a:lnTo>
                        <a:pt x="388" y="717"/>
                      </a:lnTo>
                      <a:lnTo>
                        <a:pt x="394" y="680"/>
                      </a:lnTo>
                      <a:lnTo>
                        <a:pt x="369" y="680"/>
                      </a:lnTo>
                      <a:lnTo>
                        <a:pt x="400" y="656"/>
                      </a:lnTo>
                      <a:lnTo>
                        <a:pt x="400" y="637"/>
                      </a:lnTo>
                      <a:lnTo>
                        <a:pt x="363" y="656"/>
                      </a:lnTo>
                      <a:lnTo>
                        <a:pt x="351" y="613"/>
                      </a:lnTo>
                      <a:lnTo>
                        <a:pt x="357" y="576"/>
                      </a:lnTo>
                      <a:lnTo>
                        <a:pt x="345" y="564"/>
                      </a:lnTo>
                      <a:lnTo>
                        <a:pt x="332" y="637"/>
                      </a:lnTo>
                      <a:lnTo>
                        <a:pt x="345" y="674"/>
                      </a:lnTo>
                      <a:lnTo>
                        <a:pt x="345" y="711"/>
                      </a:lnTo>
                      <a:lnTo>
                        <a:pt x="320" y="729"/>
                      </a:lnTo>
                      <a:lnTo>
                        <a:pt x="308" y="686"/>
                      </a:lnTo>
                      <a:lnTo>
                        <a:pt x="289" y="686"/>
                      </a:lnTo>
                      <a:lnTo>
                        <a:pt x="283" y="711"/>
                      </a:lnTo>
                      <a:lnTo>
                        <a:pt x="265" y="711"/>
                      </a:lnTo>
                      <a:lnTo>
                        <a:pt x="265" y="668"/>
                      </a:lnTo>
                      <a:lnTo>
                        <a:pt x="289" y="619"/>
                      </a:lnTo>
                      <a:lnTo>
                        <a:pt x="289" y="539"/>
                      </a:lnTo>
                      <a:lnTo>
                        <a:pt x="339" y="490"/>
                      </a:lnTo>
                      <a:lnTo>
                        <a:pt x="388" y="508"/>
                      </a:lnTo>
                      <a:lnTo>
                        <a:pt x="400" y="502"/>
                      </a:lnTo>
                      <a:lnTo>
                        <a:pt x="437" y="521"/>
                      </a:lnTo>
                      <a:lnTo>
                        <a:pt x="437" y="539"/>
                      </a:lnTo>
                      <a:lnTo>
                        <a:pt x="388" y="545"/>
                      </a:lnTo>
                      <a:lnTo>
                        <a:pt x="394" y="564"/>
                      </a:lnTo>
                      <a:lnTo>
                        <a:pt x="425" y="558"/>
                      </a:lnTo>
                      <a:lnTo>
                        <a:pt x="431" y="570"/>
                      </a:lnTo>
                      <a:lnTo>
                        <a:pt x="443" y="570"/>
                      </a:lnTo>
                      <a:lnTo>
                        <a:pt x="437" y="558"/>
                      </a:lnTo>
                      <a:lnTo>
                        <a:pt x="455" y="558"/>
                      </a:lnTo>
                      <a:lnTo>
                        <a:pt x="455" y="515"/>
                      </a:lnTo>
                      <a:lnTo>
                        <a:pt x="443" y="508"/>
                      </a:lnTo>
                      <a:lnTo>
                        <a:pt x="455" y="490"/>
                      </a:lnTo>
                      <a:lnTo>
                        <a:pt x="468" y="508"/>
                      </a:lnTo>
                      <a:lnTo>
                        <a:pt x="486" y="435"/>
                      </a:lnTo>
                      <a:lnTo>
                        <a:pt x="462" y="417"/>
                      </a:lnTo>
                      <a:lnTo>
                        <a:pt x="486" y="398"/>
                      </a:lnTo>
                      <a:lnTo>
                        <a:pt x="449" y="368"/>
                      </a:lnTo>
                      <a:lnTo>
                        <a:pt x="449" y="355"/>
                      </a:lnTo>
                      <a:lnTo>
                        <a:pt x="535" y="392"/>
                      </a:lnTo>
                      <a:lnTo>
                        <a:pt x="517" y="361"/>
                      </a:lnTo>
                      <a:lnTo>
                        <a:pt x="511" y="368"/>
                      </a:lnTo>
                      <a:lnTo>
                        <a:pt x="455" y="325"/>
                      </a:lnTo>
                      <a:lnTo>
                        <a:pt x="474" y="319"/>
                      </a:lnTo>
                      <a:lnTo>
                        <a:pt x="474" y="312"/>
                      </a:lnTo>
                      <a:lnTo>
                        <a:pt x="455" y="306"/>
                      </a:lnTo>
                      <a:lnTo>
                        <a:pt x="425" y="263"/>
                      </a:lnTo>
                      <a:lnTo>
                        <a:pt x="425" y="245"/>
                      </a:lnTo>
                      <a:lnTo>
                        <a:pt x="406" y="239"/>
                      </a:lnTo>
                      <a:lnTo>
                        <a:pt x="388" y="220"/>
                      </a:lnTo>
                      <a:lnTo>
                        <a:pt x="412" y="202"/>
                      </a:lnTo>
                      <a:lnTo>
                        <a:pt x="412" y="171"/>
                      </a:lnTo>
                      <a:lnTo>
                        <a:pt x="376" y="122"/>
                      </a:lnTo>
                      <a:lnTo>
                        <a:pt x="351" y="122"/>
                      </a:lnTo>
                      <a:lnTo>
                        <a:pt x="339" y="104"/>
                      </a:lnTo>
                      <a:lnTo>
                        <a:pt x="179" y="55"/>
                      </a:lnTo>
                      <a:lnTo>
                        <a:pt x="154" y="55"/>
                      </a:lnTo>
                      <a:lnTo>
                        <a:pt x="142" y="43"/>
                      </a:lnTo>
                      <a:lnTo>
                        <a:pt x="148" y="31"/>
                      </a:lnTo>
                      <a:lnTo>
                        <a:pt x="191" y="37"/>
                      </a:lnTo>
                      <a:lnTo>
                        <a:pt x="203" y="12"/>
                      </a:lnTo>
                      <a:lnTo>
                        <a:pt x="314" y="24"/>
                      </a:lnTo>
                      <a:lnTo>
                        <a:pt x="339" y="0"/>
                      </a:lnTo>
                      <a:lnTo>
                        <a:pt x="388" y="0"/>
                      </a:lnTo>
                      <a:lnTo>
                        <a:pt x="388" y="6"/>
                      </a:lnTo>
                      <a:lnTo>
                        <a:pt x="357" y="12"/>
                      </a:lnTo>
                      <a:lnTo>
                        <a:pt x="332" y="24"/>
                      </a:lnTo>
                      <a:lnTo>
                        <a:pt x="320" y="31"/>
                      </a:lnTo>
                      <a:lnTo>
                        <a:pt x="363" y="31"/>
                      </a:lnTo>
                      <a:lnTo>
                        <a:pt x="406" y="37"/>
                      </a:lnTo>
                      <a:lnTo>
                        <a:pt x="517" y="73"/>
                      </a:lnTo>
                      <a:lnTo>
                        <a:pt x="517" y="49"/>
                      </a:lnTo>
                      <a:lnTo>
                        <a:pt x="572" y="49"/>
                      </a:lnTo>
                      <a:lnTo>
                        <a:pt x="560" y="73"/>
                      </a:lnTo>
                      <a:lnTo>
                        <a:pt x="708" y="110"/>
                      </a:lnTo>
                      <a:lnTo>
                        <a:pt x="714" y="104"/>
                      </a:lnTo>
                      <a:lnTo>
                        <a:pt x="732" y="122"/>
                      </a:lnTo>
                      <a:lnTo>
                        <a:pt x="732" y="135"/>
                      </a:lnTo>
                      <a:lnTo>
                        <a:pt x="775" y="165"/>
                      </a:lnTo>
                      <a:lnTo>
                        <a:pt x="781" y="159"/>
                      </a:lnTo>
                      <a:lnTo>
                        <a:pt x="837" y="202"/>
                      </a:lnTo>
                      <a:lnTo>
                        <a:pt x="861" y="227"/>
                      </a:lnTo>
                      <a:lnTo>
                        <a:pt x="904" y="276"/>
                      </a:lnTo>
                      <a:lnTo>
                        <a:pt x="935" y="319"/>
                      </a:lnTo>
                      <a:lnTo>
                        <a:pt x="960" y="355"/>
                      </a:lnTo>
                      <a:lnTo>
                        <a:pt x="978" y="380"/>
                      </a:lnTo>
                      <a:lnTo>
                        <a:pt x="997" y="417"/>
                      </a:lnTo>
                      <a:lnTo>
                        <a:pt x="1015" y="453"/>
                      </a:lnTo>
                      <a:lnTo>
                        <a:pt x="1033" y="496"/>
                      </a:lnTo>
                      <a:lnTo>
                        <a:pt x="1058" y="558"/>
                      </a:lnTo>
                      <a:lnTo>
                        <a:pt x="1064" y="600"/>
                      </a:lnTo>
                      <a:lnTo>
                        <a:pt x="1052" y="600"/>
                      </a:lnTo>
                      <a:lnTo>
                        <a:pt x="1052" y="607"/>
                      </a:lnTo>
                      <a:lnTo>
                        <a:pt x="1021" y="582"/>
                      </a:lnTo>
                      <a:lnTo>
                        <a:pt x="1021" y="680"/>
                      </a:lnTo>
                      <a:lnTo>
                        <a:pt x="1033" y="741"/>
                      </a:lnTo>
                      <a:lnTo>
                        <a:pt x="1052" y="760"/>
                      </a:lnTo>
                      <a:lnTo>
                        <a:pt x="1058" y="815"/>
                      </a:lnTo>
                      <a:lnTo>
                        <a:pt x="1003" y="803"/>
                      </a:lnTo>
                      <a:lnTo>
                        <a:pt x="997" y="790"/>
                      </a:lnTo>
                      <a:lnTo>
                        <a:pt x="978" y="803"/>
                      </a:lnTo>
                      <a:lnTo>
                        <a:pt x="904" y="870"/>
                      </a:lnTo>
                      <a:lnTo>
                        <a:pt x="812" y="919"/>
                      </a:lnTo>
                      <a:lnTo>
                        <a:pt x="781" y="907"/>
                      </a:lnTo>
                      <a:lnTo>
                        <a:pt x="751" y="925"/>
                      </a:lnTo>
                      <a:lnTo>
                        <a:pt x="757" y="937"/>
                      </a:lnTo>
                      <a:lnTo>
                        <a:pt x="775" y="931"/>
                      </a:lnTo>
                      <a:lnTo>
                        <a:pt x="806" y="950"/>
                      </a:lnTo>
                      <a:lnTo>
                        <a:pt x="843" y="944"/>
                      </a:lnTo>
                      <a:lnTo>
                        <a:pt x="867" y="907"/>
                      </a:lnTo>
                      <a:lnTo>
                        <a:pt x="904" y="913"/>
                      </a:lnTo>
                      <a:lnTo>
                        <a:pt x="904" y="956"/>
                      </a:lnTo>
                      <a:lnTo>
                        <a:pt x="788" y="1146"/>
                      </a:lnTo>
                      <a:lnTo>
                        <a:pt x="628" y="1017"/>
                      </a:lnTo>
                      <a:lnTo>
                        <a:pt x="609" y="1029"/>
                      </a:lnTo>
                      <a:lnTo>
                        <a:pt x="757" y="1158"/>
                      </a:lnTo>
                      <a:lnTo>
                        <a:pt x="824" y="1152"/>
                      </a:lnTo>
                      <a:lnTo>
                        <a:pt x="831" y="1140"/>
                      </a:lnTo>
                      <a:lnTo>
                        <a:pt x="874" y="1091"/>
                      </a:lnTo>
                      <a:lnTo>
                        <a:pt x="880" y="1121"/>
                      </a:lnTo>
                      <a:lnTo>
                        <a:pt x="849" y="1225"/>
                      </a:lnTo>
                      <a:lnTo>
                        <a:pt x="806" y="1299"/>
                      </a:lnTo>
                      <a:lnTo>
                        <a:pt x="763" y="1372"/>
                      </a:lnTo>
                      <a:lnTo>
                        <a:pt x="763" y="1446"/>
                      </a:lnTo>
                      <a:lnTo>
                        <a:pt x="671" y="1532"/>
                      </a:lnTo>
                      <a:lnTo>
                        <a:pt x="652" y="1556"/>
                      </a:lnTo>
                      <a:lnTo>
                        <a:pt x="621" y="1581"/>
                      </a:lnTo>
                      <a:lnTo>
                        <a:pt x="634" y="1587"/>
                      </a:lnTo>
                      <a:lnTo>
                        <a:pt x="609" y="1599"/>
                      </a:lnTo>
                      <a:lnTo>
                        <a:pt x="572" y="1618"/>
                      </a:lnTo>
                      <a:lnTo>
                        <a:pt x="523" y="1636"/>
                      </a:lnTo>
                      <a:lnTo>
                        <a:pt x="480" y="1648"/>
                      </a:lnTo>
                      <a:lnTo>
                        <a:pt x="406" y="1599"/>
                      </a:lnTo>
                      <a:lnTo>
                        <a:pt x="425" y="1550"/>
                      </a:lnTo>
                      <a:lnTo>
                        <a:pt x="369" y="1495"/>
                      </a:lnTo>
                      <a:lnTo>
                        <a:pt x="388" y="1440"/>
                      </a:lnTo>
                      <a:lnTo>
                        <a:pt x="369" y="1421"/>
                      </a:lnTo>
                      <a:lnTo>
                        <a:pt x="339" y="1421"/>
                      </a:lnTo>
                      <a:lnTo>
                        <a:pt x="289" y="1397"/>
                      </a:lnTo>
                      <a:lnTo>
                        <a:pt x="216" y="1421"/>
                      </a:lnTo>
                      <a:lnTo>
                        <a:pt x="197" y="1409"/>
                      </a:lnTo>
                      <a:lnTo>
                        <a:pt x="130" y="1428"/>
                      </a:lnTo>
                      <a:lnTo>
                        <a:pt x="43" y="1379"/>
                      </a:lnTo>
                      <a:lnTo>
                        <a:pt x="0" y="1299"/>
                      </a:lnTo>
                      <a:lnTo>
                        <a:pt x="19" y="1213"/>
                      </a:lnTo>
                      <a:lnTo>
                        <a:pt x="0" y="1207"/>
                      </a:lnTo>
                      <a:lnTo>
                        <a:pt x="93" y="1127"/>
                      </a:lnTo>
                      <a:lnTo>
                        <a:pt x="160" y="1029"/>
                      </a:lnTo>
                      <a:close/>
                    </a:path>
                  </a:pathLst>
                </a:custGeom>
                <a:solidFill>
                  <a:srgbClr val="BFBFBF"/>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Freeform 9"/>
                <p:cNvSpPr>
                  <a:spLocks noChangeAspect="1"/>
                </p:cNvSpPr>
                <p:nvPr/>
              </p:nvSpPr>
              <p:spPr bwMode="auto">
                <a:xfrm>
                  <a:off x="4953240" y="230"/>
                  <a:ext cx="12" cy="18"/>
                </a:xfrm>
                <a:custGeom>
                  <a:avLst/>
                  <a:gdLst>
                    <a:gd name="T0" fmla="*/ 74 w 75"/>
                    <a:gd name="T1" fmla="*/ 18 h 111"/>
                    <a:gd name="T2" fmla="*/ 25 w 75"/>
                    <a:gd name="T3" fmla="*/ 85 h 111"/>
                    <a:gd name="T4" fmla="*/ 25 w 75"/>
                    <a:gd name="T5" fmla="*/ 85 h 111"/>
                    <a:gd name="T6" fmla="*/ 31 w 75"/>
                    <a:gd name="T7" fmla="*/ 98 h 111"/>
                    <a:gd name="T8" fmla="*/ 25 w 75"/>
                    <a:gd name="T9" fmla="*/ 104 h 111"/>
                    <a:gd name="T10" fmla="*/ 12 w 75"/>
                    <a:gd name="T11" fmla="*/ 98 h 111"/>
                    <a:gd name="T12" fmla="*/ 0 w 75"/>
                    <a:gd name="T13" fmla="*/ 110 h 111"/>
                    <a:gd name="T14" fmla="*/ 0 w 75"/>
                    <a:gd name="T15" fmla="*/ 61 h 111"/>
                    <a:gd name="T16" fmla="*/ 6 w 75"/>
                    <a:gd name="T17" fmla="*/ 55 h 111"/>
                    <a:gd name="T18" fmla="*/ 18 w 75"/>
                    <a:gd name="T19" fmla="*/ 43 h 111"/>
                    <a:gd name="T20" fmla="*/ 55 w 75"/>
                    <a:gd name="T21" fmla="*/ 0 h 111"/>
                    <a:gd name="T22" fmla="*/ 68 w 75"/>
                    <a:gd name="T23" fmla="*/ 12 h 111"/>
                    <a:gd name="T24" fmla="*/ 74 w 75"/>
                    <a:gd name="T25" fmla="*/ 18 h 111"/>
                    <a:gd name="T26" fmla="*/ 74 w 75"/>
                    <a:gd name="T27" fmla="*/ 1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111">
                      <a:moveTo>
                        <a:pt x="74" y="18"/>
                      </a:moveTo>
                      <a:lnTo>
                        <a:pt x="25" y="85"/>
                      </a:lnTo>
                      <a:lnTo>
                        <a:pt x="31" y="98"/>
                      </a:lnTo>
                      <a:lnTo>
                        <a:pt x="25" y="104"/>
                      </a:lnTo>
                      <a:lnTo>
                        <a:pt x="12" y="98"/>
                      </a:lnTo>
                      <a:lnTo>
                        <a:pt x="0" y="110"/>
                      </a:lnTo>
                      <a:lnTo>
                        <a:pt x="0" y="61"/>
                      </a:lnTo>
                      <a:lnTo>
                        <a:pt x="6" y="55"/>
                      </a:lnTo>
                      <a:lnTo>
                        <a:pt x="18" y="43"/>
                      </a:lnTo>
                      <a:lnTo>
                        <a:pt x="55" y="0"/>
                      </a:lnTo>
                      <a:lnTo>
                        <a:pt x="68" y="12"/>
                      </a:lnTo>
                      <a:lnTo>
                        <a:pt x="74" y="18"/>
                      </a:lnTo>
                      <a:close/>
                    </a:path>
                  </a:pathLst>
                </a:custGeom>
                <a:solidFill>
                  <a:srgbClr val="BFBFBF"/>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Freeform 10"/>
                <p:cNvSpPr>
                  <a:spLocks noChangeAspect="1"/>
                </p:cNvSpPr>
                <p:nvPr/>
              </p:nvSpPr>
              <p:spPr bwMode="auto">
                <a:xfrm>
                  <a:off x="4953161" y="162"/>
                  <a:ext cx="1" cy="4"/>
                </a:xfrm>
                <a:custGeom>
                  <a:avLst/>
                  <a:gdLst>
                    <a:gd name="T0" fmla="*/ 0 w 8"/>
                    <a:gd name="T1" fmla="*/ 6 h 20"/>
                    <a:gd name="T2" fmla="*/ 7 w 8"/>
                    <a:gd name="T3" fmla="*/ 19 h 20"/>
                    <a:gd name="T4" fmla="*/ 7 w 8"/>
                    <a:gd name="T5" fmla="*/ 19 h 20"/>
                    <a:gd name="T6" fmla="*/ 7 w 8"/>
                    <a:gd name="T7" fmla="*/ 6 h 20"/>
                    <a:gd name="T8" fmla="*/ 0 w 8"/>
                    <a:gd name="T9" fmla="*/ 0 h 20"/>
                    <a:gd name="T10" fmla="*/ 0 w 8"/>
                    <a:gd name="T11" fmla="*/ 6 h 20"/>
                    <a:gd name="T12" fmla="*/ 0 w 8"/>
                    <a:gd name="T13" fmla="*/ 6 h 20"/>
                  </a:gdLst>
                  <a:ahLst/>
                  <a:cxnLst>
                    <a:cxn ang="0">
                      <a:pos x="T0" y="T1"/>
                    </a:cxn>
                    <a:cxn ang="0">
                      <a:pos x="T2" y="T3"/>
                    </a:cxn>
                    <a:cxn ang="0">
                      <a:pos x="T4" y="T5"/>
                    </a:cxn>
                    <a:cxn ang="0">
                      <a:pos x="T6" y="T7"/>
                    </a:cxn>
                    <a:cxn ang="0">
                      <a:pos x="T8" y="T9"/>
                    </a:cxn>
                    <a:cxn ang="0">
                      <a:pos x="T10" y="T11"/>
                    </a:cxn>
                    <a:cxn ang="0">
                      <a:pos x="T12" y="T13"/>
                    </a:cxn>
                  </a:cxnLst>
                  <a:rect l="0" t="0" r="r" b="b"/>
                  <a:pathLst>
                    <a:path w="8" h="20">
                      <a:moveTo>
                        <a:pt x="0" y="6"/>
                      </a:moveTo>
                      <a:lnTo>
                        <a:pt x="7" y="19"/>
                      </a:lnTo>
                      <a:lnTo>
                        <a:pt x="7" y="6"/>
                      </a:lnTo>
                      <a:lnTo>
                        <a:pt x="0" y="0"/>
                      </a:lnTo>
                      <a:lnTo>
                        <a:pt x="0" y="6"/>
                      </a:lnTo>
                      <a:close/>
                    </a:path>
                  </a:pathLst>
                </a:custGeom>
                <a:solidFill>
                  <a:srgbClr val="888888"/>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Freeform 11"/>
                <p:cNvSpPr>
                  <a:spLocks noChangeAspect="1"/>
                </p:cNvSpPr>
                <p:nvPr/>
              </p:nvSpPr>
              <p:spPr bwMode="auto">
                <a:xfrm>
                  <a:off x="4953165" y="170"/>
                  <a:ext cx="6" cy="4"/>
                </a:xfrm>
                <a:custGeom>
                  <a:avLst/>
                  <a:gdLst>
                    <a:gd name="T0" fmla="*/ 6 w 38"/>
                    <a:gd name="T1" fmla="*/ 6 h 20"/>
                    <a:gd name="T2" fmla="*/ 6 w 38"/>
                    <a:gd name="T3" fmla="*/ 19 h 20"/>
                    <a:gd name="T4" fmla="*/ 25 w 38"/>
                    <a:gd name="T5" fmla="*/ 19 h 20"/>
                    <a:gd name="T6" fmla="*/ 37 w 38"/>
                    <a:gd name="T7" fmla="*/ 19 h 20"/>
                    <a:gd name="T8" fmla="*/ 31 w 38"/>
                    <a:gd name="T9" fmla="*/ 0 h 20"/>
                    <a:gd name="T10" fmla="*/ 6 w 38"/>
                    <a:gd name="T11" fmla="*/ 0 h 20"/>
                    <a:gd name="T12" fmla="*/ 0 w 38"/>
                    <a:gd name="T13" fmla="*/ 6 h 20"/>
                    <a:gd name="T14" fmla="*/ 6 w 38"/>
                    <a:gd name="T15" fmla="*/ 6 h 20"/>
                    <a:gd name="T16" fmla="*/ 6 w 38"/>
                    <a:gd name="T1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0">
                      <a:moveTo>
                        <a:pt x="6" y="6"/>
                      </a:moveTo>
                      <a:lnTo>
                        <a:pt x="6" y="19"/>
                      </a:lnTo>
                      <a:lnTo>
                        <a:pt x="25" y="19"/>
                      </a:lnTo>
                      <a:lnTo>
                        <a:pt x="37" y="19"/>
                      </a:lnTo>
                      <a:lnTo>
                        <a:pt x="31" y="0"/>
                      </a:lnTo>
                      <a:lnTo>
                        <a:pt x="6" y="0"/>
                      </a:lnTo>
                      <a:lnTo>
                        <a:pt x="0" y="6"/>
                      </a:lnTo>
                      <a:lnTo>
                        <a:pt x="6" y="6"/>
                      </a:lnTo>
                      <a:close/>
                    </a:path>
                  </a:pathLst>
                </a:custGeom>
                <a:solidFill>
                  <a:srgbClr val="BFBFBF"/>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Freeform 12"/>
                <p:cNvSpPr>
                  <a:spLocks noChangeAspect="1"/>
                </p:cNvSpPr>
                <p:nvPr/>
              </p:nvSpPr>
              <p:spPr bwMode="auto">
                <a:xfrm>
                  <a:off x="4953162" y="167"/>
                  <a:ext cx="1" cy="4"/>
                </a:xfrm>
                <a:custGeom>
                  <a:avLst/>
                  <a:gdLst>
                    <a:gd name="T0" fmla="*/ 6 w 7"/>
                    <a:gd name="T1" fmla="*/ 0 h 25"/>
                    <a:gd name="T2" fmla="*/ 6 w 7"/>
                    <a:gd name="T3" fmla="*/ 24 h 25"/>
                    <a:gd name="T4" fmla="*/ 0 w 7"/>
                    <a:gd name="T5" fmla="*/ 24 h 25"/>
                    <a:gd name="T6" fmla="*/ 0 w 7"/>
                    <a:gd name="T7" fmla="*/ 18 h 25"/>
                    <a:gd name="T8" fmla="*/ 0 w 7"/>
                    <a:gd name="T9" fmla="*/ 0 h 25"/>
                    <a:gd name="T10" fmla="*/ 0 w 7"/>
                    <a:gd name="T11" fmla="*/ 0 h 25"/>
                    <a:gd name="T12" fmla="*/ 6 w 7"/>
                    <a:gd name="T13" fmla="*/ 0 h 25"/>
                    <a:gd name="T14" fmla="*/ 6 w 7"/>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5">
                      <a:moveTo>
                        <a:pt x="6" y="0"/>
                      </a:moveTo>
                      <a:lnTo>
                        <a:pt x="6" y="24"/>
                      </a:lnTo>
                      <a:lnTo>
                        <a:pt x="0" y="24"/>
                      </a:lnTo>
                      <a:lnTo>
                        <a:pt x="0" y="18"/>
                      </a:lnTo>
                      <a:lnTo>
                        <a:pt x="0" y="0"/>
                      </a:lnTo>
                      <a:lnTo>
                        <a:pt x="6" y="0"/>
                      </a:lnTo>
                      <a:close/>
                    </a:path>
                  </a:pathLst>
                </a:custGeom>
                <a:solidFill>
                  <a:srgbClr val="888888"/>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Freeform 13"/>
                <p:cNvSpPr>
                  <a:spLocks noChangeAspect="1"/>
                </p:cNvSpPr>
                <p:nvPr/>
              </p:nvSpPr>
              <p:spPr bwMode="auto">
                <a:xfrm>
                  <a:off x="4953127" y="132"/>
                  <a:ext cx="8" cy="7"/>
                </a:xfrm>
                <a:custGeom>
                  <a:avLst/>
                  <a:gdLst>
                    <a:gd name="T0" fmla="*/ 43 w 44"/>
                    <a:gd name="T1" fmla="*/ 13 h 44"/>
                    <a:gd name="T2" fmla="*/ 30 w 44"/>
                    <a:gd name="T3" fmla="*/ 43 h 44"/>
                    <a:gd name="T4" fmla="*/ 18 w 44"/>
                    <a:gd name="T5" fmla="*/ 43 h 44"/>
                    <a:gd name="T6" fmla="*/ 6 w 44"/>
                    <a:gd name="T7" fmla="*/ 43 h 44"/>
                    <a:gd name="T8" fmla="*/ 0 w 44"/>
                    <a:gd name="T9" fmla="*/ 37 h 44"/>
                    <a:gd name="T10" fmla="*/ 0 w 44"/>
                    <a:gd name="T11" fmla="*/ 37 h 44"/>
                    <a:gd name="T12" fmla="*/ 12 w 44"/>
                    <a:gd name="T13" fmla="*/ 31 h 44"/>
                    <a:gd name="T14" fmla="*/ 12 w 44"/>
                    <a:gd name="T15" fmla="*/ 19 h 44"/>
                    <a:gd name="T16" fmla="*/ 12 w 44"/>
                    <a:gd name="T17" fmla="*/ 7 h 44"/>
                    <a:gd name="T18" fmla="*/ 30 w 44"/>
                    <a:gd name="T19" fmla="*/ 0 h 44"/>
                    <a:gd name="T20" fmla="*/ 36 w 44"/>
                    <a:gd name="T21" fmla="*/ 7 h 44"/>
                    <a:gd name="T22" fmla="*/ 43 w 44"/>
                    <a:gd name="T23" fmla="*/ 13 h 44"/>
                    <a:gd name="T24" fmla="*/ 43 w 44"/>
                    <a:gd name="T25" fmla="*/ 1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44">
                      <a:moveTo>
                        <a:pt x="43" y="13"/>
                      </a:moveTo>
                      <a:lnTo>
                        <a:pt x="30" y="43"/>
                      </a:lnTo>
                      <a:lnTo>
                        <a:pt x="18" y="43"/>
                      </a:lnTo>
                      <a:lnTo>
                        <a:pt x="6" y="43"/>
                      </a:lnTo>
                      <a:lnTo>
                        <a:pt x="0" y="37"/>
                      </a:lnTo>
                      <a:lnTo>
                        <a:pt x="12" y="31"/>
                      </a:lnTo>
                      <a:lnTo>
                        <a:pt x="12" y="19"/>
                      </a:lnTo>
                      <a:lnTo>
                        <a:pt x="12" y="7"/>
                      </a:lnTo>
                      <a:lnTo>
                        <a:pt x="30" y="0"/>
                      </a:lnTo>
                      <a:lnTo>
                        <a:pt x="36" y="7"/>
                      </a:lnTo>
                      <a:lnTo>
                        <a:pt x="43" y="13"/>
                      </a:lnTo>
                      <a:close/>
                    </a:path>
                  </a:pathLst>
                </a:custGeom>
                <a:solidFill>
                  <a:srgbClr val="BFBFBF"/>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Freeform 14"/>
                <p:cNvSpPr>
                  <a:spLocks noChangeAspect="1"/>
                </p:cNvSpPr>
                <p:nvPr/>
              </p:nvSpPr>
              <p:spPr bwMode="auto">
                <a:xfrm>
                  <a:off x="4953132" y="122"/>
                  <a:ext cx="14" cy="23"/>
                </a:xfrm>
                <a:custGeom>
                  <a:avLst/>
                  <a:gdLst>
                    <a:gd name="T0" fmla="*/ 56 w 81"/>
                    <a:gd name="T1" fmla="*/ 68 h 142"/>
                    <a:gd name="T2" fmla="*/ 56 w 81"/>
                    <a:gd name="T3" fmla="*/ 49 h 142"/>
                    <a:gd name="T4" fmla="*/ 43 w 81"/>
                    <a:gd name="T5" fmla="*/ 49 h 142"/>
                    <a:gd name="T6" fmla="*/ 49 w 81"/>
                    <a:gd name="T7" fmla="*/ 25 h 142"/>
                    <a:gd name="T8" fmla="*/ 37 w 81"/>
                    <a:gd name="T9" fmla="*/ 0 h 142"/>
                    <a:gd name="T10" fmla="*/ 31 w 81"/>
                    <a:gd name="T11" fmla="*/ 12 h 142"/>
                    <a:gd name="T12" fmla="*/ 25 w 81"/>
                    <a:gd name="T13" fmla="*/ 12 h 142"/>
                    <a:gd name="T14" fmla="*/ 25 w 81"/>
                    <a:gd name="T15" fmla="*/ 19 h 142"/>
                    <a:gd name="T16" fmla="*/ 13 w 81"/>
                    <a:gd name="T17" fmla="*/ 19 h 142"/>
                    <a:gd name="T18" fmla="*/ 13 w 81"/>
                    <a:gd name="T19" fmla="*/ 25 h 142"/>
                    <a:gd name="T20" fmla="*/ 25 w 81"/>
                    <a:gd name="T21" fmla="*/ 37 h 142"/>
                    <a:gd name="T22" fmla="*/ 19 w 81"/>
                    <a:gd name="T23" fmla="*/ 49 h 142"/>
                    <a:gd name="T24" fmla="*/ 19 w 81"/>
                    <a:gd name="T25" fmla="*/ 55 h 142"/>
                    <a:gd name="T26" fmla="*/ 31 w 81"/>
                    <a:gd name="T27" fmla="*/ 55 h 142"/>
                    <a:gd name="T28" fmla="*/ 31 w 81"/>
                    <a:gd name="T29" fmla="*/ 80 h 142"/>
                    <a:gd name="T30" fmla="*/ 25 w 81"/>
                    <a:gd name="T31" fmla="*/ 86 h 142"/>
                    <a:gd name="T32" fmla="*/ 25 w 81"/>
                    <a:gd name="T33" fmla="*/ 98 h 142"/>
                    <a:gd name="T34" fmla="*/ 19 w 81"/>
                    <a:gd name="T35" fmla="*/ 104 h 142"/>
                    <a:gd name="T36" fmla="*/ 19 w 81"/>
                    <a:gd name="T37" fmla="*/ 110 h 142"/>
                    <a:gd name="T38" fmla="*/ 25 w 81"/>
                    <a:gd name="T39" fmla="*/ 117 h 142"/>
                    <a:gd name="T40" fmla="*/ 19 w 81"/>
                    <a:gd name="T41" fmla="*/ 123 h 142"/>
                    <a:gd name="T42" fmla="*/ 6 w 81"/>
                    <a:gd name="T43" fmla="*/ 123 h 142"/>
                    <a:gd name="T44" fmla="*/ 0 w 81"/>
                    <a:gd name="T45" fmla="*/ 135 h 142"/>
                    <a:gd name="T46" fmla="*/ 0 w 81"/>
                    <a:gd name="T47" fmla="*/ 141 h 142"/>
                    <a:gd name="T48" fmla="*/ 6 w 81"/>
                    <a:gd name="T49" fmla="*/ 135 h 142"/>
                    <a:gd name="T50" fmla="*/ 19 w 81"/>
                    <a:gd name="T51" fmla="*/ 135 h 142"/>
                    <a:gd name="T52" fmla="*/ 49 w 81"/>
                    <a:gd name="T53" fmla="*/ 129 h 142"/>
                    <a:gd name="T54" fmla="*/ 62 w 81"/>
                    <a:gd name="T55" fmla="*/ 123 h 142"/>
                    <a:gd name="T56" fmla="*/ 74 w 81"/>
                    <a:gd name="T57" fmla="*/ 129 h 142"/>
                    <a:gd name="T58" fmla="*/ 80 w 81"/>
                    <a:gd name="T59" fmla="*/ 123 h 142"/>
                    <a:gd name="T60" fmla="*/ 80 w 81"/>
                    <a:gd name="T61" fmla="*/ 123 h 142"/>
                    <a:gd name="T62" fmla="*/ 80 w 81"/>
                    <a:gd name="T63" fmla="*/ 117 h 142"/>
                    <a:gd name="T64" fmla="*/ 80 w 81"/>
                    <a:gd name="T65" fmla="*/ 98 h 142"/>
                    <a:gd name="T66" fmla="*/ 80 w 81"/>
                    <a:gd name="T67" fmla="*/ 92 h 142"/>
                    <a:gd name="T68" fmla="*/ 68 w 81"/>
                    <a:gd name="T69" fmla="*/ 86 h 142"/>
                    <a:gd name="T70" fmla="*/ 68 w 81"/>
                    <a:gd name="T71" fmla="*/ 68 h 142"/>
                    <a:gd name="T72" fmla="*/ 56 w 81"/>
                    <a:gd name="T73" fmla="*/ 68 h 142"/>
                    <a:gd name="T74" fmla="*/ 56 w 81"/>
                    <a:gd name="T75"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1" h="142">
                      <a:moveTo>
                        <a:pt x="56" y="68"/>
                      </a:moveTo>
                      <a:lnTo>
                        <a:pt x="56" y="49"/>
                      </a:lnTo>
                      <a:lnTo>
                        <a:pt x="43" y="49"/>
                      </a:lnTo>
                      <a:lnTo>
                        <a:pt x="49" y="25"/>
                      </a:lnTo>
                      <a:lnTo>
                        <a:pt x="37" y="0"/>
                      </a:lnTo>
                      <a:lnTo>
                        <a:pt x="31" y="12"/>
                      </a:lnTo>
                      <a:lnTo>
                        <a:pt x="25" y="12"/>
                      </a:lnTo>
                      <a:lnTo>
                        <a:pt x="25" y="19"/>
                      </a:lnTo>
                      <a:lnTo>
                        <a:pt x="13" y="19"/>
                      </a:lnTo>
                      <a:lnTo>
                        <a:pt x="13" y="25"/>
                      </a:lnTo>
                      <a:lnTo>
                        <a:pt x="25" y="37"/>
                      </a:lnTo>
                      <a:lnTo>
                        <a:pt x="19" y="49"/>
                      </a:lnTo>
                      <a:lnTo>
                        <a:pt x="19" y="55"/>
                      </a:lnTo>
                      <a:lnTo>
                        <a:pt x="31" y="55"/>
                      </a:lnTo>
                      <a:lnTo>
                        <a:pt x="31" y="80"/>
                      </a:lnTo>
                      <a:lnTo>
                        <a:pt x="25" y="86"/>
                      </a:lnTo>
                      <a:lnTo>
                        <a:pt x="25" y="98"/>
                      </a:lnTo>
                      <a:lnTo>
                        <a:pt x="19" y="104"/>
                      </a:lnTo>
                      <a:lnTo>
                        <a:pt x="19" y="110"/>
                      </a:lnTo>
                      <a:lnTo>
                        <a:pt x="25" y="117"/>
                      </a:lnTo>
                      <a:lnTo>
                        <a:pt x="19" y="123"/>
                      </a:lnTo>
                      <a:lnTo>
                        <a:pt x="6" y="123"/>
                      </a:lnTo>
                      <a:lnTo>
                        <a:pt x="0" y="135"/>
                      </a:lnTo>
                      <a:lnTo>
                        <a:pt x="0" y="141"/>
                      </a:lnTo>
                      <a:lnTo>
                        <a:pt x="6" y="135"/>
                      </a:lnTo>
                      <a:lnTo>
                        <a:pt x="19" y="135"/>
                      </a:lnTo>
                      <a:lnTo>
                        <a:pt x="49" y="129"/>
                      </a:lnTo>
                      <a:lnTo>
                        <a:pt x="62" y="123"/>
                      </a:lnTo>
                      <a:lnTo>
                        <a:pt x="74" y="129"/>
                      </a:lnTo>
                      <a:lnTo>
                        <a:pt x="80" y="123"/>
                      </a:lnTo>
                      <a:lnTo>
                        <a:pt x="80" y="117"/>
                      </a:lnTo>
                      <a:lnTo>
                        <a:pt x="80" y="98"/>
                      </a:lnTo>
                      <a:lnTo>
                        <a:pt x="80" y="92"/>
                      </a:lnTo>
                      <a:lnTo>
                        <a:pt x="68" y="86"/>
                      </a:lnTo>
                      <a:lnTo>
                        <a:pt x="68" y="68"/>
                      </a:lnTo>
                      <a:lnTo>
                        <a:pt x="56" y="68"/>
                      </a:lnTo>
                      <a:close/>
                    </a:path>
                  </a:pathLst>
                </a:custGeom>
                <a:solidFill>
                  <a:srgbClr val="BFBFBF"/>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Freeform 15"/>
                <p:cNvSpPr>
                  <a:spLocks noChangeAspect="1"/>
                </p:cNvSpPr>
                <p:nvPr/>
              </p:nvSpPr>
              <p:spPr bwMode="auto">
                <a:xfrm>
                  <a:off x="4953171" y="66"/>
                  <a:ext cx="12" cy="13"/>
                </a:xfrm>
                <a:custGeom>
                  <a:avLst/>
                  <a:gdLst>
                    <a:gd name="T0" fmla="*/ 18 w 69"/>
                    <a:gd name="T1" fmla="*/ 0 h 75"/>
                    <a:gd name="T2" fmla="*/ 18 w 69"/>
                    <a:gd name="T3" fmla="*/ 6 h 75"/>
                    <a:gd name="T4" fmla="*/ 18 w 69"/>
                    <a:gd name="T5" fmla="*/ 25 h 75"/>
                    <a:gd name="T6" fmla="*/ 31 w 69"/>
                    <a:gd name="T7" fmla="*/ 37 h 75"/>
                    <a:gd name="T8" fmla="*/ 37 w 69"/>
                    <a:gd name="T9" fmla="*/ 37 h 75"/>
                    <a:gd name="T10" fmla="*/ 37 w 69"/>
                    <a:gd name="T11" fmla="*/ 43 h 75"/>
                    <a:gd name="T12" fmla="*/ 43 w 69"/>
                    <a:gd name="T13" fmla="*/ 49 h 75"/>
                    <a:gd name="T14" fmla="*/ 49 w 69"/>
                    <a:gd name="T15" fmla="*/ 55 h 75"/>
                    <a:gd name="T16" fmla="*/ 55 w 69"/>
                    <a:gd name="T17" fmla="*/ 49 h 75"/>
                    <a:gd name="T18" fmla="*/ 68 w 69"/>
                    <a:gd name="T19" fmla="*/ 55 h 75"/>
                    <a:gd name="T20" fmla="*/ 68 w 69"/>
                    <a:gd name="T21" fmla="*/ 62 h 75"/>
                    <a:gd name="T22" fmla="*/ 55 w 69"/>
                    <a:gd name="T23" fmla="*/ 62 h 75"/>
                    <a:gd name="T24" fmla="*/ 49 w 69"/>
                    <a:gd name="T25" fmla="*/ 68 h 75"/>
                    <a:gd name="T26" fmla="*/ 37 w 69"/>
                    <a:gd name="T27" fmla="*/ 74 h 75"/>
                    <a:gd name="T28" fmla="*/ 31 w 69"/>
                    <a:gd name="T29" fmla="*/ 62 h 75"/>
                    <a:gd name="T30" fmla="*/ 25 w 69"/>
                    <a:gd name="T31" fmla="*/ 49 h 75"/>
                    <a:gd name="T32" fmla="*/ 18 w 69"/>
                    <a:gd name="T33" fmla="*/ 43 h 75"/>
                    <a:gd name="T34" fmla="*/ 6 w 69"/>
                    <a:gd name="T35" fmla="*/ 19 h 75"/>
                    <a:gd name="T36" fmla="*/ 0 w 69"/>
                    <a:gd name="T37" fmla="*/ 13 h 75"/>
                    <a:gd name="T38" fmla="*/ 6 w 69"/>
                    <a:gd name="T39" fmla="*/ 0 h 75"/>
                    <a:gd name="T40" fmla="*/ 18 w 69"/>
                    <a:gd name="T41" fmla="*/ 0 h 75"/>
                    <a:gd name="T42" fmla="*/ 18 w 69"/>
                    <a:gd name="T4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75">
                      <a:moveTo>
                        <a:pt x="18" y="0"/>
                      </a:moveTo>
                      <a:lnTo>
                        <a:pt x="18" y="6"/>
                      </a:lnTo>
                      <a:lnTo>
                        <a:pt x="18" y="25"/>
                      </a:lnTo>
                      <a:lnTo>
                        <a:pt x="31" y="37"/>
                      </a:lnTo>
                      <a:lnTo>
                        <a:pt x="37" y="37"/>
                      </a:lnTo>
                      <a:lnTo>
                        <a:pt x="37" y="43"/>
                      </a:lnTo>
                      <a:lnTo>
                        <a:pt x="43" y="49"/>
                      </a:lnTo>
                      <a:lnTo>
                        <a:pt x="49" y="55"/>
                      </a:lnTo>
                      <a:lnTo>
                        <a:pt x="55" y="49"/>
                      </a:lnTo>
                      <a:lnTo>
                        <a:pt x="68" y="55"/>
                      </a:lnTo>
                      <a:lnTo>
                        <a:pt x="68" y="62"/>
                      </a:lnTo>
                      <a:lnTo>
                        <a:pt x="55" y="62"/>
                      </a:lnTo>
                      <a:lnTo>
                        <a:pt x="49" y="68"/>
                      </a:lnTo>
                      <a:lnTo>
                        <a:pt x="37" y="74"/>
                      </a:lnTo>
                      <a:lnTo>
                        <a:pt x="31" y="62"/>
                      </a:lnTo>
                      <a:lnTo>
                        <a:pt x="25" y="49"/>
                      </a:lnTo>
                      <a:lnTo>
                        <a:pt x="18" y="43"/>
                      </a:lnTo>
                      <a:lnTo>
                        <a:pt x="6" y="19"/>
                      </a:lnTo>
                      <a:lnTo>
                        <a:pt x="0" y="13"/>
                      </a:lnTo>
                      <a:lnTo>
                        <a:pt x="6" y="0"/>
                      </a:lnTo>
                      <a:lnTo>
                        <a:pt x="18" y="0"/>
                      </a:lnTo>
                      <a:close/>
                    </a:path>
                  </a:pathLst>
                </a:custGeom>
                <a:solidFill>
                  <a:srgbClr val="BBBBBB"/>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Freeform 16"/>
                <p:cNvSpPr>
                  <a:spLocks noChangeAspect="1"/>
                </p:cNvSpPr>
                <p:nvPr/>
              </p:nvSpPr>
              <p:spPr bwMode="auto">
                <a:xfrm>
                  <a:off x="4953171" y="66"/>
                  <a:ext cx="12" cy="13"/>
                </a:xfrm>
                <a:custGeom>
                  <a:avLst/>
                  <a:gdLst>
                    <a:gd name="T0" fmla="*/ 18 w 69"/>
                    <a:gd name="T1" fmla="*/ 0 h 75"/>
                    <a:gd name="T2" fmla="*/ 18 w 69"/>
                    <a:gd name="T3" fmla="*/ 6 h 75"/>
                    <a:gd name="T4" fmla="*/ 18 w 69"/>
                    <a:gd name="T5" fmla="*/ 25 h 75"/>
                    <a:gd name="T6" fmla="*/ 31 w 69"/>
                    <a:gd name="T7" fmla="*/ 37 h 75"/>
                    <a:gd name="T8" fmla="*/ 37 w 69"/>
                    <a:gd name="T9" fmla="*/ 37 h 75"/>
                    <a:gd name="T10" fmla="*/ 37 w 69"/>
                    <a:gd name="T11" fmla="*/ 43 h 75"/>
                    <a:gd name="T12" fmla="*/ 43 w 69"/>
                    <a:gd name="T13" fmla="*/ 49 h 75"/>
                    <a:gd name="T14" fmla="*/ 49 w 69"/>
                    <a:gd name="T15" fmla="*/ 55 h 75"/>
                    <a:gd name="T16" fmla="*/ 55 w 69"/>
                    <a:gd name="T17" fmla="*/ 49 h 75"/>
                    <a:gd name="T18" fmla="*/ 68 w 69"/>
                    <a:gd name="T19" fmla="*/ 55 h 75"/>
                    <a:gd name="T20" fmla="*/ 68 w 69"/>
                    <a:gd name="T21" fmla="*/ 62 h 75"/>
                    <a:gd name="T22" fmla="*/ 55 w 69"/>
                    <a:gd name="T23" fmla="*/ 62 h 75"/>
                    <a:gd name="T24" fmla="*/ 49 w 69"/>
                    <a:gd name="T25" fmla="*/ 68 h 75"/>
                    <a:gd name="T26" fmla="*/ 37 w 69"/>
                    <a:gd name="T27" fmla="*/ 74 h 75"/>
                    <a:gd name="T28" fmla="*/ 31 w 69"/>
                    <a:gd name="T29" fmla="*/ 62 h 75"/>
                    <a:gd name="T30" fmla="*/ 25 w 69"/>
                    <a:gd name="T31" fmla="*/ 49 h 75"/>
                    <a:gd name="T32" fmla="*/ 18 w 69"/>
                    <a:gd name="T33" fmla="*/ 43 h 75"/>
                    <a:gd name="T34" fmla="*/ 6 w 69"/>
                    <a:gd name="T35" fmla="*/ 19 h 75"/>
                    <a:gd name="T36" fmla="*/ 0 w 69"/>
                    <a:gd name="T37" fmla="*/ 13 h 75"/>
                    <a:gd name="T38" fmla="*/ 6 w 69"/>
                    <a:gd name="T39" fmla="*/ 0 h 75"/>
                    <a:gd name="T40" fmla="*/ 18 w 69"/>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75">
                      <a:moveTo>
                        <a:pt x="18" y="0"/>
                      </a:moveTo>
                      <a:lnTo>
                        <a:pt x="18" y="6"/>
                      </a:lnTo>
                      <a:lnTo>
                        <a:pt x="18" y="25"/>
                      </a:lnTo>
                      <a:lnTo>
                        <a:pt x="31" y="37"/>
                      </a:lnTo>
                      <a:lnTo>
                        <a:pt x="37" y="37"/>
                      </a:lnTo>
                      <a:lnTo>
                        <a:pt x="37" y="43"/>
                      </a:lnTo>
                      <a:lnTo>
                        <a:pt x="43" y="49"/>
                      </a:lnTo>
                      <a:lnTo>
                        <a:pt x="49" y="55"/>
                      </a:lnTo>
                      <a:lnTo>
                        <a:pt x="55" y="49"/>
                      </a:lnTo>
                      <a:lnTo>
                        <a:pt x="68" y="55"/>
                      </a:lnTo>
                      <a:lnTo>
                        <a:pt x="68" y="62"/>
                      </a:lnTo>
                      <a:lnTo>
                        <a:pt x="55" y="62"/>
                      </a:lnTo>
                      <a:lnTo>
                        <a:pt x="49" y="68"/>
                      </a:lnTo>
                      <a:lnTo>
                        <a:pt x="37" y="74"/>
                      </a:lnTo>
                      <a:lnTo>
                        <a:pt x="31" y="62"/>
                      </a:lnTo>
                      <a:lnTo>
                        <a:pt x="25" y="49"/>
                      </a:lnTo>
                      <a:lnTo>
                        <a:pt x="18" y="43"/>
                      </a:lnTo>
                      <a:lnTo>
                        <a:pt x="6" y="19"/>
                      </a:lnTo>
                      <a:lnTo>
                        <a:pt x="0" y="13"/>
                      </a:lnTo>
                      <a:lnTo>
                        <a:pt x="6" y="0"/>
                      </a:lnTo>
                      <a:lnTo>
                        <a:pt x="18" y="0"/>
                      </a:lnTo>
                      <a:close/>
                    </a:path>
                  </a:pathLst>
                </a:custGeom>
                <a:solidFill>
                  <a:srgbClr val="BFBFBF"/>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Freeform 17"/>
                <p:cNvSpPr>
                  <a:spLocks noChangeAspect="1"/>
                </p:cNvSpPr>
                <p:nvPr/>
              </p:nvSpPr>
              <p:spPr bwMode="auto">
                <a:xfrm>
                  <a:off x="4953146" y="73"/>
                  <a:ext cx="8" cy="8"/>
                </a:xfrm>
                <a:custGeom>
                  <a:avLst/>
                  <a:gdLst>
                    <a:gd name="T0" fmla="*/ 43 w 50"/>
                    <a:gd name="T1" fmla="*/ 0 h 50"/>
                    <a:gd name="T2" fmla="*/ 37 w 50"/>
                    <a:gd name="T3" fmla="*/ 0 h 50"/>
                    <a:gd name="T4" fmla="*/ 25 w 50"/>
                    <a:gd name="T5" fmla="*/ 6 h 50"/>
                    <a:gd name="T6" fmla="*/ 25 w 50"/>
                    <a:gd name="T7" fmla="*/ 18 h 50"/>
                    <a:gd name="T8" fmla="*/ 31 w 50"/>
                    <a:gd name="T9" fmla="*/ 25 h 50"/>
                    <a:gd name="T10" fmla="*/ 37 w 50"/>
                    <a:gd name="T11" fmla="*/ 31 h 50"/>
                    <a:gd name="T12" fmla="*/ 49 w 50"/>
                    <a:gd name="T13" fmla="*/ 37 h 50"/>
                    <a:gd name="T14" fmla="*/ 49 w 50"/>
                    <a:gd name="T15" fmla="*/ 49 h 50"/>
                    <a:gd name="T16" fmla="*/ 43 w 50"/>
                    <a:gd name="T17" fmla="*/ 49 h 50"/>
                    <a:gd name="T18" fmla="*/ 37 w 50"/>
                    <a:gd name="T19" fmla="*/ 49 h 50"/>
                    <a:gd name="T20" fmla="*/ 31 w 50"/>
                    <a:gd name="T21" fmla="*/ 37 h 50"/>
                    <a:gd name="T22" fmla="*/ 31 w 50"/>
                    <a:gd name="T23" fmla="*/ 49 h 50"/>
                    <a:gd name="T24" fmla="*/ 25 w 50"/>
                    <a:gd name="T25" fmla="*/ 49 h 50"/>
                    <a:gd name="T26" fmla="*/ 19 w 50"/>
                    <a:gd name="T27" fmla="*/ 43 h 50"/>
                    <a:gd name="T28" fmla="*/ 13 w 50"/>
                    <a:gd name="T29" fmla="*/ 31 h 50"/>
                    <a:gd name="T30" fmla="*/ 0 w 50"/>
                    <a:gd name="T31" fmla="*/ 25 h 50"/>
                    <a:gd name="T32" fmla="*/ 0 w 50"/>
                    <a:gd name="T33" fmla="*/ 12 h 50"/>
                    <a:gd name="T34" fmla="*/ 0 w 50"/>
                    <a:gd name="T35" fmla="*/ 0 h 50"/>
                    <a:gd name="T36" fmla="*/ 25 w 50"/>
                    <a:gd name="T37" fmla="*/ 0 h 50"/>
                    <a:gd name="T38" fmla="*/ 43 w 50"/>
                    <a:gd name="T39" fmla="*/ 0 h 50"/>
                    <a:gd name="T40" fmla="*/ 43 w 50"/>
                    <a:gd name="T41" fmla="*/ 0 h 50"/>
                    <a:gd name="T42" fmla="*/ 43 w 50"/>
                    <a:gd name="T4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50">
                      <a:moveTo>
                        <a:pt x="43" y="0"/>
                      </a:moveTo>
                      <a:lnTo>
                        <a:pt x="37" y="0"/>
                      </a:lnTo>
                      <a:lnTo>
                        <a:pt x="25" y="6"/>
                      </a:lnTo>
                      <a:lnTo>
                        <a:pt x="25" y="18"/>
                      </a:lnTo>
                      <a:lnTo>
                        <a:pt x="31" y="25"/>
                      </a:lnTo>
                      <a:lnTo>
                        <a:pt x="37" y="31"/>
                      </a:lnTo>
                      <a:lnTo>
                        <a:pt x="49" y="37"/>
                      </a:lnTo>
                      <a:lnTo>
                        <a:pt x="49" y="49"/>
                      </a:lnTo>
                      <a:lnTo>
                        <a:pt x="43" y="49"/>
                      </a:lnTo>
                      <a:lnTo>
                        <a:pt x="37" y="49"/>
                      </a:lnTo>
                      <a:lnTo>
                        <a:pt x="31" y="37"/>
                      </a:lnTo>
                      <a:lnTo>
                        <a:pt x="31" y="49"/>
                      </a:lnTo>
                      <a:lnTo>
                        <a:pt x="25" y="49"/>
                      </a:lnTo>
                      <a:lnTo>
                        <a:pt x="19" y="43"/>
                      </a:lnTo>
                      <a:lnTo>
                        <a:pt x="13" y="31"/>
                      </a:lnTo>
                      <a:lnTo>
                        <a:pt x="0" y="25"/>
                      </a:lnTo>
                      <a:lnTo>
                        <a:pt x="0" y="12"/>
                      </a:lnTo>
                      <a:lnTo>
                        <a:pt x="0" y="0"/>
                      </a:lnTo>
                      <a:lnTo>
                        <a:pt x="25" y="0"/>
                      </a:lnTo>
                      <a:lnTo>
                        <a:pt x="43" y="0"/>
                      </a:lnTo>
                      <a:close/>
                    </a:path>
                  </a:pathLst>
                </a:custGeom>
                <a:solidFill>
                  <a:srgbClr val="BFBFBF"/>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Freeform 18"/>
                <p:cNvSpPr>
                  <a:spLocks noChangeAspect="1"/>
                </p:cNvSpPr>
                <p:nvPr/>
              </p:nvSpPr>
              <p:spPr bwMode="auto">
                <a:xfrm>
                  <a:off x="4953163" y="46"/>
                  <a:ext cx="7" cy="4"/>
                </a:xfrm>
                <a:custGeom>
                  <a:avLst/>
                  <a:gdLst>
                    <a:gd name="T0" fmla="*/ 0 w 44"/>
                    <a:gd name="T1" fmla="*/ 12 h 25"/>
                    <a:gd name="T2" fmla="*/ 12 w 44"/>
                    <a:gd name="T3" fmla="*/ 18 h 25"/>
                    <a:gd name="T4" fmla="*/ 12 w 44"/>
                    <a:gd name="T5" fmla="*/ 18 h 25"/>
                    <a:gd name="T6" fmla="*/ 31 w 44"/>
                    <a:gd name="T7" fmla="*/ 24 h 25"/>
                    <a:gd name="T8" fmla="*/ 37 w 44"/>
                    <a:gd name="T9" fmla="*/ 18 h 25"/>
                    <a:gd name="T10" fmla="*/ 43 w 44"/>
                    <a:gd name="T11" fmla="*/ 12 h 25"/>
                    <a:gd name="T12" fmla="*/ 43 w 44"/>
                    <a:gd name="T13" fmla="*/ 6 h 25"/>
                    <a:gd name="T14" fmla="*/ 37 w 44"/>
                    <a:gd name="T15" fmla="*/ 0 h 25"/>
                    <a:gd name="T16" fmla="*/ 24 w 44"/>
                    <a:gd name="T17" fmla="*/ 6 h 25"/>
                    <a:gd name="T18" fmla="*/ 12 w 44"/>
                    <a:gd name="T19" fmla="*/ 12 h 25"/>
                    <a:gd name="T20" fmla="*/ 6 w 44"/>
                    <a:gd name="T21" fmla="*/ 12 h 25"/>
                    <a:gd name="T22" fmla="*/ 0 w 44"/>
                    <a:gd name="T23" fmla="*/ 12 h 25"/>
                    <a:gd name="T24" fmla="*/ 0 w 44"/>
                    <a:gd name="T2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5">
                      <a:moveTo>
                        <a:pt x="0" y="12"/>
                      </a:moveTo>
                      <a:lnTo>
                        <a:pt x="12" y="18"/>
                      </a:lnTo>
                      <a:lnTo>
                        <a:pt x="31" y="24"/>
                      </a:lnTo>
                      <a:lnTo>
                        <a:pt x="37" y="18"/>
                      </a:lnTo>
                      <a:lnTo>
                        <a:pt x="43" y="12"/>
                      </a:lnTo>
                      <a:lnTo>
                        <a:pt x="43" y="6"/>
                      </a:lnTo>
                      <a:lnTo>
                        <a:pt x="37" y="0"/>
                      </a:lnTo>
                      <a:lnTo>
                        <a:pt x="24" y="6"/>
                      </a:lnTo>
                      <a:lnTo>
                        <a:pt x="12" y="12"/>
                      </a:lnTo>
                      <a:lnTo>
                        <a:pt x="6" y="12"/>
                      </a:lnTo>
                      <a:lnTo>
                        <a:pt x="0" y="12"/>
                      </a:lnTo>
                      <a:close/>
                    </a:path>
                  </a:pathLst>
                </a:custGeom>
                <a:solidFill>
                  <a:srgbClr val="BFBFBF"/>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Freeform 19"/>
                <p:cNvSpPr>
                  <a:spLocks noChangeAspect="1"/>
                </p:cNvSpPr>
                <p:nvPr/>
              </p:nvSpPr>
              <p:spPr bwMode="auto">
                <a:xfrm>
                  <a:off x="4953118" y="101"/>
                  <a:ext cx="11" cy="9"/>
                </a:xfrm>
                <a:custGeom>
                  <a:avLst/>
                  <a:gdLst>
                    <a:gd name="T0" fmla="*/ 12 w 69"/>
                    <a:gd name="T1" fmla="*/ 0 h 50"/>
                    <a:gd name="T2" fmla="*/ 19 w 69"/>
                    <a:gd name="T3" fmla="*/ 12 h 50"/>
                    <a:gd name="T4" fmla="*/ 31 w 69"/>
                    <a:gd name="T5" fmla="*/ 18 h 50"/>
                    <a:gd name="T6" fmla="*/ 43 w 69"/>
                    <a:gd name="T7" fmla="*/ 18 h 50"/>
                    <a:gd name="T8" fmla="*/ 56 w 69"/>
                    <a:gd name="T9" fmla="*/ 18 h 50"/>
                    <a:gd name="T10" fmla="*/ 68 w 69"/>
                    <a:gd name="T11" fmla="*/ 30 h 50"/>
                    <a:gd name="T12" fmla="*/ 62 w 69"/>
                    <a:gd name="T13" fmla="*/ 43 h 50"/>
                    <a:gd name="T14" fmla="*/ 56 w 69"/>
                    <a:gd name="T15" fmla="*/ 49 h 50"/>
                    <a:gd name="T16" fmla="*/ 43 w 69"/>
                    <a:gd name="T17" fmla="*/ 49 h 50"/>
                    <a:gd name="T18" fmla="*/ 19 w 69"/>
                    <a:gd name="T19" fmla="*/ 49 h 50"/>
                    <a:gd name="T20" fmla="*/ 19 w 69"/>
                    <a:gd name="T21" fmla="*/ 43 h 50"/>
                    <a:gd name="T22" fmla="*/ 6 w 69"/>
                    <a:gd name="T23" fmla="*/ 36 h 50"/>
                    <a:gd name="T24" fmla="*/ 6 w 69"/>
                    <a:gd name="T25" fmla="*/ 30 h 50"/>
                    <a:gd name="T26" fmla="*/ 0 w 69"/>
                    <a:gd name="T27" fmla="*/ 30 h 50"/>
                    <a:gd name="T28" fmla="*/ 0 w 69"/>
                    <a:gd name="T29" fmla="*/ 24 h 50"/>
                    <a:gd name="T30" fmla="*/ 6 w 69"/>
                    <a:gd name="T31" fmla="*/ 24 h 50"/>
                    <a:gd name="T32" fmla="*/ 6 w 69"/>
                    <a:gd name="T33" fmla="*/ 6 h 50"/>
                    <a:gd name="T34" fmla="*/ 6 w 69"/>
                    <a:gd name="T35" fmla="*/ 0 h 50"/>
                    <a:gd name="T36" fmla="*/ 12 w 69"/>
                    <a:gd name="T37" fmla="*/ 0 h 50"/>
                    <a:gd name="T38" fmla="*/ 12 w 69"/>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50">
                      <a:moveTo>
                        <a:pt x="12" y="0"/>
                      </a:moveTo>
                      <a:lnTo>
                        <a:pt x="19" y="12"/>
                      </a:lnTo>
                      <a:lnTo>
                        <a:pt x="31" y="18"/>
                      </a:lnTo>
                      <a:lnTo>
                        <a:pt x="43" y="18"/>
                      </a:lnTo>
                      <a:lnTo>
                        <a:pt x="56" y="18"/>
                      </a:lnTo>
                      <a:lnTo>
                        <a:pt x="68" y="30"/>
                      </a:lnTo>
                      <a:lnTo>
                        <a:pt x="62" y="43"/>
                      </a:lnTo>
                      <a:lnTo>
                        <a:pt x="56" y="49"/>
                      </a:lnTo>
                      <a:lnTo>
                        <a:pt x="43" y="49"/>
                      </a:lnTo>
                      <a:lnTo>
                        <a:pt x="19" y="49"/>
                      </a:lnTo>
                      <a:lnTo>
                        <a:pt x="19" y="43"/>
                      </a:lnTo>
                      <a:lnTo>
                        <a:pt x="6" y="36"/>
                      </a:lnTo>
                      <a:lnTo>
                        <a:pt x="6" y="30"/>
                      </a:lnTo>
                      <a:lnTo>
                        <a:pt x="0" y="30"/>
                      </a:lnTo>
                      <a:lnTo>
                        <a:pt x="0" y="24"/>
                      </a:lnTo>
                      <a:lnTo>
                        <a:pt x="6" y="24"/>
                      </a:lnTo>
                      <a:lnTo>
                        <a:pt x="6" y="6"/>
                      </a:lnTo>
                      <a:lnTo>
                        <a:pt x="6" y="0"/>
                      </a:lnTo>
                      <a:lnTo>
                        <a:pt x="12" y="0"/>
                      </a:lnTo>
                      <a:close/>
                    </a:path>
                  </a:pathLst>
                </a:custGeom>
                <a:solidFill>
                  <a:srgbClr val="BFBFBF"/>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Freeform 20"/>
                <p:cNvSpPr>
                  <a:spLocks noChangeAspect="1"/>
                </p:cNvSpPr>
                <p:nvPr/>
              </p:nvSpPr>
              <p:spPr bwMode="auto">
                <a:xfrm>
                  <a:off x="4953090" y="62"/>
                  <a:ext cx="48" cy="47"/>
                </a:xfrm>
                <a:custGeom>
                  <a:avLst/>
                  <a:gdLst>
                    <a:gd name="T0" fmla="*/ 265 w 284"/>
                    <a:gd name="T1" fmla="*/ 61 h 277"/>
                    <a:gd name="T2" fmla="*/ 252 w 284"/>
                    <a:gd name="T3" fmla="*/ 67 h 277"/>
                    <a:gd name="T4" fmla="*/ 252 w 284"/>
                    <a:gd name="T5" fmla="*/ 104 h 277"/>
                    <a:gd name="T6" fmla="*/ 246 w 284"/>
                    <a:gd name="T7" fmla="*/ 104 h 277"/>
                    <a:gd name="T8" fmla="*/ 240 w 284"/>
                    <a:gd name="T9" fmla="*/ 128 h 277"/>
                    <a:gd name="T10" fmla="*/ 234 w 284"/>
                    <a:gd name="T11" fmla="*/ 135 h 277"/>
                    <a:gd name="T12" fmla="*/ 228 w 284"/>
                    <a:gd name="T13" fmla="*/ 135 h 277"/>
                    <a:gd name="T14" fmla="*/ 222 w 284"/>
                    <a:gd name="T15" fmla="*/ 135 h 277"/>
                    <a:gd name="T16" fmla="*/ 215 w 284"/>
                    <a:gd name="T17" fmla="*/ 147 h 277"/>
                    <a:gd name="T18" fmla="*/ 222 w 284"/>
                    <a:gd name="T19" fmla="*/ 171 h 277"/>
                    <a:gd name="T20" fmla="*/ 209 w 284"/>
                    <a:gd name="T21" fmla="*/ 184 h 277"/>
                    <a:gd name="T22" fmla="*/ 178 w 284"/>
                    <a:gd name="T23" fmla="*/ 202 h 277"/>
                    <a:gd name="T24" fmla="*/ 135 w 284"/>
                    <a:gd name="T25" fmla="*/ 208 h 277"/>
                    <a:gd name="T26" fmla="*/ 105 w 284"/>
                    <a:gd name="T27" fmla="*/ 233 h 277"/>
                    <a:gd name="T28" fmla="*/ 86 w 284"/>
                    <a:gd name="T29" fmla="*/ 227 h 277"/>
                    <a:gd name="T30" fmla="*/ 68 w 284"/>
                    <a:gd name="T31" fmla="*/ 233 h 277"/>
                    <a:gd name="T32" fmla="*/ 31 w 284"/>
                    <a:gd name="T33" fmla="*/ 263 h 277"/>
                    <a:gd name="T34" fmla="*/ 25 w 284"/>
                    <a:gd name="T35" fmla="*/ 269 h 277"/>
                    <a:gd name="T36" fmla="*/ 12 w 284"/>
                    <a:gd name="T37" fmla="*/ 276 h 277"/>
                    <a:gd name="T38" fmla="*/ 12 w 284"/>
                    <a:gd name="T39" fmla="*/ 269 h 277"/>
                    <a:gd name="T40" fmla="*/ 0 w 284"/>
                    <a:gd name="T41" fmla="*/ 251 h 277"/>
                    <a:gd name="T42" fmla="*/ 0 w 284"/>
                    <a:gd name="T43" fmla="*/ 233 h 277"/>
                    <a:gd name="T44" fmla="*/ 6 w 284"/>
                    <a:gd name="T45" fmla="*/ 220 h 277"/>
                    <a:gd name="T46" fmla="*/ 6 w 284"/>
                    <a:gd name="T47" fmla="*/ 208 h 277"/>
                    <a:gd name="T48" fmla="*/ 25 w 284"/>
                    <a:gd name="T49" fmla="*/ 171 h 277"/>
                    <a:gd name="T50" fmla="*/ 37 w 284"/>
                    <a:gd name="T51" fmla="*/ 159 h 277"/>
                    <a:gd name="T52" fmla="*/ 37 w 284"/>
                    <a:gd name="T53" fmla="*/ 141 h 277"/>
                    <a:gd name="T54" fmla="*/ 43 w 284"/>
                    <a:gd name="T55" fmla="*/ 135 h 277"/>
                    <a:gd name="T56" fmla="*/ 56 w 284"/>
                    <a:gd name="T57" fmla="*/ 141 h 277"/>
                    <a:gd name="T58" fmla="*/ 68 w 284"/>
                    <a:gd name="T59" fmla="*/ 135 h 277"/>
                    <a:gd name="T60" fmla="*/ 86 w 284"/>
                    <a:gd name="T61" fmla="*/ 116 h 277"/>
                    <a:gd name="T62" fmla="*/ 92 w 284"/>
                    <a:gd name="T63" fmla="*/ 110 h 277"/>
                    <a:gd name="T64" fmla="*/ 86 w 284"/>
                    <a:gd name="T65" fmla="*/ 104 h 277"/>
                    <a:gd name="T66" fmla="*/ 86 w 284"/>
                    <a:gd name="T67" fmla="*/ 98 h 277"/>
                    <a:gd name="T68" fmla="*/ 92 w 284"/>
                    <a:gd name="T69" fmla="*/ 98 h 277"/>
                    <a:gd name="T70" fmla="*/ 105 w 284"/>
                    <a:gd name="T71" fmla="*/ 86 h 277"/>
                    <a:gd name="T72" fmla="*/ 111 w 284"/>
                    <a:gd name="T73" fmla="*/ 73 h 277"/>
                    <a:gd name="T74" fmla="*/ 111 w 284"/>
                    <a:gd name="T75" fmla="*/ 61 h 277"/>
                    <a:gd name="T76" fmla="*/ 111 w 284"/>
                    <a:gd name="T77" fmla="*/ 49 h 277"/>
                    <a:gd name="T78" fmla="*/ 105 w 284"/>
                    <a:gd name="T79" fmla="*/ 37 h 277"/>
                    <a:gd name="T80" fmla="*/ 105 w 284"/>
                    <a:gd name="T81" fmla="*/ 18 h 277"/>
                    <a:gd name="T82" fmla="*/ 117 w 284"/>
                    <a:gd name="T83" fmla="*/ 18 h 277"/>
                    <a:gd name="T84" fmla="*/ 117 w 284"/>
                    <a:gd name="T85" fmla="*/ 6 h 277"/>
                    <a:gd name="T86" fmla="*/ 129 w 284"/>
                    <a:gd name="T87" fmla="*/ 0 h 277"/>
                    <a:gd name="T88" fmla="*/ 135 w 284"/>
                    <a:gd name="T89" fmla="*/ 12 h 277"/>
                    <a:gd name="T90" fmla="*/ 154 w 284"/>
                    <a:gd name="T91" fmla="*/ 12 h 277"/>
                    <a:gd name="T92" fmla="*/ 160 w 284"/>
                    <a:gd name="T93" fmla="*/ 12 h 277"/>
                    <a:gd name="T94" fmla="*/ 172 w 284"/>
                    <a:gd name="T95" fmla="*/ 6 h 277"/>
                    <a:gd name="T96" fmla="*/ 191 w 284"/>
                    <a:gd name="T97" fmla="*/ 6 h 277"/>
                    <a:gd name="T98" fmla="*/ 209 w 284"/>
                    <a:gd name="T99" fmla="*/ 12 h 277"/>
                    <a:gd name="T100" fmla="*/ 234 w 284"/>
                    <a:gd name="T101" fmla="*/ 0 h 277"/>
                    <a:gd name="T102" fmla="*/ 234 w 284"/>
                    <a:gd name="T103" fmla="*/ 0 h 277"/>
                    <a:gd name="T104" fmla="*/ 258 w 284"/>
                    <a:gd name="T105" fmla="*/ 12 h 277"/>
                    <a:gd name="T106" fmla="*/ 258 w 284"/>
                    <a:gd name="T107" fmla="*/ 30 h 277"/>
                    <a:gd name="T108" fmla="*/ 258 w 284"/>
                    <a:gd name="T109" fmla="*/ 30 h 277"/>
                    <a:gd name="T110" fmla="*/ 240 w 284"/>
                    <a:gd name="T111" fmla="*/ 30 h 277"/>
                    <a:gd name="T112" fmla="*/ 240 w 284"/>
                    <a:gd name="T113" fmla="*/ 37 h 277"/>
                    <a:gd name="T114" fmla="*/ 252 w 284"/>
                    <a:gd name="T115" fmla="*/ 43 h 277"/>
                    <a:gd name="T116" fmla="*/ 277 w 284"/>
                    <a:gd name="T117" fmla="*/ 55 h 277"/>
                    <a:gd name="T118" fmla="*/ 277 w 284"/>
                    <a:gd name="T119" fmla="*/ 61 h 277"/>
                    <a:gd name="T120" fmla="*/ 283 w 284"/>
                    <a:gd name="T121" fmla="*/ 61 h 277"/>
                    <a:gd name="T122" fmla="*/ 265 w 284"/>
                    <a:gd name="T123" fmla="*/ 61 h 277"/>
                    <a:gd name="T124" fmla="*/ 265 w 284"/>
                    <a:gd name="T125" fmla="*/ 6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277">
                      <a:moveTo>
                        <a:pt x="265" y="61"/>
                      </a:moveTo>
                      <a:lnTo>
                        <a:pt x="252" y="67"/>
                      </a:lnTo>
                      <a:lnTo>
                        <a:pt x="252" y="104"/>
                      </a:lnTo>
                      <a:lnTo>
                        <a:pt x="246" y="104"/>
                      </a:lnTo>
                      <a:lnTo>
                        <a:pt x="240" y="128"/>
                      </a:lnTo>
                      <a:lnTo>
                        <a:pt x="234" y="135"/>
                      </a:lnTo>
                      <a:lnTo>
                        <a:pt x="228" y="135"/>
                      </a:lnTo>
                      <a:lnTo>
                        <a:pt x="222" y="135"/>
                      </a:lnTo>
                      <a:lnTo>
                        <a:pt x="215" y="147"/>
                      </a:lnTo>
                      <a:lnTo>
                        <a:pt x="222" y="171"/>
                      </a:lnTo>
                      <a:lnTo>
                        <a:pt x="209" y="184"/>
                      </a:lnTo>
                      <a:lnTo>
                        <a:pt x="178" y="202"/>
                      </a:lnTo>
                      <a:lnTo>
                        <a:pt x="135" y="208"/>
                      </a:lnTo>
                      <a:lnTo>
                        <a:pt x="105" y="233"/>
                      </a:lnTo>
                      <a:lnTo>
                        <a:pt x="86" y="227"/>
                      </a:lnTo>
                      <a:lnTo>
                        <a:pt x="68" y="233"/>
                      </a:lnTo>
                      <a:lnTo>
                        <a:pt x="31" y="263"/>
                      </a:lnTo>
                      <a:lnTo>
                        <a:pt x="25" y="269"/>
                      </a:lnTo>
                      <a:lnTo>
                        <a:pt x="12" y="276"/>
                      </a:lnTo>
                      <a:lnTo>
                        <a:pt x="12" y="269"/>
                      </a:lnTo>
                      <a:lnTo>
                        <a:pt x="0" y="251"/>
                      </a:lnTo>
                      <a:lnTo>
                        <a:pt x="0" y="233"/>
                      </a:lnTo>
                      <a:lnTo>
                        <a:pt x="6" y="220"/>
                      </a:lnTo>
                      <a:lnTo>
                        <a:pt x="6" y="208"/>
                      </a:lnTo>
                      <a:lnTo>
                        <a:pt x="25" y="171"/>
                      </a:lnTo>
                      <a:lnTo>
                        <a:pt x="37" y="159"/>
                      </a:lnTo>
                      <a:lnTo>
                        <a:pt x="37" y="141"/>
                      </a:lnTo>
                      <a:lnTo>
                        <a:pt x="43" y="135"/>
                      </a:lnTo>
                      <a:lnTo>
                        <a:pt x="56" y="141"/>
                      </a:lnTo>
                      <a:lnTo>
                        <a:pt x="68" y="135"/>
                      </a:lnTo>
                      <a:lnTo>
                        <a:pt x="86" y="116"/>
                      </a:lnTo>
                      <a:lnTo>
                        <a:pt x="92" y="110"/>
                      </a:lnTo>
                      <a:lnTo>
                        <a:pt x="86" y="104"/>
                      </a:lnTo>
                      <a:lnTo>
                        <a:pt x="86" y="98"/>
                      </a:lnTo>
                      <a:lnTo>
                        <a:pt x="92" y="98"/>
                      </a:lnTo>
                      <a:lnTo>
                        <a:pt x="105" y="86"/>
                      </a:lnTo>
                      <a:lnTo>
                        <a:pt x="111" y="73"/>
                      </a:lnTo>
                      <a:lnTo>
                        <a:pt x="111" y="61"/>
                      </a:lnTo>
                      <a:lnTo>
                        <a:pt x="111" y="49"/>
                      </a:lnTo>
                      <a:lnTo>
                        <a:pt x="105" y="37"/>
                      </a:lnTo>
                      <a:lnTo>
                        <a:pt x="105" y="18"/>
                      </a:lnTo>
                      <a:lnTo>
                        <a:pt x="117" y="18"/>
                      </a:lnTo>
                      <a:lnTo>
                        <a:pt x="117" y="6"/>
                      </a:lnTo>
                      <a:lnTo>
                        <a:pt x="129" y="0"/>
                      </a:lnTo>
                      <a:lnTo>
                        <a:pt x="135" y="12"/>
                      </a:lnTo>
                      <a:lnTo>
                        <a:pt x="154" y="12"/>
                      </a:lnTo>
                      <a:lnTo>
                        <a:pt x="160" y="12"/>
                      </a:lnTo>
                      <a:lnTo>
                        <a:pt x="172" y="6"/>
                      </a:lnTo>
                      <a:lnTo>
                        <a:pt x="191" y="6"/>
                      </a:lnTo>
                      <a:lnTo>
                        <a:pt x="209" y="12"/>
                      </a:lnTo>
                      <a:lnTo>
                        <a:pt x="234" y="0"/>
                      </a:lnTo>
                      <a:lnTo>
                        <a:pt x="258" y="12"/>
                      </a:lnTo>
                      <a:lnTo>
                        <a:pt x="258" y="30"/>
                      </a:lnTo>
                      <a:lnTo>
                        <a:pt x="240" y="30"/>
                      </a:lnTo>
                      <a:lnTo>
                        <a:pt x="240" y="37"/>
                      </a:lnTo>
                      <a:lnTo>
                        <a:pt x="252" y="43"/>
                      </a:lnTo>
                      <a:lnTo>
                        <a:pt x="277" y="55"/>
                      </a:lnTo>
                      <a:lnTo>
                        <a:pt x="277" y="61"/>
                      </a:lnTo>
                      <a:lnTo>
                        <a:pt x="283" y="61"/>
                      </a:lnTo>
                      <a:lnTo>
                        <a:pt x="265" y="61"/>
                      </a:lnTo>
                      <a:close/>
                    </a:path>
                  </a:pathLst>
                </a:custGeom>
                <a:solidFill>
                  <a:srgbClr val="BFBFBF"/>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Freeform 21"/>
                <p:cNvSpPr>
                  <a:spLocks noChangeAspect="1"/>
                </p:cNvSpPr>
                <p:nvPr/>
              </p:nvSpPr>
              <p:spPr bwMode="auto">
                <a:xfrm>
                  <a:off x="4953018" y="154"/>
                  <a:ext cx="4" cy="4"/>
                </a:xfrm>
                <a:custGeom>
                  <a:avLst/>
                  <a:gdLst>
                    <a:gd name="T0" fmla="*/ 6 w 19"/>
                    <a:gd name="T1" fmla="*/ 0 h 20"/>
                    <a:gd name="T2" fmla="*/ 18 w 19"/>
                    <a:gd name="T3" fmla="*/ 6 h 20"/>
                    <a:gd name="T4" fmla="*/ 18 w 19"/>
                    <a:gd name="T5" fmla="*/ 13 h 20"/>
                    <a:gd name="T6" fmla="*/ 12 w 19"/>
                    <a:gd name="T7" fmla="*/ 19 h 20"/>
                    <a:gd name="T8" fmla="*/ 6 w 19"/>
                    <a:gd name="T9" fmla="*/ 19 h 20"/>
                    <a:gd name="T10" fmla="*/ 0 w 19"/>
                    <a:gd name="T11" fmla="*/ 6 h 20"/>
                    <a:gd name="T12" fmla="*/ 0 w 19"/>
                    <a:gd name="T13" fmla="*/ 0 h 20"/>
                    <a:gd name="T14" fmla="*/ 0 w 19"/>
                    <a:gd name="T15" fmla="*/ 0 h 20"/>
                    <a:gd name="T16" fmla="*/ 6 w 19"/>
                    <a:gd name="T17" fmla="*/ 0 h 20"/>
                    <a:gd name="T18" fmla="*/ 6 w 19"/>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20">
                      <a:moveTo>
                        <a:pt x="6" y="0"/>
                      </a:moveTo>
                      <a:lnTo>
                        <a:pt x="18" y="6"/>
                      </a:lnTo>
                      <a:lnTo>
                        <a:pt x="18" y="13"/>
                      </a:lnTo>
                      <a:lnTo>
                        <a:pt x="12" y="19"/>
                      </a:lnTo>
                      <a:lnTo>
                        <a:pt x="6" y="19"/>
                      </a:lnTo>
                      <a:lnTo>
                        <a:pt x="0" y="6"/>
                      </a:lnTo>
                      <a:lnTo>
                        <a:pt x="0" y="0"/>
                      </a:lnTo>
                      <a:lnTo>
                        <a:pt x="6" y="0"/>
                      </a:lnTo>
                      <a:close/>
                    </a:path>
                  </a:pathLst>
                </a:custGeom>
                <a:solidFill>
                  <a:srgbClr val="BFBFBF"/>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Freeform 22"/>
                <p:cNvSpPr>
                  <a:spLocks noChangeAspect="1"/>
                </p:cNvSpPr>
                <p:nvPr/>
              </p:nvSpPr>
              <p:spPr bwMode="auto">
                <a:xfrm>
                  <a:off x="4953014" y="143"/>
                  <a:ext cx="5" cy="10"/>
                </a:xfrm>
                <a:custGeom>
                  <a:avLst/>
                  <a:gdLst>
                    <a:gd name="T0" fmla="*/ 12 w 26"/>
                    <a:gd name="T1" fmla="*/ 0 h 62"/>
                    <a:gd name="T2" fmla="*/ 25 w 26"/>
                    <a:gd name="T3" fmla="*/ 18 h 62"/>
                    <a:gd name="T4" fmla="*/ 25 w 26"/>
                    <a:gd name="T5" fmla="*/ 43 h 62"/>
                    <a:gd name="T6" fmla="*/ 25 w 26"/>
                    <a:gd name="T7" fmla="*/ 61 h 62"/>
                    <a:gd name="T8" fmla="*/ 25 w 26"/>
                    <a:gd name="T9" fmla="*/ 61 h 62"/>
                    <a:gd name="T10" fmla="*/ 0 w 26"/>
                    <a:gd name="T11" fmla="*/ 6 h 62"/>
                    <a:gd name="T12" fmla="*/ 0 w 26"/>
                    <a:gd name="T13" fmla="*/ 0 h 62"/>
                    <a:gd name="T14" fmla="*/ 12 w 26"/>
                    <a:gd name="T15" fmla="*/ 0 h 62"/>
                    <a:gd name="T16" fmla="*/ 12 w 26"/>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62">
                      <a:moveTo>
                        <a:pt x="12" y="0"/>
                      </a:moveTo>
                      <a:lnTo>
                        <a:pt x="25" y="18"/>
                      </a:lnTo>
                      <a:lnTo>
                        <a:pt x="25" y="43"/>
                      </a:lnTo>
                      <a:lnTo>
                        <a:pt x="25" y="61"/>
                      </a:lnTo>
                      <a:lnTo>
                        <a:pt x="0" y="6"/>
                      </a:lnTo>
                      <a:lnTo>
                        <a:pt x="0" y="0"/>
                      </a:lnTo>
                      <a:lnTo>
                        <a:pt x="12" y="0"/>
                      </a:lnTo>
                      <a:close/>
                    </a:path>
                  </a:pathLst>
                </a:custGeom>
                <a:solidFill>
                  <a:srgbClr val="BFBFBF"/>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Freeform 23"/>
                <p:cNvSpPr>
                  <a:spLocks noChangeAspect="1"/>
                </p:cNvSpPr>
                <p:nvPr/>
              </p:nvSpPr>
              <p:spPr bwMode="auto">
                <a:xfrm>
                  <a:off x="4953010" y="138"/>
                  <a:ext cx="4" cy="5"/>
                </a:xfrm>
                <a:custGeom>
                  <a:avLst/>
                  <a:gdLst>
                    <a:gd name="T0" fmla="*/ 0 w 19"/>
                    <a:gd name="T1" fmla="*/ 0 h 32"/>
                    <a:gd name="T2" fmla="*/ 6 w 19"/>
                    <a:gd name="T3" fmla="*/ 6 h 32"/>
                    <a:gd name="T4" fmla="*/ 18 w 19"/>
                    <a:gd name="T5" fmla="*/ 12 h 32"/>
                    <a:gd name="T6" fmla="*/ 18 w 19"/>
                    <a:gd name="T7" fmla="*/ 25 h 32"/>
                    <a:gd name="T8" fmla="*/ 18 w 19"/>
                    <a:gd name="T9" fmla="*/ 31 h 32"/>
                    <a:gd name="T10" fmla="*/ 6 w 19"/>
                    <a:gd name="T11" fmla="*/ 25 h 32"/>
                    <a:gd name="T12" fmla="*/ 0 w 19"/>
                    <a:gd name="T13" fmla="*/ 6 h 32"/>
                    <a:gd name="T14" fmla="*/ 0 w 19"/>
                    <a:gd name="T15" fmla="*/ 0 h 32"/>
                    <a:gd name="T16" fmla="*/ 0 w 19"/>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2">
                      <a:moveTo>
                        <a:pt x="0" y="0"/>
                      </a:moveTo>
                      <a:lnTo>
                        <a:pt x="6" y="6"/>
                      </a:lnTo>
                      <a:lnTo>
                        <a:pt x="18" y="12"/>
                      </a:lnTo>
                      <a:lnTo>
                        <a:pt x="18" y="25"/>
                      </a:lnTo>
                      <a:lnTo>
                        <a:pt x="18" y="31"/>
                      </a:lnTo>
                      <a:lnTo>
                        <a:pt x="6" y="25"/>
                      </a:lnTo>
                      <a:lnTo>
                        <a:pt x="0" y="6"/>
                      </a:lnTo>
                      <a:lnTo>
                        <a:pt x="0" y="0"/>
                      </a:lnTo>
                      <a:close/>
                    </a:path>
                  </a:pathLst>
                </a:custGeom>
                <a:solidFill>
                  <a:srgbClr val="BFBFBF"/>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Freeform 24"/>
                <p:cNvSpPr>
                  <a:spLocks noChangeAspect="1"/>
                </p:cNvSpPr>
                <p:nvPr/>
              </p:nvSpPr>
              <p:spPr bwMode="auto">
                <a:xfrm>
                  <a:off x="4953011" y="122"/>
                  <a:ext cx="8" cy="21"/>
                </a:xfrm>
                <a:custGeom>
                  <a:avLst/>
                  <a:gdLst>
                    <a:gd name="T0" fmla="*/ 6 w 44"/>
                    <a:gd name="T1" fmla="*/ 0 h 130"/>
                    <a:gd name="T2" fmla="*/ 24 w 44"/>
                    <a:gd name="T3" fmla="*/ 19 h 130"/>
                    <a:gd name="T4" fmla="*/ 37 w 44"/>
                    <a:gd name="T5" fmla="*/ 43 h 130"/>
                    <a:gd name="T6" fmla="*/ 37 w 44"/>
                    <a:gd name="T7" fmla="*/ 61 h 130"/>
                    <a:gd name="T8" fmla="*/ 43 w 44"/>
                    <a:gd name="T9" fmla="*/ 74 h 130"/>
                    <a:gd name="T10" fmla="*/ 43 w 44"/>
                    <a:gd name="T11" fmla="*/ 104 h 130"/>
                    <a:gd name="T12" fmla="*/ 43 w 44"/>
                    <a:gd name="T13" fmla="*/ 117 h 130"/>
                    <a:gd name="T14" fmla="*/ 30 w 44"/>
                    <a:gd name="T15" fmla="*/ 129 h 130"/>
                    <a:gd name="T16" fmla="*/ 18 w 44"/>
                    <a:gd name="T17" fmla="*/ 86 h 130"/>
                    <a:gd name="T18" fmla="*/ 24 w 44"/>
                    <a:gd name="T19" fmla="*/ 74 h 130"/>
                    <a:gd name="T20" fmla="*/ 24 w 44"/>
                    <a:gd name="T21" fmla="*/ 68 h 130"/>
                    <a:gd name="T22" fmla="*/ 24 w 44"/>
                    <a:gd name="T23" fmla="*/ 55 h 130"/>
                    <a:gd name="T24" fmla="*/ 18 w 44"/>
                    <a:gd name="T25" fmla="*/ 43 h 130"/>
                    <a:gd name="T26" fmla="*/ 18 w 44"/>
                    <a:gd name="T27" fmla="*/ 31 h 130"/>
                    <a:gd name="T28" fmla="*/ 12 w 44"/>
                    <a:gd name="T29" fmla="*/ 19 h 130"/>
                    <a:gd name="T30" fmla="*/ 0 w 44"/>
                    <a:gd name="T31" fmla="*/ 0 h 130"/>
                    <a:gd name="T32" fmla="*/ 0 w 44"/>
                    <a:gd name="T33" fmla="*/ 0 h 130"/>
                    <a:gd name="T34" fmla="*/ 6 w 44"/>
                    <a:gd name="T35" fmla="*/ 0 h 130"/>
                    <a:gd name="T36" fmla="*/ 6 w 44"/>
                    <a:gd name="T3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130">
                      <a:moveTo>
                        <a:pt x="6" y="0"/>
                      </a:moveTo>
                      <a:lnTo>
                        <a:pt x="24" y="19"/>
                      </a:lnTo>
                      <a:lnTo>
                        <a:pt x="37" y="43"/>
                      </a:lnTo>
                      <a:lnTo>
                        <a:pt x="37" y="61"/>
                      </a:lnTo>
                      <a:lnTo>
                        <a:pt x="43" y="74"/>
                      </a:lnTo>
                      <a:lnTo>
                        <a:pt x="43" y="104"/>
                      </a:lnTo>
                      <a:lnTo>
                        <a:pt x="43" y="117"/>
                      </a:lnTo>
                      <a:lnTo>
                        <a:pt x="30" y="129"/>
                      </a:lnTo>
                      <a:lnTo>
                        <a:pt x="18" y="86"/>
                      </a:lnTo>
                      <a:lnTo>
                        <a:pt x="24" y="74"/>
                      </a:lnTo>
                      <a:lnTo>
                        <a:pt x="24" y="68"/>
                      </a:lnTo>
                      <a:lnTo>
                        <a:pt x="24" y="55"/>
                      </a:lnTo>
                      <a:lnTo>
                        <a:pt x="18" y="43"/>
                      </a:lnTo>
                      <a:lnTo>
                        <a:pt x="18" y="31"/>
                      </a:lnTo>
                      <a:lnTo>
                        <a:pt x="12" y="19"/>
                      </a:lnTo>
                      <a:lnTo>
                        <a:pt x="0" y="0"/>
                      </a:lnTo>
                      <a:lnTo>
                        <a:pt x="6" y="0"/>
                      </a:lnTo>
                      <a:close/>
                    </a:path>
                  </a:pathLst>
                </a:custGeom>
                <a:solidFill>
                  <a:srgbClr val="BFBFBF"/>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Freeform 25"/>
                <p:cNvSpPr>
                  <a:spLocks noChangeAspect="1"/>
                </p:cNvSpPr>
                <p:nvPr/>
              </p:nvSpPr>
              <p:spPr bwMode="auto">
                <a:xfrm>
                  <a:off x="4953062" y="113"/>
                  <a:ext cx="9" cy="8"/>
                </a:xfrm>
                <a:custGeom>
                  <a:avLst/>
                  <a:gdLst>
                    <a:gd name="T0" fmla="*/ 0 w 56"/>
                    <a:gd name="T1" fmla="*/ 25 h 44"/>
                    <a:gd name="T2" fmla="*/ 12 w 56"/>
                    <a:gd name="T3" fmla="*/ 31 h 44"/>
                    <a:gd name="T4" fmla="*/ 25 w 56"/>
                    <a:gd name="T5" fmla="*/ 43 h 44"/>
                    <a:gd name="T6" fmla="*/ 37 w 56"/>
                    <a:gd name="T7" fmla="*/ 37 h 44"/>
                    <a:gd name="T8" fmla="*/ 43 w 56"/>
                    <a:gd name="T9" fmla="*/ 31 h 44"/>
                    <a:gd name="T10" fmla="*/ 37 w 56"/>
                    <a:gd name="T11" fmla="*/ 25 h 44"/>
                    <a:gd name="T12" fmla="*/ 37 w 56"/>
                    <a:gd name="T13" fmla="*/ 12 h 44"/>
                    <a:gd name="T14" fmla="*/ 55 w 56"/>
                    <a:gd name="T15" fmla="*/ 6 h 44"/>
                    <a:gd name="T16" fmla="*/ 55 w 56"/>
                    <a:gd name="T17" fmla="*/ 0 h 44"/>
                    <a:gd name="T18" fmla="*/ 49 w 56"/>
                    <a:gd name="T19" fmla="*/ 0 h 44"/>
                    <a:gd name="T20" fmla="*/ 37 w 56"/>
                    <a:gd name="T21" fmla="*/ 0 h 44"/>
                    <a:gd name="T22" fmla="*/ 25 w 56"/>
                    <a:gd name="T23" fmla="*/ 0 h 44"/>
                    <a:gd name="T24" fmla="*/ 12 w 56"/>
                    <a:gd name="T25" fmla="*/ 12 h 44"/>
                    <a:gd name="T26" fmla="*/ 0 w 56"/>
                    <a:gd name="T27" fmla="*/ 25 h 44"/>
                    <a:gd name="T28" fmla="*/ 0 w 56"/>
                    <a:gd name="T29" fmla="*/ 2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44">
                      <a:moveTo>
                        <a:pt x="0" y="25"/>
                      </a:moveTo>
                      <a:lnTo>
                        <a:pt x="12" y="31"/>
                      </a:lnTo>
                      <a:lnTo>
                        <a:pt x="25" y="43"/>
                      </a:lnTo>
                      <a:lnTo>
                        <a:pt x="37" y="37"/>
                      </a:lnTo>
                      <a:lnTo>
                        <a:pt x="43" y="31"/>
                      </a:lnTo>
                      <a:lnTo>
                        <a:pt x="37" y="25"/>
                      </a:lnTo>
                      <a:lnTo>
                        <a:pt x="37" y="12"/>
                      </a:lnTo>
                      <a:lnTo>
                        <a:pt x="55" y="6"/>
                      </a:lnTo>
                      <a:lnTo>
                        <a:pt x="55" y="0"/>
                      </a:lnTo>
                      <a:lnTo>
                        <a:pt x="49" y="0"/>
                      </a:lnTo>
                      <a:lnTo>
                        <a:pt x="37" y="0"/>
                      </a:lnTo>
                      <a:lnTo>
                        <a:pt x="25" y="0"/>
                      </a:lnTo>
                      <a:lnTo>
                        <a:pt x="12" y="12"/>
                      </a:lnTo>
                      <a:lnTo>
                        <a:pt x="0" y="25"/>
                      </a:lnTo>
                      <a:close/>
                    </a:path>
                  </a:pathLst>
                </a:custGeom>
                <a:solidFill>
                  <a:srgbClr val="BFBFBF"/>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Freeform 26"/>
                <p:cNvSpPr>
                  <a:spLocks noChangeAspect="1"/>
                </p:cNvSpPr>
                <p:nvPr/>
              </p:nvSpPr>
              <p:spPr bwMode="auto">
                <a:xfrm>
                  <a:off x="4953076" y="65"/>
                  <a:ext cx="4" cy="8"/>
                </a:xfrm>
                <a:custGeom>
                  <a:avLst/>
                  <a:gdLst>
                    <a:gd name="T0" fmla="*/ 25 w 26"/>
                    <a:gd name="T1" fmla="*/ 6 h 44"/>
                    <a:gd name="T2" fmla="*/ 25 w 26"/>
                    <a:gd name="T3" fmla="*/ 19 h 44"/>
                    <a:gd name="T4" fmla="*/ 25 w 26"/>
                    <a:gd name="T5" fmla="*/ 37 h 44"/>
                    <a:gd name="T6" fmla="*/ 6 w 26"/>
                    <a:gd name="T7" fmla="*/ 31 h 44"/>
                    <a:gd name="T8" fmla="*/ 6 w 26"/>
                    <a:gd name="T9" fmla="*/ 43 h 44"/>
                    <a:gd name="T10" fmla="*/ 0 w 26"/>
                    <a:gd name="T11" fmla="*/ 37 h 44"/>
                    <a:gd name="T12" fmla="*/ 0 w 26"/>
                    <a:gd name="T13" fmla="*/ 6 h 44"/>
                    <a:gd name="T14" fmla="*/ 6 w 26"/>
                    <a:gd name="T15" fmla="*/ 6 h 44"/>
                    <a:gd name="T16" fmla="*/ 12 w 26"/>
                    <a:gd name="T17" fmla="*/ 6 h 44"/>
                    <a:gd name="T18" fmla="*/ 25 w 26"/>
                    <a:gd name="T19" fmla="*/ 0 h 44"/>
                    <a:gd name="T20" fmla="*/ 25 w 26"/>
                    <a:gd name="T21" fmla="*/ 6 h 44"/>
                    <a:gd name="T22" fmla="*/ 25 w 26"/>
                    <a:gd name="T23"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4">
                      <a:moveTo>
                        <a:pt x="25" y="6"/>
                      </a:moveTo>
                      <a:lnTo>
                        <a:pt x="25" y="19"/>
                      </a:lnTo>
                      <a:lnTo>
                        <a:pt x="25" y="37"/>
                      </a:lnTo>
                      <a:lnTo>
                        <a:pt x="6" y="31"/>
                      </a:lnTo>
                      <a:lnTo>
                        <a:pt x="6" y="43"/>
                      </a:lnTo>
                      <a:lnTo>
                        <a:pt x="0" y="37"/>
                      </a:lnTo>
                      <a:lnTo>
                        <a:pt x="0" y="6"/>
                      </a:lnTo>
                      <a:lnTo>
                        <a:pt x="6" y="6"/>
                      </a:lnTo>
                      <a:lnTo>
                        <a:pt x="12" y="6"/>
                      </a:lnTo>
                      <a:lnTo>
                        <a:pt x="25" y="0"/>
                      </a:lnTo>
                      <a:lnTo>
                        <a:pt x="25" y="6"/>
                      </a:lnTo>
                      <a:close/>
                    </a:path>
                  </a:pathLst>
                </a:custGeom>
                <a:solidFill>
                  <a:srgbClr val="BFBFBF"/>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Freeform 27"/>
                <p:cNvSpPr>
                  <a:spLocks noChangeAspect="1"/>
                </p:cNvSpPr>
                <p:nvPr/>
              </p:nvSpPr>
              <p:spPr bwMode="auto">
                <a:xfrm>
                  <a:off x="4953080" y="54"/>
                  <a:ext cx="24" cy="35"/>
                </a:xfrm>
                <a:custGeom>
                  <a:avLst/>
                  <a:gdLst>
                    <a:gd name="T0" fmla="*/ 92 w 142"/>
                    <a:gd name="T1" fmla="*/ 18 h 209"/>
                    <a:gd name="T2" fmla="*/ 73 w 142"/>
                    <a:gd name="T3" fmla="*/ 43 h 209"/>
                    <a:gd name="T4" fmla="*/ 80 w 142"/>
                    <a:gd name="T5" fmla="*/ 67 h 209"/>
                    <a:gd name="T6" fmla="*/ 86 w 142"/>
                    <a:gd name="T7" fmla="*/ 86 h 209"/>
                    <a:gd name="T8" fmla="*/ 73 w 142"/>
                    <a:gd name="T9" fmla="*/ 92 h 209"/>
                    <a:gd name="T10" fmla="*/ 67 w 142"/>
                    <a:gd name="T11" fmla="*/ 104 h 209"/>
                    <a:gd name="T12" fmla="*/ 55 w 142"/>
                    <a:gd name="T13" fmla="*/ 110 h 209"/>
                    <a:gd name="T14" fmla="*/ 43 w 142"/>
                    <a:gd name="T15" fmla="*/ 122 h 209"/>
                    <a:gd name="T16" fmla="*/ 30 w 142"/>
                    <a:gd name="T17" fmla="*/ 122 h 209"/>
                    <a:gd name="T18" fmla="*/ 24 w 142"/>
                    <a:gd name="T19" fmla="*/ 110 h 209"/>
                    <a:gd name="T20" fmla="*/ 24 w 142"/>
                    <a:gd name="T21" fmla="*/ 110 h 209"/>
                    <a:gd name="T22" fmla="*/ 18 w 142"/>
                    <a:gd name="T23" fmla="*/ 110 h 209"/>
                    <a:gd name="T24" fmla="*/ 6 w 142"/>
                    <a:gd name="T25" fmla="*/ 116 h 209"/>
                    <a:gd name="T26" fmla="*/ 0 w 142"/>
                    <a:gd name="T27" fmla="*/ 128 h 209"/>
                    <a:gd name="T28" fmla="*/ 18 w 142"/>
                    <a:gd name="T29" fmla="*/ 135 h 209"/>
                    <a:gd name="T30" fmla="*/ 12 w 142"/>
                    <a:gd name="T31" fmla="*/ 147 h 209"/>
                    <a:gd name="T32" fmla="*/ 6 w 142"/>
                    <a:gd name="T33" fmla="*/ 153 h 209"/>
                    <a:gd name="T34" fmla="*/ 0 w 142"/>
                    <a:gd name="T35" fmla="*/ 184 h 209"/>
                    <a:gd name="T36" fmla="*/ 6 w 142"/>
                    <a:gd name="T37" fmla="*/ 208 h 209"/>
                    <a:gd name="T38" fmla="*/ 18 w 142"/>
                    <a:gd name="T39" fmla="*/ 202 h 209"/>
                    <a:gd name="T40" fmla="*/ 24 w 142"/>
                    <a:gd name="T41" fmla="*/ 190 h 209"/>
                    <a:gd name="T42" fmla="*/ 24 w 142"/>
                    <a:gd name="T43" fmla="*/ 208 h 209"/>
                    <a:gd name="T44" fmla="*/ 37 w 142"/>
                    <a:gd name="T45" fmla="*/ 208 h 209"/>
                    <a:gd name="T46" fmla="*/ 49 w 142"/>
                    <a:gd name="T47" fmla="*/ 177 h 209"/>
                    <a:gd name="T48" fmla="*/ 49 w 142"/>
                    <a:gd name="T49" fmla="*/ 165 h 209"/>
                    <a:gd name="T50" fmla="*/ 49 w 142"/>
                    <a:gd name="T51" fmla="*/ 159 h 209"/>
                    <a:gd name="T52" fmla="*/ 55 w 142"/>
                    <a:gd name="T53" fmla="*/ 159 h 209"/>
                    <a:gd name="T54" fmla="*/ 55 w 142"/>
                    <a:gd name="T55" fmla="*/ 159 h 209"/>
                    <a:gd name="T56" fmla="*/ 55 w 142"/>
                    <a:gd name="T57" fmla="*/ 177 h 209"/>
                    <a:gd name="T58" fmla="*/ 80 w 142"/>
                    <a:gd name="T59" fmla="*/ 165 h 209"/>
                    <a:gd name="T60" fmla="*/ 80 w 142"/>
                    <a:gd name="T61" fmla="*/ 135 h 209"/>
                    <a:gd name="T62" fmla="*/ 98 w 142"/>
                    <a:gd name="T63" fmla="*/ 122 h 209"/>
                    <a:gd name="T64" fmla="*/ 123 w 142"/>
                    <a:gd name="T65" fmla="*/ 110 h 209"/>
                    <a:gd name="T66" fmla="*/ 123 w 142"/>
                    <a:gd name="T67" fmla="*/ 92 h 209"/>
                    <a:gd name="T68" fmla="*/ 129 w 142"/>
                    <a:gd name="T69" fmla="*/ 73 h 209"/>
                    <a:gd name="T70" fmla="*/ 135 w 142"/>
                    <a:gd name="T71" fmla="*/ 73 h 209"/>
                    <a:gd name="T72" fmla="*/ 141 w 142"/>
                    <a:gd name="T73" fmla="*/ 61 h 209"/>
                    <a:gd name="T74" fmla="*/ 135 w 142"/>
                    <a:gd name="T75" fmla="*/ 61 h 209"/>
                    <a:gd name="T76" fmla="*/ 123 w 142"/>
                    <a:gd name="T77" fmla="*/ 61 h 209"/>
                    <a:gd name="T78" fmla="*/ 123 w 142"/>
                    <a:gd name="T79" fmla="*/ 55 h 209"/>
                    <a:gd name="T80" fmla="*/ 135 w 142"/>
                    <a:gd name="T81" fmla="*/ 55 h 209"/>
                    <a:gd name="T82" fmla="*/ 135 w 142"/>
                    <a:gd name="T83" fmla="*/ 37 h 209"/>
                    <a:gd name="T84" fmla="*/ 129 w 142"/>
                    <a:gd name="T85" fmla="*/ 24 h 209"/>
                    <a:gd name="T86" fmla="*/ 129 w 142"/>
                    <a:gd name="T87" fmla="*/ 12 h 209"/>
                    <a:gd name="T88" fmla="*/ 135 w 142"/>
                    <a:gd name="T89" fmla="*/ 6 h 209"/>
                    <a:gd name="T90" fmla="*/ 117 w 142"/>
                    <a:gd name="T91" fmla="*/ 0 h 209"/>
                    <a:gd name="T92" fmla="*/ 123 w 142"/>
                    <a:gd name="T93" fmla="*/ 12 h 209"/>
                    <a:gd name="T94" fmla="*/ 92 w 142"/>
                    <a:gd name="T95" fmla="*/ 18 h 209"/>
                    <a:gd name="T96" fmla="*/ 92 w 142"/>
                    <a:gd name="T97" fmla="*/ 1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209">
                      <a:moveTo>
                        <a:pt x="92" y="18"/>
                      </a:moveTo>
                      <a:lnTo>
                        <a:pt x="73" y="43"/>
                      </a:lnTo>
                      <a:lnTo>
                        <a:pt x="80" y="67"/>
                      </a:lnTo>
                      <a:lnTo>
                        <a:pt x="86" y="86"/>
                      </a:lnTo>
                      <a:lnTo>
                        <a:pt x="73" y="92"/>
                      </a:lnTo>
                      <a:lnTo>
                        <a:pt x="67" y="104"/>
                      </a:lnTo>
                      <a:lnTo>
                        <a:pt x="55" y="110"/>
                      </a:lnTo>
                      <a:lnTo>
                        <a:pt x="43" y="122"/>
                      </a:lnTo>
                      <a:lnTo>
                        <a:pt x="30" y="122"/>
                      </a:lnTo>
                      <a:lnTo>
                        <a:pt x="24" y="110"/>
                      </a:lnTo>
                      <a:lnTo>
                        <a:pt x="18" y="110"/>
                      </a:lnTo>
                      <a:lnTo>
                        <a:pt x="6" y="116"/>
                      </a:lnTo>
                      <a:lnTo>
                        <a:pt x="0" y="128"/>
                      </a:lnTo>
                      <a:lnTo>
                        <a:pt x="18" y="135"/>
                      </a:lnTo>
                      <a:lnTo>
                        <a:pt x="12" y="147"/>
                      </a:lnTo>
                      <a:lnTo>
                        <a:pt x="6" y="153"/>
                      </a:lnTo>
                      <a:lnTo>
                        <a:pt x="0" y="184"/>
                      </a:lnTo>
                      <a:lnTo>
                        <a:pt x="6" y="208"/>
                      </a:lnTo>
                      <a:lnTo>
                        <a:pt x="18" y="202"/>
                      </a:lnTo>
                      <a:lnTo>
                        <a:pt x="24" y="190"/>
                      </a:lnTo>
                      <a:lnTo>
                        <a:pt x="24" y="208"/>
                      </a:lnTo>
                      <a:lnTo>
                        <a:pt x="37" y="208"/>
                      </a:lnTo>
                      <a:lnTo>
                        <a:pt x="49" y="177"/>
                      </a:lnTo>
                      <a:lnTo>
                        <a:pt x="49" y="165"/>
                      </a:lnTo>
                      <a:lnTo>
                        <a:pt x="49" y="159"/>
                      </a:lnTo>
                      <a:lnTo>
                        <a:pt x="55" y="159"/>
                      </a:lnTo>
                      <a:lnTo>
                        <a:pt x="55" y="177"/>
                      </a:lnTo>
                      <a:lnTo>
                        <a:pt x="80" y="165"/>
                      </a:lnTo>
                      <a:lnTo>
                        <a:pt x="80" y="135"/>
                      </a:lnTo>
                      <a:lnTo>
                        <a:pt x="98" y="122"/>
                      </a:lnTo>
                      <a:lnTo>
                        <a:pt x="123" y="110"/>
                      </a:lnTo>
                      <a:lnTo>
                        <a:pt x="123" y="92"/>
                      </a:lnTo>
                      <a:lnTo>
                        <a:pt x="129" y="73"/>
                      </a:lnTo>
                      <a:lnTo>
                        <a:pt x="135" y="73"/>
                      </a:lnTo>
                      <a:lnTo>
                        <a:pt x="141" y="61"/>
                      </a:lnTo>
                      <a:lnTo>
                        <a:pt x="135" y="61"/>
                      </a:lnTo>
                      <a:lnTo>
                        <a:pt x="123" y="61"/>
                      </a:lnTo>
                      <a:lnTo>
                        <a:pt x="123" y="55"/>
                      </a:lnTo>
                      <a:lnTo>
                        <a:pt x="135" y="55"/>
                      </a:lnTo>
                      <a:lnTo>
                        <a:pt x="135" y="37"/>
                      </a:lnTo>
                      <a:lnTo>
                        <a:pt x="129" y="24"/>
                      </a:lnTo>
                      <a:lnTo>
                        <a:pt x="129" y="12"/>
                      </a:lnTo>
                      <a:lnTo>
                        <a:pt x="135" y="6"/>
                      </a:lnTo>
                      <a:lnTo>
                        <a:pt x="117" y="0"/>
                      </a:lnTo>
                      <a:lnTo>
                        <a:pt x="123" y="12"/>
                      </a:lnTo>
                      <a:lnTo>
                        <a:pt x="92" y="18"/>
                      </a:lnTo>
                      <a:close/>
                    </a:path>
                  </a:pathLst>
                </a:custGeom>
                <a:solidFill>
                  <a:srgbClr val="BFBFBF"/>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Freeform 28"/>
                <p:cNvSpPr>
                  <a:spLocks noChangeAspect="1"/>
                </p:cNvSpPr>
                <p:nvPr/>
              </p:nvSpPr>
              <p:spPr bwMode="auto">
                <a:xfrm>
                  <a:off x="4953001" y="9"/>
                  <a:ext cx="128" cy="245"/>
                </a:xfrm>
                <a:custGeom>
                  <a:avLst/>
                  <a:gdLst>
                    <a:gd name="T0" fmla="*/ 129 w 770"/>
                    <a:gd name="T1" fmla="*/ 1281 h 1472"/>
                    <a:gd name="T2" fmla="*/ 12 w 770"/>
                    <a:gd name="T3" fmla="*/ 987 h 1472"/>
                    <a:gd name="T4" fmla="*/ 25 w 770"/>
                    <a:gd name="T5" fmla="*/ 852 h 1472"/>
                    <a:gd name="T6" fmla="*/ 25 w 770"/>
                    <a:gd name="T7" fmla="*/ 717 h 1472"/>
                    <a:gd name="T8" fmla="*/ 37 w 770"/>
                    <a:gd name="T9" fmla="*/ 546 h 1472"/>
                    <a:gd name="T10" fmla="*/ 203 w 770"/>
                    <a:gd name="T11" fmla="*/ 251 h 1472"/>
                    <a:gd name="T12" fmla="*/ 431 w 770"/>
                    <a:gd name="T13" fmla="*/ 123 h 1472"/>
                    <a:gd name="T14" fmla="*/ 603 w 770"/>
                    <a:gd name="T15" fmla="*/ 55 h 1472"/>
                    <a:gd name="T16" fmla="*/ 664 w 770"/>
                    <a:gd name="T17" fmla="*/ 6 h 1472"/>
                    <a:gd name="T18" fmla="*/ 695 w 770"/>
                    <a:gd name="T19" fmla="*/ 19 h 1472"/>
                    <a:gd name="T20" fmla="*/ 763 w 770"/>
                    <a:gd name="T21" fmla="*/ 55 h 1472"/>
                    <a:gd name="T22" fmla="*/ 707 w 770"/>
                    <a:gd name="T23" fmla="*/ 98 h 1472"/>
                    <a:gd name="T24" fmla="*/ 615 w 770"/>
                    <a:gd name="T25" fmla="*/ 159 h 1472"/>
                    <a:gd name="T26" fmla="*/ 603 w 770"/>
                    <a:gd name="T27" fmla="*/ 184 h 1472"/>
                    <a:gd name="T28" fmla="*/ 689 w 770"/>
                    <a:gd name="T29" fmla="*/ 196 h 1472"/>
                    <a:gd name="T30" fmla="*/ 664 w 770"/>
                    <a:gd name="T31" fmla="*/ 227 h 1472"/>
                    <a:gd name="T32" fmla="*/ 726 w 770"/>
                    <a:gd name="T33" fmla="*/ 276 h 1472"/>
                    <a:gd name="T34" fmla="*/ 726 w 770"/>
                    <a:gd name="T35" fmla="*/ 307 h 1472"/>
                    <a:gd name="T36" fmla="*/ 615 w 770"/>
                    <a:gd name="T37" fmla="*/ 282 h 1472"/>
                    <a:gd name="T38" fmla="*/ 658 w 770"/>
                    <a:gd name="T39" fmla="*/ 227 h 1472"/>
                    <a:gd name="T40" fmla="*/ 609 w 770"/>
                    <a:gd name="T41" fmla="*/ 227 h 1472"/>
                    <a:gd name="T42" fmla="*/ 584 w 770"/>
                    <a:gd name="T43" fmla="*/ 264 h 1472"/>
                    <a:gd name="T44" fmla="*/ 554 w 770"/>
                    <a:gd name="T45" fmla="*/ 251 h 1472"/>
                    <a:gd name="T46" fmla="*/ 523 w 770"/>
                    <a:gd name="T47" fmla="*/ 227 h 1472"/>
                    <a:gd name="T48" fmla="*/ 517 w 770"/>
                    <a:gd name="T49" fmla="*/ 258 h 1472"/>
                    <a:gd name="T50" fmla="*/ 566 w 770"/>
                    <a:gd name="T51" fmla="*/ 288 h 1472"/>
                    <a:gd name="T52" fmla="*/ 541 w 770"/>
                    <a:gd name="T53" fmla="*/ 337 h 1472"/>
                    <a:gd name="T54" fmla="*/ 394 w 770"/>
                    <a:gd name="T55" fmla="*/ 331 h 1472"/>
                    <a:gd name="T56" fmla="*/ 357 w 770"/>
                    <a:gd name="T57" fmla="*/ 411 h 1472"/>
                    <a:gd name="T58" fmla="*/ 338 w 770"/>
                    <a:gd name="T59" fmla="*/ 472 h 1472"/>
                    <a:gd name="T60" fmla="*/ 449 w 770"/>
                    <a:gd name="T61" fmla="*/ 398 h 1472"/>
                    <a:gd name="T62" fmla="*/ 443 w 770"/>
                    <a:gd name="T63" fmla="*/ 496 h 1472"/>
                    <a:gd name="T64" fmla="*/ 431 w 770"/>
                    <a:gd name="T65" fmla="*/ 558 h 1472"/>
                    <a:gd name="T66" fmla="*/ 369 w 770"/>
                    <a:gd name="T67" fmla="*/ 595 h 1472"/>
                    <a:gd name="T68" fmla="*/ 338 w 770"/>
                    <a:gd name="T69" fmla="*/ 570 h 1472"/>
                    <a:gd name="T70" fmla="*/ 338 w 770"/>
                    <a:gd name="T71" fmla="*/ 619 h 1472"/>
                    <a:gd name="T72" fmla="*/ 295 w 770"/>
                    <a:gd name="T73" fmla="*/ 650 h 1472"/>
                    <a:gd name="T74" fmla="*/ 252 w 770"/>
                    <a:gd name="T75" fmla="*/ 631 h 1472"/>
                    <a:gd name="T76" fmla="*/ 129 w 770"/>
                    <a:gd name="T77" fmla="*/ 625 h 1472"/>
                    <a:gd name="T78" fmla="*/ 123 w 770"/>
                    <a:gd name="T79" fmla="*/ 595 h 1472"/>
                    <a:gd name="T80" fmla="*/ 99 w 770"/>
                    <a:gd name="T81" fmla="*/ 490 h 1472"/>
                    <a:gd name="T82" fmla="*/ 68 w 770"/>
                    <a:gd name="T83" fmla="*/ 613 h 1472"/>
                    <a:gd name="T84" fmla="*/ 43 w 770"/>
                    <a:gd name="T85" fmla="*/ 729 h 1472"/>
                    <a:gd name="T86" fmla="*/ 49 w 770"/>
                    <a:gd name="T87" fmla="*/ 883 h 1472"/>
                    <a:gd name="T88" fmla="*/ 154 w 770"/>
                    <a:gd name="T89" fmla="*/ 1036 h 1472"/>
                    <a:gd name="T90" fmla="*/ 234 w 770"/>
                    <a:gd name="T91" fmla="*/ 1232 h 1472"/>
                    <a:gd name="T92" fmla="*/ 283 w 770"/>
                    <a:gd name="T93" fmla="*/ 1305 h 1472"/>
                    <a:gd name="T94" fmla="*/ 357 w 770"/>
                    <a:gd name="T95" fmla="*/ 1471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0" h="1472">
                      <a:moveTo>
                        <a:pt x="277" y="1452"/>
                      </a:moveTo>
                      <a:lnTo>
                        <a:pt x="234" y="1409"/>
                      </a:lnTo>
                      <a:lnTo>
                        <a:pt x="178" y="1348"/>
                      </a:lnTo>
                      <a:lnTo>
                        <a:pt x="129" y="1281"/>
                      </a:lnTo>
                      <a:lnTo>
                        <a:pt x="99" y="1220"/>
                      </a:lnTo>
                      <a:lnTo>
                        <a:pt x="62" y="1146"/>
                      </a:lnTo>
                      <a:lnTo>
                        <a:pt x="31" y="1060"/>
                      </a:lnTo>
                      <a:lnTo>
                        <a:pt x="12" y="987"/>
                      </a:lnTo>
                      <a:lnTo>
                        <a:pt x="0" y="907"/>
                      </a:lnTo>
                      <a:lnTo>
                        <a:pt x="25" y="901"/>
                      </a:lnTo>
                      <a:lnTo>
                        <a:pt x="31" y="883"/>
                      </a:lnTo>
                      <a:lnTo>
                        <a:pt x="25" y="852"/>
                      </a:lnTo>
                      <a:lnTo>
                        <a:pt x="19" y="846"/>
                      </a:lnTo>
                      <a:lnTo>
                        <a:pt x="12" y="760"/>
                      </a:lnTo>
                      <a:lnTo>
                        <a:pt x="25" y="754"/>
                      </a:lnTo>
                      <a:lnTo>
                        <a:pt x="25" y="717"/>
                      </a:lnTo>
                      <a:lnTo>
                        <a:pt x="0" y="723"/>
                      </a:lnTo>
                      <a:lnTo>
                        <a:pt x="6" y="668"/>
                      </a:lnTo>
                      <a:lnTo>
                        <a:pt x="19" y="613"/>
                      </a:lnTo>
                      <a:lnTo>
                        <a:pt x="37" y="546"/>
                      </a:lnTo>
                      <a:lnTo>
                        <a:pt x="62" y="484"/>
                      </a:lnTo>
                      <a:lnTo>
                        <a:pt x="105" y="392"/>
                      </a:lnTo>
                      <a:lnTo>
                        <a:pt x="148" y="325"/>
                      </a:lnTo>
                      <a:lnTo>
                        <a:pt x="203" y="251"/>
                      </a:lnTo>
                      <a:lnTo>
                        <a:pt x="271" y="202"/>
                      </a:lnTo>
                      <a:lnTo>
                        <a:pt x="338" y="153"/>
                      </a:lnTo>
                      <a:lnTo>
                        <a:pt x="418" y="117"/>
                      </a:lnTo>
                      <a:lnTo>
                        <a:pt x="431" y="123"/>
                      </a:lnTo>
                      <a:lnTo>
                        <a:pt x="504" y="98"/>
                      </a:lnTo>
                      <a:lnTo>
                        <a:pt x="517" y="86"/>
                      </a:lnTo>
                      <a:lnTo>
                        <a:pt x="535" y="92"/>
                      </a:lnTo>
                      <a:lnTo>
                        <a:pt x="603" y="55"/>
                      </a:lnTo>
                      <a:lnTo>
                        <a:pt x="597" y="43"/>
                      </a:lnTo>
                      <a:lnTo>
                        <a:pt x="634" y="25"/>
                      </a:lnTo>
                      <a:lnTo>
                        <a:pt x="640" y="43"/>
                      </a:lnTo>
                      <a:lnTo>
                        <a:pt x="664" y="6"/>
                      </a:lnTo>
                      <a:lnTo>
                        <a:pt x="701" y="0"/>
                      </a:lnTo>
                      <a:lnTo>
                        <a:pt x="670" y="19"/>
                      </a:lnTo>
                      <a:lnTo>
                        <a:pt x="683" y="25"/>
                      </a:lnTo>
                      <a:lnTo>
                        <a:pt x="695" y="19"/>
                      </a:lnTo>
                      <a:lnTo>
                        <a:pt x="738" y="12"/>
                      </a:lnTo>
                      <a:lnTo>
                        <a:pt x="744" y="31"/>
                      </a:lnTo>
                      <a:lnTo>
                        <a:pt x="732" y="37"/>
                      </a:lnTo>
                      <a:lnTo>
                        <a:pt x="763" y="55"/>
                      </a:lnTo>
                      <a:lnTo>
                        <a:pt x="757" y="55"/>
                      </a:lnTo>
                      <a:lnTo>
                        <a:pt x="769" y="68"/>
                      </a:lnTo>
                      <a:lnTo>
                        <a:pt x="738" y="98"/>
                      </a:lnTo>
                      <a:lnTo>
                        <a:pt x="707" y="98"/>
                      </a:lnTo>
                      <a:lnTo>
                        <a:pt x="609" y="129"/>
                      </a:lnTo>
                      <a:lnTo>
                        <a:pt x="591" y="129"/>
                      </a:lnTo>
                      <a:lnTo>
                        <a:pt x="615" y="135"/>
                      </a:lnTo>
                      <a:lnTo>
                        <a:pt x="615" y="159"/>
                      </a:lnTo>
                      <a:lnTo>
                        <a:pt x="566" y="184"/>
                      </a:lnTo>
                      <a:lnTo>
                        <a:pt x="584" y="208"/>
                      </a:lnTo>
                      <a:lnTo>
                        <a:pt x="603" y="196"/>
                      </a:lnTo>
                      <a:lnTo>
                        <a:pt x="603" y="184"/>
                      </a:lnTo>
                      <a:lnTo>
                        <a:pt x="615" y="172"/>
                      </a:lnTo>
                      <a:lnTo>
                        <a:pt x="658" y="190"/>
                      </a:lnTo>
                      <a:lnTo>
                        <a:pt x="670" y="202"/>
                      </a:lnTo>
                      <a:lnTo>
                        <a:pt x="689" y="196"/>
                      </a:lnTo>
                      <a:lnTo>
                        <a:pt x="713" y="215"/>
                      </a:lnTo>
                      <a:lnTo>
                        <a:pt x="701" y="215"/>
                      </a:lnTo>
                      <a:lnTo>
                        <a:pt x="689" y="208"/>
                      </a:lnTo>
                      <a:lnTo>
                        <a:pt x="664" y="227"/>
                      </a:lnTo>
                      <a:lnTo>
                        <a:pt x="677" y="251"/>
                      </a:lnTo>
                      <a:lnTo>
                        <a:pt x="664" y="258"/>
                      </a:lnTo>
                      <a:lnTo>
                        <a:pt x="707" y="258"/>
                      </a:lnTo>
                      <a:lnTo>
                        <a:pt x="726" y="276"/>
                      </a:lnTo>
                      <a:lnTo>
                        <a:pt x="744" y="282"/>
                      </a:lnTo>
                      <a:lnTo>
                        <a:pt x="757" y="300"/>
                      </a:lnTo>
                      <a:lnTo>
                        <a:pt x="744" y="313"/>
                      </a:lnTo>
                      <a:lnTo>
                        <a:pt x="726" y="307"/>
                      </a:lnTo>
                      <a:lnTo>
                        <a:pt x="689" y="319"/>
                      </a:lnTo>
                      <a:lnTo>
                        <a:pt x="664" y="307"/>
                      </a:lnTo>
                      <a:lnTo>
                        <a:pt x="634" y="313"/>
                      </a:lnTo>
                      <a:lnTo>
                        <a:pt x="615" y="282"/>
                      </a:lnTo>
                      <a:lnTo>
                        <a:pt x="640" y="270"/>
                      </a:lnTo>
                      <a:lnTo>
                        <a:pt x="652" y="276"/>
                      </a:lnTo>
                      <a:lnTo>
                        <a:pt x="640" y="251"/>
                      </a:lnTo>
                      <a:lnTo>
                        <a:pt x="658" y="227"/>
                      </a:lnTo>
                      <a:lnTo>
                        <a:pt x="634" y="233"/>
                      </a:lnTo>
                      <a:lnTo>
                        <a:pt x="640" y="215"/>
                      </a:lnTo>
                      <a:lnTo>
                        <a:pt x="615" y="215"/>
                      </a:lnTo>
                      <a:lnTo>
                        <a:pt x="609" y="227"/>
                      </a:lnTo>
                      <a:lnTo>
                        <a:pt x="615" y="233"/>
                      </a:lnTo>
                      <a:lnTo>
                        <a:pt x="609" y="245"/>
                      </a:lnTo>
                      <a:lnTo>
                        <a:pt x="615" y="270"/>
                      </a:lnTo>
                      <a:lnTo>
                        <a:pt x="584" y="264"/>
                      </a:lnTo>
                      <a:lnTo>
                        <a:pt x="578" y="251"/>
                      </a:lnTo>
                      <a:lnTo>
                        <a:pt x="591" y="239"/>
                      </a:lnTo>
                      <a:lnTo>
                        <a:pt x="572" y="239"/>
                      </a:lnTo>
                      <a:lnTo>
                        <a:pt x="554" y="251"/>
                      </a:lnTo>
                      <a:lnTo>
                        <a:pt x="541" y="251"/>
                      </a:lnTo>
                      <a:lnTo>
                        <a:pt x="541" y="202"/>
                      </a:lnTo>
                      <a:lnTo>
                        <a:pt x="523" y="196"/>
                      </a:lnTo>
                      <a:lnTo>
                        <a:pt x="523" y="227"/>
                      </a:lnTo>
                      <a:lnTo>
                        <a:pt x="511" y="233"/>
                      </a:lnTo>
                      <a:lnTo>
                        <a:pt x="529" y="239"/>
                      </a:lnTo>
                      <a:lnTo>
                        <a:pt x="535" y="251"/>
                      </a:lnTo>
                      <a:lnTo>
                        <a:pt x="517" y="258"/>
                      </a:lnTo>
                      <a:lnTo>
                        <a:pt x="517" y="270"/>
                      </a:lnTo>
                      <a:lnTo>
                        <a:pt x="541" y="270"/>
                      </a:lnTo>
                      <a:lnTo>
                        <a:pt x="566" y="276"/>
                      </a:lnTo>
                      <a:lnTo>
                        <a:pt x="566" y="288"/>
                      </a:lnTo>
                      <a:lnTo>
                        <a:pt x="547" y="294"/>
                      </a:lnTo>
                      <a:lnTo>
                        <a:pt x="523" y="337"/>
                      </a:lnTo>
                      <a:lnTo>
                        <a:pt x="541" y="331"/>
                      </a:lnTo>
                      <a:lnTo>
                        <a:pt x="541" y="337"/>
                      </a:lnTo>
                      <a:lnTo>
                        <a:pt x="511" y="368"/>
                      </a:lnTo>
                      <a:lnTo>
                        <a:pt x="486" y="337"/>
                      </a:lnTo>
                      <a:lnTo>
                        <a:pt x="424" y="319"/>
                      </a:lnTo>
                      <a:lnTo>
                        <a:pt x="394" y="331"/>
                      </a:lnTo>
                      <a:lnTo>
                        <a:pt x="394" y="343"/>
                      </a:lnTo>
                      <a:lnTo>
                        <a:pt x="388" y="349"/>
                      </a:lnTo>
                      <a:lnTo>
                        <a:pt x="388" y="380"/>
                      </a:lnTo>
                      <a:lnTo>
                        <a:pt x="357" y="411"/>
                      </a:lnTo>
                      <a:lnTo>
                        <a:pt x="351" y="429"/>
                      </a:lnTo>
                      <a:lnTo>
                        <a:pt x="332" y="441"/>
                      </a:lnTo>
                      <a:lnTo>
                        <a:pt x="326" y="466"/>
                      </a:lnTo>
                      <a:lnTo>
                        <a:pt x="338" y="472"/>
                      </a:lnTo>
                      <a:lnTo>
                        <a:pt x="351" y="447"/>
                      </a:lnTo>
                      <a:lnTo>
                        <a:pt x="388" y="441"/>
                      </a:lnTo>
                      <a:lnTo>
                        <a:pt x="394" y="423"/>
                      </a:lnTo>
                      <a:lnTo>
                        <a:pt x="449" y="398"/>
                      </a:lnTo>
                      <a:lnTo>
                        <a:pt x="468" y="423"/>
                      </a:lnTo>
                      <a:lnTo>
                        <a:pt x="461" y="466"/>
                      </a:lnTo>
                      <a:lnTo>
                        <a:pt x="443" y="478"/>
                      </a:lnTo>
                      <a:lnTo>
                        <a:pt x="443" y="496"/>
                      </a:lnTo>
                      <a:lnTo>
                        <a:pt x="474" y="484"/>
                      </a:lnTo>
                      <a:lnTo>
                        <a:pt x="468" y="496"/>
                      </a:lnTo>
                      <a:lnTo>
                        <a:pt x="461" y="503"/>
                      </a:lnTo>
                      <a:lnTo>
                        <a:pt x="431" y="558"/>
                      </a:lnTo>
                      <a:lnTo>
                        <a:pt x="443" y="582"/>
                      </a:lnTo>
                      <a:lnTo>
                        <a:pt x="437" y="613"/>
                      </a:lnTo>
                      <a:lnTo>
                        <a:pt x="381" y="619"/>
                      </a:lnTo>
                      <a:lnTo>
                        <a:pt x="369" y="595"/>
                      </a:lnTo>
                      <a:lnTo>
                        <a:pt x="357" y="595"/>
                      </a:lnTo>
                      <a:lnTo>
                        <a:pt x="357" y="588"/>
                      </a:lnTo>
                      <a:lnTo>
                        <a:pt x="345" y="570"/>
                      </a:lnTo>
                      <a:lnTo>
                        <a:pt x="338" y="570"/>
                      </a:lnTo>
                      <a:lnTo>
                        <a:pt x="345" y="595"/>
                      </a:lnTo>
                      <a:lnTo>
                        <a:pt x="326" y="619"/>
                      </a:lnTo>
                      <a:lnTo>
                        <a:pt x="338" y="619"/>
                      </a:lnTo>
                      <a:lnTo>
                        <a:pt x="338" y="631"/>
                      </a:lnTo>
                      <a:lnTo>
                        <a:pt x="345" y="644"/>
                      </a:lnTo>
                      <a:lnTo>
                        <a:pt x="320" y="644"/>
                      </a:lnTo>
                      <a:lnTo>
                        <a:pt x="295" y="650"/>
                      </a:lnTo>
                      <a:lnTo>
                        <a:pt x="295" y="644"/>
                      </a:lnTo>
                      <a:lnTo>
                        <a:pt x="320" y="631"/>
                      </a:lnTo>
                      <a:lnTo>
                        <a:pt x="258" y="619"/>
                      </a:lnTo>
                      <a:lnTo>
                        <a:pt x="252" y="631"/>
                      </a:lnTo>
                      <a:lnTo>
                        <a:pt x="228" y="607"/>
                      </a:lnTo>
                      <a:lnTo>
                        <a:pt x="197" y="607"/>
                      </a:lnTo>
                      <a:lnTo>
                        <a:pt x="191" y="619"/>
                      </a:lnTo>
                      <a:lnTo>
                        <a:pt x="129" y="625"/>
                      </a:lnTo>
                      <a:lnTo>
                        <a:pt x="105" y="674"/>
                      </a:lnTo>
                      <a:lnTo>
                        <a:pt x="99" y="674"/>
                      </a:lnTo>
                      <a:lnTo>
                        <a:pt x="92" y="668"/>
                      </a:lnTo>
                      <a:lnTo>
                        <a:pt x="123" y="595"/>
                      </a:lnTo>
                      <a:lnTo>
                        <a:pt x="117" y="564"/>
                      </a:lnTo>
                      <a:lnTo>
                        <a:pt x="105" y="558"/>
                      </a:lnTo>
                      <a:lnTo>
                        <a:pt x="105" y="496"/>
                      </a:lnTo>
                      <a:lnTo>
                        <a:pt x="99" y="490"/>
                      </a:lnTo>
                      <a:lnTo>
                        <a:pt x="92" y="496"/>
                      </a:lnTo>
                      <a:lnTo>
                        <a:pt x="56" y="546"/>
                      </a:lnTo>
                      <a:lnTo>
                        <a:pt x="49" y="613"/>
                      </a:lnTo>
                      <a:lnTo>
                        <a:pt x="68" y="613"/>
                      </a:lnTo>
                      <a:lnTo>
                        <a:pt x="74" y="637"/>
                      </a:lnTo>
                      <a:lnTo>
                        <a:pt x="31" y="680"/>
                      </a:lnTo>
                      <a:lnTo>
                        <a:pt x="49" y="693"/>
                      </a:lnTo>
                      <a:lnTo>
                        <a:pt x="43" y="729"/>
                      </a:lnTo>
                      <a:lnTo>
                        <a:pt x="25" y="766"/>
                      </a:lnTo>
                      <a:lnTo>
                        <a:pt x="25" y="834"/>
                      </a:lnTo>
                      <a:lnTo>
                        <a:pt x="43" y="840"/>
                      </a:lnTo>
                      <a:lnTo>
                        <a:pt x="49" y="883"/>
                      </a:lnTo>
                      <a:lnTo>
                        <a:pt x="68" y="883"/>
                      </a:lnTo>
                      <a:lnTo>
                        <a:pt x="105" y="993"/>
                      </a:lnTo>
                      <a:lnTo>
                        <a:pt x="129" y="1005"/>
                      </a:lnTo>
                      <a:lnTo>
                        <a:pt x="154" y="1036"/>
                      </a:lnTo>
                      <a:lnTo>
                        <a:pt x="148" y="1060"/>
                      </a:lnTo>
                      <a:lnTo>
                        <a:pt x="166" y="1134"/>
                      </a:lnTo>
                      <a:lnTo>
                        <a:pt x="209" y="1177"/>
                      </a:lnTo>
                      <a:lnTo>
                        <a:pt x="234" y="1232"/>
                      </a:lnTo>
                      <a:lnTo>
                        <a:pt x="222" y="1250"/>
                      </a:lnTo>
                      <a:lnTo>
                        <a:pt x="240" y="1275"/>
                      </a:lnTo>
                      <a:lnTo>
                        <a:pt x="252" y="1275"/>
                      </a:lnTo>
                      <a:lnTo>
                        <a:pt x="283" y="1305"/>
                      </a:lnTo>
                      <a:lnTo>
                        <a:pt x="295" y="1324"/>
                      </a:lnTo>
                      <a:lnTo>
                        <a:pt x="320" y="1330"/>
                      </a:lnTo>
                      <a:lnTo>
                        <a:pt x="394" y="1416"/>
                      </a:lnTo>
                      <a:lnTo>
                        <a:pt x="357" y="1471"/>
                      </a:lnTo>
                      <a:lnTo>
                        <a:pt x="277" y="1452"/>
                      </a:lnTo>
                      <a:close/>
                    </a:path>
                  </a:pathLst>
                </a:custGeom>
                <a:solidFill>
                  <a:srgbClr val="BFBFBF"/>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Freeform 29"/>
                <p:cNvSpPr>
                  <a:spLocks noChangeAspect="1"/>
                </p:cNvSpPr>
                <p:nvPr/>
              </p:nvSpPr>
              <p:spPr bwMode="auto">
                <a:xfrm>
                  <a:off x="4953215" y="122"/>
                  <a:ext cx="21" cy="20"/>
                </a:xfrm>
                <a:custGeom>
                  <a:avLst/>
                  <a:gdLst>
                    <a:gd name="T0" fmla="*/ 43 w 124"/>
                    <a:gd name="T1" fmla="*/ 0 h 124"/>
                    <a:gd name="T2" fmla="*/ 50 w 124"/>
                    <a:gd name="T3" fmla="*/ 12 h 124"/>
                    <a:gd name="T4" fmla="*/ 37 w 124"/>
                    <a:gd name="T5" fmla="*/ 19 h 124"/>
                    <a:gd name="T6" fmla="*/ 37 w 124"/>
                    <a:gd name="T7" fmla="*/ 37 h 124"/>
                    <a:gd name="T8" fmla="*/ 50 w 124"/>
                    <a:gd name="T9" fmla="*/ 31 h 124"/>
                    <a:gd name="T10" fmla="*/ 62 w 124"/>
                    <a:gd name="T11" fmla="*/ 43 h 124"/>
                    <a:gd name="T12" fmla="*/ 68 w 124"/>
                    <a:gd name="T13" fmla="*/ 49 h 124"/>
                    <a:gd name="T14" fmla="*/ 80 w 124"/>
                    <a:gd name="T15" fmla="*/ 49 h 124"/>
                    <a:gd name="T16" fmla="*/ 93 w 124"/>
                    <a:gd name="T17" fmla="*/ 61 h 124"/>
                    <a:gd name="T18" fmla="*/ 105 w 124"/>
                    <a:gd name="T19" fmla="*/ 68 h 124"/>
                    <a:gd name="T20" fmla="*/ 123 w 124"/>
                    <a:gd name="T21" fmla="*/ 98 h 124"/>
                    <a:gd name="T22" fmla="*/ 99 w 124"/>
                    <a:gd name="T23" fmla="*/ 123 h 124"/>
                    <a:gd name="T24" fmla="*/ 74 w 124"/>
                    <a:gd name="T25" fmla="*/ 123 h 124"/>
                    <a:gd name="T26" fmla="*/ 56 w 124"/>
                    <a:gd name="T27" fmla="*/ 98 h 124"/>
                    <a:gd name="T28" fmla="*/ 56 w 124"/>
                    <a:gd name="T29" fmla="*/ 92 h 124"/>
                    <a:gd name="T30" fmla="*/ 50 w 124"/>
                    <a:gd name="T31" fmla="*/ 86 h 124"/>
                    <a:gd name="T32" fmla="*/ 31 w 124"/>
                    <a:gd name="T33" fmla="*/ 74 h 124"/>
                    <a:gd name="T34" fmla="*/ 19 w 124"/>
                    <a:gd name="T35" fmla="*/ 74 h 124"/>
                    <a:gd name="T36" fmla="*/ 0 w 124"/>
                    <a:gd name="T37" fmla="*/ 49 h 124"/>
                    <a:gd name="T38" fmla="*/ 0 w 124"/>
                    <a:gd name="T39" fmla="*/ 37 h 124"/>
                    <a:gd name="T40" fmla="*/ 0 w 124"/>
                    <a:gd name="T41" fmla="*/ 25 h 124"/>
                    <a:gd name="T42" fmla="*/ 0 w 124"/>
                    <a:gd name="T43" fmla="*/ 25 h 124"/>
                    <a:gd name="T44" fmla="*/ 0 w 124"/>
                    <a:gd name="T45" fmla="*/ 6 h 124"/>
                    <a:gd name="T46" fmla="*/ 19 w 124"/>
                    <a:gd name="T47" fmla="*/ 0 h 124"/>
                    <a:gd name="T48" fmla="*/ 25 w 124"/>
                    <a:gd name="T49" fmla="*/ 0 h 124"/>
                    <a:gd name="T50" fmla="*/ 43 w 124"/>
                    <a:gd name="T51" fmla="*/ 0 h 124"/>
                    <a:gd name="T52" fmla="*/ 43 w 124"/>
                    <a:gd name="T53"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 h="124">
                      <a:moveTo>
                        <a:pt x="43" y="0"/>
                      </a:moveTo>
                      <a:lnTo>
                        <a:pt x="50" y="12"/>
                      </a:lnTo>
                      <a:lnTo>
                        <a:pt x="37" y="19"/>
                      </a:lnTo>
                      <a:lnTo>
                        <a:pt x="37" y="37"/>
                      </a:lnTo>
                      <a:lnTo>
                        <a:pt x="50" y="31"/>
                      </a:lnTo>
                      <a:lnTo>
                        <a:pt x="62" y="43"/>
                      </a:lnTo>
                      <a:lnTo>
                        <a:pt x="68" y="49"/>
                      </a:lnTo>
                      <a:lnTo>
                        <a:pt x="80" y="49"/>
                      </a:lnTo>
                      <a:lnTo>
                        <a:pt x="93" y="61"/>
                      </a:lnTo>
                      <a:lnTo>
                        <a:pt x="105" y="68"/>
                      </a:lnTo>
                      <a:lnTo>
                        <a:pt x="123" y="98"/>
                      </a:lnTo>
                      <a:lnTo>
                        <a:pt x="99" y="123"/>
                      </a:lnTo>
                      <a:lnTo>
                        <a:pt x="74" y="123"/>
                      </a:lnTo>
                      <a:lnTo>
                        <a:pt x="56" y="98"/>
                      </a:lnTo>
                      <a:lnTo>
                        <a:pt x="56" y="92"/>
                      </a:lnTo>
                      <a:lnTo>
                        <a:pt x="50" y="86"/>
                      </a:lnTo>
                      <a:lnTo>
                        <a:pt x="31" y="74"/>
                      </a:lnTo>
                      <a:lnTo>
                        <a:pt x="19" y="74"/>
                      </a:lnTo>
                      <a:lnTo>
                        <a:pt x="0" y="49"/>
                      </a:lnTo>
                      <a:lnTo>
                        <a:pt x="0" y="37"/>
                      </a:lnTo>
                      <a:lnTo>
                        <a:pt x="0" y="25"/>
                      </a:lnTo>
                      <a:lnTo>
                        <a:pt x="0" y="6"/>
                      </a:lnTo>
                      <a:lnTo>
                        <a:pt x="19" y="0"/>
                      </a:lnTo>
                      <a:lnTo>
                        <a:pt x="25" y="0"/>
                      </a:lnTo>
                      <a:lnTo>
                        <a:pt x="43" y="0"/>
                      </a:lnTo>
                      <a:close/>
                    </a:path>
                  </a:pathLst>
                </a:custGeom>
                <a:solidFill>
                  <a:srgbClr val="FFFFFF"/>
                </a:solidFill>
                <a:ln>
                  <a:noFill/>
                </a:ln>
                <a:effectLst/>
                <a:extLst>
                  <a:ext uri="{91240B29-F687-4F45-9708-019B960494DF}">
                    <a14:hiddenLine xmlns:a14="http://schemas.microsoft.com/office/drawing/2010/main" w="3175" cap="flat">
                      <a:solidFill>
                        <a:srgbClr val="FFFFFF"/>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30"/>
                <p:cNvSpPr>
                  <a:spLocks noChangeAspect="1" noChangeArrowheads="1"/>
                </p:cNvSpPr>
                <p:nvPr/>
              </p:nvSpPr>
              <p:spPr bwMode="auto">
                <a:xfrm>
                  <a:off x="4953000" y="0"/>
                  <a:ext cx="288" cy="288"/>
                </a:xfrm>
                <a:prstGeom prst="ellipse">
                  <a:avLst/>
                </a:prstGeom>
                <a:noFill/>
                <a:ln w="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53" name="组合 152"/>
              <p:cNvGrpSpPr/>
              <p:nvPr/>
            </p:nvGrpSpPr>
            <p:grpSpPr>
              <a:xfrm>
                <a:off x="6829305" y="2189654"/>
                <a:ext cx="4286370" cy="4170287"/>
                <a:chOff x="1277880" y="-1535218"/>
                <a:chExt cx="9959787" cy="9690060"/>
              </a:xfrm>
            </p:grpSpPr>
            <p:grpSp>
              <p:nvGrpSpPr>
                <p:cNvPr id="154" name="组合 153"/>
                <p:cNvGrpSpPr/>
                <p:nvPr/>
              </p:nvGrpSpPr>
              <p:grpSpPr>
                <a:xfrm>
                  <a:off x="1277880" y="-1535218"/>
                  <a:ext cx="9959787" cy="9690060"/>
                  <a:chOff x="3165256" y="992414"/>
                  <a:chExt cx="4958841" cy="4824548"/>
                </a:xfrm>
              </p:grpSpPr>
              <p:grpSp>
                <p:nvGrpSpPr>
                  <p:cNvPr id="156" name="组合 155"/>
                  <p:cNvGrpSpPr/>
                  <p:nvPr/>
                </p:nvGrpSpPr>
                <p:grpSpPr>
                  <a:xfrm>
                    <a:off x="3302419" y="998328"/>
                    <a:ext cx="4699000" cy="4699910"/>
                    <a:chOff x="-982362" y="-1947281"/>
                    <a:chExt cx="4699000" cy="4699910"/>
                  </a:xfrm>
                </p:grpSpPr>
                <p:cxnSp>
                  <p:nvCxnSpPr>
                    <p:cNvPr id="228" name="直接连接符 227"/>
                    <p:cNvCxnSpPr/>
                    <p:nvPr/>
                  </p:nvCxnSpPr>
                  <p:spPr>
                    <a:xfrm rot="-5400000">
                      <a:off x="-1515903" y="462036"/>
                      <a:ext cx="1067081" cy="0"/>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rot="-3857143">
                      <a:off x="-1283229" y="-557374"/>
                      <a:ext cx="1067081" cy="0"/>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30" name="直接连接符 229"/>
                    <p:cNvCxnSpPr/>
                    <p:nvPr/>
                  </p:nvCxnSpPr>
                  <p:spPr>
                    <a:xfrm rot="-2314286">
                      <a:off x="-631292" y="-1374877"/>
                      <a:ext cx="1067081" cy="0"/>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31" name="直接连接符 230"/>
                    <p:cNvCxnSpPr/>
                    <p:nvPr/>
                  </p:nvCxnSpPr>
                  <p:spPr>
                    <a:xfrm rot="-771429">
                      <a:off x="310784" y="-1828557"/>
                      <a:ext cx="1067081" cy="0"/>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32" name="直接连接符 231"/>
                    <p:cNvCxnSpPr/>
                    <p:nvPr/>
                  </p:nvCxnSpPr>
                  <p:spPr>
                    <a:xfrm>
                      <a:off x="1335921" y="-1947281"/>
                      <a:ext cx="1078967" cy="237448"/>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33" name="直接连接符 232"/>
                    <p:cNvCxnSpPr/>
                    <p:nvPr/>
                  </p:nvCxnSpPr>
                  <p:spPr>
                    <a:xfrm rot="2314286">
                      <a:off x="2298486" y="-1374877"/>
                      <a:ext cx="1067081" cy="0"/>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34" name="直接连接符 233"/>
                    <p:cNvCxnSpPr/>
                    <p:nvPr/>
                  </p:nvCxnSpPr>
                  <p:spPr>
                    <a:xfrm rot="3857142">
                      <a:off x="2950423" y="-557374"/>
                      <a:ext cx="1067081" cy="0"/>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35" name="直接连接符 234"/>
                    <p:cNvCxnSpPr/>
                    <p:nvPr/>
                  </p:nvCxnSpPr>
                  <p:spPr>
                    <a:xfrm rot="5400000">
                      <a:off x="3183097" y="462036"/>
                      <a:ext cx="1067081" cy="0"/>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36" name="直接连接符 235"/>
                    <p:cNvCxnSpPr/>
                    <p:nvPr/>
                  </p:nvCxnSpPr>
                  <p:spPr>
                    <a:xfrm rot="6942857">
                      <a:off x="2950424" y="1481445"/>
                      <a:ext cx="1067081" cy="0"/>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p:nvPr/>
                  </p:nvCxnSpPr>
                  <p:spPr>
                    <a:xfrm rot="8485714">
                      <a:off x="2298486" y="2298949"/>
                      <a:ext cx="1067081" cy="0"/>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38" name="直接连接符 237"/>
                    <p:cNvCxnSpPr/>
                    <p:nvPr/>
                  </p:nvCxnSpPr>
                  <p:spPr>
                    <a:xfrm rot="10028571">
                      <a:off x="1356410" y="2752629"/>
                      <a:ext cx="1067081" cy="0"/>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rot="11571429">
                      <a:off x="310784" y="2752629"/>
                      <a:ext cx="1067081" cy="0"/>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nvCxnSpPr>
                  <p:spPr>
                    <a:xfrm rot="13114285">
                      <a:off x="-631292" y="2298950"/>
                      <a:ext cx="1067081" cy="0"/>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41" name="直接连接符 240"/>
                    <p:cNvCxnSpPr/>
                    <p:nvPr/>
                  </p:nvCxnSpPr>
                  <p:spPr>
                    <a:xfrm rot="14657142">
                      <a:off x="-1283229" y="1481446"/>
                      <a:ext cx="1067081" cy="0"/>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grpSp>
              <p:sp>
                <p:nvSpPr>
                  <p:cNvPr id="157" name="椭圆 156"/>
                  <p:cNvSpPr/>
                  <p:nvPr/>
                </p:nvSpPr>
                <p:spPr>
                  <a:xfrm>
                    <a:off x="4760878" y="1570732"/>
                    <a:ext cx="245660" cy="245660"/>
                  </a:xfrm>
                  <a:prstGeom prst="ellipse">
                    <a:avLst/>
                  </a:prstGeom>
                  <a:solidFill>
                    <a:schemeClr val="bg1">
                      <a:lumMod val="75000"/>
                    </a:schemeClr>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58" name="椭圆 157"/>
                  <p:cNvSpPr/>
                  <p:nvPr/>
                </p:nvSpPr>
                <p:spPr>
                  <a:xfrm>
                    <a:off x="4515218" y="2142575"/>
                    <a:ext cx="245660" cy="245660"/>
                  </a:xfrm>
                  <a:prstGeom prst="ellipse">
                    <a:avLst/>
                  </a:prstGeom>
                  <a:solidFill>
                    <a:schemeClr val="bg1">
                      <a:lumMod val="75000"/>
                    </a:schemeClr>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59" name="椭圆 158"/>
                  <p:cNvSpPr/>
                  <p:nvPr/>
                </p:nvSpPr>
                <p:spPr>
                  <a:xfrm>
                    <a:off x="5529088" y="2868939"/>
                    <a:ext cx="245660" cy="245660"/>
                  </a:xfrm>
                  <a:prstGeom prst="ellipse">
                    <a:avLst/>
                  </a:prstGeom>
                  <a:solidFill>
                    <a:schemeClr val="bg1">
                      <a:lumMod val="75000"/>
                    </a:schemeClr>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0" name="椭圆 159"/>
                  <p:cNvSpPr/>
                  <p:nvPr/>
                </p:nvSpPr>
                <p:spPr>
                  <a:xfrm>
                    <a:off x="4473372" y="3577861"/>
                    <a:ext cx="245660" cy="245660"/>
                  </a:xfrm>
                  <a:prstGeom prst="ellipse">
                    <a:avLst/>
                  </a:prstGeom>
                  <a:solidFill>
                    <a:srgbClr val="71CAE0"/>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1" name="椭圆 160"/>
                  <p:cNvSpPr/>
                  <p:nvPr/>
                </p:nvSpPr>
                <p:spPr>
                  <a:xfrm>
                    <a:off x="6993977" y="3496782"/>
                    <a:ext cx="245660" cy="245660"/>
                  </a:xfrm>
                  <a:prstGeom prst="ellipse">
                    <a:avLst/>
                  </a:prstGeom>
                  <a:solidFill>
                    <a:schemeClr val="bg1">
                      <a:lumMod val="75000"/>
                    </a:schemeClr>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2" name="椭圆 161"/>
                  <p:cNvSpPr/>
                  <p:nvPr/>
                </p:nvSpPr>
                <p:spPr>
                  <a:xfrm>
                    <a:off x="5774748" y="4502102"/>
                    <a:ext cx="245660" cy="245660"/>
                  </a:xfrm>
                  <a:prstGeom prst="ellipse">
                    <a:avLst/>
                  </a:prstGeom>
                  <a:solidFill>
                    <a:schemeClr val="bg1">
                      <a:lumMod val="75000"/>
                    </a:schemeClr>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3" name="椭圆 162"/>
                  <p:cNvSpPr/>
                  <p:nvPr/>
                </p:nvSpPr>
                <p:spPr>
                  <a:xfrm>
                    <a:off x="6572066" y="2011596"/>
                    <a:ext cx="245660" cy="245660"/>
                  </a:xfrm>
                  <a:prstGeom prst="ellipse">
                    <a:avLst/>
                  </a:prstGeom>
                  <a:solidFill>
                    <a:schemeClr val="bg1">
                      <a:lumMod val="75000"/>
                    </a:schemeClr>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4" name="椭圆 163"/>
                  <p:cNvSpPr/>
                  <p:nvPr/>
                </p:nvSpPr>
                <p:spPr>
                  <a:xfrm>
                    <a:off x="4604169" y="4884841"/>
                    <a:ext cx="245660" cy="245660"/>
                  </a:xfrm>
                  <a:prstGeom prst="ellipse">
                    <a:avLst/>
                  </a:prstGeom>
                  <a:solidFill>
                    <a:schemeClr val="accent2"/>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5" name="椭圆 164"/>
                  <p:cNvSpPr/>
                  <p:nvPr/>
                </p:nvSpPr>
                <p:spPr>
                  <a:xfrm>
                    <a:off x="3745369" y="2896000"/>
                    <a:ext cx="245660" cy="245660"/>
                  </a:xfrm>
                  <a:prstGeom prst="ellipse">
                    <a:avLst/>
                  </a:prstGeom>
                  <a:solidFill>
                    <a:schemeClr val="bg1">
                      <a:lumMod val="75000"/>
                    </a:schemeClr>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6" name="椭圆 165"/>
                  <p:cNvSpPr/>
                  <p:nvPr/>
                </p:nvSpPr>
                <p:spPr>
                  <a:xfrm>
                    <a:off x="6803107" y="4451364"/>
                    <a:ext cx="245660" cy="245660"/>
                  </a:xfrm>
                  <a:prstGeom prst="ellipse">
                    <a:avLst/>
                  </a:prstGeom>
                  <a:solidFill>
                    <a:schemeClr val="bg1">
                      <a:lumMod val="75000"/>
                    </a:schemeClr>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7" name="椭圆 166"/>
                  <p:cNvSpPr/>
                  <p:nvPr/>
                </p:nvSpPr>
                <p:spPr>
                  <a:xfrm>
                    <a:off x="6075104" y="3769503"/>
                    <a:ext cx="245660" cy="245660"/>
                  </a:xfrm>
                  <a:prstGeom prst="ellipse">
                    <a:avLst/>
                  </a:prstGeom>
                  <a:solidFill>
                    <a:schemeClr val="bg1">
                      <a:lumMod val="75000"/>
                    </a:schemeClr>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8" name="椭圆 167"/>
                  <p:cNvSpPr/>
                  <p:nvPr/>
                </p:nvSpPr>
                <p:spPr>
                  <a:xfrm>
                    <a:off x="5620702" y="5232178"/>
                    <a:ext cx="245660" cy="245660"/>
                  </a:xfrm>
                  <a:prstGeom prst="ellipse">
                    <a:avLst/>
                  </a:prstGeom>
                  <a:solidFill>
                    <a:schemeClr val="bg1">
                      <a:lumMod val="75000"/>
                    </a:schemeClr>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9" name="椭圆 168"/>
                  <p:cNvSpPr/>
                  <p:nvPr/>
                </p:nvSpPr>
                <p:spPr>
                  <a:xfrm>
                    <a:off x="7178580" y="2623279"/>
                    <a:ext cx="245660" cy="245660"/>
                  </a:xfrm>
                  <a:prstGeom prst="ellipse">
                    <a:avLst/>
                  </a:prstGeom>
                  <a:solidFill>
                    <a:schemeClr val="bg1">
                      <a:lumMod val="75000"/>
                    </a:schemeClr>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0" name="椭圆 169"/>
                  <p:cNvSpPr/>
                  <p:nvPr/>
                </p:nvSpPr>
                <p:spPr>
                  <a:xfrm>
                    <a:off x="5952274" y="1517413"/>
                    <a:ext cx="245660" cy="245660"/>
                  </a:xfrm>
                  <a:prstGeom prst="ellipse">
                    <a:avLst/>
                  </a:prstGeom>
                  <a:solidFill>
                    <a:schemeClr val="bg1">
                      <a:lumMod val="75000"/>
                    </a:schemeClr>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1" name="椭圆 170"/>
                  <p:cNvSpPr/>
                  <p:nvPr/>
                </p:nvSpPr>
                <p:spPr>
                  <a:xfrm>
                    <a:off x="5221201" y="3978567"/>
                    <a:ext cx="245660" cy="245660"/>
                  </a:xfrm>
                  <a:prstGeom prst="ellipse">
                    <a:avLst/>
                  </a:prstGeom>
                  <a:solidFill>
                    <a:schemeClr val="bg1">
                      <a:lumMod val="75000"/>
                    </a:schemeClr>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2" name="椭圆 171"/>
                  <p:cNvSpPr/>
                  <p:nvPr/>
                </p:nvSpPr>
                <p:spPr>
                  <a:xfrm>
                    <a:off x="4052853" y="4015163"/>
                    <a:ext cx="245660" cy="245660"/>
                  </a:xfrm>
                  <a:prstGeom prst="ellipse">
                    <a:avLst/>
                  </a:prstGeom>
                  <a:solidFill>
                    <a:schemeClr val="bg1">
                      <a:lumMod val="75000"/>
                    </a:schemeClr>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173" name="直接连接符 172"/>
                  <p:cNvCxnSpPr>
                    <a:endCxn id="157" idx="1"/>
                  </p:cNvCxnSpPr>
                  <p:nvPr/>
                </p:nvCxnSpPr>
                <p:spPr>
                  <a:xfrm>
                    <a:off x="4596202" y="1235776"/>
                    <a:ext cx="200652" cy="370932"/>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a:endCxn id="165" idx="2"/>
                  </p:cNvCxnSpPr>
                  <p:nvPr/>
                </p:nvCxnSpPr>
                <p:spPr>
                  <a:xfrm>
                    <a:off x="3305722" y="2868938"/>
                    <a:ext cx="439647" cy="149892"/>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a:endCxn id="157" idx="2"/>
                  </p:cNvCxnSpPr>
                  <p:nvPr/>
                </p:nvCxnSpPr>
                <p:spPr>
                  <a:xfrm flipV="1">
                    <a:off x="3745369" y="1693562"/>
                    <a:ext cx="1015509" cy="209828"/>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76" name="直接连接符 175"/>
                  <p:cNvCxnSpPr>
                    <a:stCxn id="157" idx="3"/>
                    <a:endCxn id="158" idx="0"/>
                  </p:cNvCxnSpPr>
                  <p:nvPr/>
                </p:nvCxnSpPr>
                <p:spPr>
                  <a:xfrm flipH="1">
                    <a:off x="4638048" y="1780416"/>
                    <a:ext cx="158806" cy="362159"/>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a:stCxn id="158" idx="6"/>
                    <a:endCxn id="159" idx="1"/>
                  </p:cNvCxnSpPr>
                  <p:nvPr/>
                </p:nvCxnSpPr>
                <p:spPr>
                  <a:xfrm>
                    <a:off x="4760878" y="2265405"/>
                    <a:ext cx="804186" cy="639510"/>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a:stCxn id="171" idx="6"/>
                    <a:endCxn id="167" idx="2"/>
                  </p:cNvCxnSpPr>
                  <p:nvPr/>
                </p:nvCxnSpPr>
                <p:spPr>
                  <a:xfrm flipV="1">
                    <a:off x="5466861" y="3892333"/>
                    <a:ext cx="608243" cy="209064"/>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a:stCxn id="171" idx="5"/>
                    <a:endCxn id="162" idx="1"/>
                  </p:cNvCxnSpPr>
                  <p:nvPr/>
                </p:nvCxnSpPr>
                <p:spPr>
                  <a:xfrm>
                    <a:off x="5430885" y="4188251"/>
                    <a:ext cx="379839" cy="349827"/>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80" name="直接连接符 179"/>
                  <p:cNvCxnSpPr>
                    <a:stCxn id="160" idx="5"/>
                    <a:endCxn id="171" idx="1"/>
                  </p:cNvCxnSpPr>
                  <p:nvPr/>
                </p:nvCxnSpPr>
                <p:spPr>
                  <a:xfrm>
                    <a:off x="4683056" y="3787545"/>
                    <a:ext cx="574121" cy="226998"/>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81" name="直接连接符 180"/>
                  <p:cNvCxnSpPr>
                    <a:stCxn id="172" idx="7"/>
                    <a:endCxn id="160" idx="3"/>
                  </p:cNvCxnSpPr>
                  <p:nvPr/>
                </p:nvCxnSpPr>
                <p:spPr>
                  <a:xfrm flipV="1">
                    <a:off x="4262537" y="3787545"/>
                    <a:ext cx="246811" cy="263594"/>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82" name="直接连接符 181"/>
                  <p:cNvCxnSpPr>
                    <a:stCxn id="172" idx="5"/>
                    <a:endCxn id="164" idx="1"/>
                  </p:cNvCxnSpPr>
                  <p:nvPr/>
                </p:nvCxnSpPr>
                <p:spPr>
                  <a:xfrm>
                    <a:off x="4262537" y="4224847"/>
                    <a:ext cx="377608" cy="695970"/>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a:stCxn id="164" idx="5"/>
                    <a:endCxn id="168" idx="2"/>
                  </p:cNvCxnSpPr>
                  <p:nvPr/>
                </p:nvCxnSpPr>
                <p:spPr>
                  <a:xfrm>
                    <a:off x="4813853" y="5094525"/>
                    <a:ext cx="806849" cy="260483"/>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84" name="直接连接符 183"/>
                  <p:cNvCxnSpPr>
                    <a:stCxn id="168" idx="0"/>
                    <a:endCxn id="162" idx="4"/>
                  </p:cNvCxnSpPr>
                  <p:nvPr/>
                </p:nvCxnSpPr>
                <p:spPr>
                  <a:xfrm flipV="1">
                    <a:off x="5743532" y="4747762"/>
                    <a:ext cx="154046" cy="484416"/>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85" name="直接连接符 184"/>
                  <p:cNvCxnSpPr>
                    <a:stCxn id="162" idx="6"/>
                    <a:endCxn id="166" idx="2"/>
                  </p:cNvCxnSpPr>
                  <p:nvPr/>
                </p:nvCxnSpPr>
                <p:spPr>
                  <a:xfrm flipV="1">
                    <a:off x="6020408" y="4574194"/>
                    <a:ext cx="782699" cy="50738"/>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86" name="直接连接符 185"/>
                  <p:cNvCxnSpPr>
                    <a:stCxn id="170" idx="5"/>
                    <a:endCxn id="163" idx="1"/>
                  </p:cNvCxnSpPr>
                  <p:nvPr/>
                </p:nvCxnSpPr>
                <p:spPr>
                  <a:xfrm>
                    <a:off x="6161958" y="1727097"/>
                    <a:ext cx="446084" cy="320475"/>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87" name="直接连接符 186"/>
                  <p:cNvCxnSpPr>
                    <a:stCxn id="167" idx="0"/>
                    <a:endCxn id="159" idx="5"/>
                  </p:cNvCxnSpPr>
                  <p:nvPr/>
                </p:nvCxnSpPr>
                <p:spPr>
                  <a:xfrm flipH="1" flipV="1">
                    <a:off x="5738772" y="3078623"/>
                    <a:ext cx="459162" cy="690880"/>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88" name="直接连接符 187"/>
                  <p:cNvCxnSpPr>
                    <a:stCxn id="160" idx="7"/>
                    <a:endCxn id="159" idx="2"/>
                  </p:cNvCxnSpPr>
                  <p:nvPr/>
                </p:nvCxnSpPr>
                <p:spPr>
                  <a:xfrm flipV="1">
                    <a:off x="4683056" y="2991769"/>
                    <a:ext cx="846032" cy="622068"/>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89" name="直接连接符 188"/>
                  <p:cNvCxnSpPr>
                    <a:stCxn id="158" idx="4"/>
                    <a:endCxn id="160" idx="0"/>
                  </p:cNvCxnSpPr>
                  <p:nvPr/>
                </p:nvCxnSpPr>
                <p:spPr>
                  <a:xfrm flipH="1">
                    <a:off x="4596202" y="2388235"/>
                    <a:ext cx="41846" cy="1189626"/>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90" name="直接连接符 189"/>
                  <p:cNvCxnSpPr>
                    <a:stCxn id="165" idx="7"/>
                    <a:endCxn id="158" idx="3"/>
                  </p:cNvCxnSpPr>
                  <p:nvPr/>
                </p:nvCxnSpPr>
                <p:spPr>
                  <a:xfrm flipV="1">
                    <a:off x="3955053" y="2352259"/>
                    <a:ext cx="596141" cy="579717"/>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91" name="直接连接符 190"/>
                  <p:cNvCxnSpPr>
                    <a:stCxn id="165" idx="5"/>
                    <a:endCxn id="160" idx="1"/>
                  </p:cNvCxnSpPr>
                  <p:nvPr/>
                </p:nvCxnSpPr>
                <p:spPr>
                  <a:xfrm>
                    <a:off x="3955053" y="3105684"/>
                    <a:ext cx="554295" cy="508153"/>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92" name="直接连接符 191"/>
                  <p:cNvCxnSpPr>
                    <a:stCxn id="165" idx="4"/>
                    <a:endCxn id="172" idx="0"/>
                  </p:cNvCxnSpPr>
                  <p:nvPr/>
                </p:nvCxnSpPr>
                <p:spPr>
                  <a:xfrm>
                    <a:off x="3868199" y="3141660"/>
                    <a:ext cx="307484" cy="873503"/>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93" name="直接连接符 192"/>
                  <p:cNvCxnSpPr>
                    <a:stCxn id="159" idx="7"/>
                    <a:endCxn id="163" idx="3"/>
                  </p:cNvCxnSpPr>
                  <p:nvPr/>
                </p:nvCxnSpPr>
                <p:spPr>
                  <a:xfrm flipV="1">
                    <a:off x="5738772" y="2221280"/>
                    <a:ext cx="869270" cy="683635"/>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94" name="直接连接符 193"/>
                  <p:cNvCxnSpPr>
                    <a:stCxn id="170" idx="4"/>
                    <a:endCxn id="159" idx="7"/>
                  </p:cNvCxnSpPr>
                  <p:nvPr/>
                </p:nvCxnSpPr>
                <p:spPr>
                  <a:xfrm flipH="1">
                    <a:off x="5738772" y="1763073"/>
                    <a:ext cx="336332" cy="1141842"/>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95" name="直接连接符 194"/>
                  <p:cNvCxnSpPr>
                    <a:stCxn id="163" idx="5"/>
                    <a:endCxn id="169" idx="1"/>
                  </p:cNvCxnSpPr>
                  <p:nvPr/>
                </p:nvCxnSpPr>
                <p:spPr>
                  <a:xfrm>
                    <a:off x="6781750" y="2221280"/>
                    <a:ext cx="432806" cy="437975"/>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96" name="直接连接符 195"/>
                  <p:cNvCxnSpPr>
                    <a:stCxn id="167" idx="7"/>
                    <a:endCxn id="169" idx="3"/>
                  </p:cNvCxnSpPr>
                  <p:nvPr/>
                </p:nvCxnSpPr>
                <p:spPr>
                  <a:xfrm flipV="1">
                    <a:off x="6284788" y="2832963"/>
                    <a:ext cx="929768" cy="972516"/>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97" name="直接连接符 196"/>
                  <p:cNvCxnSpPr>
                    <a:stCxn id="169" idx="4"/>
                    <a:endCxn id="161" idx="7"/>
                  </p:cNvCxnSpPr>
                  <p:nvPr/>
                </p:nvCxnSpPr>
                <p:spPr>
                  <a:xfrm flipH="1">
                    <a:off x="7203661" y="2868939"/>
                    <a:ext cx="97749" cy="663819"/>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98" name="直接连接符 197"/>
                  <p:cNvCxnSpPr>
                    <a:stCxn id="167" idx="6"/>
                    <a:endCxn id="161" idx="3"/>
                  </p:cNvCxnSpPr>
                  <p:nvPr/>
                </p:nvCxnSpPr>
                <p:spPr>
                  <a:xfrm flipV="1">
                    <a:off x="6320764" y="3706466"/>
                    <a:ext cx="709189" cy="185867"/>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199" name="直接连接符 198"/>
                  <p:cNvCxnSpPr>
                    <a:stCxn id="161" idx="4"/>
                    <a:endCxn id="166" idx="0"/>
                  </p:cNvCxnSpPr>
                  <p:nvPr/>
                </p:nvCxnSpPr>
                <p:spPr>
                  <a:xfrm flipH="1">
                    <a:off x="6925937" y="3742442"/>
                    <a:ext cx="190870" cy="708922"/>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00" name="直接连接符 199"/>
                  <p:cNvCxnSpPr>
                    <a:stCxn id="162" idx="7"/>
                    <a:endCxn id="167" idx="5"/>
                  </p:cNvCxnSpPr>
                  <p:nvPr/>
                </p:nvCxnSpPr>
                <p:spPr>
                  <a:xfrm flipV="1">
                    <a:off x="5984432" y="3979187"/>
                    <a:ext cx="300356" cy="558891"/>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a:stCxn id="168" idx="6"/>
                    <a:endCxn id="166" idx="4"/>
                  </p:cNvCxnSpPr>
                  <p:nvPr/>
                </p:nvCxnSpPr>
                <p:spPr>
                  <a:xfrm flipV="1">
                    <a:off x="5866362" y="4697024"/>
                    <a:ext cx="1059575" cy="657984"/>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02" name="直接连接符 201"/>
                  <p:cNvCxnSpPr>
                    <a:stCxn id="164" idx="7"/>
                    <a:endCxn id="171" idx="4"/>
                  </p:cNvCxnSpPr>
                  <p:nvPr/>
                </p:nvCxnSpPr>
                <p:spPr>
                  <a:xfrm flipV="1">
                    <a:off x="4813853" y="4224227"/>
                    <a:ext cx="530178" cy="696590"/>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03" name="直接连接符 202"/>
                  <p:cNvCxnSpPr>
                    <a:stCxn id="157" idx="6"/>
                    <a:endCxn id="170" idx="2"/>
                  </p:cNvCxnSpPr>
                  <p:nvPr/>
                </p:nvCxnSpPr>
                <p:spPr>
                  <a:xfrm flipV="1">
                    <a:off x="5006538" y="1640243"/>
                    <a:ext cx="945736" cy="53319"/>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04" name="直接连接符 203"/>
                  <p:cNvCxnSpPr>
                    <a:stCxn id="159" idx="6"/>
                    <a:endCxn id="169" idx="3"/>
                  </p:cNvCxnSpPr>
                  <p:nvPr/>
                </p:nvCxnSpPr>
                <p:spPr>
                  <a:xfrm flipV="1">
                    <a:off x="5774748" y="2832963"/>
                    <a:ext cx="1439808" cy="158806"/>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05" name="直接连接符 204"/>
                  <p:cNvCxnSpPr>
                    <a:stCxn id="171" idx="0"/>
                    <a:endCxn id="159" idx="4"/>
                  </p:cNvCxnSpPr>
                  <p:nvPr/>
                </p:nvCxnSpPr>
                <p:spPr>
                  <a:xfrm flipV="1">
                    <a:off x="5344031" y="3114599"/>
                    <a:ext cx="307887" cy="863968"/>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06" name="直接连接符 205"/>
                  <p:cNvCxnSpPr>
                    <a:endCxn id="172" idx="4"/>
                  </p:cNvCxnSpPr>
                  <p:nvPr/>
                </p:nvCxnSpPr>
                <p:spPr>
                  <a:xfrm flipV="1">
                    <a:off x="3761489" y="4260823"/>
                    <a:ext cx="414194" cy="646935"/>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07" name="直接连接符 206"/>
                  <p:cNvCxnSpPr>
                    <a:endCxn id="165" idx="3"/>
                  </p:cNvCxnSpPr>
                  <p:nvPr/>
                </p:nvCxnSpPr>
                <p:spPr>
                  <a:xfrm flipV="1">
                    <a:off x="3267621" y="3105684"/>
                    <a:ext cx="513724" cy="840666"/>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08" name="直接连接符 207"/>
                  <p:cNvCxnSpPr>
                    <a:endCxn id="158" idx="2"/>
                  </p:cNvCxnSpPr>
                  <p:nvPr/>
                </p:nvCxnSpPr>
                <p:spPr>
                  <a:xfrm>
                    <a:off x="3745369" y="1887334"/>
                    <a:ext cx="769849" cy="378071"/>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09" name="直接连接符 208"/>
                  <p:cNvCxnSpPr>
                    <a:endCxn id="157" idx="0"/>
                  </p:cNvCxnSpPr>
                  <p:nvPr/>
                </p:nvCxnSpPr>
                <p:spPr>
                  <a:xfrm flipH="1">
                    <a:off x="4883708" y="992414"/>
                    <a:ext cx="761035" cy="578318"/>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10" name="直接连接符 209"/>
                  <p:cNvCxnSpPr>
                    <a:endCxn id="170" idx="1"/>
                  </p:cNvCxnSpPr>
                  <p:nvPr/>
                </p:nvCxnSpPr>
                <p:spPr>
                  <a:xfrm>
                    <a:off x="5620702" y="998328"/>
                    <a:ext cx="367548" cy="555061"/>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11" name="直接连接符 210"/>
                  <p:cNvCxnSpPr>
                    <a:endCxn id="163" idx="1"/>
                  </p:cNvCxnSpPr>
                  <p:nvPr/>
                </p:nvCxnSpPr>
                <p:spPr>
                  <a:xfrm flipH="1">
                    <a:off x="6608042" y="1235776"/>
                    <a:ext cx="86852" cy="811796"/>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12" name="直接连接符 211"/>
                  <p:cNvCxnSpPr>
                    <a:endCxn id="161" idx="5"/>
                  </p:cNvCxnSpPr>
                  <p:nvPr/>
                </p:nvCxnSpPr>
                <p:spPr>
                  <a:xfrm flipH="1" flipV="1">
                    <a:off x="7203661" y="3706466"/>
                    <a:ext cx="796579" cy="234720"/>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a:endCxn id="161" idx="5"/>
                  </p:cNvCxnSpPr>
                  <p:nvPr/>
                </p:nvCxnSpPr>
                <p:spPr>
                  <a:xfrm flipH="1" flipV="1">
                    <a:off x="7203661" y="3706466"/>
                    <a:ext cx="314775" cy="1201292"/>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a:endCxn id="168" idx="5"/>
                  </p:cNvCxnSpPr>
                  <p:nvPr/>
                </p:nvCxnSpPr>
                <p:spPr>
                  <a:xfrm flipH="1" flipV="1">
                    <a:off x="5830386" y="5441862"/>
                    <a:ext cx="852961" cy="135354"/>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a:endCxn id="168" idx="4"/>
                  </p:cNvCxnSpPr>
                  <p:nvPr/>
                </p:nvCxnSpPr>
                <p:spPr>
                  <a:xfrm flipV="1">
                    <a:off x="5615930" y="5477838"/>
                    <a:ext cx="127602" cy="339124"/>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16" name="直接连接符 215"/>
                  <p:cNvCxnSpPr>
                    <a:endCxn id="172" idx="2"/>
                  </p:cNvCxnSpPr>
                  <p:nvPr/>
                </p:nvCxnSpPr>
                <p:spPr>
                  <a:xfrm>
                    <a:off x="3267621" y="3941186"/>
                    <a:ext cx="785232" cy="196807"/>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a:endCxn id="163" idx="6"/>
                  </p:cNvCxnSpPr>
                  <p:nvPr/>
                </p:nvCxnSpPr>
                <p:spPr>
                  <a:xfrm flipH="1">
                    <a:off x="6817726" y="1879932"/>
                    <a:ext cx="716221" cy="254494"/>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a:endCxn id="169" idx="6"/>
                  </p:cNvCxnSpPr>
                  <p:nvPr/>
                </p:nvCxnSpPr>
                <p:spPr>
                  <a:xfrm flipH="1" flipV="1">
                    <a:off x="7424240" y="2746109"/>
                    <a:ext cx="576000" cy="138069"/>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a:stCxn id="164" idx="6"/>
                    <a:endCxn id="162" idx="2"/>
                  </p:cNvCxnSpPr>
                  <p:nvPr/>
                </p:nvCxnSpPr>
                <p:spPr>
                  <a:xfrm flipV="1">
                    <a:off x="4849829" y="4624932"/>
                    <a:ext cx="924919" cy="382739"/>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sp>
                <p:nvSpPr>
                  <p:cNvPr id="220" name="椭圆 219"/>
                  <p:cNvSpPr/>
                  <p:nvPr/>
                </p:nvSpPr>
                <p:spPr>
                  <a:xfrm>
                    <a:off x="4475375" y="1085627"/>
                    <a:ext cx="245660" cy="245660"/>
                  </a:xfrm>
                  <a:prstGeom prst="ellipse">
                    <a:avLst/>
                  </a:prstGeom>
                  <a:solidFill>
                    <a:schemeClr val="bg1">
                      <a:lumMod val="75000"/>
                    </a:schemeClr>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21" name="椭圆 220"/>
                  <p:cNvSpPr/>
                  <p:nvPr/>
                </p:nvSpPr>
                <p:spPr>
                  <a:xfrm>
                    <a:off x="7878437" y="3852868"/>
                    <a:ext cx="245660" cy="245660"/>
                  </a:xfrm>
                  <a:prstGeom prst="ellipse">
                    <a:avLst/>
                  </a:prstGeom>
                  <a:solidFill>
                    <a:schemeClr val="bg1">
                      <a:lumMod val="75000"/>
                    </a:schemeClr>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22" name="椭圆 221"/>
                  <p:cNvSpPr/>
                  <p:nvPr/>
                </p:nvSpPr>
                <p:spPr>
                  <a:xfrm>
                    <a:off x="3377143" y="4502102"/>
                    <a:ext cx="719689" cy="719689"/>
                  </a:xfrm>
                  <a:prstGeom prst="ellipse">
                    <a:avLst/>
                  </a:prstGeom>
                  <a:solidFill>
                    <a:srgbClr val="FFC000"/>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23" name="椭圆 222"/>
                  <p:cNvSpPr/>
                  <p:nvPr/>
                </p:nvSpPr>
                <p:spPr>
                  <a:xfrm>
                    <a:off x="3165256" y="3793313"/>
                    <a:ext cx="245660" cy="245660"/>
                  </a:xfrm>
                  <a:prstGeom prst="ellipse">
                    <a:avLst/>
                  </a:prstGeom>
                  <a:solidFill>
                    <a:schemeClr val="accent2"/>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24" name="椭圆 223"/>
                  <p:cNvSpPr/>
                  <p:nvPr/>
                </p:nvSpPr>
                <p:spPr>
                  <a:xfrm>
                    <a:off x="7406314" y="1737799"/>
                    <a:ext cx="245660" cy="245660"/>
                  </a:xfrm>
                  <a:prstGeom prst="ellipse">
                    <a:avLst/>
                  </a:prstGeom>
                  <a:solidFill>
                    <a:schemeClr val="bg1">
                      <a:lumMod val="75000"/>
                    </a:schemeClr>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25" name="椭圆 224"/>
                  <p:cNvSpPr/>
                  <p:nvPr/>
                </p:nvSpPr>
                <p:spPr>
                  <a:xfrm>
                    <a:off x="6540862" y="5471107"/>
                    <a:ext cx="245660" cy="245660"/>
                  </a:xfrm>
                  <a:prstGeom prst="ellipse">
                    <a:avLst/>
                  </a:prstGeom>
                  <a:solidFill>
                    <a:schemeClr val="bg1">
                      <a:lumMod val="75000"/>
                    </a:schemeClr>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26" name="椭圆 225"/>
                  <p:cNvSpPr/>
                  <p:nvPr/>
                </p:nvSpPr>
                <p:spPr>
                  <a:xfrm>
                    <a:off x="3645882" y="1800757"/>
                    <a:ext cx="245660" cy="245660"/>
                  </a:xfrm>
                  <a:prstGeom prst="ellipse">
                    <a:avLst/>
                  </a:prstGeom>
                  <a:solidFill>
                    <a:schemeClr val="bg1">
                      <a:lumMod val="75000"/>
                    </a:schemeClr>
                  </a:solidFill>
                  <a:ln w="28575">
                    <a:solidFill>
                      <a:srgbClr val="71C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227" name="直接连接符 226"/>
                  <p:cNvCxnSpPr>
                    <a:endCxn id="164" idx="4"/>
                  </p:cNvCxnSpPr>
                  <p:nvPr/>
                </p:nvCxnSpPr>
                <p:spPr>
                  <a:xfrm flipV="1">
                    <a:off x="4596202" y="5130501"/>
                    <a:ext cx="130797" cy="446715"/>
                  </a:xfrm>
                  <a:prstGeom prst="line">
                    <a:avLst/>
                  </a:prstGeom>
                  <a:ln w="28575">
                    <a:solidFill>
                      <a:srgbClr val="71CAE0"/>
                    </a:solidFill>
                  </a:ln>
                </p:spPr>
                <p:style>
                  <a:lnRef idx="1">
                    <a:schemeClr val="accent1"/>
                  </a:lnRef>
                  <a:fillRef idx="0">
                    <a:schemeClr val="accent1"/>
                  </a:fillRef>
                  <a:effectRef idx="0">
                    <a:schemeClr val="accent1"/>
                  </a:effectRef>
                  <a:fontRef idx="minor">
                    <a:schemeClr val="tx1"/>
                  </a:fontRef>
                </p:style>
              </p:cxnSp>
            </p:grpSp>
            <p:sp>
              <p:nvSpPr>
                <p:cNvPr id="155" name="椭圆 154"/>
                <p:cNvSpPr/>
                <p:nvPr/>
              </p:nvSpPr>
              <p:spPr>
                <a:xfrm>
                  <a:off x="8999277" y="1541913"/>
                  <a:ext cx="1069568" cy="1069568"/>
                </a:xfrm>
                <a:prstGeom prst="ellipse">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grpSp>
        </p:grpSp>
      </p:grpSp>
      <p:sp>
        <p:nvSpPr>
          <p:cNvPr id="3" name="矩形 2"/>
          <p:cNvSpPr/>
          <p:nvPr/>
        </p:nvSpPr>
        <p:spPr>
          <a:xfrm>
            <a:off x="3331209" y="750953"/>
            <a:ext cx="5740807" cy="6131487"/>
          </a:xfrm>
          <a:prstGeom prst="rect">
            <a:avLst/>
          </a:prstGeom>
        </p:spPr>
        <p:txBody>
          <a:bodyPr wrap="square">
            <a:spAutoFit/>
          </a:bodyPr>
          <a:lstStyle/>
          <a:p>
            <a:pPr eaLnBrk="1" hangingPunct="1">
              <a:lnSpc>
                <a:spcPct val="130000"/>
              </a:lnSpc>
              <a:spcBef>
                <a:spcPct val="50000"/>
              </a:spcBef>
              <a:buNone/>
            </a:pPr>
            <a:r>
              <a:rPr lang="zh-CN" altLang="en-US" sz="2800" b="1" dirty="0">
                <a:solidFill>
                  <a:srgbClr val="CC3300"/>
                </a:solidFill>
                <a:latin typeface="黑体" pitchFamily="49" charset="-122"/>
                <a:ea typeface="黑体" pitchFamily="49" charset="-122"/>
              </a:rPr>
              <a:t>八、注意工作重点的转移，使部门工作逐步过渡到正常</a:t>
            </a:r>
            <a:r>
              <a:rPr lang="zh-CN" altLang="en-US" sz="2800" b="1" dirty="0" smtClean="0">
                <a:solidFill>
                  <a:srgbClr val="CC3300"/>
                </a:solidFill>
                <a:latin typeface="黑体" pitchFamily="49" charset="-122"/>
                <a:ea typeface="黑体" pitchFamily="49" charset="-122"/>
              </a:rPr>
              <a:t>运转</a:t>
            </a:r>
            <a:endParaRPr lang="en-US" altLang="zh-CN" sz="2800" b="1" dirty="0" smtClean="0">
              <a:solidFill>
                <a:srgbClr val="CC3300"/>
              </a:solidFill>
              <a:latin typeface="黑体" pitchFamily="49" charset="-122"/>
              <a:ea typeface="黑体" pitchFamily="49" charset="-122"/>
            </a:endParaRPr>
          </a:p>
          <a:p>
            <a:pPr eaLnBrk="1" hangingPunct="1">
              <a:lnSpc>
                <a:spcPct val="130000"/>
              </a:lnSpc>
              <a:spcBef>
                <a:spcPct val="50000"/>
              </a:spcBef>
              <a:buNone/>
            </a:pPr>
            <a:r>
              <a:rPr lang="zh-CN" altLang="en-US" sz="2800" b="1" dirty="0">
                <a:solidFill>
                  <a:srgbClr val="CC3300"/>
                </a:solidFill>
                <a:latin typeface="黑体" pitchFamily="49" charset="-122"/>
                <a:ea typeface="黑体" pitchFamily="49" charset="-122"/>
              </a:rPr>
              <a:t>九、注意吸尘器的使用</a:t>
            </a:r>
            <a:r>
              <a:rPr lang="zh-CN" altLang="en-US" sz="2800" b="1" dirty="0" smtClean="0">
                <a:solidFill>
                  <a:srgbClr val="CC3300"/>
                </a:solidFill>
                <a:latin typeface="黑体" pitchFamily="49" charset="-122"/>
                <a:ea typeface="黑体" pitchFamily="49" charset="-122"/>
              </a:rPr>
              <a:t>培训</a:t>
            </a:r>
            <a:endParaRPr lang="en-US" altLang="zh-CN" sz="2800" b="1" dirty="0" smtClean="0">
              <a:solidFill>
                <a:srgbClr val="CC3300"/>
              </a:solidFill>
              <a:latin typeface="黑体" pitchFamily="49" charset="-122"/>
              <a:ea typeface="黑体" pitchFamily="49" charset="-122"/>
            </a:endParaRPr>
          </a:p>
          <a:p>
            <a:pPr eaLnBrk="1" hangingPunct="1">
              <a:lnSpc>
                <a:spcPct val="130000"/>
              </a:lnSpc>
              <a:spcBef>
                <a:spcPct val="50000"/>
              </a:spcBef>
              <a:buNone/>
            </a:pPr>
            <a:r>
              <a:rPr lang="zh-CN" altLang="en-US" sz="2800" b="1" dirty="0">
                <a:solidFill>
                  <a:srgbClr val="CC3300"/>
                </a:solidFill>
                <a:latin typeface="黑体" pitchFamily="49" charset="-122"/>
                <a:ea typeface="黑体" pitchFamily="49" charset="-122"/>
              </a:rPr>
              <a:t>十、确保提供足够的、合格的</a:t>
            </a:r>
            <a:r>
              <a:rPr lang="zh-CN" altLang="en-US" sz="2800" b="1" dirty="0" smtClean="0">
                <a:solidFill>
                  <a:srgbClr val="CC3300"/>
                </a:solidFill>
                <a:latin typeface="黑体" pitchFamily="49" charset="-122"/>
                <a:ea typeface="黑体" pitchFamily="49" charset="-122"/>
              </a:rPr>
              <a:t>客房</a:t>
            </a:r>
            <a:endParaRPr lang="en-US" altLang="zh-CN" sz="2800" b="1" dirty="0" smtClean="0">
              <a:solidFill>
                <a:srgbClr val="CC3300"/>
              </a:solidFill>
              <a:latin typeface="黑体" pitchFamily="49" charset="-122"/>
              <a:ea typeface="黑体" pitchFamily="49" charset="-122"/>
            </a:endParaRPr>
          </a:p>
          <a:p>
            <a:pPr eaLnBrk="1" hangingPunct="1">
              <a:lnSpc>
                <a:spcPct val="130000"/>
              </a:lnSpc>
              <a:spcBef>
                <a:spcPct val="50000"/>
              </a:spcBef>
              <a:buNone/>
            </a:pPr>
            <a:r>
              <a:rPr lang="zh-CN" altLang="en-US" sz="2800" b="1" dirty="0">
                <a:solidFill>
                  <a:srgbClr val="CC3300"/>
                </a:solidFill>
                <a:latin typeface="黑体" pitchFamily="49" charset="-122"/>
                <a:ea typeface="黑体" pitchFamily="49" charset="-122"/>
              </a:rPr>
              <a:t>十一、准备手工应急</a:t>
            </a:r>
            <a:r>
              <a:rPr lang="zh-CN" altLang="en-US" sz="2800" b="1" dirty="0" smtClean="0">
                <a:solidFill>
                  <a:srgbClr val="CC3300"/>
                </a:solidFill>
                <a:latin typeface="黑体" pitchFamily="49" charset="-122"/>
                <a:ea typeface="黑体" pitchFamily="49" charset="-122"/>
              </a:rPr>
              <a:t>表格</a:t>
            </a:r>
            <a:endParaRPr lang="en-US" altLang="zh-CN" sz="2800" b="1" dirty="0" smtClean="0">
              <a:solidFill>
                <a:srgbClr val="CC3300"/>
              </a:solidFill>
              <a:latin typeface="黑体" pitchFamily="49" charset="-122"/>
              <a:ea typeface="黑体" pitchFamily="49" charset="-122"/>
            </a:endParaRPr>
          </a:p>
          <a:p>
            <a:pPr eaLnBrk="1" hangingPunct="1">
              <a:lnSpc>
                <a:spcPct val="130000"/>
              </a:lnSpc>
              <a:spcBef>
                <a:spcPct val="50000"/>
              </a:spcBef>
              <a:buNone/>
            </a:pPr>
            <a:r>
              <a:rPr lang="zh-CN" altLang="en-US" sz="2800" b="1" dirty="0">
                <a:solidFill>
                  <a:srgbClr val="CC3300"/>
                </a:solidFill>
                <a:latin typeface="黑体" pitchFamily="49" charset="-122"/>
                <a:ea typeface="黑体" pitchFamily="49" charset="-122"/>
              </a:rPr>
              <a:t>十二、加强安全意识培训，严防各种事故</a:t>
            </a:r>
            <a:r>
              <a:rPr lang="zh-CN" altLang="en-US" sz="2800" b="1" dirty="0" smtClean="0">
                <a:solidFill>
                  <a:srgbClr val="CC3300"/>
                </a:solidFill>
                <a:latin typeface="黑体" pitchFamily="49" charset="-122"/>
                <a:ea typeface="黑体" pitchFamily="49" charset="-122"/>
              </a:rPr>
              <a:t>发生</a:t>
            </a:r>
            <a:endParaRPr lang="en-US" altLang="zh-CN" sz="2800" b="1" dirty="0" smtClean="0">
              <a:solidFill>
                <a:srgbClr val="CC3300"/>
              </a:solidFill>
              <a:latin typeface="黑体" pitchFamily="49" charset="-122"/>
              <a:ea typeface="黑体" pitchFamily="49" charset="-122"/>
            </a:endParaRPr>
          </a:p>
          <a:p>
            <a:pPr eaLnBrk="1" hangingPunct="1">
              <a:lnSpc>
                <a:spcPct val="130000"/>
              </a:lnSpc>
              <a:spcBef>
                <a:spcPct val="50000"/>
              </a:spcBef>
              <a:buNone/>
            </a:pPr>
            <a:r>
              <a:rPr lang="zh-CN" altLang="en-US" sz="2800" b="1" dirty="0">
                <a:solidFill>
                  <a:srgbClr val="CC3300"/>
                </a:solidFill>
                <a:latin typeface="黑体" pitchFamily="49" charset="-122"/>
                <a:ea typeface="黑体" pitchFamily="49" charset="-122"/>
              </a:rPr>
              <a:t>十三、加强对客房内设施、设备使用注意事项的培训</a:t>
            </a:r>
            <a:endParaRPr lang="zh-CN" altLang="zh-CN" sz="28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40308284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a:effectLst>
            <a:outerShdw blurRad="50800" dist="50800" dir="5400000" algn="ctr" rotWithShape="0">
              <a:srgbClr val="000000">
                <a:alpha val="0"/>
              </a:srgbClr>
            </a:outerShdw>
          </a:effectLst>
        </p:spPr>
      </p:pic>
      <p:sp>
        <p:nvSpPr>
          <p:cNvPr id="12" name="矩形 132100"/>
          <p:cNvSpPr>
            <a:spLocks noRot="1" noChangeArrowheads="1"/>
          </p:cNvSpPr>
          <p:nvPr/>
        </p:nvSpPr>
        <p:spPr bwMode="auto">
          <a:xfrm>
            <a:off x="5580070" y="-243255"/>
            <a:ext cx="3897596" cy="240616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marL="0" indent="0" algn="ctr">
              <a:lnSpc>
                <a:spcPct val="150000"/>
              </a:lnSpc>
              <a:buNone/>
            </a:pPr>
            <a:r>
              <a:rPr lang="zh-CN" altLang="en-US" dirty="0" smtClean="0">
                <a:solidFill>
                  <a:srgbClr val="FFFFCC"/>
                </a:solidFill>
                <a:effectLst>
                  <a:outerShdw blurRad="38100" dist="38100" dir="2700000" algn="tl">
                    <a:srgbClr val="000000">
                      <a:alpha val="43137"/>
                    </a:srgbClr>
                  </a:outerShdw>
                </a:effectLst>
              </a:rPr>
              <a:t>客房标准间</a:t>
            </a:r>
            <a:endParaRPr lang="zh-CN" altLang="en-US"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820101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6"/>
          <p:cNvSpPr>
            <a:spLocks noChangeArrowheads="1"/>
          </p:cNvSpPr>
          <p:nvPr/>
        </p:nvSpPr>
        <p:spPr bwMode="auto">
          <a:xfrm>
            <a:off x="0" y="1339849"/>
            <a:ext cx="323850" cy="4032251"/>
          </a:xfrm>
          <a:prstGeom prst="rect">
            <a:avLst/>
          </a:prstGeom>
          <a:solidFill>
            <a:srgbClr val="0070C0"/>
          </a:solidFill>
          <a:ln w="25400">
            <a:solidFill>
              <a:srgbClr val="0070C0"/>
            </a:solidFill>
            <a:miter lim="800000"/>
            <a:headEnd/>
            <a:tailEnd/>
          </a:ln>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5" name="矩形 7"/>
          <p:cNvSpPr>
            <a:spLocks noChangeArrowheads="1"/>
          </p:cNvSpPr>
          <p:nvPr/>
        </p:nvSpPr>
        <p:spPr bwMode="auto">
          <a:xfrm>
            <a:off x="8856663" y="1339849"/>
            <a:ext cx="323850" cy="403225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spcBef>
                <a:spcPct val="0"/>
              </a:spcBef>
              <a:buFont typeface="Arial" charset="0"/>
              <a:buNone/>
            </a:pPr>
            <a:endParaRPr lang="zh-CN" altLang="zh-CN" sz="1800">
              <a:solidFill>
                <a:srgbClr val="FFFFFF"/>
              </a:solidFill>
              <a:latin typeface="宋体" charset="-122"/>
              <a:sym typeface="宋体" charset="-122"/>
            </a:endParaRPr>
          </a:p>
        </p:txBody>
      </p:sp>
      <p:sp>
        <p:nvSpPr>
          <p:cNvPr id="8196" name="TextBox 7"/>
          <p:cNvSpPr>
            <a:spLocks noChangeArrowheads="1"/>
          </p:cNvSpPr>
          <p:nvPr/>
        </p:nvSpPr>
        <p:spPr bwMode="auto">
          <a:xfrm>
            <a:off x="1403479" y="422136"/>
            <a:ext cx="67970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0"/>
              </a:spcBef>
              <a:buNone/>
            </a:pPr>
            <a:r>
              <a:rPr lang="zh-CN" altLang="en-US" sz="4000" b="1" dirty="0" smtClean="0">
                <a:solidFill>
                  <a:schemeClr val="accent1"/>
                </a:solidFill>
                <a:latin typeface="微软雅黑" pitchFamily="34" charset="-122"/>
                <a:ea typeface="微软雅黑" pitchFamily="34" charset="-122"/>
              </a:rPr>
              <a:t>第四章   客房</a:t>
            </a:r>
            <a:r>
              <a:rPr lang="zh-CN" altLang="en-US" sz="4000" b="1" dirty="0">
                <a:solidFill>
                  <a:schemeClr val="accent1"/>
                </a:solidFill>
                <a:latin typeface="微软雅黑" pitchFamily="34" charset="-122"/>
                <a:ea typeface="微软雅黑" pitchFamily="34" charset="-122"/>
              </a:rPr>
              <a:t>部人力资源管理</a:t>
            </a:r>
          </a:p>
        </p:txBody>
      </p:sp>
      <p:sp>
        <p:nvSpPr>
          <p:cNvPr id="8197" name="Text Box 9"/>
          <p:cNvSpPr txBox="1">
            <a:spLocks noChangeArrowheads="1"/>
          </p:cNvSpPr>
          <p:nvPr/>
        </p:nvSpPr>
        <p:spPr bwMode="auto">
          <a:xfrm>
            <a:off x="775440" y="1628875"/>
            <a:ext cx="7900847" cy="470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428750" indent="-51435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Font typeface="Arial" charset="0"/>
              <a:buNone/>
            </a:pPr>
            <a:r>
              <a:rPr lang="zh-CN" altLang="en-US" sz="2800" b="1" u="sng" dirty="0">
                <a:solidFill>
                  <a:srgbClr val="CC3300"/>
                </a:solidFill>
                <a:ea typeface="微软雅黑" pitchFamily="34" charset="-122"/>
              </a:rPr>
              <a:t>本章的学习目的与要求：</a:t>
            </a:r>
          </a:p>
          <a:p>
            <a:pPr eaLnBrk="1" hangingPunct="1">
              <a:spcBef>
                <a:spcPct val="50000"/>
              </a:spcBef>
              <a:buFont typeface="Arial" charset="0"/>
              <a:buNone/>
            </a:pPr>
            <a:r>
              <a:rPr lang="zh-CN" altLang="en-US" sz="2800" dirty="0">
                <a:solidFill>
                  <a:srgbClr val="CC3300"/>
                </a:solidFill>
              </a:rPr>
              <a:t>       </a:t>
            </a:r>
            <a:r>
              <a:rPr lang="zh-CN" altLang="en-US" sz="2800" dirty="0">
                <a:solidFill>
                  <a:srgbClr val="CC3300"/>
                </a:solidFill>
                <a:ea typeface="华文楷体" pitchFamily="2" charset="-122"/>
              </a:rPr>
              <a:t>通过本章的学习：</a:t>
            </a:r>
            <a:endParaRPr lang="en-US" altLang="zh-CN" sz="2800" dirty="0">
              <a:solidFill>
                <a:srgbClr val="CC3300"/>
              </a:solidFill>
              <a:ea typeface="华文楷体" pitchFamily="2" charset="-122"/>
            </a:endParaRPr>
          </a:p>
          <a:p>
            <a:pPr lvl="0"/>
            <a:r>
              <a:rPr lang="zh-CN" altLang="en-US" sz="2800" dirty="0" smtClean="0">
                <a:solidFill>
                  <a:srgbClr val="CC3300"/>
                </a:solidFill>
                <a:ea typeface="华文楷体" pitchFamily="2" charset="-122"/>
              </a:rPr>
              <a:t>了解</a:t>
            </a:r>
            <a:r>
              <a:rPr lang="zh-CN" altLang="en-US" sz="2800" dirty="0">
                <a:solidFill>
                  <a:srgbClr val="CC3300"/>
                </a:solidFill>
                <a:ea typeface="华文楷体" pitchFamily="2" charset="-122"/>
              </a:rPr>
              <a:t>培训的内容和类型。</a:t>
            </a:r>
          </a:p>
          <a:p>
            <a:pPr lvl="0"/>
            <a:r>
              <a:rPr lang="zh-CN" altLang="en-US" sz="2800" dirty="0" smtClean="0">
                <a:solidFill>
                  <a:srgbClr val="CC3300"/>
                </a:solidFill>
                <a:ea typeface="华文楷体" pitchFamily="2" charset="-122"/>
              </a:rPr>
              <a:t>学会</a:t>
            </a:r>
            <a:r>
              <a:rPr lang="zh-CN" altLang="en-US" sz="2800" dirty="0">
                <a:solidFill>
                  <a:srgbClr val="CC3300"/>
                </a:solidFill>
                <a:ea typeface="华文楷体" pitchFamily="2" charset="-122"/>
              </a:rPr>
              <a:t>制定培训计划。</a:t>
            </a:r>
          </a:p>
          <a:p>
            <a:pPr lvl="0"/>
            <a:r>
              <a:rPr lang="zh-CN" altLang="en-US" sz="2800" dirty="0" smtClean="0">
                <a:solidFill>
                  <a:srgbClr val="CC3300"/>
                </a:solidFill>
                <a:ea typeface="华文楷体" pitchFamily="2" charset="-122"/>
              </a:rPr>
              <a:t>学会</a:t>
            </a:r>
            <a:r>
              <a:rPr lang="zh-CN" altLang="en-US" sz="2800" dirty="0">
                <a:solidFill>
                  <a:srgbClr val="CC3300"/>
                </a:solidFill>
                <a:ea typeface="华文楷体" pitchFamily="2" charset="-122"/>
              </a:rPr>
              <a:t>对新员工进行入职指导。</a:t>
            </a:r>
          </a:p>
          <a:p>
            <a:pPr lvl="0"/>
            <a:r>
              <a:rPr lang="zh-CN" altLang="en-US" sz="2800" dirty="0" smtClean="0">
                <a:solidFill>
                  <a:srgbClr val="CC3300"/>
                </a:solidFill>
                <a:ea typeface="华文楷体" pitchFamily="2" charset="-122"/>
              </a:rPr>
              <a:t>掌握</a:t>
            </a:r>
            <a:r>
              <a:rPr lang="zh-CN" altLang="en-US" sz="2800" dirty="0">
                <a:solidFill>
                  <a:srgbClr val="CC3300"/>
                </a:solidFill>
                <a:ea typeface="华文楷体" pitchFamily="2" charset="-122"/>
              </a:rPr>
              <a:t>培训的方法和艺术，成为合格的培训者。</a:t>
            </a:r>
          </a:p>
          <a:p>
            <a:pPr lvl="0"/>
            <a:r>
              <a:rPr lang="zh-CN" altLang="en-US" sz="2800" dirty="0" smtClean="0">
                <a:solidFill>
                  <a:srgbClr val="CC3300"/>
                </a:solidFill>
                <a:ea typeface="华文楷体" pitchFamily="2" charset="-122"/>
              </a:rPr>
              <a:t>掌握</a:t>
            </a:r>
            <a:r>
              <a:rPr lang="zh-CN" altLang="en-US" sz="2800" dirty="0">
                <a:solidFill>
                  <a:srgbClr val="CC3300"/>
                </a:solidFill>
                <a:ea typeface="华文楷体" pitchFamily="2" charset="-122"/>
              </a:rPr>
              <a:t>对员工工作进行评估的依据、内容、程序和方法。</a:t>
            </a:r>
          </a:p>
          <a:p>
            <a:pPr lvl="0"/>
            <a:r>
              <a:rPr lang="zh-CN" altLang="en-US" sz="2800" dirty="0" smtClean="0">
                <a:solidFill>
                  <a:srgbClr val="CC3300"/>
                </a:solidFill>
                <a:ea typeface="华文楷体" pitchFamily="2" charset="-122"/>
              </a:rPr>
              <a:t>掌握</a:t>
            </a:r>
            <a:r>
              <a:rPr lang="zh-CN" altLang="en-US" sz="2800" dirty="0">
                <a:solidFill>
                  <a:srgbClr val="CC3300"/>
                </a:solidFill>
                <a:ea typeface="华文楷体" pitchFamily="2" charset="-122"/>
              </a:rPr>
              <a:t>员工员工激励的方法</a:t>
            </a:r>
            <a:r>
              <a:rPr lang="zh-CN" altLang="en-US" sz="2800" dirty="0" smtClean="0">
                <a:solidFill>
                  <a:srgbClr val="CC3300"/>
                </a:solidFill>
                <a:ea typeface="华文楷体" pitchFamily="2" charset="-122"/>
              </a:rPr>
              <a:t>。</a:t>
            </a:r>
            <a:endParaRPr lang="zh-CN" altLang="en-US" sz="2800" dirty="0">
              <a:solidFill>
                <a:srgbClr val="CC3300"/>
              </a:solidFill>
              <a:ea typeface="华文楷体" pitchFamily="2" charset="-122"/>
            </a:endParaRPr>
          </a:p>
        </p:txBody>
      </p:sp>
    </p:spTree>
    <p:extLst>
      <p:ext uri="{BB962C8B-B14F-4D97-AF65-F5344CB8AC3E}">
        <p14:creationId xmlns:p14="http://schemas.microsoft.com/office/powerpoint/2010/main" val="34416468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222265" y="2841287"/>
            <a:ext cx="3778925" cy="468000"/>
          </a:xfrm>
          <a:custGeom>
            <a:avLst/>
            <a:gdLst/>
            <a:ahLst/>
            <a:cxnLst/>
            <a:rect l="l" t="t" r="r" b="b"/>
            <a:pathLst>
              <a:path w="2807157" h="468000">
                <a:moveTo>
                  <a:pt x="82036" y="0"/>
                </a:moveTo>
                <a:lnTo>
                  <a:pt x="2339157" y="0"/>
                </a:lnTo>
                <a:lnTo>
                  <a:pt x="2807157"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文本框 6"/>
          <p:cNvSpPr txBox="1"/>
          <p:nvPr/>
        </p:nvSpPr>
        <p:spPr>
          <a:xfrm>
            <a:off x="536226" y="2604882"/>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01</a:t>
            </a:r>
            <a:endParaRPr lang="zh-CN" altLang="en-US" sz="3600" b="1" dirty="0">
              <a:solidFill>
                <a:srgbClr val="0278A1"/>
              </a:solidFill>
              <a:latin typeface="Akzidenz-Grotesk BQ Condensed" pitchFamily="50" charset="0"/>
            </a:endParaRPr>
          </a:p>
        </p:txBody>
      </p:sp>
      <p:sp>
        <p:nvSpPr>
          <p:cNvPr id="15" name="文本框 53"/>
          <p:cNvSpPr txBox="1"/>
          <p:nvPr/>
        </p:nvSpPr>
        <p:spPr>
          <a:xfrm>
            <a:off x="1400122" y="2776508"/>
            <a:ext cx="2954655"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客房员工的素质要求</a:t>
            </a:r>
          </a:p>
        </p:txBody>
      </p:sp>
      <p:sp>
        <p:nvSpPr>
          <p:cNvPr id="17" name="文本框 12"/>
          <p:cNvSpPr txBox="1"/>
          <p:nvPr/>
        </p:nvSpPr>
        <p:spPr>
          <a:xfrm>
            <a:off x="536226" y="3268951"/>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02</a:t>
            </a:r>
            <a:endParaRPr lang="zh-CN" altLang="en-US" sz="3600" b="1" dirty="0">
              <a:solidFill>
                <a:srgbClr val="0278A1"/>
              </a:solidFill>
              <a:latin typeface="Akzidenz-Grotesk BQ Condensed" pitchFamily="50" charset="0"/>
            </a:endParaRPr>
          </a:p>
        </p:txBody>
      </p:sp>
      <p:sp>
        <p:nvSpPr>
          <p:cNvPr id="18" name="任意多边形 17"/>
          <p:cNvSpPr/>
          <p:nvPr/>
        </p:nvSpPr>
        <p:spPr>
          <a:xfrm>
            <a:off x="1222267" y="3491128"/>
            <a:ext cx="6085924" cy="468000"/>
          </a:xfrm>
          <a:custGeom>
            <a:avLst/>
            <a:gdLst/>
            <a:ahLst/>
            <a:cxnLst/>
            <a:rect l="l" t="t" r="r" b="b"/>
            <a:pathLst>
              <a:path w="3492923" h="468000">
                <a:moveTo>
                  <a:pt x="82036" y="0"/>
                </a:moveTo>
                <a:lnTo>
                  <a:pt x="3024923" y="0"/>
                </a:lnTo>
                <a:lnTo>
                  <a:pt x="3492923"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54"/>
          <p:cNvSpPr txBox="1"/>
          <p:nvPr/>
        </p:nvSpPr>
        <p:spPr>
          <a:xfrm>
            <a:off x="1400118" y="3417354"/>
            <a:ext cx="6052081"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员工服务意识的培养与职业道德教育</a:t>
            </a:r>
          </a:p>
        </p:txBody>
      </p:sp>
      <p:sp>
        <p:nvSpPr>
          <p:cNvPr id="21" name="文本框 18"/>
          <p:cNvSpPr txBox="1"/>
          <p:nvPr/>
        </p:nvSpPr>
        <p:spPr>
          <a:xfrm>
            <a:off x="536226" y="3933021"/>
            <a:ext cx="74251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03</a:t>
            </a:r>
            <a:endParaRPr lang="zh-CN" altLang="en-US" sz="3600" b="1" dirty="0">
              <a:solidFill>
                <a:srgbClr val="0278A1"/>
              </a:solidFill>
              <a:latin typeface="Akzidenz-Grotesk BQ Condensed" pitchFamily="50" charset="0"/>
            </a:endParaRPr>
          </a:p>
        </p:txBody>
      </p:sp>
      <p:sp>
        <p:nvSpPr>
          <p:cNvPr id="22" name="任意多边形 21"/>
          <p:cNvSpPr/>
          <p:nvPr/>
        </p:nvSpPr>
        <p:spPr>
          <a:xfrm>
            <a:off x="1222269" y="4163201"/>
            <a:ext cx="3346205" cy="469043"/>
          </a:xfrm>
          <a:custGeom>
            <a:avLst/>
            <a:gdLst/>
            <a:ahLst/>
            <a:cxnLst/>
            <a:rect l="l" t="t" r="r" b="b"/>
            <a:pathLst>
              <a:path w="4151099" h="468000">
                <a:moveTo>
                  <a:pt x="82036" y="0"/>
                </a:moveTo>
                <a:lnTo>
                  <a:pt x="3683099" y="0"/>
                </a:lnTo>
                <a:lnTo>
                  <a:pt x="4151099"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5"/>
          <p:cNvSpPr txBox="1"/>
          <p:nvPr/>
        </p:nvSpPr>
        <p:spPr>
          <a:xfrm>
            <a:off x="1370065" y="4151503"/>
            <a:ext cx="3056093"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客房部员工的培训</a:t>
            </a:r>
          </a:p>
        </p:txBody>
      </p:sp>
      <p:sp>
        <p:nvSpPr>
          <p:cNvPr id="24" name="任意多边形 23"/>
          <p:cNvSpPr/>
          <p:nvPr/>
        </p:nvSpPr>
        <p:spPr>
          <a:xfrm>
            <a:off x="1192211" y="4803873"/>
            <a:ext cx="3694660" cy="461664"/>
          </a:xfrm>
          <a:custGeom>
            <a:avLst/>
            <a:gdLst/>
            <a:ahLst/>
            <a:cxnLst/>
            <a:rect l="l" t="t" r="r" b="b"/>
            <a:pathLst>
              <a:path w="2807157" h="468000">
                <a:moveTo>
                  <a:pt x="82036" y="0"/>
                </a:moveTo>
                <a:lnTo>
                  <a:pt x="2339157" y="0"/>
                </a:lnTo>
                <a:lnTo>
                  <a:pt x="2807157"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5" name="文本框 6"/>
          <p:cNvSpPr txBox="1"/>
          <p:nvPr/>
        </p:nvSpPr>
        <p:spPr>
          <a:xfrm>
            <a:off x="506171" y="4632246"/>
            <a:ext cx="742511" cy="646331"/>
          </a:xfrm>
          <a:prstGeom prst="rect">
            <a:avLst/>
          </a:prstGeom>
          <a:noFill/>
        </p:spPr>
        <p:txBody>
          <a:bodyPr wrap="none" rtlCol="0">
            <a:spAutoFit/>
          </a:bodyPr>
          <a:lstStyle/>
          <a:p>
            <a:r>
              <a:rPr lang="en-US" altLang="zh-CN" sz="3600" b="1" dirty="0" smtClean="0">
                <a:solidFill>
                  <a:srgbClr val="0278A1"/>
                </a:solidFill>
                <a:latin typeface="Akzidenz-Grotesk BQ Condensed" pitchFamily="50" charset="0"/>
              </a:rPr>
              <a:t>04</a:t>
            </a:r>
            <a:endParaRPr lang="zh-CN" altLang="en-US" sz="3600" b="1" dirty="0">
              <a:solidFill>
                <a:srgbClr val="0278A1"/>
              </a:solidFill>
              <a:latin typeface="Akzidenz-Grotesk BQ Condensed" pitchFamily="50" charset="0"/>
            </a:endParaRPr>
          </a:p>
        </p:txBody>
      </p:sp>
      <p:sp>
        <p:nvSpPr>
          <p:cNvPr id="26" name="文本框 53"/>
          <p:cNvSpPr txBox="1"/>
          <p:nvPr/>
        </p:nvSpPr>
        <p:spPr>
          <a:xfrm>
            <a:off x="1370065" y="4803872"/>
            <a:ext cx="2339102" cy="461665"/>
          </a:xfrm>
          <a:prstGeom prst="rect">
            <a:avLst/>
          </a:prstGeom>
          <a:noFill/>
        </p:spPr>
        <p:txBody>
          <a:bodyPr wrap="none" rtlCol="0">
            <a:spAutoFit/>
          </a:bodyPr>
          <a:lstStyle/>
          <a:p>
            <a:r>
              <a:rPr lang="zh-CN" altLang="en-US" sz="2400" dirty="0">
                <a:solidFill>
                  <a:schemeClr val="bg1"/>
                </a:solidFill>
                <a:latin typeface="微软雅黑" pitchFamily="34" charset="-122"/>
                <a:ea typeface="微软雅黑" pitchFamily="34" charset="-122"/>
              </a:rPr>
              <a:t>客房部员工激励</a:t>
            </a:r>
          </a:p>
        </p:txBody>
      </p:sp>
      <p:sp>
        <p:nvSpPr>
          <p:cNvPr id="28" name="文本框 12"/>
          <p:cNvSpPr txBox="1"/>
          <p:nvPr/>
        </p:nvSpPr>
        <p:spPr>
          <a:xfrm>
            <a:off x="506171" y="5296315"/>
            <a:ext cx="742511" cy="646331"/>
          </a:xfrm>
          <a:prstGeom prst="rect">
            <a:avLst/>
          </a:prstGeom>
          <a:noFill/>
        </p:spPr>
        <p:txBody>
          <a:bodyPr wrap="none" rtlCol="0">
            <a:spAutoFit/>
          </a:bodyPr>
          <a:lstStyle/>
          <a:p>
            <a:r>
              <a:rPr lang="en-US" altLang="zh-CN" sz="3600" b="1" dirty="0" smtClean="0">
                <a:solidFill>
                  <a:srgbClr val="0278A1"/>
                </a:solidFill>
                <a:latin typeface="Akzidenz-Grotesk BQ Condensed" pitchFamily="50" charset="0"/>
              </a:rPr>
              <a:t>05</a:t>
            </a:r>
            <a:endParaRPr lang="zh-CN" altLang="en-US" sz="3600" b="1" dirty="0">
              <a:solidFill>
                <a:srgbClr val="0278A1"/>
              </a:solidFill>
              <a:latin typeface="Akzidenz-Grotesk BQ Condensed" pitchFamily="50" charset="0"/>
            </a:endParaRPr>
          </a:p>
        </p:txBody>
      </p:sp>
      <p:sp>
        <p:nvSpPr>
          <p:cNvPr id="29" name="任意多边形 28"/>
          <p:cNvSpPr/>
          <p:nvPr/>
        </p:nvSpPr>
        <p:spPr>
          <a:xfrm>
            <a:off x="1192213" y="5518493"/>
            <a:ext cx="4531867" cy="441892"/>
          </a:xfrm>
          <a:custGeom>
            <a:avLst/>
            <a:gdLst/>
            <a:ahLst/>
            <a:cxnLst/>
            <a:rect l="l" t="t" r="r" b="b"/>
            <a:pathLst>
              <a:path w="3492923" h="468000">
                <a:moveTo>
                  <a:pt x="82036" y="0"/>
                </a:moveTo>
                <a:lnTo>
                  <a:pt x="3024923" y="0"/>
                </a:lnTo>
                <a:lnTo>
                  <a:pt x="3492923"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54"/>
          <p:cNvSpPr txBox="1"/>
          <p:nvPr/>
        </p:nvSpPr>
        <p:spPr>
          <a:xfrm>
            <a:off x="1370064" y="5444717"/>
            <a:ext cx="3631126"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客房管理人员的管理艺术</a:t>
            </a:r>
          </a:p>
        </p:txBody>
      </p:sp>
      <p:sp>
        <p:nvSpPr>
          <p:cNvPr id="31" name="文本框 18"/>
          <p:cNvSpPr txBox="1"/>
          <p:nvPr/>
        </p:nvSpPr>
        <p:spPr>
          <a:xfrm>
            <a:off x="506171" y="5960385"/>
            <a:ext cx="742511" cy="646331"/>
          </a:xfrm>
          <a:prstGeom prst="rect">
            <a:avLst/>
          </a:prstGeom>
          <a:noFill/>
        </p:spPr>
        <p:txBody>
          <a:bodyPr wrap="none" rtlCol="0">
            <a:spAutoFit/>
          </a:bodyPr>
          <a:lstStyle/>
          <a:p>
            <a:r>
              <a:rPr lang="en-US" altLang="zh-CN" sz="3600" b="1" dirty="0" smtClean="0">
                <a:solidFill>
                  <a:srgbClr val="0278A1"/>
                </a:solidFill>
                <a:latin typeface="Akzidenz-Grotesk BQ Condensed" pitchFamily="50" charset="0"/>
              </a:rPr>
              <a:t>06</a:t>
            </a:r>
            <a:endParaRPr lang="zh-CN" altLang="en-US" sz="3600" b="1" dirty="0">
              <a:solidFill>
                <a:srgbClr val="0278A1"/>
              </a:solidFill>
              <a:latin typeface="Akzidenz-Grotesk BQ Condensed" pitchFamily="50" charset="0"/>
            </a:endParaRPr>
          </a:p>
        </p:txBody>
      </p:sp>
      <p:sp>
        <p:nvSpPr>
          <p:cNvPr id="32" name="任意多边形 31"/>
          <p:cNvSpPr/>
          <p:nvPr/>
        </p:nvSpPr>
        <p:spPr>
          <a:xfrm>
            <a:off x="1192211" y="6190566"/>
            <a:ext cx="5251919" cy="416150"/>
          </a:xfrm>
          <a:custGeom>
            <a:avLst/>
            <a:gdLst/>
            <a:ahLst/>
            <a:cxnLst/>
            <a:rect l="l" t="t" r="r" b="b"/>
            <a:pathLst>
              <a:path w="4151099" h="468000">
                <a:moveTo>
                  <a:pt x="82036" y="0"/>
                </a:moveTo>
                <a:lnTo>
                  <a:pt x="3683099" y="0"/>
                </a:lnTo>
                <a:lnTo>
                  <a:pt x="4151099"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55"/>
          <p:cNvSpPr txBox="1"/>
          <p:nvPr/>
        </p:nvSpPr>
        <p:spPr>
          <a:xfrm>
            <a:off x="1385281" y="6116792"/>
            <a:ext cx="5274863" cy="461665"/>
          </a:xfrm>
          <a:prstGeom prst="rect">
            <a:avLst/>
          </a:prstGeom>
          <a:noFill/>
        </p:spPr>
        <p:txBody>
          <a:bodyPr wrap="square" rtlCol="0">
            <a:spAutoFit/>
          </a:bodyPr>
          <a:lstStyle/>
          <a:p>
            <a:r>
              <a:rPr lang="zh-CN" altLang="en-US" sz="2400" dirty="0">
                <a:solidFill>
                  <a:schemeClr val="bg1"/>
                </a:solidFill>
                <a:latin typeface="微软雅黑" pitchFamily="34" charset="-122"/>
                <a:ea typeface="微软雅黑" pitchFamily="34" charset="-122"/>
              </a:rPr>
              <a:t>对客房部员工的考核与工作评估</a:t>
            </a:r>
          </a:p>
        </p:txBody>
      </p:sp>
      <p:sp>
        <p:nvSpPr>
          <p:cNvPr id="27" name="TextBox 7"/>
          <p:cNvSpPr>
            <a:spLocks noChangeArrowheads="1"/>
          </p:cNvSpPr>
          <p:nvPr/>
        </p:nvSpPr>
        <p:spPr bwMode="auto">
          <a:xfrm>
            <a:off x="85557" y="588052"/>
            <a:ext cx="480131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algn="ctr" eaLnBrk="1" hangingPunct="1">
              <a:lnSpc>
                <a:spcPct val="150000"/>
              </a:lnSpc>
              <a:spcBef>
                <a:spcPct val="0"/>
              </a:spcBef>
              <a:buFont typeface="Arial" charset="0"/>
              <a:buNone/>
            </a:pPr>
            <a:r>
              <a:rPr lang="zh-CN" altLang="en-US" sz="4000" b="1" dirty="0" smtClean="0">
                <a:solidFill>
                  <a:schemeClr val="accent1"/>
                </a:solidFill>
                <a:latin typeface="微软雅黑" pitchFamily="34" charset="-122"/>
                <a:ea typeface="微软雅黑" pitchFamily="34" charset="-122"/>
              </a:rPr>
              <a:t>第四章 </a:t>
            </a:r>
            <a:endParaRPr lang="en-US" altLang="zh-CN" sz="4000" b="1" dirty="0" smtClean="0">
              <a:solidFill>
                <a:schemeClr val="accent1"/>
              </a:solidFill>
              <a:latin typeface="微软雅黑" pitchFamily="34" charset="-122"/>
              <a:ea typeface="微软雅黑" pitchFamily="34" charset="-122"/>
            </a:endParaRPr>
          </a:p>
          <a:p>
            <a:pPr eaLnBrk="1" hangingPunct="1">
              <a:spcBef>
                <a:spcPct val="0"/>
              </a:spcBef>
              <a:buNone/>
            </a:pPr>
            <a:r>
              <a:rPr lang="zh-CN" altLang="en-US" sz="4000" b="1" dirty="0">
                <a:solidFill>
                  <a:schemeClr val="accent1"/>
                </a:solidFill>
                <a:latin typeface="微软雅黑" pitchFamily="34" charset="-122"/>
                <a:ea typeface="微软雅黑" pitchFamily="34" charset="-122"/>
              </a:rPr>
              <a:t>客房部人力资源管理</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1191" y="588053"/>
            <a:ext cx="3798459" cy="2485706"/>
          </a:xfrm>
          <a:prstGeom prst="flowChartMultidocument">
            <a:avLst/>
          </a:prstGeom>
          <a:noFill/>
          <a:ln>
            <a:noFill/>
          </a:ln>
          <a:effectLst/>
        </p:spPr>
      </p:pic>
    </p:spTree>
    <p:extLst>
      <p:ext uri="{BB962C8B-B14F-4D97-AF65-F5344CB8AC3E}">
        <p14:creationId xmlns:p14="http://schemas.microsoft.com/office/powerpoint/2010/main" val="40050962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稻壳儿小白白(http://dwz.cn/Wu2UP)"/>
          <p:cNvSpPr>
            <a:spLocks/>
          </p:cNvSpPr>
          <p:nvPr/>
        </p:nvSpPr>
        <p:spPr bwMode="auto">
          <a:xfrm rot="900000">
            <a:off x="4428333" y="4602570"/>
            <a:ext cx="1006475" cy="1998663"/>
          </a:xfrm>
          <a:custGeom>
            <a:avLst/>
            <a:gdLst>
              <a:gd name="T0" fmla="*/ 2147483646 w 252"/>
              <a:gd name="T1" fmla="*/ 2147483646 h 499"/>
              <a:gd name="T2" fmla="*/ 2147483646 w 252"/>
              <a:gd name="T3" fmla="*/ 2147483646 h 499"/>
              <a:gd name="T4" fmla="*/ 2147483646 w 252"/>
              <a:gd name="T5" fmla="*/ 914433926 h 499"/>
              <a:gd name="T6" fmla="*/ 2147483646 w 252"/>
              <a:gd name="T7" fmla="*/ 1459884407 h 499"/>
              <a:gd name="T8" fmla="*/ 2147483646 w 252"/>
              <a:gd name="T9" fmla="*/ 673793419 h 499"/>
              <a:gd name="T10" fmla="*/ 2147483646 w 252"/>
              <a:gd name="T11" fmla="*/ 32086736 h 499"/>
              <a:gd name="T12" fmla="*/ 1738725502 w 252"/>
              <a:gd name="T13" fmla="*/ 898392561 h 499"/>
              <a:gd name="T14" fmla="*/ 2057758107 w 252"/>
              <a:gd name="T15" fmla="*/ 1732611650 h 499"/>
              <a:gd name="T16" fmla="*/ 0 w 252"/>
              <a:gd name="T17" fmla="*/ 2147483646 h 499"/>
              <a:gd name="T18" fmla="*/ 0 w 252"/>
              <a:gd name="T19" fmla="*/ 2147483646 h 499"/>
              <a:gd name="T20" fmla="*/ 2147483646 w 252"/>
              <a:gd name="T21" fmla="*/ 2147483646 h 499"/>
              <a:gd name="T22" fmla="*/ 2147483646 w 252"/>
              <a:gd name="T23" fmla="*/ 2147483646 h 499"/>
              <a:gd name="T24" fmla="*/ 2147483646 w 252"/>
              <a:gd name="T25" fmla="*/ 2147483646 h 4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2" h="499">
                <a:moveTo>
                  <a:pt x="187" y="221"/>
                </a:moveTo>
                <a:cubicBezTo>
                  <a:pt x="206" y="174"/>
                  <a:pt x="240" y="179"/>
                  <a:pt x="252" y="182"/>
                </a:cubicBezTo>
                <a:cubicBezTo>
                  <a:pt x="252" y="57"/>
                  <a:pt x="252" y="57"/>
                  <a:pt x="252" y="57"/>
                </a:cubicBezTo>
                <a:cubicBezTo>
                  <a:pt x="170" y="91"/>
                  <a:pt x="170" y="91"/>
                  <a:pt x="170" y="91"/>
                </a:cubicBezTo>
                <a:cubicBezTo>
                  <a:pt x="173" y="81"/>
                  <a:pt x="180" y="56"/>
                  <a:pt x="179" y="42"/>
                </a:cubicBezTo>
                <a:cubicBezTo>
                  <a:pt x="179" y="23"/>
                  <a:pt x="179" y="0"/>
                  <a:pt x="145" y="2"/>
                </a:cubicBezTo>
                <a:cubicBezTo>
                  <a:pt x="114" y="4"/>
                  <a:pt x="108" y="40"/>
                  <a:pt x="109" y="56"/>
                </a:cubicBezTo>
                <a:cubicBezTo>
                  <a:pt x="110" y="74"/>
                  <a:pt x="123" y="98"/>
                  <a:pt x="129" y="108"/>
                </a:cubicBezTo>
                <a:cubicBezTo>
                  <a:pt x="0" y="162"/>
                  <a:pt x="0" y="162"/>
                  <a:pt x="0" y="162"/>
                </a:cubicBezTo>
                <a:cubicBezTo>
                  <a:pt x="0" y="499"/>
                  <a:pt x="0" y="499"/>
                  <a:pt x="0" y="499"/>
                </a:cubicBezTo>
                <a:cubicBezTo>
                  <a:pt x="252" y="350"/>
                  <a:pt x="252" y="350"/>
                  <a:pt x="252" y="350"/>
                </a:cubicBezTo>
                <a:cubicBezTo>
                  <a:pt x="252" y="239"/>
                  <a:pt x="252" y="239"/>
                  <a:pt x="252" y="239"/>
                </a:cubicBezTo>
                <a:cubicBezTo>
                  <a:pt x="227" y="290"/>
                  <a:pt x="167" y="272"/>
                  <a:pt x="187" y="221"/>
                </a:cubicBezTo>
                <a:close/>
              </a:path>
            </a:pathLst>
          </a:custGeom>
          <a:solidFill>
            <a:srgbClr val="2896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 name="稻壳儿小白白(http://dwz.cn/Wu2UP)"/>
          <p:cNvSpPr>
            <a:spLocks/>
          </p:cNvSpPr>
          <p:nvPr/>
        </p:nvSpPr>
        <p:spPr bwMode="auto">
          <a:xfrm rot="900000">
            <a:off x="3323431" y="3008719"/>
            <a:ext cx="763588" cy="234951"/>
          </a:xfrm>
          <a:custGeom>
            <a:avLst/>
            <a:gdLst>
              <a:gd name="T0" fmla="*/ 1526352444 w 382"/>
              <a:gd name="T1" fmla="*/ 471807714 h 117"/>
              <a:gd name="T2" fmla="*/ 0 w 382"/>
              <a:gd name="T3" fmla="*/ 0 h 117"/>
              <a:gd name="T4" fmla="*/ 1510369068 w 382"/>
              <a:gd name="T5" fmla="*/ 471807714 h 117"/>
              <a:gd name="T6" fmla="*/ 1526352444 w 382"/>
              <a:gd name="T7" fmla="*/ 471807714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2" h="117">
                <a:moveTo>
                  <a:pt x="382" y="117"/>
                </a:moveTo>
                <a:lnTo>
                  <a:pt x="0" y="0"/>
                </a:lnTo>
                <a:lnTo>
                  <a:pt x="378" y="117"/>
                </a:lnTo>
                <a:lnTo>
                  <a:pt x="382" y="117"/>
                </a:lnTo>
                <a:close/>
              </a:path>
            </a:pathLst>
          </a:cu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6" name="稻壳儿小白白(http://dwz.cn/Wu2UP)"/>
          <p:cNvSpPr>
            <a:spLocks/>
          </p:cNvSpPr>
          <p:nvPr/>
        </p:nvSpPr>
        <p:spPr bwMode="auto">
          <a:xfrm rot="900000">
            <a:off x="3990181" y="3454807"/>
            <a:ext cx="939800" cy="295275"/>
          </a:xfrm>
          <a:custGeom>
            <a:avLst/>
            <a:gdLst>
              <a:gd name="T0" fmla="*/ 0 w 470"/>
              <a:gd name="T1" fmla="*/ 0 h 148"/>
              <a:gd name="T2" fmla="*/ 0 w 470"/>
              <a:gd name="T3" fmla="*/ 7960454 h 148"/>
              <a:gd name="T4" fmla="*/ 1879200085 w 470"/>
              <a:gd name="T5" fmla="*/ 589103552 h 148"/>
              <a:gd name="T6" fmla="*/ 0 w 470"/>
              <a:gd name="T7" fmla="*/ 0 h 1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0" h="148">
                <a:moveTo>
                  <a:pt x="0" y="0"/>
                </a:moveTo>
                <a:lnTo>
                  <a:pt x="0" y="2"/>
                </a:lnTo>
                <a:lnTo>
                  <a:pt x="470" y="148"/>
                </a:lnTo>
                <a:lnTo>
                  <a:pt x="0" y="0"/>
                </a:lnTo>
                <a:close/>
              </a:path>
            </a:pathLst>
          </a:cu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 name="稻壳儿小白白(http://dwz.cn/Wu2UP)"/>
          <p:cNvSpPr>
            <a:spLocks/>
          </p:cNvSpPr>
          <p:nvPr/>
        </p:nvSpPr>
        <p:spPr bwMode="auto">
          <a:xfrm rot="900000">
            <a:off x="5025231" y="3418295"/>
            <a:ext cx="1746250" cy="404812"/>
          </a:xfrm>
          <a:custGeom>
            <a:avLst/>
            <a:gdLst>
              <a:gd name="T0" fmla="*/ 2147483646 w 437"/>
              <a:gd name="T1" fmla="*/ 530123358 h 101"/>
              <a:gd name="T2" fmla="*/ 1772443750 w 437"/>
              <a:gd name="T3" fmla="*/ 321288463 h 101"/>
              <a:gd name="T4" fmla="*/ 0 w 437"/>
              <a:gd name="T5" fmla="*/ 738962262 h 101"/>
              <a:gd name="T6" fmla="*/ 1277439817 w 437"/>
              <a:gd name="T7" fmla="*/ 1028122279 h 101"/>
              <a:gd name="T8" fmla="*/ 910175870 w 437"/>
              <a:gd name="T9" fmla="*/ 1349406734 h 101"/>
              <a:gd name="T10" fmla="*/ 1900187732 w 437"/>
              <a:gd name="T11" fmla="*/ 1172700284 h 101"/>
              <a:gd name="T12" fmla="*/ 2147483646 w 437"/>
              <a:gd name="T13" fmla="*/ 1622502528 h 101"/>
              <a:gd name="T14" fmla="*/ 2147483646 w 437"/>
              <a:gd name="T15" fmla="*/ 1622502528 h 101"/>
              <a:gd name="T16" fmla="*/ 2147483646 w 437"/>
              <a:gd name="T17" fmla="*/ 674705371 h 101"/>
              <a:gd name="T18" fmla="*/ 2147483646 w 437"/>
              <a:gd name="T19" fmla="*/ 0 h 101"/>
              <a:gd name="T20" fmla="*/ 2147483646 w 437"/>
              <a:gd name="T21" fmla="*/ 176706450 h 101"/>
              <a:gd name="T22" fmla="*/ 2147483646 w 437"/>
              <a:gd name="T23" fmla="*/ 530123358 h 1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7" h="101">
                <a:moveTo>
                  <a:pt x="188" y="33"/>
                </a:moveTo>
                <a:cubicBezTo>
                  <a:pt x="164" y="45"/>
                  <a:pt x="122" y="35"/>
                  <a:pt x="111" y="20"/>
                </a:cubicBezTo>
                <a:cubicBezTo>
                  <a:pt x="0" y="46"/>
                  <a:pt x="0" y="46"/>
                  <a:pt x="0" y="46"/>
                </a:cubicBezTo>
                <a:cubicBezTo>
                  <a:pt x="80" y="64"/>
                  <a:pt x="80" y="64"/>
                  <a:pt x="80" y="64"/>
                </a:cubicBezTo>
                <a:cubicBezTo>
                  <a:pt x="59" y="68"/>
                  <a:pt x="29" y="76"/>
                  <a:pt x="57" y="84"/>
                </a:cubicBezTo>
                <a:cubicBezTo>
                  <a:pt x="86" y="92"/>
                  <a:pt x="107" y="82"/>
                  <a:pt x="119" y="73"/>
                </a:cubicBezTo>
                <a:cubicBezTo>
                  <a:pt x="239" y="101"/>
                  <a:pt x="239" y="101"/>
                  <a:pt x="239" y="101"/>
                </a:cubicBezTo>
                <a:cubicBezTo>
                  <a:pt x="239" y="101"/>
                  <a:pt x="239" y="101"/>
                  <a:pt x="239" y="101"/>
                </a:cubicBezTo>
                <a:cubicBezTo>
                  <a:pt x="437" y="42"/>
                  <a:pt x="437" y="42"/>
                  <a:pt x="437" y="42"/>
                </a:cubicBezTo>
                <a:cubicBezTo>
                  <a:pt x="202" y="0"/>
                  <a:pt x="202" y="0"/>
                  <a:pt x="202" y="0"/>
                </a:cubicBezTo>
                <a:cubicBezTo>
                  <a:pt x="154" y="11"/>
                  <a:pt x="154" y="11"/>
                  <a:pt x="154" y="11"/>
                </a:cubicBezTo>
                <a:cubicBezTo>
                  <a:pt x="176" y="15"/>
                  <a:pt x="208" y="23"/>
                  <a:pt x="188" y="33"/>
                </a:cubicBezTo>
                <a:close/>
              </a:path>
            </a:pathLst>
          </a:custGeom>
          <a:solidFill>
            <a:srgbClr val="5AC8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 name="稻壳儿小白白(http://dwz.cn/Wu2UP)"/>
          <p:cNvSpPr>
            <a:spLocks/>
          </p:cNvSpPr>
          <p:nvPr/>
        </p:nvSpPr>
        <p:spPr bwMode="auto">
          <a:xfrm rot="900000">
            <a:off x="3329781" y="2964270"/>
            <a:ext cx="1754188" cy="409575"/>
          </a:xfrm>
          <a:custGeom>
            <a:avLst/>
            <a:gdLst>
              <a:gd name="T0" fmla="*/ 2147483646 w 439"/>
              <a:gd name="T1" fmla="*/ 370846070 h 102"/>
              <a:gd name="T2" fmla="*/ 2147483646 w 439"/>
              <a:gd name="T3" fmla="*/ 145114029 h 102"/>
              <a:gd name="T4" fmla="*/ 2147483646 w 439"/>
              <a:gd name="T5" fmla="*/ 241858053 h 102"/>
              <a:gd name="T6" fmla="*/ 2147483646 w 439"/>
              <a:gd name="T7" fmla="*/ 48370004 h 102"/>
              <a:gd name="T8" fmla="*/ 0 w 439"/>
              <a:gd name="T9" fmla="*/ 709444132 h 102"/>
              <a:gd name="T10" fmla="*/ 2147483646 w 439"/>
              <a:gd name="T11" fmla="*/ 1644624320 h 102"/>
              <a:gd name="T12" fmla="*/ 2147483646 w 439"/>
              <a:gd name="T13" fmla="*/ 1209282234 h 102"/>
              <a:gd name="T14" fmla="*/ 2147483646 w 439"/>
              <a:gd name="T15" fmla="*/ 806188156 h 102"/>
              <a:gd name="T16" fmla="*/ 2147483646 w 439"/>
              <a:gd name="T17" fmla="*/ 1080294217 h 102"/>
              <a:gd name="T18" fmla="*/ 2147483646 w 439"/>
              <a:gd name="T19" fmla="*/ 741692140 h 102"/>
              <a:gd name="T20" fmla="*/ 2147483646 w 439"/>
              <a:gd name="T21" fmla="*/ 37084607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39" h="102">
                <a:moveTo>
                  <a:pt x="340" y="23"/>
                </a:moveTo>
                <a:cubicBezTo>
                  <a:pt x="354" y="20"/>
                  <a:pt x="373" y="14"/>
                  <a:pt x="365" y="9"/>
                </a:cubicBezTo>
                <a:cubicBezTo>
                  <a:pt x="349" y="0"/>
                  <a:pt x="319" y="11"/>
                  <a:pt x="308" y="15"/>
                </a:cubicBezTo>
                <a:cubicBezTo>
                  <a:pt x="255" y="3"/>
                  <a:pt x="255" y="3"/>
                  <a:pt x="255" y="3"/>
                </a:cubicBezTo>
                <a:cubicBezTo>
                  <a:pt x="0" y="44"/>
                  <a:pt x="0" y="44"/>
                  <a:pt x="0" y="44"/>
                </a:cubicBezTo>
                <a:cubicBezTo>
                  <a:pt x="191" y="102"/>
                  <a:pt x="191" y="102"/>
                  <a:pt x="191" y="102"/>
                </a:cubicBezTo>
                <a:cubicBezTo>
                  <a:pt x="308" y="75"/>
                  <a:pt x="308" y="75"/>
                  <a:pt x="308" y="75"/>
                </a:cubicBezTo>
                <a:cubicBezTo>
                  <a:pt x="284" y="72"/>
                  <a:pt x="241" y="63"/>
                  <a:pt x="273" y="50"/>
                </a:cubicBezTo>
                <a:cubicBezTo>
                  <a:pt x="309" y="37"/>
                  <a:pt x="333" y="57"/>
                  <a:pt x="343" y="67"/>
                </a:cubicBezTo>
                <a:cubicBezTo>
                  <a:pt x="439" y="46"/>
                  <a:pt x="439" y="46"/>
                  <a:pt x="439" y="46"/>
                </a:cubicBezTo>
                <a:lnTo>
                  <a:pt x="340" y="23"/>
                </a:lnTo>
                <a:close/>
              </a:path>
            </a:pathLst>
          </a:custGeom>
          <a:solidFill>
            <a:srgbClr val="5AC8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 name="稻壳儿小白白(http://dwz.cn/Wu2UP)"/>
          <p:cNvSpPr>
            <a:spLocks/>
          </p:cNvSpPr>
          <p:nvPr/>
        </p:nvSpPr>
        <p:spPr bwMode="auto">
          <a:xfrm rot="900000">
            <a:off x="4363244" y="3081745"/>
            <a:ext cx="1566862" cy="311151"/>
          </a:xfrm>
          <a:custGeom>
            <a:avLst/>
            <a:gdLst>
              <a:gd name="T0" fmla="*/ 1757447579 w 392"/>
              <a:gd name="T1" fmla="*/ 652429692 h 78"/>
              <a:gd name="T2" fmla="*/ 1358025676 w 392"/>
              <a:gd name="T3" fmla="*/ 875213092 h 78"/>
              <a:gd name="T4" fmla="*/ 2147483646 w 392"/>
              <a:gd name="T5" fmla="*/ 1241209263 h 78"/>
              <a:gd name="T6" fmla="*/ 2147483646 w 392"/>
              <a:gd name="T7" fmla="*/ 827471512 h 78"/>
              <a:gd name="T8" fmla="*/ 2147483646 w 392"/>
              <a:gd name="T9" fmla="*/ 1034342382 h 78"/>
              <a:gd name="T10" fmla="*/ 2147483646 w 392"/>
              <a:gd name="T11" fmla="*/ 684254752 h 78"/>
              <a:gd name="T12" fmla="*/ 2147483646 w 392"/>
              <a:gd name="T13" fmla="*/ 509212931 h 78"/>
              <a:gd name="T14" fmla="*/ 2147483646 w 392"/>
              <a:gd name="T15" fmla="*/ 0 h 78"/>
              <a:gd name="T16" fmla="*/ 0 w 392"/>
              <a:gd name="T17" fmla="*/ 556954511 h 78"/>
              <a:gd name="T18" fmla="*/ 846768998 w 392"/>
              <a:gd name="T19" fmla="*/ 747908862 h 78"/>
              <a:gd name="T20" fmla="*/ 1757447579 w 392"/>
              <a:gd name="T21" fmla="*/ 652429692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78">
                <a:moveTo>
                  <a:pt x="110" y="41"/>
                </a:moveTo>
                <a:cubicBezTo>
                  <a:pt x="118" y="46"/>
                  <a:pt x="99" y="52"/>
                  <a:pt x="85" y="55"/>
                </a:cubicBezTo>
                <a:cubicBezTo>
                  <a:pt x="184" y="78"/>
                  <a:pt x="184" y="78"/>
                  <a:pt x="184" y="78"/>
                </a:cubicBezTo>
                <a:cubicBezTo>
                  <a:pt x="295" y="52"/>
                  <a:pt x="295" y="52"/>
                  <a:pt x="295" y="52"/>
                </a:cubicBezTo>
                <a:cubicBezTo>
                  <a:pt x="306" y="67"/>
                  <a:pt x="348" y="77"/>
                  <a:pt x="372" y="65"/>
                </a:cubicBezTo>
                <a:cubicBezTo>
                  <a:pt x="392" y="55"/>
                  <a:pt x="360" y="47"/>
                  <a:pt x="338" y="43"/>
                </a:cubicBezTo>
                <a:cubicBezTo>
                  <a:pt x="386" y="32"/>
                  <a:pt x="386" y="32"/>
                  <a:pt x="386" y="32"/>
                </a:cubicBezTo>
                <a:cubicBezTo>
                  <a:pt x="212" y="0"/>
                  <a:pt x="212" y="0"/>
                  <a:pt x="212" y="0"/>
                </a:cubicBezTo>
                <a:cubicBezTo>
                  <a:pt x="0" y="35"/>
                  <a:pt x="0" y="35"/>
                  <a:pt x="0" y="35"/>
                </a:cubicBezTo>
                <a:cubicBezTo>
                  <a:pt x="53" y="47"/>
                  <a:pt x="53" y="47"/>
                  <a:pt x="53" y="47"/>
                </a:cubicBezTo>
                <a:cubicBezTo>
                  <a:pt x="64" y="43"/>
                  <a:pt x="94" y="32"/>
                  <a:pt x="110" y="41"/>
                </a:cubicBezTo>
                <a:close/>
              </a:path>
            </a:pathLst>
          </a:custGeom>
          <a:solidFill>
            <a:srgbClr val="409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 name="稻壳儿小白白(http://dwz.cn/Wu2UP)"/>
          <p:cNvSpPr>
            <a:spLocks/>
          </p:cNvSpPr>
          <p:nvPr/>
        </p:nvSpPr>
        <p:spPr bwMode="auto">
          <a:xfrm rot="900000">
            <a:off x="4006058" y="3327807"/>
            <a:ext cx="1946275" cy="557213"/>
          </a:xfrm>
          <a:custGeom>
            <a:avLst/>
            <a:gdLst>
              <a:gd name="T0" fmla="*/ 2147483646 w 487"/>
              <a:gd name="T1" fmla="*/ 2147483646 h 139"/>
              <a:gd name="T2" fmla="*/ 2147483646 w 487"/>
              <a:gd name="T3" fmla="*/ 1028474893 h 139"/>
              <a:gd name="T4" fmla="*/ 2147483646 w 487"/>
              <a:gd name="T5" fmla="*/ 578515373 h 139"/>
              <a:gd name="T6" fmla="*/ 2147483646 w 487"/>
              <a:gd name="T7" fmla="*/ 755284182 h 139"/>
              <a:gd name="T8" fmla="*/ 2147483646 w 487"/>
              <a:gd name="T9" fmla="*/ 433888534 h 139"/>
              <a:gd name="T10" fmla="*/ 2147483646 w 487"/>
              <a:gd name="T11" fmla="*/ 144630848 h 139"/>
              <a:gd name="T12" fmla="*/ 2147483646 w 487"/>
              <a:gd name="T13" fmla="*/ 482097481 h 139"/>
              <a:gd name="T14" fmla="*/ 1309679220 w 487"/>
              <a:gd name="T15" fmla="*/ 208906770 h 139"/>
              <a:gd name="T16" fmla="*/ 1868687766 w 487"/>
              <a:gd name="T17" fmla="*/ 610657343 h 139"/>
              <a:gd name="T18" fmla="*/ 0 w 487"/>
              <a:gd name="T19" fmla="*/ 1044541869 h 139"/>
              <a:gd name="T20" fmla="*/ 2147483646 w 487"/>
              <a:gd name="T21" fmla="*/ 2147483646 h 1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87" h="139">
                <a:moveTo>
                  <a:pt x="235" y="139"/>
                </a:moveTo>
                <a:cubicBezTo>
                  <a:pt x="487" y="64"/>
                  <a:pt x="487" y="64"/>
                  <a:pt x="487" y="64"/>
                </a:cubicBezTo>
                <a:cubicBezTo>
                  <a:pt x="367" y="36"/>
                  <a:pt x="367" y="36"/>
                  <a:pt x="367" y="36"/>
                </a:cubicBezTo>
                <a:cubicBezTo>
                  <a:pt x="355" y="45"/>
                  <a:pt x="334" y="55"/>
                  <a:pt x="305" y="47"/>
                </a:cubicBezTo>
                <a:cubicBezTo>
                  <a:pt x="277" y="39"/>
                  <a:pt x="307" y="31"/>
                  <a:pt x="328" y="27"/>
                </a:cubicBezTo>
                <a:cubicBezTo>
                  <a:pt x="248" y="9"/>
                  <a:pt x="248" y="9"/>
                  <a:pt x="248" y="9"/>
                </a:cubicBezTo>
                <a:cubicBezTo>
                  <a:pt x="152" y="30"/>
                  <a:pt x="152" y="30"/>
                  <a:pt x="152" y="30"/>
                </a:cubicBezTo>
                <a:cubicBezTo>
                  <a:pt x="142" y="20"/>
                  <a:pt x="118" y="0"/>
                  <a:pt x="82" y="13"/>
                </a:cubicBezTo>
                <a:cubicBezTo>
                  <a:pt x="50" y="26"/>
                  <a:pt x="93" y="35"/>
                  <a:pt x="117" y="38"/>
                </a:cubicBezTo>
                <a:cubicBezTo>
                  <a:pt x="0" y="65"/>
                  <a:pt x="0" y="65"/>
                  <a:pt x="0" y="65"/>
                </a:cubicBezTo>
                <a:lnTo>
                  <a:pt x="235" y="139"/>
                </a:lnTo>
                <a:close/>
              </a:path>
            </a:pathLst>
          </a:custGeom>
          <a:solidFill>
            <a:srgbClr val="409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 name="稻壳儿小白白(http://dwz.cn/Wu2UP)"/>
          <p:cNvSpPr>
            <a:spLocks/>
          </p:cNvSpPr>
          <p:nvPr/>
        </p:nvSpPr>
        <p:spPr bwMode="auto">
          <a:xfrm rot="900000">
            <a:off x="3323431" y="3007131"/>
            <a:ext cx="755650" cy="234951"/>
          </a:xfrm>
          <a:custGeom>
            <a:avLst/>
            <a:gdLst>
              <a:gd name="T0" fmla="*/ 1510600324 w 378"/>
              <a:gd name="T1" fmla="*/ 471807714 h 117"/>
              <a:gd name="T2" fmla="*/ 0 w 378"/>
              <a:gd name="T3" fmla="*/ 0 h 117"/>
              <a:gd name="T4" fmla="*/ 1510600324 w 378"/>
              <a:gd name="T5" fmla="*/ 471807714 h 117"/>
              <a:gd name="T6" fmla="*/ 1510600324 w 378"/>
              <a:gd name="T7" fmla="*/ 471807714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8" h="117">
                <a:moveTo>
                  <a:pt x="378" y="117"/>
                </a:moveTo>
                <a:lnTo>
                  <a:pt x="0" y="0"/>
                </a:lnTo>
                <a:lnTo>
                  <a:pt x="378" y="117"/>
                </a:lnTo>
                <a:close/>
              </a:path>
            </a:pathLst>
          </a:cu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2" name="稻壳儿小白白(http://dwz.cn/Wu2UP)"/>
          <p:cNvSpPr>
            <a:spLocks/>
          </p:cNvSpPr>
          <p:nvPr/>
        </p:nvSpPr>
        <p:spPr bwMode="auto">
          <a:xfrm rot="900000">
            <a:off x="3166269" y="3024595"/>
            <a:ext cx="1047750" cy="1417637"/>
          </a:xfrm>
          <a:custGeom>
            <a:avLst/>
            <a:gdLst>
              <a:gd name="T0" fmla="*/ 1311375097 w 262"/>
              <a:gd name="T1" fmla="*/ 2147483646 h 354"/>
              <a:gd name="T2" fmla="*/ 1631222780 w 262"/>
              <a:gd name="T3" fmla="*/ 2147483646 h 354"/>
              <a:gd name="T4" fmla="*/ 2147483646 w 262"/>
              <a:gd name="T5" fmla="*/ 2147483646 h 354"/>
              <a:gd name="T6" fmla="*/ 2147483646 w 262"/>
              <a:gd name="T7" fmla="*/ 2147483646 h 354"/>
              <a:gd name="T8" fmla="*/ 2147483646 w 262"/>
              <a:gd name="T9" fmla="*/ 2147483646 h 354"/>
              <a:gd name="T10" fmla="*/ 2147483646 w 262"/>
              <a:gd name="T11" fmla="*/ 2147483646 h 354"/>
              <a:gd name="T12" fmla="*/ 2147483646 w 262"/>
              <a:gd name="T13" fmla="*/ 946184596 h 354"/>
              <a:gd name="T14" fmla="*/ 0 w 262"/>
              <a:gd name="T15" fmla="*/ 0 h 354"/>
              <a:gd name="T16" fmla="*/ 0 w 262"/>
              <a:gd name="T17" fmla="*/ 2147483646 h 354"/>
              <a:gd name="T18" fmla="*/ 1055496152 w 262"/>
              <a:gd name="T19" fmla="*/ 2147483646 h 354"/>
              <a:gd name="T20" fmla="*/ 1311375097 w 262"/>
              <a:gd name="T21" fmla="*/ 2147483646 h 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2" h="354">
                <a:moveTo>
                  <a:pt x="82" y="218"/>
                </a:moveTo>
                <a:cubicBezTo>
                  <a:pt x="120" y="210"/>
                  <a:pt x="118" y="288"/>
                  <a:pt x="102" y="314"/>
                </a:cubicBezTo>
                <a:cubicBezTo>
                  <a:pt x="191" y="354"/>
                  <a:pt x="191" y="354"/>
                  <a:pt x="191" y="354"/>
                </a:cubicBezTo>
                <a:cubicBezTo>
                  <a:pt x="191" y="233"/>
                  <a:pt x="191" y="233"/>
                  <a:pt x="191" y="233"/>
                </a:cubicBezTo>
                <a:cubicBezTo>
                  <a:pt x="218" y="251"/>
                  <a:pt x="262" y="270"/>
                  <a:pt x="262" y="223"/>
                </a:cubicBezTo>
                <a:cubicBezTo>
                  <a:pt x="262" y="166"/>
                  <a:pt x="214" y="172"/>
                  <a:pt x="191" y="178"/>
                </a:cubicBezTo>
                <a:cubicBezTo>
                  <a:pt x="191" y="59"/>
                  <a:pt x="191" y="59"/>
                  <a:pt x="191" y="59"/>
                </a:cubicBezTo>
                <a:cubicBezTo>
                  <a:pt x="0" y="0"/>
                  <a:pt x="0" y="0"/>
                  <a:pt x="0" y="0"/>
                </a:cubicBezTo>
                <a:cubicBezTo>
                  <a:pt x="0" y="268"/>
                  <a:pt x="0" y="268"/>
                  <a:pt x="0" y="268"/>
                </a:cubicBezTo>
                <a:cubicBezTo>
                  <a:pt x="66" y="298"/>
                  <a:pt x="66" y="298"/>
                  <a:pt x="66" y="298"/>
                </a:cubicBezTo>
                <a:cubicBezTo>
                  <a:pt x="60" y="277"/>
                  <a:pt x="47" y="226"/>
                  <a:pt x="82" y="218"/>
                </a:cubicBezTo>
                <a:close/>
              </a:path>
            </a:pathLst>
          </a:custGeom>
          <a:solidFill>
            <a:srgbClr val="32B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3" name="稻壳儿小白白(http://dwz.cn/Wu2UP)"/>
          <p:cNvSpPr>
            <a:spLocks/>
          </p:cNvSpPr>
          <p:nvPr/>
        </p:nvSpPr>
        <p:spPr bwMode="auto">
          <a:xfrm rot="900000">
            <a:off x="3786981" y="3430995"/>
            <a:ext cx="939800" cy="1849437"/>
          </a:xfrm>
          <a:custGeom>
            <a:avLst/>
            <a:gdLst>
              <a:gd name="T0" fmla="*/ 0 w 235"/>
              <a:gd name="T1" fmla="*/ 0 h 462"/>
              <a:gd name="T2" fmla="*/ 0 w 235"/>
              <a:gd name="T3" fmla="*/ 1906961696 h 462"/>
              <a:gd name="T4" fmla="*/ 1135518349 w 235"/>
              <a:gd name="T5" fmla="*/ 2147483646 h 462"/>
              <a:gd name="T6" fmla="*/ 0 w 235"/>
              <a:gd name="T7" fmla="*/ 2147483646 h 462"/>
              <a:gd name="T8" fmla="*/ 0 w 235"/>
              <a:gd name="T9" fmla="*/ 2147483646 h 462"/>
              <a:gd name="T10" fmla="*/ 1567334454 w 235"/>
              <a:gd name="T11" fmla="*/ 2147483646 h 462"/>
              <a:gd name="T12" fmla="*/ 1871201787 w 235"/>
              <a:gd name="T13" fmla="*/ 2147483646 h 462"/>
              <a:gd name="T14" fmla="*/ 2147483646 w 235"/>
              <a:gd name="T15" fmla="*/ 2147483646 h 462"/>
              <a:gd name="T16" fmla="*/ 2147483646 w 235"/>
              <a:gd name="T17" fmla="*/ 2147483646 h 462"/>
              <a:gd name="T18" fmla="*/ 2147483646 w 235"/>
              <a:gd name="T19" fmla="*/ 1169816940 h 462"/>
              <a:gd name="T20" fmla="*/ 0 w 235"/>
              <a:gd name="T21" fmla="*/ 0 h 4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5" h="462">
                <a:moveTo>
                  <a:pt x="0" y="0"/>
                </a:moveTo>
                <a:cubicBezTo>
                  <a:pt x="0" y="119"/>
                  <a:pt x="0" y="119"/>
                  <a:pt x="0" y="119"/>
                </a:cubicBezTo>
                <a:cubicBezTo>
                  <a:pt x="23" y="113"/>
                  <a:pt x="71" y="107"/>
                  <a:pt x="71" y="164"/>
                </a:cubicBezTo>
                <a:cubicBezTo>
                  <a:pt x="71" y="211"/>
                  <a:pt x="27" y="192"/>
                  <a:pt x="0" y="174"/>
                </a:cubicBezTo>
                <a:cubicBezTo>
                  <a:pt x="0" y="295"/>
                  <a:pt x="0" y="295"/>
                  <a:pt x="0" y="295"/>
                </a:cubicBezTo>
                <a:cubicBezTo>
                  <a:pt x="98" y="339"/>
                  <a:pt x="98" y="339"/>
                  <a:pt x="98" y="339"/>
                </a:cubicBezTo>
                <a:cubicBezTo>
                  <a:pt x="87" y="365"/>
                  <a:pt x="65" y="430"/>
                  <a:pt x="117" y="447"/>
                </a:cubicBezTo>
                <a:cubicBezTo>
                  <a:pt x="161" y="462"/>
                  <a:pt x="151" y="400"/>
                  <a:pt x="140" y="358"/>
                </a:cubicBezTo>
                <a:cubicBezTo>
                  <a:pt x="235" y="401"/>
                  <a:pt x="235" y="401"/>
                  <a:pt x="235" y="401"/>
                </a:cubicBezTo>
                <a:cubicBezTo>
                  <a:pt x="235" y="73"/>
                  <a:pt x="235" y="73"/>
                  <a:pt x="235" y="73"/>
                </a:cubicBezTo>
                <a:lnTo>
                  <a:pt x="0" y="0"/>
                </a:lnTo>
                <a:close/>
              </a:path>
            </a:pathLst>
          </a:cu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4" name="稻壳儿小白白(http://dwz.cn/Wu2UP)"/>
          <p:cNvSpPr>
            <a:spLocks/>
          </p:cNvSpPr>
          <p:nvPr/>
        </p:nvSpPr>
        <p:spPr bwMode="auto">
          <a:xfrm rot="900000">
            <a:off x="4722019" y="3723095"/>
            <a:ext cx="1350962" cy="1612900"/>
          </a:xfrm>
          <a:custGeom>
            <a:avLst/>
            <a:gdLst>
              <a:gd name="T0" fmla="*/ 0 w 338"/>
              <a:gd name="T1" fmla="*/ 1201338348 h 403"/>
              <a:gd name="T2" fmla="*/ 0 w 338"/>
              <a:gd name="T3" fmla="*/ 2147483646 h 403"/>
              <a:gd name="T4" fmla="*/ 2060832577 w 338"/>
              <a:gd name="T5" fmla="*/ 2147483646 h 403"/>
              <a:gd name="T6" fmla="*/ 1741322070 w 338"/>
              <a:gd name="T7" fmla="*/ 2147483646 h 403"/>
              <a:gd name="T8" fmla="*/ 2147483646 w 338"/>
              <a:gd name="T9" fmla="*/ 2147483646 h 403"/>
              <a:gd name="T10" fmla="*/ 2147483646 w 338"/>
              <a:gd name="T11" fmla="*/ 2147483646 h 403"/>
              <a:gd name="T12" fmla="*/ 2147483646 w 338"/>
              <a:gd name="T13" fmla="*/ 2147483646 h 403"/>
              <a:gd name="T14" fmla="*/ 2147483646 w 338"/>
              <a:gd name="T15" fmla="*/ 2147483646 h 403"/>
              <a:gd name="T16" fmla="*/ 2147483646 w 338"/>
              <a:gd name="T17" fmla="*/ 2147483646 h 403"/>
              <a:gd name="T18" fmla="*/ 2147483646 w 338"/>
              <a:gd name="T19" fmla="*/ 1938161496 h 403"/>
              <a:gd name="T20" fmla="*/ 2147483646 w 338"/>
              <a:gd name="T21" fmla="*/ 2034271126 h 403"/>
              <a:gd name="T22" fmla="*/ 2147483646 w 338"/>
              <a:gd name="T23" fmla="*/ 0 h 403"/>
              <a:gd name="T24" fmla="*/ 2147483646 w 338"/>
              <a:gd name="T25" fmla="*/ 0 h 403"/>
              <a:gd name="T26" fmla="*/ 0 w 338"/>
              <a:gd name="T27" fmla="*/ 1201338348 h 4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8" h="403">
                <a:moveTo>
                  <a:pt x="0" y="75"/>
                </a:moveTo>
                <a:cubicBezTo>
                  <a:pt x="0" y="403"/>
                  <a:pt x="0" y="403"/>
                  <a:pt x="0" y="403"/>
                </a:cubicBezTo>
                <a:cubicBezTo>
                  <a:pt x="129" y="349"/>
                  <a:pt x="129" y="349"/>
                  <a:pt x="129" y="349"/>
                </a:cubicBezTo>
                <a:cubicBezTo>
                  <a:pt x="123" y="339"/>
                  <a:pt x="110" y="315"/>
                  <a:pt x="109" y="297"/>
                </a:cubicBezTo>
                <a:cubicBezTo>
                  <a:pt x="108" y="281"/>
                  <a:pt x="114" y="245"/>
                  <a:pt x="145" y="243"/>
                </a:cubicBezTo>
                <a:cubicBezTo>
                  <a:pt x="179" y="241"/>
                  <a:pt x="179" y="264"/>
                  <a:pt x="179" y="283"/>
                </a:cubicBezTo>
                <a:cubicBezTo>
                  <a:pt x="180" y="297"/>
                  <a:pt x="173" y="322"/>
                  <a:pt x="170" y="332"/>
                </a:cubicBezTo>
                <a:cubicBezTo>
                  <a:pt x="252" y="298"/>
                  <a:pt x="252" y="298"/>
                  <a:pt x="252" y="298"/>
                </a:cubicBezTo>
                <a:cubicBezTo>
                  <a:pt x="252" y="170"/>
                  <a:pt x="252" y="170"/>
                  <a:pt x="252" y="170"/>
                </a:cubicBezTo>
                <a:cubicBezTo>
                  <a:pt x="281" y="173"/>
                  <a:pt x="338" y="175"/>
                  <a:pt x="331" y="121"/>
                </a:cubicBezTo>
                <a:cubicBezTo>
                  <a:pt x="325" y="74"/>
                  <a:pt x="275" y="109"/>
                  <a:pt x="252" y="127"/>
                </a:cubicBezTo>
                <a:cubicBezTo>
                  <a:pt x="252" y="0"/>
                  <a:pt x="252" y="0"/>
                  <a:pt x="252" y="0"/>
                </a:cubicBezTo>
                <a:cubicBezTo>
                  <a:pt x="252" y="0"/>
                  <a:pt x="252" y="0"/>
                  <a:pt x="252" y="0"/>
                </a:cubicBezTo>
                <a:lnTo>
                  <a:pt x="0" y="75"/>
                </a:lnTo>
                <a:close/>
              </a:path>
            </a:pathLst>
          </a:custGeom>
          <a:solidFill>
            <a:srgbClr val="0E62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 name="稻壳儿小白白(http://dwz.cn/Wu2UP)"/>
          <p:cNvSpPr>
            <a:spLocks/>
          </p:cNvSpPr>
          <p:nvPr/>
        </p:nvSpPr>
        <p:spPr bwMode="auto">
          <a:xfrm rot="900000">
            <a:off x="5160169" y="4700994"/>
            <a:ext cx="1135062" cy="1504951"/>
          </a:xfrm>
          <a:custGeom>
            <a:avLst/>
            <a:gdLst>
              <a:gd name="T0" fmla="*/ 2147483646 w 284"/>
              <a:gd name="T1" fmla="*/ 2018546208 h 376"/>
              <a:gd name="T2" fmla="*/ 2147483646 w 284"/>
              <a:gd name="T3" fmla="*/ 704888961 h 376"/>
              <a:gd name="T4" fmla="*/ 1357753970 w 284"/>
              <a:gd name="T5" fmla="*/ 1329679360 h 376"/>
              <a:gd name="T6" fmla="*/ 1357753970 w 284"/>
              <a:gd name="T7" fmla="*/ 2147483646 h 376"/>
              <a:gd name="T8" fmla="*/ 1389703568 w 284"/>
              <a:gd name="T9" fmla="*/ 2147483646 h 376"/>
              <a:gd name="T10" fmla="*/ 1357753970 w 284"/>
              <a:gd name="T11" fmla="*/ 2147483646 h 376"/>
              <a:gd name="T12" fmla="*/ 319471993 w 284"/>
              <a:gd name="T13" fmla="*/ 2147483646 h 376"/>
              <a:gd name="T14" fmla="*/ 1357753970 w 284"/>
              <a:gd name="T15" fmla="*/ 2147483646 h 376"/>
              <a:gd name="T16" fmla="*/ 1389703568 w 284"/>
              <a:gd name="T17" fmla="*/ 2147483646 h 376"/>
              <a:gd name="T18" fmla="*/ 1357753970 w 284"/>
              <a:gd name="T19" fmla="*/ 2147483646 h 376"/>
              <a:gd name="T20" fmla="*/ 1357753970 w 284"/>
              <a:gd name="T21" fmla="*/ 2147483646 h 376"/>
              <a:gd name="T22" fmla="*/ 2147483646 w 284"/>
              <a:gd name="T23" fmla="*/ 2147483646 h 376"/>
              <a:gd name="T24" fmla="*/ 2147483646 w 284"/>
              <a:gd name="T25" fmla="*/ 0 h 376"/>
              <a:gd name="T26" fmla="*/ 2147483646 w 284"/>
              <a:gd name="T27" fmla="*/ 480607384 h 376"/>
              <a:gd name="T28" fmla="*/ 2147483646 w 284"/>
              <a:gd name="T29" fmla="*/ 2018546208 h 3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4" h="376">
                <a:moveTo>
                  <a:pt x="199" y="126"/>
                </a:moveTo>
                <a:cubicBezTo>
                  <a:pt x="157" y="127"/>
                  <a:pt x="170" y="73"/>
                  <a:pt x="180" y="44"/>
                </a:cubicBezTo>
                <a:cubicBezTo>
                  <a:pt x="85" y="83"/>
                  <a:pt x="85" y="83"/>
                  <a:pt x="85" y="83"/>
                </a:cubicBezTo>
                <a:cubicBezTo>
                  <a:pt x="85" y="208"/>
                  <a:pt x="85" y="208"/>
                  <a:pt x="85" y="208"/>
                </a:cubicBezTo>
                <a:cubicBezTo>
                  <a:pt x="86" y="208"/>
                  <a:pt x="87" y="209"/>
                  <a:pt x="87" y="209"/>
                </a:cubicBezTo>
                <a:cubicBezTo>
                  <a:pt x="87" y="209"/>
                  <a:pt x="86" y="208"/>
                  <a:pt x="85" y="208"/>
                </a:cubicBezTo>
                <a:cubicBezTo>
                  <a:pt x="73" y="205"/>
                  <a:pt x="39" y="200"/>
                  <a:pt x="20" y="247"/>
                </a:cubicBezTo>
                <a:cubicBezTo>
                  <a:pt x="0" y="298"/>
                  <a:pt x="60" y="316"/>
                  <a:pt x="85" y="265"/>
                </a:cubicBezTo>
                <a:cubicBezTo>
                  <a:pt x="87" y="261"/>
                  <a:pt x="87" y="260"/>
                  <a:pt x="87" y="260"/>
                </a:cubicBezTo>
                <a:cubicBezTo>
                  <a:pt x="87" y="260"/>
                  <a:pt x="87" y="261"/>
                  <a:pt x="85" y="265"/>
                </a:cubicBezTo>
                <a:cubicBezTo>
                  <a:pt x="85" y="376"/>
                  <a:pt x="85" y="376"/>
                  <a:pt x="85" y="376"/>
                </a:cubicBezTo>
                <a:cubicBezTo>
                  <a:pt x="284" y="258"/>
                  <a:pt x="284" y="258"/>
                  <a:pt x="284" y="258"/>
                </a:cubicBezTo>
                <a:cubicBezTo>
                  <a:pt x="284" y="0"/>
                  <a:pt x="284" y="0"/>
                  <a:pt x="284" y="0"/>
                </a:cubicBezTo>
                <a:cubicBezTo>
                  <a:pt x="214" y="30"/>
                  <a:pt x="214" y="30"/>
                  <a:pt x="214" y="30"/>
                </a:cubicBezTo>
                <a:cubicBezTo>
                  <a:pt x="224" y="60"/>
                  <a:pt x="245" y="124"/>
                  <a:pt x="199" y="126"/>
                </a:cubicBezTo>
                <a:close/>
              </a:path>
            </a:pathLst>
          </a:custGeom>
          <a:solidFill>
            <a:srgbClr val="0E62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6" name="稻壳儿小白白(http://dwz.cn/Wu2UP)"/>
          <p:cNvSpPr>
            <a:spLocks/>
          </p:cNvSpPr>
          <p:nvPr/>
        </p:nvSpPr>
        <p:spPr bwMode="auto">
          <a:xfrm rot="900000">
            <a:off x="5765006" y="3681821"/>
            <a:ext cx="795338" cy="1608137"/>
          </a:xfrm>
          <a:custGeom>
            <a:avLst/>
            <a:gdLst>
              <a:gd name="T0" fmla="*/ 2147483646 w 199"/>
              <a:gd name="T1" fmla="*/ 0 h 401"/>
              <a:gd name="T2" fmla="*/ 2147483646 w 199"/>
              <a:gd name="T3" fmla="*/ 0 h 401"/>
              <a:gd name="T4" fmla="*/ 0 w 199"/>
              <a:gd name="T5" fmla="*/ 948877026 h 401"/>
              <a:gd name="T6" fmla="*/ 0 w 199"/>
              <a:gd name="T7" fmla="*/ 948877026 h 401"/>
              <a:gd name="T8" fmla="*/ 0 w 199"/>
              <a:gd name="T9" fmla="*/ 2147483646 h 401"/>
              <a:gd name="T10" fmla="*/ 1261897659 w 199"/>
              <a:gd name="T11" fmla="*/ 2147483646 h 401"/>
              <a:gd name="T12" fmla="*/ 0 w 199"/>
              <a:gd name="T13" fmla="*/ 2147483646 h 401"/>
              <a:gd name="T14" fmla="*/ 0 w 199"/>
              <a:gd name="T15" fmla="*/ 2147483646 h 401"/>
              <a:gd name="T16" fmla="*/ 1517472931 w 199"/>
              <a:gd name="T17" fmla="*/ 2147483646 h 401"/>
              <a:gd name="T18" fmla="*/ 1820968316 w 199"/>
              <a:gd name="T19" fmla="*/ 2147483646 h 401"/>
              <a:gd name="T20" fmla="*/ 2060568884 w 199"/>
              <a:gd name="T21" fmla="*/ 2147483646 h 401"/>
              <a:gd name="T22" fmla="*/ 2147483646 w 199"/>
              <a:gd name="T23" fmla="*/ 2147483646 h 401"/>
              <a:gd name="T24" fmla="*/ 2147483646 w 199"/>
              <a:gd name="T25" fmla="*/ 0 h 401"/>
              <a:gd name="T26" fmla="*/ 2147483646 w 199"/>
              <a:gd name="T27" fmla="*/ 0 h 4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9" h="401">
                <a:moveTo>
                  <a:pt x="198" y="0"/>
                </a:moveTo>
                <a:cubicBezTo>
                  <a:pt x="199" y="0"/>
                  <a:pt x="199" y="0"/>
                  <a:pt x="199" y="0"/>
                </a:cubicBezTo>
                <a:cubicBezTo>
                  <a:pt x="0" y="59"/>
                  <a:pt x="0" y="59"/>
                  <a:pt x="0" y="59"/>
                </a:cubicBezTo>
                <a:cubicBezTo>
                  <a:pt x="0" y="59"/>
                  <a:pt x="0" y="59"/>
                  <a:pt x="0" y="59"/>
                </a:cubicBezTo>
                <a:cubicBezTo>
                  <a:pt x="0" y="186"/>
                  <a:pt x="0" y="186"/>
                  <a:pt x="0" y="186"/>
                </a:cubicBezTo>
                <a:cubicBezTo>
                  <a:pt x="23" y="168"/>
                  <a:pt x="73" y="133"/>
                  <a:pt x="79" y="180"/>
                </a:cubicBezTo>
                <a:cubicBezTo>
                  <a:pt x="86" y="234"/>
                  <a:pt x="29" y="232"/>
                  <a:pt x="0" y="229"/>
                </a:cubicBezTo>
                <a:cubicBezTo>
                  <a:pt x="0" y="357"/>
                  <a:pt x="0" y="357"/>
                  <a:pt x="0" y="357"/>
                </a:cubicBezTo>
                <a:cubicBezTo>
                  <a:pt x="95" y="318"/>
                  <a:pt x="95" y="318"/>
                  <a:pt x="95" y="318"/>
                </a:cubicBezTo>
                <a:cubicBezTo>
                  <a:pt x="85" y="347"/>
                  <a:pt x="72" y="401"/>
                  <a:pt x="114" y="400"/>
                </a:cubicBezTo>
                <a:cubicBezTo>
                  <a:pt x="160" y="398"/>
                  <a:pt x="139" y="334"/>
                  <a:pt x="129" y="304"/>
                </a:cubicBezTo>
                <a:cubicBezTo>
                  <a:pt x="199" y="274"/>
                  <a:pt x="199" y="274"/>
                  <a:pt x="199" y="274"/>
                </a:cubicBezTo>
                <a:cubicBezTo>
                  <a:pt x="199" y="0"/>
                  <a:pt x="199" y="0"/>
                  <a:pt x="199" y="0"/>
                </a:cubicBezTo>
                <a:lnTo>
                  <a:pt x="198" y="0"/>
                </a:lnTo>
                <a:close/>
              </a:path>
            </a:pathLst>
          </a:custGeom>
          <a:solidFill>
            <a:srgbClr val="2896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 name="稻壳儿小白白(http://dwz.cn/Wu2UP)"/>
          <p:cNvSpPr>
            <a:spLocks/>
          </p:cNvSpPr>
          <p:nvPr/>
        </p:nvSpPr>
        <p:spPr bwMode="auto">
          <a:xfrm rot="900000">
            <a:off x="2907506" y="3794533"/>
            <a:ext cx="763588" cy="1770063"/>
          </a:xfrm>
          <a:custGeom>
            <a:avLst/>
            <a:gdLst>
              <a:gd name="T0" fmla="*/ 1949895918 w 191"/>
              <a:gd name="T1" fmla="*/ 2147483646 h 442"/>
              <a:gd name="T2" fmla="*/ 2147483646 w 191"/>
              <a:gd name="T3" fmla="*/ 2147483646 h 442"/>
              <a:gd name="T4" fmla="*/ 2147483646 w 191"/>
              <a:gd name="T5" fmla="*/ 2147483646 h 442"/>
              <a:gd name="T6" fmla="*/ 1630240391 w 191"/>
              <a:gd name="T7" fmla="*/ 1667883911 h 442"/>
              <a:gd name="T8" fmla="*/ 1310584863 w 191"/>
              <a:gd name="T9" fmla="*/ 128297530 h 442"/>
              <a:gd name="T10" fmla="*/ 1054862840 w 191"/>
              <a:gd name="T11" fmla="*/ 1411288850 h 442"/>
              <a:gd name="T12" fmla="*/ 0 w 191"/>
              <a:gd name="T13" fmla="*/ 930168107 h 442"/>
              <a:gd name="T14" fmla="*/ 0 w 191"/>
              <a:gd name="T15" fmla="*/ 2147483646 h 442"/>
              <a:gd name="T16" fmla="*/ 2147483646 w 191"/>
              <a:gd name="T17" fmla="*/ 2147483646 h 442"/>
              <a:gd name="T18" fmla="*/ 2147483646 w 191"/>
              <a:gd name="T19" fmla="*/ 2147483646 h 442"/>
              <a:gd name="T20" fmla="*/ 1949895918 w 191"/>
              <a:gd name="T21" fmla="*/ 2147483646 h 4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1" h="442">
                <a:moveTo>
                  <a:pt x="122" y="253"/>
                </a:moveTo>
                <a:cubicBezTo>
                  <a:pt x="137" y="210"/>
                  <a:pt x="175" y="248"/>
                  <a:pt x="191" y="268"/>
                </a:cubicBezTo>
                <a:cubicBezTo>
                  <a:pt x="191" y="144"/>
                  <a:pt x="191" y="144"/>
                  <a:pt x="191" y="144"/>
                </a:cubicBezTo>
                <a:cubicBezTo>
                  <a:pt x="102" y="104"/>
                  <a:pt x="102" y="104"/>
                  <a:pt x="102" y="104"/>
                </a:cubicBezTo>
                <a:cubicBezTo>
                  <a:pt x="118" y="78"/>
                  <a:pt x="120" y="0"/>
                  <a:pt x="82" y="8"/>
                </a:cubicBezTo>
                <a:cubicBezTo>
                  <a:pt x="47" y="16"/>
                  <a:pt x="60" y="67"/>
                  <a:pt x="66" y="88"/>
                </a:cubicBezTo>
                <a:cubicBezTo>
                  <a:pt x="0" y="58"/>
                  <a:pt x="0" y="58"/>
                  <a:pt x="0" y="58"/>
                </a:cubicBezTo>
                <a:cubicBezTo>
                  <a:pt x="0" y="325"/>
                  <a:pt x="0" y="325"/>
                  <a:pt x="0" y="325"/>
                </a:cubicBezTo>
                <a:cubicBezTo>
                  <a:pt x="191" y="442"/>
                  <a:pt x="191" y="442"/>
                  <a:pt x="191" y="442"/>
                </a:cubicBezTo>
                <a:cubicBezTo>
                  <a:pt x="191" y="316"/>
                  <a:pt x="191" y="316"/>
                  <a:pt x="191" y="316"/>
                </a:cubicBezTo>
                <a:cubicBezTo>
                  <a:pt x="167" y="322"/>
                  <a:pt x="105" y="299"/>
                  <a:pt x="122" y="253"/>
                </a:cubicBezTo>
                <a:close/>
              </a:path>
            </a:pathLst>
          </a:custGeom>
          <a:solidFill>
            <a:srgbClr val="117A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8" name="稻壳儿小白白(http://dwz.cn/Wu2UP)"/>
          <p:cNvSpPr>
            <a:spLocks/>
          </p:cNvSpPr>
          <p:nvPr/>
        </p:nvSpPr>
        <p:spPr bwMode="auto">
          <a:xfrm rot="900000">
            <a:off x="3153569" y="4526370"/>
            <a:ext cx="1284287" cy="1774825"/>
          </a:xfrm>
          <a:custGeom>
            <a:avLst/>
            <a:gdLst>
              <a:gd name="T0" fmla="*/ 2147483646 w 321"/>
              <a:gd name="T1" fmla="*/ 1011217561 h 443"/>
              <a:gd name="T2" fmla="*/ 2147483646 w 321"/>
              <a:gd name="T3" fmla="*/ 2147483646 h 443"/>
              <a:gd name="T4" fmla="*/ 2147483646 w 321"/>
              <a:gd name="T5" fmla="*/ 706248140 h 443"/>
              <a:gd name="T6" fmla="*/ 1376615633 w 321"/>
              <a:gd name="T7" fmla="*/ 0 h 443"/>
              <a:gd name="T8" fmla="*/ 1376615633 w 321"/>
              <a:gd name="T9" fmla="*/ 1990332024 h 443"/>
              <a:gd name="T10" fmla="*/ 272120811 w 321"/>
              <a:gd name="T11" fmla="*/ 1749564793 h 443"/>
              <a:gd name="T12" fmla="*/ 1376615633 w 321"/>
              <a:gd name="T13" fmla="*/ 2147483646 h 443"/>
              <a:gd name="T14" fmla="*/ 1376615633 w 321"/>
              <a:gd name="T15" fmla="*/ 2147483646 h 443"/>
              <a:gd name="T16" fmla="*/ 2147483646 w 321"/>
              <a:gd name="T17" fmla="*/ 2147483646 h 443"/>
              <a:gd name="T18" fmla="*/ 2147483646 w 321"/>
              <a:gd name="T19" fmla="*/ 1701412148 h 443"/>
              <a:gd name="T20" fmla="*/ 2147483646 w 321"/>
              <a:gd name="T21" fmla="*/ 1011217561 h 4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1" h="443">
                <a:moveTo>
                  <a:pt x="226" y="63"/>
                </a:moveTo>
                <a:cubicBezTo>
                  <a:pt x="237" y="105"/>
                  <a:pt x="247" y="167"/>
                  <a:pt x="203" y="152"/>
                </a:cubicBezTo>
                <a:cubicBezTo>
                  <a:pt x="151" y="135"/>
                  <a:pt x="173" y="70"/>
                  <a:pt x="184" y="44"/>
                </a:cubicBezTo>
                <a:cubicBezTo>
                  <a:pt x="86" y="0"/>
                  <a:pt x="86" y="0"/>
                  <a:pt x="86" y="0"/>
                </a:cubicBezTo>
                <a:cubicBezTo>
                  <a:pt x="86" y="124"/>
                  <a:pt x="86" y="124"/>
                  <a:pt x="86" y="124"/>
                </a:cubicBezTo>
                <a:cubicBezTo>
                  <a:pt x="70" y="104"/>
                  <a:pt x="32" y="66"/>
                  <a:pt x="17" y="109"/>
                </a:cubicBezTo>
                <a:cubicBezTo>
                  <a:pt x="0" y="155"/>
                  <a:pt x="62" y="178"/>
                  <a:pt x="86" y="172"/>
                </a:cubicBezTo>
                <a:cubicBezTo>
                  <a:pt x="86" y="298"/>
                  <a:pt x="86" y="298"/>
                  <a:pt x="86" y="298"/>
                </a:cubicBezTo>
                <a:cubicBezTo>
                  <a:pt x="321" y="443"/>
                  <a:pt x="321" y="443"/>
                  <a:pt x="321" y="443"/>
                </a:cubicBezTo>
                <a:cubicBezTo>
                  <a:pt x="321" y="106"/>
                  <a:pt x="321" y="106"/>
                  <a:pt x="321" y="106"/>
                </a:cubicBezTo>
                <a:lnTo>
                  <a:pt x="226" y="63"/>
                </a:lnTo>
                <a:close/>
              </a:path>
            </a:pathLst>
          </a:custGeom>
          <a:solidFill>
            <a:srgbClr val="32B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39" name="稻壳儿小白白(http://dwz.cn/Wu2UP)"/>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7746" y="3145245"/>
            <a:ext cx="165258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 name="稻壳儿小白白(http://dwz.cn/Wu2UP)"/>
          <p:cNvCxnSpPr>
            <a:cxnSpLocks noChangeShapeType="1"/>
          </p:cNvCxnSpPr>
          <p:nvPr/>
        </p:nvCxnSpPr>
        <p:spPr bwMode="auto">
          <a:xfrm flipV="1">
            <a:off x="6141245" y="5601900"/>
            <a:ext cx="1385887" cy="0"/>
          </a:xfrm>
          <a:prstGeom prst="line">
            <a:avLst/>
          </a:prstGeom>
          <a:noFill/>
          <a:ln w="6350">
            <a:solidFill>
              <a:srgbClr val="D9D9D9"/>
            </a:solidFill>
            <a:prstDash val="sysDash"/>
            <a:round/>
            <a:headEnd/>
            <a:tailEnd type="oval" w="med" len="med"/>
          </a:ln>
          <a:extLst>
            <a:ext uri="{909E8E84-426E-40DD-AFC4-6F175D3DCCD1}">
              <a14:hiddenFill xmlns:a14="http://schemas.microsoft.com/office/drawing/2010/main">
                <a:noFill/>
              </a14:hiddenFill>
            </a:ext>
          </a:extLst>
        </p:spPr>
      </p:cxnSp>
      <p:grpSp>
        <p:nvGrpSpPr>
          <p:cNvPr id="41" name="稻壳儿小白白(http://dwz.cn/Wu2UP)"/>
          <p:cNvGrpSpPr>
            <a:grpSpLocks/>
          </p:cNvGrpSpPr>
          <p:nvPr/>
        </p:nvGrpSpPr>
        <p:grpSpPr bwMode="auto">
          <a:xfrm flipH="1">
            <a:off x="2059783" y="2992845"/>
            <a:ext cx="1349375" cy="514351"/>
            <a:chOff x="0" y="0"/>
            <a:chExt cx="1606953" cy="515155"/>
          </a:xfrm>
        </p:grpSpPr>
        <p:cxnSp>
          <p:nvCxnSpPr>
            <p:cNvPr id="42" name="稻壳儿小白白(http://dwz.cn/Wu2UP)@|9FFC:0|FBC:0|LFC:14277081|LBC:16777215"/>
            <p:cNvCxnSpPr>
              <a:cxnSpLocks noChangeShapeType="1"/>
            </p:cNvCxnSpPr>
            <p:nvPr/>
          </p:nvCxnSpPr>
          <p:spPr bwMode="auto">
            <a:xfrm flipV="1">
              <a:off x="0" y="0"/>
              <a:ext cx="220663" cy="515155"/>
            </a:xfrm>
            <a:prstGeom prst="line">
              <a:avLst/>
            </a:prstGeom>
            <a:noFill/>
            <a:ln w="6350">
              <a:solidFill>
                <a:srgbClr val="D9D9D9"/>
              </a:solidFill>
              <a:prstDash val="sysDash"/>
              <a:round/>
              <a:headEnd/>
              <a:tailEnd/>
            </a:ln>
            <a:extLst>
              <a:ext uri="{909E8E84-426E-40DD-AFC4-6F175D3DCCD1}">
                <a14:hiddenFill xmlns:a14="http://schemas.microsoft.com/office/drawing/2010/main">
                  <a:noFill/>
                </a14:hiddenFill>
              </a:ext>
            </a:extLst>
          </p:spPr>
        </p:cxnSp>
        <p:cxnSp>
          <p:nvCxnSpPr>
            <p:cNvPr id="43" name="稻壳儿小白白(http://dwz.cn/Wu2UP)@|9FFC:0|FBC:0|LFC:14277081|LBC:16777215"/>
            <p:cNvCxnSpPr>
              <a:cxnSpLocks noChangeShapeType="1"/>
            </p:cNvCxnSpPr>
            <p:nvPr/>
          </p:nvCxnSpPr>
          <p:spPr bwMode="auto">
            <a:xfrm>
              <a:off x="220663" y="3591"/>
              <a:ext cx="1386290" cy="0"/>
            </a:xfrm>
            <a:prstGeom prst="line">
              <a:avLst/>
            </a:prstGeom>
            <a:noFill/>
            <a:ln w="6350">
              <a:solidFill>
                <a:srgbClr val="D9D9D9"/>
              </a:solidFill>
              <a:prstDash val="sysDash"/>
              <a:round/>
              <a:headEnd/>
              <a:tailEnd type="oval" w="med" len="med"/>
            </a:ln>
            <a:extLst>
              <a:ext uri="{909E8E84-426E-40DD-AFC4-6F175D3DCCD1}">
                <a14:hiddenFill xmlns:a14="http://schemas.microsoft.com/office/drawing/2010/main">
                  <a:noFill/>
                </a14:hiddenFill>
              </a:ext>
            </a:extLst>
          </p:spPr>
        </p:cxnSp>
      </p:grpSp>
      <p:cxnSp>
        <p:nvCxnSpPr>
          <p:cNvPr id="44" name="稻壳儿小白白(http://dwz.cn/Wu2UP)"/>
          <p:cNvCxnSpPr>
            <a:cxnSpLocks noChangeShapeType="1"/>
          </p:cNvCxnSpPr>
          <p:nvPr/>
        </p:nvCxnSpPr>
        <p:spPr bwMode="auto">
          <a:xfrm flipH="1" flipV="1">
            <a:off x="1942514" y="4579747"/>
            <a:ext cx="1166607" cy="6948"/>
          </a:xfrm>
          <a:prstGeom prst="line">
            <a:avLst/>
          </a:prstGeom>
          <a:noFill/>
          <a:ln w="6350">
            <a:solidFill>
              <a:srgbClr val="D9D9D9"/>
            </a:solidFill>
            <a:prstDash val="sysDash"/>
            <a:round/>
            <a:headEnd/>
            <a:tailEnd type="oval" w="med" len="med"/>
          </a:ln>
          <a:extLst>
            <a:ext uri="{909E8E84-426E-40DD-AFC4-6F175D3DCCD1}">
              <a14:hiddenFill xmlns:a14="http://schemas.microsoft.com/office/drawing/2010/main">
                <a:noFill/>
              </a14:hiddenFill>
            </a:ext>
          </a:extLst>
        </p:spPr>
      </p:cxnSp>
      <p:cxnSp>
        <p:nvCxnSpPr>
          <p:cNvPr id="45" name="稻壳儿小白白(http://dwz.cn/Wu2UP)"/>
          <p:cNvCxnSpPr>
            <a:cxnSpLocks noChangeShapeType="1"/>
          </p:cNvCxnSpPr>
          <p:nvPr/>
        </p:nvCxnSpPr>
        <p:spPr bwMode="auto">
          <a:xfrm flipH="1" flipV="1">
            <a:off x="2485233" y="5813831"/>
            <a:ext cx="1387475" cy="0"/>
          </a:xfrm>
          <a:prstGeom prst="line">
            <a:avLst/>
          </a:prstGeom>
          <a:noFill/>
          <a:ln w="6350">
            <a:solidFill>
              <a:srgbClr val="D9D9D9"/>
            </a:solidFill>
            <a:prstDash val="sysDash"/>
            <a:round/>
            <a:headEnd/>
            <a:tailEnd type="oval" w="med" len="med"/>
          </a:ln>
          <a:extLst>
            <a:ext uri="{909E8E84-426E-40DD-AFC4-6F175D3DCCD1}">
              <a14:hiddenFill xmlns:a14="http://schemas.microsoft.com/office/drawing/2010/main">
                <a:noFill/>
              </a14:hiddenFill>
            </a:ext>
          </a:extLst>
        </p:spPr>
      </p:cxnSp>
      <p:grpSp>
        <p:nvGrpSpPr>
          <p:cNvPr id="46" name="稻壳儿小白白(http://dwz.cn/Wu2UP)"/>
          <p:cNvGrpSpPr>
            <a:grpSpLocks/>
          </p:cNvGrpSpPr>
          <p:nvPr/>
        </p:nvGrpSpPr>
        <p:grpSpPr bwMode="auto">
          <a:xfrm>
            <a:off x="5095083" y="2490036"/>
            <a:ext cx="1046163" cy="515937"/>
            <a:chOff x="0" y="0"/>
            <a:chExt cx="1606953" cy="515155"/>
          </a:xfrm>
        </p:grpSpPr>
        <p:cxnSp>
          <p:nvCxnSpPr>
            <p:cNvPr id="47" name="稻壳儿小白白(http://dwz.cn/Wu2UP)@|9FFC:0|FBC:0|LFC:14277081|LBC:16777215"/>
            <p:cNvCxnSpPr>
              <a:cxnSpLocks noChangeShapeType="1"/>
            </p:cNvCxnSpPr>
            <p:nvPr/>
          </p:nvCxnSpPr>
          <p:spPr bwMode="auto">
            <a:xfrm flipV="1">
              <a:off x="0" y="0"/>
              <a:ext cx="220663" cy="515155"/>
            </a:xfrm>
            <a:prstGeom prst="line">
              <a:avLst/>
            </a:prstGeom>
            <a:noFill/>
            <a:ln w="6350">
              <a:solidFill>
                <a:srgbClr val="D9D9D9"/>
              </a:solidFill>
              <a:prstDash val="sysDash"/>
              <a:round/>
              <a:headEnd/>
              <a:tailEnd/>
            </a:ln>
            <a:extLst>
              <a:ext uri="{909E8E84-426E-40DD-AFC4-6F175D3DCCD1}">
                <a14:hiddenFill xmlns:a14="http://schemas.microsoft.com/office/drawing/2010/main">
                  <a:noFill/>
                </a14:hiddenFill>
              </a:ext>
            </a:extLst>
          </p:spPr>
        </p:cxnSp>
        <p:cxnSp>
          <p:nvCxnSpPr>
            <p:cNvPr id="48" name="稻壳儿小白白(http://dwz.cn/Wu2UP)@|9FFC:0|FBC:0|LFC:14277081|LBC:16777215"/>
            <p:cNvCxnSpPr>
              <a:cxnSpLocks noChangeShapeType="1"/>
            </p:cNvCxnSpPr>
            <p:nvPr/>
          </p:nvCxnSpPr>
          <p:spPr bwMode="auto">
            <a:xfrm>
              <a:off x="220663" y="3591"/>
              <a:ext cx="1386290" cy="0"/>
            </a:xfrm>
            <a:prstGeom prst="line">
              <a:avLst/>
            </a:prstGeom>
            <a:noFill/>
            <a:ln w="6350">
              <a:solidFill>
                <a:srgbClr val="D9D9D9"/>
              </a:solidFill>
              <a:prstDash val="sysDash"/>
              <a:round/>
              <a:headEnd/>
              <a:tailEnd type="oval" w="med" len="med"/>
            </a:ln>
            <a:extLst>
              <a:ext uri="{909E8E84-426E-40DD-AFC4-6F175D3DCCD1}">
                <a14:hiddenFill xmlns:a14="http://schemas.microsoft.com/office/drawing/2010/main">
                  <a:noFill/>
                </a14:hiddenFill>
              </a:ext>
            </a:extLst>
          </p:spPr>
        </p:cxnSp>
      </p:grpSp>
      <p:sp>
        <p:nvSpPr>
          <p:cNvPr id="49" name="稻壳儿小白白(http://dwz.cn/Wu2UP)"/>
          <p:cNvSpPr txBox="1">
            <a:spLocks noChangeArrowheads="1"/>
          </p:cNvSpPr>
          <p:nvPr/>
        </p:nvSpPr>
        <p:spPr bwMode="auto">
          <a:xfrm>
            <a:off x="7135602" y="3374509"/>
            <a:ext cx="177406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2400" b="1" dirty="0">
                <a:solidFill>
                  <a:srgbClr val="445469"/>
                </a:solidFill>
              </a:rPr>
              <a:t>掌握基本的设施设备维修保养知识</a:t>
            </a:r>
          </a:p>
        </p:txBody>
      </p:sp>
      <p:sp>
        <p:nvSpPr>
          <p:cNvPr id="50" name="稻壳儿小白白(http://dwz.cn/Wu2UP)"/>
          <p:cNvSpPr txBox="1">
            <a:spLocks noChangeArrowheads="1"/>
          </p:cNvSpPr>
          <p:nvPr/>
        </p:nvSpPr>
        <p:spPr bwMode="auto">
          <a:xfrm>
            <a:off x="216548" y="2679168"/>
            <a:ext cx="2284885"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2400" b="1" dirty="0">
                <a:solidFill>
                  <a:srgbClr val="445469"/>
                </a:solidFill>
              </a:rPr>
              <a:t>身体健康</a:t>
            </a:r>
            <a:r>
              <a:rPr lang="zh-CN" altLang="en-US" sz="2400" b="1" dirty="0" smtClean="0">
                <a:solidFill>
                  <a:srgbClr val="445469"/>
                </a:solidFill>
              </a:rPr>
              <a:t>，</a:t>
            </a:r>
            <a:endParaRPr lang="en-US" altLang="zh-CN" sz="2400" b="1" dirty="0" smtClean="0">
              <a:solidFill>
                <a:srgbClr val="445469"/>
              </a:solidFill>
            </a:endParaRPr>
          </a:p>
          <a:p>
            <a:pPr>
              <a:spcBef>
                <a:spcPct val="20000"/>
              </a:spcBef>
            </a:pPr>
            <a:r>
              <a:rPr lang="zh-CN" altLang="en-US" sz="2400" b="1" dirty="0" smtClean="0">
                <a:solidFill>
                  <a:srgbClr val="445469"/>
                </a:solidFill>
              </a:rPr>
              <a:t>没有</a:t>
            </a:r>
            <a:r>
              <a:rPr lang="zh-CN" altLang="en-US" sz="2400" b="1" dirty="0">
                <a:solidFill>
                  <a:srgbClr val="445469"/>
                </a:solidFill>
              </a:rPr>
              <a:t>腰部疾病</a:t>
            </a:r>
          </a:p>
        </p:txBody>
      </p:sp>
      <p:sp>
        <p:nvSpPr>
          <p:cNvPr id="51" name="稻壳儿小白白(http://dwz.cn/Wu2UP)"/>
          <p:cNvSpPr txBox="1">
            <a:spLocks noChangeArrowheads="1"/>
          </p:cNvSpPr>
          <p:nvPr/>
        </p:nvSpPr>
        <p:spPr bwMode="auto">
          <a:xfrm>
            <a:off x="254207" y="4310232"/>
            <a:ext cx="165664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2400" b="1" dirty="0">
                <a:solidFill>
                  <a:srgbClr val="445469"/>
                </a:solidFill>
              </a:rPr>
              <a:t>工作细心，能吃苦耐劳</a:t>
            </a:r>
          </a:p>
        </p:txBody>
      </p:sp>
      <p:sp>
        <p:nvSpPr>
          <p:cNvPr id="52" name="稻壳儿小白白(http://dwz.cn/Wu2UP)"/>
          <p:cNvSpPr txBox="1">
            <a:spLocks noChangeArrowheads="1"/>
          </p:cNvSpPr>
          <p:nvPr/>
        </p:nvSpPr>
        <p:spPr bwMode="auto">
          <a:xfrm>
            <a:off x="359018" y="5513826"/>
            <a:ext cx="22686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2400" b="1" dirty="0">
                <a:solidFill>
                  <a:srgbClr val="445469"/>
                </a:solidFill>
              </a:rPr>
              <a:t>有较强的卫生意识和服务意识</a:t>
            </a:r>
          </a:p>
        </p:txBody>
      </p:sp>
      <p:sp>
        <p:nvSpPr>
          <p:cNvPr id="53" name="稻壳儿小白白(http://dwz.cn/Wu2UP)"/>
          <p:cNvSpPr txBox="1">
            <a:spLocks noChangeArrowheads="1"/>
          </p:cNvSpPr>
          <p:nvPr/>
        </p:nvSpPr>
        <p:spPr bwMode="auto">
          <a:xfrm>
            <a:off x="6387866" y="5810141"/>
            <a:ext cx="26849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2400" b="1" dirty="0">
                <a:solidFill>
                  <a:srgbClr val="445469"/>
                </a:solidFill>
              </a:rPr>
              <a:t>有一定的外语水平</a:t>
            </a:r>
          </a:p>
        </p:txBody>
      </p:sp>
      <p:sp>
        <p:nvSpPr>
          <p:cNvPr id="54" name="稻壳儿小白白(http://dwz.cn/Wu2UP)"/>
          <p:cNvSpPr txBox="1">
            <a:spLocks noChangeArrowheads="1"/>
          </p:cNvSpPr>
          <p:nvPr/>
        </p:nvSpPr>
        <p:spPr bwMode="auto">
          <a:xfrm>
            <a:off x="6198993" y="2149559"/>
            <a:ext cx="27150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defTabSz="1216025">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400" b="1" dirty="0">
                <a:solidFill>
                  <a:srgbClr val="445469"/>
                </a:solidFill>
                <a:sym typeface="Arial" panose="020B0604020202020204" pitchFamily="34" charset="0"/>
              </a:rPr>
              <a:t>有良好的职业道德和思想品质</a:t>
            </a:r>
          </a:p>
        </p:txBody>
      </p:sp>
      <p:sp>
        <p:nvSpPr>
          <p:cNvPr id="55" name="Text Box 2"/>
          <p:cNvSpPr txBox="1">
            <a:spLocks noChangeArrowheads="1"/>
          </p:cNvSpPr>
          <p:nvPr/>
        </p:nvSpPr>
        <p:spPr bwMode="auto">
          <a:xfrm>
            <a:off x="359018" y="260780"/>
            <a:ext cx="702584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第一节    客房</a:t>
            </a:r>
            <a:r>
              <a:rPr lang="zh-CN" altLang="en-US" sz="3500" b="1" dirty="0">
                <a:solidFill>
                  <a:schemeClr val="accent1"/>
                </a:solidFill>
                <a:latin typeface="微软雅黑" pitchFamily="34" charset="-122"/>
                <a:ea typeface="微软雅黑" pitchFamily="34" charset="-122"/>
              </a:rPr>
              <a:t>员工的素质要求</a:t>
            </a:r>
          </a:p>
        </p:txBody>
      </p:sp>
      <p:sp>
        <p:nvSpPr>
          <p:cNvPr id="56" name="Text Box 3"/>
          <p:cNvSpPr txBox="1">
            <a:spLocks noChangeArrowheads="1"/>
          </p:cNvSpPr>
          <p:nvPr/>
        </p:nvSpPr>
        <p:spPr bwMode="auto">
          <a:xfrm>
            <a:off x="1196559" y="1089696"/>
            <a:ext cx="4799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一、客房服务员的素质要求</a:t>
            </a:r>
            <a:endParaRPr lang="zh-CN" altLang="zh-CN" sz="3000" b="1" dirty="0">
              <a:solidFill>
                <a:srgbClr val="CC3300"/>
              </a:solidFill>
              <a:latin typeface="黑体" pitchFamily="49" charset="-122"/>
              <a:ea typeface="黑体" pitchFamily="49" charset="-122"/>
            </a:endParaRPr>
          </a:p>
        </p:txBody>
      </p:sp>
    </p:spTree>
    <p:extLst>
      <p:ext uri="{BB962C8B-B14F-4D97-AF65-F5344CB8AC3E}">
        <p14:creationId xmlns:p14="http://schemas.microsoft.com/office/powerpoint/2010/main" val="3977194213"/>
      </p:ext>
    </p:extLst>
  </p:cSld>
  <p:clrMapOvr>
    <a:masterClrMapping/>
  </p:clrMapOvr>
  <p:transition spd="slow">
    <p:cove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296592" y="-1839"/>
            <a:ext cx="6847408" cy="6858000"/>
            <a:chOff x="4043363" y="1373188"/>
            <a:chExt cx="4105275" cy="4111625"/>
          </a:xfrm>
        </p:grpSpPr>
        <p:sp>
          <p:nvSpPr>
            <p:cNvPr id="14" name="Freeform 6"/>
            <p:cNvSpPr>
              <a:spLocks noEditPoints="1"/>
            </p:cNvSpPr>
            <p:nvPr/>
          </p:nvSpPr>
          <p:spPr bwMode="auto">
            <a:xfrm>
              <a:off x="4043363" y="1373188"/>
              <a:ext cx="4105275" cy="4111625"/>
            </a:xfrm>
            <a:custGeom>
              <a:avLst/>
              <a:gdLst>
                <a:gd name="T0" fmla="*/ 1293 w 2586"/>
                <a:gd name="T1" fmla="*/ 1296 h 2590"/>
                <a:gd name="T2" fmla="*/ 1622 w 2586"/>
                <a:gd name="T3" fmla="*/ 964 h 2590"/>
                <a:gd name="T4" fmla="*/ 1850 w 2586"/>
                <a:gd name="T5" fmla="*/ 1192 h 2590"/>
                <a:gd name="T6" fmla="*/ 1966 w 2586"/>
                <a:gd name="T7" fmla="*/ 1073 h 2590"/>
                <a:gd name="T8" fmla="*/ 1966 w 2586"/>
                <a:gd name="T9" fmla="*/ 1640 h 2590"/>
                <a:gd name="T10" fmla="*/ 1402 w 2586"/>
                <a:gd name="T11" fmla="*/ 1640 h 2590"/>
                <a:gd name="T12" fmla="*/ 1518 w 2586"/>
                <a:gd name="T13" fmla="*/ 1521 h 2590"/>
                <a:gd name="T14" fmla="*/ 1293 w 2586"/>
                <a:gd name="T15" fmla="*/ 1296 h 2590"/>
                <a:gd name="T16" fmla="*/ 1293 w 2586"/>
                <a:gd name="T17" fmla="*/ 1358 h 2590"/>
                <a:gd name="T18" fmla="*/ 1229 w 2586"/>
                <a:gd name="T19" fmla="*/ 1358 h 2590"/>
                <a:gd name="T20" fmla="*/ 1293 w 2586"/>
                <a:gd name="T21" fmla="*/ 1294 h 2590"/>
                <a:gd name="T22" fmla="*/ 1293 w 2586"/>
                <a:gd name="T23" fmla="*/ 1296 h 2590"/>
                <a:gd name="T24" fmla="*/ 1923 w 2586"/>
                <a:gd name="T25" fmla="*/ 666 h 2590"/>
                <a:gd name="T26" fmla="*/ 1984 w 2586"/>
                <a:gd name="T27" fmla="*/ 602 h 2590"/>
                <a:gd name="T28" fmla="*/ 1984 w 2586"/>
                <a:gd name="T29" fmla="*/ 666 h 2590"/>
                <a:gd name="T30" fmla="*/ 1923 w 2586"/>
                <a:gd name="T31" fmla="*/ 666 h 2590"/>
                <a:gd name="T32" fmla="*/ 2586 w 2586"/>
                <a:gd name="T33" fmla="*/ 0 h 2590"/>
                <a:gd name="T34" fmla="*/ 0 w 2586"/>
                <a:gd name="T35" fmla="*/ 2590 h 2590"/>
                <a:gd name="T36" fmla="*/ 2586 w 2586"/>
                <a:gd name="T37" fmla="*/ 2590 h 2590"/>
                <a:gd name="T38" fmla="*/ 2586 w 2586"/>
                <a:gd name="T39" fmla="*/ 0 h 2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86" h="2590">
                  <a:moveTo>
                    <a:pt x="1293" y="1296"/>
                  </a:moveTo>
                  <a:lnTo>
                    <a:pt x="1622" y="964"/>
                  </a:lnTo>
                  <a:lnTo>
                    <a:pt x="1850" y="1192"/>
                  </a:lnTo>
                  <a:lnTo>
                    <a:pt x="1966" y="1073"/>
                  </a:lnTo>
                  <a:lnTo>
                    <a:pt x="1966" y="1640"/>
                  </a:lnTo>
                  <a:lnTo>
                    <a:pt x="1402" y="1640"/>
                  </a:lnTo>
                  <a:lnTo>
                    <a:pt x="1518" y="1521"/>
                  </a:lnTo>
                  <a:lnTo>
                    <a:pt x="1293" y="1296"/>
                  </a:lnTo>
                  <a:lnTo>
                    <a:pt x="1293" y="1358"/>
                  </a:lnTo>
                  <a:lnTo>
                    <a:pt x="1229" y="1358"/>
                  </a:lnTo>
                  <a:lnTo>
                    <a:pt x="1293" y="1294"/>
                  </a:lnTo>
                  <a:lnTo>
                    <a:pt x="1293" y="1296"/>
                  </a:lnTo>
                  <a:close/>
                  <a:moveTo>
                    <a:pt x="1923" y="666"/>
                  </a:moveTo>
                  <a:lnTo>
                    <a:pt x="1984" y="602"/>
                  </a:lnTo>
                  <a:lnTo>
                    <a:pt x="1984" y="666"/>
                  </a:lnTo>
                  <a:lnTo>
                    <a:pt x="1923" y="666"/>
                  </a:lnTo>
                  <a:close/>
                  <a:moveTo>
                    <a:pt x="2586" y="0"/>
                  </a:moveTo>
                  <a:lnTo>
                    <a:pt x="0" y="2590"/>
                  </a:lnTo>
                  <a:lnTo>
                    <a:pt x="2586" y="2590"/>
                  </a:lnTo>
                  <a:lnTo>
                    <a:pt x="2586" y="0"/>
                  </a:lnTo>
                  <a:close/>
                </a:path>
              </a:pathLst>
            </a:custGeom>
            <a:solidFill>
              <a:srgbClr val="E1E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7"/>
            <p:cNvSpPr>
              <a:spLocks noEditPoints="1"/>
            </p:cNvSpPr>
            <p:nvPr/>
          </p:nvSpPr>
          <p:spPr bwMode="auto">
            <a:xfrm>
              <a:off x="4043363" y="1373188"/>
              <a:ext cx="4105275" cy="4111625"/>
            </a:xfrm>
            <a:custGeom>
              <a:avLst/>
              <a:gdLst>
                <a:gd name="T0" fmla="*/ 1293 w 2586"/>
                <a:gd name="T1" fmla="*/ 1296 h 2590"/>
                <a:gd name="T2" fmla="*/ 1622 w 2586"/>
                <a:gd name="T3" fmla="*/ 964 h 2590"/>
                <a:gd name="T4" fmla="*/ 1850 w 2586"/>
                <a:gd name="T5" fmla="*/ 1192 h 2590"/>
                <a:gd name="T6" fmla="*/ 1966 w 2586"/>
                <a:gd name="T7" fmla="*/ 1073 h 2590"/>
                <a:gd name="T8" fmla="*/ 1966 w 2586"/>
                <a:gd name="T9" fmla="*/ 1640 h 2590"/>
                <a:gd name="T10" fmla="*/ 1402 w 2586"/>
                <a:gd name="T11" fmla="*/ 1640 h 2590"/>
                <a:gd name="T12" fmla="*/ 1518 w 2586"/>
                <a:gd name="T13" fmla="*/ 1521 h 2590"/>
                <a:gd name="T14" fmla="*/ 1293 w 2586"/>
                <a:gd name="T15" fmla="*/ 1296 h 2590"/>
                <a:gd name="T16" fmla="*/ 1293 w 2586"/>
                <a:gd name="T17" fmla="*/ 1358 h 2590"/>
                <a:gd name="T18" fmla="*/ 1229 w 2586"/>
                <a:gd name="T19" fmla="*/ 1358 h 2590"/>
                <a:gd name="T20" fmla="*/ 1293 w 2586"/>
                <a:gd name="T21" fmla="*/ 1294 h 2590"/>
                <a:gd name="T22" fmla="*/ 1293 w 2586"/>
                <a:gd name="T23" fmla="*/ 1296 h 2590"/>
                <a:gd name="T24" fmla="*/ 1923 w 2586"/>
                <a:gd name="T25" fmla="*/ 666 h 2590"/>
                <a:gd name="T26" fmla="*/ 1984 w 2586"/>
                <a:gd name="T27" fmla="*/ 602 h 2590"/>
                <a:gd name="T28" fmla="*/ 1984 w 2586"/>
                <a:gd name="T29" fmla="*/ 666 h 2590"/>
                <a:gd name="T30" fmla="*/ 1923 w 2586"/>
                <a:gd name="T31" fmla="*/ 666 h 2590"/>
                <a:gd name="T32" fmla="*/ 2586 w 2586"/>
                <a:gd name="T33" fmla="*/ 0 h 2590"/>
                <a:gd name="T34" fmla="*/ 0 w 2586"/>
                <a:gd name="T35" fmla="*/ 2590 h 2590"/>
                <a:gd name="T36" fmla="*/ 2586 w 2586"/>
                <a:gd name="T37" fmla="*/ 2590 h 2590"/>
                <a:gd name="T38" fmla="*/ 2586 w 2586"/>
                <a:gd name="T39" fmla="*/ 0 h 2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86" h="2590">
                  <a:moveTo>
                    <a:pt x="1293" y="1296"/>
                  </a:moveTo>
                  <a:lnTo>
                    <a:pt x="1622" y="964"/>
                  </a:lnTo>
                  <a:lnTo>
                    <a:pt x="1850" y="1192"/>
                  </a:lnTo>
                  <a:lnTo>
                    <a:pt x="1966" y="1073"/>
                  </a:lnTo>
                  <a:lnTo>
                    <a:pt x="1966" y="1640"/>
                  </a:lnTo>
                  <a:lnTo>
                    <a:pt x="1402" y="1640"/>
                  </a:lnTo>
                  <a:lnTo>
                    <a:pt x="1518" y="1521"/>
                  </a:lnTo>
                  <a:lnTo>
                    <a:pt x="1293" y="1296"/>
                  </a:lnTo>
                  <a:lnTo>
                    <a:pt x="1293" y="1358"/>
                  </a:lnTo>
                  <a:lnTo>
                    <a:pt x="1229" y="1358"/>
                  </a:lnTo>
                  <a:lnTo>
                    <a:pt x="1293" y="1294"/>
                  </a:lnTo>
                  <a:lnTo>
                    <a:pt x="1293" y="1296"/>
                  </a:lnTo>
                  <a:moveTo>
                    <a:pt x="1923" y="666"/>
                  </a:moveTo>
                  <a:lnTo>
                    <a:pt x="1984" y="602"/>
                  </a:lnTo>
                  <a:lnTo>
                    <a:pt x="1984" y="666"/>
                  </a:lnTo>
                  <a:lnTo>
                    <a:pt x="1923" y="666"/>
                  </a:lnTo>
                  <a:moveTo>
                    <a:pt x="2586" y="0"/>
                  </a:moveTo>
                  <a:lnTo>
                    <a:pt x="0" y="2590"/>
                  </a:lnTo>
                  <a:lnTo>
                    <a:pt x="2586" y="2590"/>
                  </a:lnTo>
                  <a:lnTo>
                    <a:pt x="25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8"/>
            <p:cNvSpPr>
              <a:spLocks/>
            </p:cNvSpPr>
            <p:nvPr/>
          </p:nvSpPr>
          <p:spPr bwMode="auto">
            <a:xfrm>
              <a:off x="4999038" y="4002088"/>
              <a:ext cx="1066800" cy="1068388"/>
            </a:xfrm>
            <a:custGeom>
              <a:avLst/>
              <a:gdLst>
                <a:gd name="T0" fmla="*/ 0 w 672"/>
                <a:gd name="T1" fmla="*/ 332 h 673"/>
                <a:gd name="T2" fmla="*/ 224 w 672"/>
                <a:gd name="T3" fmla="*/ 557 h 673"/>
                <a:gd name="T4" fmla="*/ 108 w 672"/>
                <a:gd name="T5" fmla="*/ 673 h 673"/>
                <a:gd name="T6" fmla="*/ 672 w 672"/>
                <a:gd name="T7" fmla="*/ 673 h 673"/>
                <a:gd name="T8" fmla="*/ 672 w 672"/>
                <a:gd name="T9" fmla="*/ 109 h 673"/>
                <a:gd name="T10" fmla="*/ 556 w 672"/>
                <a:gd name="T11" fmla="*/ 225 h 673"/>
                <a:gd name="T12" fmla="*/ 329 w 672"/>
                <a:gd name="T13" fmla="*/ 0 h 673"/>
                <a:gd name="T14" fmla="*/ 0 w 672"/>
                <a:gd name="T15" fmla="*/ 332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673">
                  <a:moveTo>
                    <a:pt x="0" y="332"/>
                  </a:moveTo>
                  <a:lnTo>
                    <a:pt x="224" y="557"/>
                  </a:lnTo>
                  <a:lnTo>
                    <a:pt x="108" y="673"/>
                  </a:lnTo>
                  <a:lnTo>
                    <a:pt x="672" y="673"/>
                  </a:lnTo>
                  <a:lnTo>
                    <a:pt x="672" y="109"/>
                  </a:lnTo>
                  <a:lnTo>
                    <a:pt x="556" y="225"/>
                  </a:lnTo>
                  <a:lnTo>
                    <a:pt x="329" y="0"/>
                  </a:lnTo>
                  <a:lnTo>
                    <a:pt x="0" y="332"/>
                  </a:lnTo>
                  <a:close/>
                </a:path>
              </a:pathLst>
            </a:cu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9"/>
            <p:cNvSpPr>
              <a:spLocks/>
            </p:cNvSpPr>
            <p:nvPr/>
          </p:nvSpPr>
          <p:spPr bwMode="auto">
            <a:xfrm>
              <a:off x="6096001" y="2903538"/>
              <a:ext cx="1068388" cy="1073150"/>
            </a:xfrm>
            <a:custGeom>
              <a:avLst/>
              <a:gdLst>
                <a:gd name="T0" fmla="*/ 0 w 673"/>
                <a:gd name="T1" fmla="*/ 332 h 676"/>
                <a:gd name="T2" fmla="*/ 225 w 673"/>
                <a:gd name="T3" fmla="*/ 557 h 676"/>
                <a:gd name="T4" fmla="*/ 109 w 673"/>
                <a:gd name="T5" fmla="*/ 676 h 676"/>
                <a:gd name="T6" fmla="*/ 673 w 673"/>
                <a:gd name="T7" fmla="*/ 676 h 676"/>
                <a:gd name="T8" fmla="*/ 673 w 673"/>
                <a:gd name="T9" fmla="*/ 109 h 676"/>
                <a:gd name="T10" fmla="*/ 557 w 673"/>
                <a:gd name="T11" fmla="*/ 228 h 676"/>
                <a:gd name="T12" fmla="*/ 329 w 673"/>
                <a:gd name="T13" fmla="*/ 0 h 676"/>
                <a:gd name="T14" fmla="*/ 0 w 673"/>
                <a:gd name="T15" fmla="*/ 332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676">
                  <a:moveTo>
                    <a:pt x="0" y="332"/>
                  </a:moveTo>
                  <a:lnTo>
                    <a:pt x="225" y="557"/>
                  </a:lnTo>
                  <a:lnTo>
                    <a:pt x="109" y="676"/>
                  </a:lnTo>
                  <a:lnTo>
                    <a:pt x="673" y="676"/>
                  </a:lnTo>
                  <a:lnTo>
                    <a:pt x="673" y="109"/>
                  </a:lnTo>
                  <a:lnTo>
                    <a:pt x="557" y="228"/>
                  </a:lnTo>
                  <a:lnTo>
                    <a:pt x="329" y="0"/>
                  </a:lnTo>
                  <a:lnTo>
                    <a:pt x="0" y="332"/>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0"/>
            <p:cNvSpPr>
              <a:spLocks/>
            </p:cNvSpPr>
            <p:nvPr/>
          </p:nvSpPr>
          <p:spPr bwMode="auto">
            <a:xfrm>
              <a:off x="6096001" y="2903538"/>
              <a:ext cx="1068388" cy="1073150"/>
            </a:xfrm>
            <a:custGeom>
              <a:avLst/>
              <a:gdLst>
                <a:gd name="T0" fmla="*/ 0 w 673"/>
                <a:gd name="T1" fmla="*/ 332 h 676"/>
                <a:gd name="T2" fmla="*/ 225 w 673"/>
                <a:gd name="T3" fmla="*/ 557 h 676"/>
                <a:gd name="T4" fmla="*/ 109 w 673"/>
                <a:gd name="T5" fmla="*/ 676 h 676"/>
                <a:gd name="T6" fmla="*/ 673 w 673"/>
                <a:gd name="T7" fmla="*/ 676 h 676"/>
                <a:gd name="T8" fmla="*/ 673 w 673"/>
                <a:gd name="T9" fmla="*/ 109 h 676"/>
                <a:gd name="T10" fmla="*/ 557 w 673"/>
                <a:gd name="T11" fmla="*/ 228 h 676"/>
                <a:gd name="T12" fmla="*/ 329 w 673"/>
                <a:gd name="T13" fmla="*/ 0 h 676"/>
                <a:gd name="T14" fmla="*/ 0 w 673"/>
                <a:gd name="T15" fmla="*/ 332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676">
                  <a:moveTo>
                    <a:pt x="0" y="332"/>
                  </a:moveTo>
                  <a:lnTo>
                    <a:pt x="225" y="557"/>
                  </a:lnTo>
                  <a:lnTo>
                    <a:pt x="109" y="676"/>
                  </a:lnTo>
                  <a:lnTo>
                    <a:pt x="673" y="676"/>
                  </a:lnTo>
                  <a:lnTo>
                    <a:pt x="673" y="109"/>
                  </a:lnTo>
                  <a:lnTo>
                    <a:pt x="557" y="228"/>
                  </a:lnTo>
                  <a:lnTo>
                    <a:pt x="329" y="0"/>
                  </a:lnTo>
                  <a:lnTo>
                    <a:pt x="0" y="3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1"/>
            <p:cNvSpPr>
              <a:spLocks/>
            </p:cNvSpPr>
            <p:nvPr/>
          </p:nvSpPr>
          <p:spPr bwMode="auto">
            <a:xfrm>
              <a:off x="7096126" y="2328863"/>
              <a:ext cx="96838" cy="101600"/>
            </a:xfrm>
            <a:custGeom>
              <a:avLst/>
              <a:gdLst>
                <a:gd name="T0" fmla="*/ 61 w 61"/>
                <a:gd name="T1" fmla="*/ 0 h 64"/>
                <a:gd name="T2" fmla="*/ 0 w 61"/>
                <a:gd name="T3" fmla="*/ 64 h 64"/>
                <a:gd name="T4" fmla="*/ 61 w 61"/>
                <a:gd name="T5" fmla="*/ 64 h 64"/>
                <a:gd name="T6" fmla="*/ 61 w 61"/>
                <a:gd name="T7" fmla="*/ 0 h 64"/>
              </a:gdLst>
              <a:ahLst/>
              <a:cxnLst>
                <a:cxn ang="0">
                  <a:pos x="T0" y="T1"/>
                </a:cxn>
                <a:cxn ang="0">
                  <a:pos x="T2" y="T3"/>
                </a:cxn>
                <a:cxn ang="0">
                  <a:pos x="T4" y="T5"/>
                </a:cxn>
                <a:cxn ang="0">
                  <a:pos x="T6" y="T7"/>
                </a:cxn>
              </a:cxnLst>
              <a:rect l="0" t="0" r="r" b="b"/>
              <a:pathLst>
                <a:path w="61" h="64">
                  <a:moveTo>
                    <a:pt x="61" y="0"/>
                  </a:moveTo>
                  <a:lnTo>
                    <a:pt x="0" y="64"/>
                  </a:lnTo>
                  <a:lnTo>
                    <a:pt x="61" y="64"/>
                  </a:lnTo>
                  <a:lnTo>
                    <a:pt x="61" y="0"/>
                  </a:lnTo>
                  <a:close/>
                </a:path>
              </a:pathLst>
            </a:custGeom>
            <a:solidFill>
              <a:srgbClr val="1B7D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2"/>
            <p:cNvSpPr>
              <a:spLocks/>
            </p:cNvSpPr>
            <p:nvPr/>
          </p:nvSpPr>
          <p:spPr bwMode="auto">
            <a:xfrm>
              <a:off x="7096126" y="2328863"/>
              <a:ext cx="96838" cy="101600"/>
            </a:xfrm>
            <a:custGeom>
              <a:avLst/>
              <a:gdLst>
                <a:gd name="T0" fmla="*/ 61 w 61"/>
                <a:gd name="T1" fmla="*/ 0 h 64"/>
                <a:gd name="T2" fmla="*/ 0 w 61"/>
                <a:gd name="T3" fmla="*/ 64 h 64"/>
                <a:gd name="T4" fmla="*/ 61 w 61"/>
                <a:gd name="T5" fmla="*/ 64 h 64"/>
                <a:gd name="T6" fmla="*/ 61 w 61"/>
                <a:gd name="T7" fmla="*/ 0 h 64"/>
              </a:gdLst>
              <a:ahLst/>
              <a:cxnLst>
                <a:cxn ang="0">
                  <a:pos x="T0" y="T1"/>
                </a:cxn>
                <a:cxn ang="0">
                  <a:pos x="T2" y="T3"/>
                </a:cxn>
                <a:cxn ang="0">
                  <a:pos x="T4" y="T5"/>
                </a:cxn>
                <a:cxn ang="0">
                  <a:pos x="T6" y="T7"/>
                </a:cxn>
              </a:cxnLst>
              <a:rect l="0" t="0" r="r" b="b"/>
              <a:pathLst>
                <a:path w="61" h="64">
                  <a:moveTo>
                    <a:pt x="61" y="0"/>
                  </a:moveTo>
                  <a:lnTo>
                    <a:pt x="0" y="64"/>
                  </a:lnTo>
                  <a:lnTo>
                    <a:pt x="61" y="64"/>
                  </a:lnTo>
                  <a:lnTo>
                    <a:pt x="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3"/>
            <p:cNvSpPr>
              <a:spLocks/>
            </p:cNvSpPr>
            <p:nvPr/>
          </p:nvSpPr>
          <p:spPr bwMode="auto">
            <a:xfrm>
              <a:off x="5994401" y="3427413"/>
              <a:ext cx="101600" cy="101600"/>
            </a:xfrm>
            <a:custGeom>
              <a:avLst/>
              <a:gdLst>
                <a:gd name="T0" fmla="*/ 64 w 64"/>
                <a:gd name="T1" fmla="*/ 0 h 64"/>
                <a:gd name="T2" fmla="*/ 0 w 64"/>
                <a:gd name="T3" fmla="*/ 64 h 64"/>
                <a:gd name="T4" fmla="*/ 64 w 64"/>
                <a:gd name="T5" fmla="*/ 64 h 64"/>
                <a:gd name="T6" fmla="*/ 64 w 64"/>
                <a:gd name="T7" fmla="*/ 2 h 64"/>
                <a:gd name="T8" fmla="*/ 64 w 64"/>
                <a:gd name="T9" fmla="*/ 2 h 64"/>
                <a:gd name="T10" fmla="*/ 64 w 64"/>
                <a:gd name="T11" fmla="*/ 2 h 64"/>
                <a:gd name="T12" fmla="*/ 64 w 6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64" h="64">
                  <a:moveTo>
                    <a:pt x="64" y="0"/>
                  </a:moveTo>
                  <a:lnTo>
                    <a:pt x="0" y="64"/>
                  </a:lnTo>
                  <a:lnTo>
                    <a:pt x="64" y="64"/>
                  </a:lnTo>
                  <a:lnTo>
                    <a:pt x="64" y="2"/>
                  </a:lnTo>
                  <a:lnTo>
                    <a:pt x="64" y="2"/>
                  </a:lnTo>
                  <a:lnTo>
                    <a:pt x="64" y="2"/>
                  </a:lnTo>
                  <a:lnTo>
                    <a:pt x="64" y="0"/>
                  </a:lnTo>
                  <a:close/>
                </a:path>
              </a:pathLst>
            </a:custGeom>
            <a:solidFill>
              <a:srgbClr val="373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4"/>
            <p:cNvSpPr>
              <a:spLocks/>
            </p:cNvSpPr>
            <p:nvPr/>
          </p:nvSpPr>
          <p:spPr bwMode="auto">
            <a:xfrm>
              <a:off x="5994401" y="3427413"/>
              <a:ext cx="101600" cy="101600"/>
            </a:xfrm>
            <a:custGeom>
              <a:avLst/>
              <a:gdLst>
                <a:gd name="T0" fmla="*/ 64 w 64"/>
                <a:gd name="T1" fmla="*/ 0 h 64"/>
                <a:gd name="T2" fmla="*/ 0 w 64"/>
                <a:gd name="T3" fmla="*/ 64 h 64"/>
                <a:gd name="T4" fmla="*/ 64 w 64"/>
                <a:gd name="T5" fmla="*/ 64 h 64"/>
                <a:gd name="T6" fmla="*/ 64 w 64"/>
                <a:gd name="T7" fmla="*/ 2 h 64"/>
                <a:gd name="T8" fmla="*/ 64 w 64"/>
                <a:gd name="T9" fmla="*/ 2 h 64"/>
                <a:gd name="T10" fmla="*/ 64 w 64"/>
                <a:gd name="T11" fmla="*/ 2 h 64"/>
                <a:gd name="T12" fmla="*/ 64 w 6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64" h="64">
                  <a:moveTo>
                    <a:pt x="64" y="0"/>
                  </a:moveTo>
                  <a:lnTo>
                    <a:pt x="0" y="64"/>
                  </a:lnTo>
                  <a:lnTo>
                    <a:pt x="64" y="64"/>
                  </a:lnTo>
                  <a:lnTo>
                    <a:pt x="64" y="2"/>
                  </a:lnTo>
                  <a:lnTo>
                    <a:pt x="64" y="2"/>
                  </a:lnTo>
                  <a:lnTo>
                    <a:pt x="64" y="2"/>
                  </a:lnTo>
                  <a:lnTo>
                    <a:pt x="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Rectangle 15"/>
            <p:cNvSpPr>
              <a:spLocks noChangeArrowheads="1"/>
            </p:cNvSpPr>
            <p:nvPr/>
          </p:nvSpPr>
          <p:spPr bwMode="auto">
            <a:xfrm>
              <a:off x="6096001" y="3430588"/>
              <a:ext cx="1588" cy="1588"/>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6"/>
            <p:cNvSpPr>
              <a:spLocks/>
            </p:cNvSpPr>
            <p:nvPr/>
          </p:nvSpPr>
          <p:spPr bwMode="auto">
            <a:xfrm>
              <a:off x="6096001" y="343058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
            <p:cNvSpPr>
              <a:spLocks/>
            </p:cNvSpPr>
            <p:nvPr/>
          </p:nvSpPr>
          <p:spPr bwMode="auto">
            <a:xfrm>
              <a:off x="6126163" y="1884363"/>
              <a:ext cx="1066800" cy="1068388"/>
            </a:xfrm>
            <a:custGeom>
              <a:avLst/>
              <a:gdLst>
                <a:gd name="T0" fmla="*/ 672 w 672"/>
                <a:gd name="T1" fmla="*/ 344 h 673"/>
                <a:gd name="T2" fmla="*/ 448 w 672"/>
                <a:gd name="T3" fmla="*/ 117 h 673"/>
                <a:gd name="T4" fmla="*/ 564 w 672"/>
                <a:gd name="T5" fmla="*/ 0 h 673"/>
                <a:gd name="T6" fmla="*/ 0 w 672"/>
                <a:gd name="T7" fmla="*/ 0 h 673"/>
                <a:gd name="T8" fmla="*/ 0 w 672"/>
                <a:gd name="T9" fmla="*/ 564 h 673"/>
                <a:gd name="T10" fmla="*/ 116 w 672"/>
                <a:gd name="T11" fmla="*/ 448 h 673"/>
                <a:gd name="T12" fmla="*/ 343 w 672"/>
                <a:gd name="T13" fmla="*/ 673 h 673"/>
                <a:gd name="T14" fmla="*/ 672 w 672"/>
                <a:gd name="T15" fmla="*/ 344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673">
                  <a:moveTo>
                    <a:pt x="672" y="344"/>
                  </a:moveTo>
                  <a:lnTo>
                    <a:pt x="448" y="117"/>
                  </a:lnTo>
                  <a:lnTo>
                    <a:pt x="564" y="0"/>
                  </a:lnTo>
                  <a:lnTo>
                    <a:pt x="0" y="0"/>
                  </a:lnTo>
                  <a:lnTo>
                    <a:pt x="0" y="564"/>
                  </a:lnTo>
                  <a:lnTo>
                    <a:pt x="116" y="448"/>
                  </a:lnTo>
                  <a:lnTo>
                    <a:pt x="343" y="673"/>
                  </a:lnTo>
                  <a:lnTo>
                    <a:pt x="672" y="344"/>
                  </a:lnTo>
                  <a:close/>
                </a:path>
              </a:pathLst>
            </a:custGeom>
            <a:solidFill>
              <a:srgbClr val="24A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2"/>
            <p:cNvSpPr>
              <a:spLocks/>
            </p:cNvSpPr>
            <p:nvPr/>
          </p:nvSpPr>
          <p:spPr bwMode="auto">
            <a:xfrm>
              <a:off x="4713288" y="3344863"/>
              <a:ext cx="217488" cy="217488"/>
            </a:xfrm>
            <a:custGeom>
              <a:avLst/>
              <a:gdLst>
                <a:gd name="T0" fmla="*/ 68 w 137"/>
                <a:gd name="T1" fmla="*/ 137 h 137"/>
                <a:gd name="T2" fmla="*/ 113 w 137"/>
                <a:gd name="T3" fmla="*/ 90 h 137"/>
                <a:gd name="T4" fmla="*/ 137 w 137"/>
                <a:gd name="T5" fmla="*/ 113 h 137"/>
                <a:gd name="T6" fmla="*/ 137 w 137"/>
                <a:gd name="T7" fmla="*/ 0 h 137"/>
                <a:gd name="T8" fmla="*/ 23 w 137"/>
                <a:gd name="T9" fmla="*/ 0 h 137"/>
                <a:gd name="T10" fmla="*/ 47 w 137"/>
                <a:gd name="T11" fmla="*/ 23 h 137"/>
                <a:gd name="T12" fmla="*/ 0 w 137"/>
                <a:gd name="T13" fmla="*/ 68 h 137"/>
                <a:gd name="T14" fmla="*/ 68 w 137"/>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37">
                  <a:moveTo>
                    <a:pt x="68" y="137"/>
                  </a:moveTo>
                  <a:lnTo>
                    <a:pt x="113" y="90"/>
                  </a:lnTo>
                  <a:lnTo>
                    <a:pt x="137" y="113"/>
                  </a:lnTo>
                  <a:lnTo>
                    <a:pt x="137" y="0"/>
                  </a:lnTo>
                  <a:lnTo>
                    <a:pt x="23" y="0"/>
                  </a:lnTo>
                  <a:lnTo>
                    <a:pt x="47" y="23"/>
                  </a:lnTo>
                  <a:lnTo>
                    <a:pt x="0" y="68"/>
                  </a:lnTo>
                  <a:lnTo>
                    <a:pt x="68" y="137"/>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3"/>
            <p:cNvSpPr>
              <a:spLocks/>
            </p:cNvSpPr>
            <p:nvPr/>
          </p:nvSpPr>
          <p:spPr bwMode="auto">
            <a:xfrm>
              <a:off x="5027613" y="2982913"/>
              <a:ext cx="1068388" cy="1071563"/>
            </a:xfrm>
            <a:custGeom>
              <a:avLst/>
              <a:gdLst>
                <a:gd name="T0" fmla="*/ 673 w 673"/>
                <a:gd name="T1" fmla="*/ 344 h 675"/>
                <a:gd name="T2" fmla="*/ 448 w 673"/>
                <a:gd name="T3" fmla="*/ 119 h 675"/>
                <a:gd name="T4" fmla="*/ 564 w 673"/>
                <a:gd name="T5" fmla="*/ 0 h 675"/>
                <a:gd name="T6" fmla="*/ 0 w 673"/>
                <a:gd name="T7" fmla="*/ 0 h 675"/>
                <a:gd name="T8" fmla="*/ 0 w 673"/>
                <a:gd name="T9" fmla="*/ 566 h 675"/>
                <a:gd name="T10" fmla="*/ 116 w 673"/>
                <a:gd name="T11" fmla="*/ 448 h 675"/>
                <a:gd name="T12" fmla="*/ 341 w 673"/>
                <a:gd name="T13" fmla="*/ 675 h 675"/>
                <a:gd name="T14" fmla="*/ 673 w 673"/>
                <a:gd name="T15" fmla="*/ 344 h 6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675">
                  <a:moveTo>
                    <a:pt x="673" y="344"/>
                  </a:moveTo>
                  <a:lnTo>
                    <a:pt x="448" y="119"/>
                  </a:lnTo>
                  <a:lnTo>
                    <a:pt x="564" y="0"/>
                  </a:lnTo>
                  <a:lnTo>
                    <a:pt x="0" y="0"/>
                  </a:lnTo>
                  <a:lnTo>
                    <a:pt x="0" y="566"/>
                  </a:lnTo>
                  <a:lnTo>
                    <a:pt x="116" y="448"/>
                  </a:lnTo>
                  <a:lnTo>
                    <a:pt x="341" y="675"/>
                  </a:lnTo>
                  <a:lnTo>
                    <a:pt x="673" y="344"/>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4" name="Text Box 3"/>
          <p:cNvSpPr txBox="1">
            <a:spLocks noChangeArrowheads="1"/>
          </p:cNvSpPr>
          <p:nvPr/>
        </p:nvSpPr>
        <p:spPr bwMode="auto">
          <a:xfrm>
            <a:off x="245776" y="405344"/>
            <a:ext cx="633644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二、客房员工行为规范</a:t>
            </a:r>
            <a:endParaRPr lang="en-US" altLang="zh-CN" sz="3000" b="1" dirty="0">
              <a:solidFill>
                <a:srgbClr val="CC3300"/>
              </a:solidFill>
              <a:latin typeface="黑体" pitchFamily="49" charset="-122"/>
              <a:ea typeface="黑体" pitchFamily="49" charset="-122"/>
            </a:endParaRPr>
          </a:p>
        </p:txBody>
      </p:sp>
      <p:sp>
        <p:nvSpPr>
          <p:cNvPr id="45" name="矩形 44"/>
          <p:cNvSpPr/>
          <p:nvPr/>
        </p:nvSpPr>
        <p:spPr>
          <a:xfrm>
            <a:off x="95493" y="1299982"/>
            <a:ext cx="2685351" cy="461665"/>
          </a:xfrm>
          <a:prstGeom prst="rect">
            <a:avLst/>
          </a:prstGeom>
        </p:spPr>
        <p:txBody>
          <a:bodyPr wrap="none">
            <a:spAutoFit/>
          </a:bodyPr>
          <a:lstStyle/>
          <a:p>
            <a:pPr marL="342900" lvl="0" indent="-3429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不得乘客用电梯</a:t>
            </a:r>
          </a:p>
        </p:txBody>
      </p:sp>
      <p:sp>
        <p:nvSpPr>
          <p:cNvPr id="46" name="矩形 45"/>
          <p:cNvSpPr/>
          <p:nvPr/>
        </p:nvSpPr>
        <p:spPr>
          <a:xfrm>
            <a:off x="95492" y="1962363"/>
            <a:ext cx="3681263" cy="830997"/>
          </a:xfrm>
          <a:prstGeom prst="rect">
            <a:avLst/>
          </a:prstGeom>
        </p:spPr>
        <p:txBody>
          <a:bodyPr wrap="square">
            <a:spAutoFit/>
          </a:bodyPr>
          <a:lstStyle/>
          <a:p>
            <a:pPr marL="342900" lvl="0" indent="-3429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注意服务的礼貌、礼节，遇客要微笑致意</a:t>
            </a:r>
            <a:endParaRPr lang="zh-CN" altLang="en-US" sz="2400" dirty="0"/>
          </a:p>
        </p:txBody>
      </p:sp>
      <p:sp>
        <p:nvSpPr>
          <p:cNvPr id="47" name="矩形 46"/>
          <p:cNvSpPr/>
          <p:nvPr/>
        </p:nvSpPr>
        <p:spPr>
          <a:xfrm>
            <a:off x="95493" y="2909080"/>
            <a:ext cx="3366330" cy="1200329"/>
          </a:xfrm>
          <a:prstGeom prst="rect">
            <a:avLst/>
          </a:prstGeom>
        </p:spPr>
        <p:txBody>
          <a:bodyPr wrap="square">
            <a:spAutoFit/>
          </a:bodyPr>
          <a:lstStyle/>
          <a:p>
            <a:pPr marL="342900" lvl="0" indent="-3429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接听电话时，先通报“</a:t>
            </a:r>
            <a:r>
              <a:rPr lang="en-US" altLang="zh-CN" sz="2400" dirty="0">
                <a:latin typeface="微软雅黑" panose="020B0503020204020204" pitchFamily="34" charset="-122"/>
                <a:ea typeface="微软雅黑" panose="020B0503020204020204" pitchFamily="34" charset="-122"/>
              </a:rPr>
              <a:t>Housekeeping, Can I help you?”</a:t>
            </a:r>
            <a:endParaRPr lang="zh-CN" altLang="en-US" sz="2400" dirty="0">
              <a:latin typeface="微软雅黑" panose="020B0503020204020204" pitchFamily="34" charset="-122"/>
              <a:ea typeface="微软雅黑" panose="020B0503020204020204" pitchFamily="34" charset="-122"/>
            </a:endParaRPr>
          </a:p>
        </p:txBody>
      </p:sp>
      <p:sp>
        <p:nvSpPr>
          <p:cNvPr id="48" name="矩形 47"/>
          <p:cNvSpPr/>
          <p:nvPr/>
        </p:nvSpPr>
        <p:spPr>
          <a:xfrm>
            <a:off x="171236" y="4340678"/>
            <a:ext cx="3842634" cy="830997"/>
          </a:xfrm>
          <a:prstGeom prst="rect">
            <a:avLst/>
          </a:prstGeom>
        </p:spPr>
        <p:txBody>
          <a:bodyPr wrap="square">
            <a:spAutoFit/>
          </a:bodyPr>
          <a:lstStyle/>
          <a:p>
            <a:pPr marL="342900" lvl="0" indent="-3429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因工作需要进入客房时，必须先敲门</a:t>
            </a:r>
            <a:endParaRPr lang="zh-CN" altLang="en-US" sz="2400" dirty="0"/>
          </a:p>
        </p:txBody>
      </p:sp>
      <p:sp>
        <p:nvSpPr>
          <p:cNvPr id="25" name="矩形 24"/>
          <p:cNvSpPr/>
          <p:nvPr/>
        </p:nvSpPr>
        <p:spPr>
          <a:xfrm>
            <a:off x="171236" y="5334069"/>
            <a:ext cx="3842634" cy="461665"/>
          </a:xfrm>
          <a:prstGeom prst="rect">
            <a:avLst/>
          </a:prstGeom>
        </p:spPr>
        <p:txBody>
          <a:bodyPr wrap="square">
            <a:spAutoFit/>
          </a:bodyPr>
          <a:lstStyle/>
          <a:p>
            <a:pPr marL="342900" lvl="0" indent="-3429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尊重客人的隐私权</a:t>
            </a:r>
            <a:endParaRPr lang="zh-CN" altLang="en-US" sz="2400" dirty="0"/>
          </a:p>
        </p:txBody>
      </p:sp>
    </p:spTree>
    <p:extLst>
      <p:ext uri="{BB962C8B-B14F-4D97-AF65-F5344CB8AC3E}">
        <p14:creationId xmlns:p14="http://schemas.microsoft.com/office/powerpoint/2010/main" val="10878018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447068" y="-1839"/>
            <a:ext cx="6696932" cy="6858000"/>
            <a:chOff x="4043363" y="1373188"/>
            <a:chExt cx="4105275" cy="4111625"/>
          </a:xfrm>
        </p:grpSpPr>
        <p:sp>
          <p:nvSpPr>
            <p:cNvPr id="3" name="Freeform 6"/>
            <p:cNvSpPr>
              <a:spLocks noEditPoints="1"/>
            </p:cNvSpPr>
            <p:nvPr/>
          </p:nvSpPr>
          <p:spPr bwMode="auto">
            <a:xfrm>
              <a:off x="4043363" y="1373188"/>
              <a:ext cx="4105275" cy="4111625"/>
            </a:xfrm>
            <a:custGeom>
              <a:avLst/>
              <a:gdLst>
                <a:gd name="T0" fmla="*/ 1293 w 2586"/>
                <a:gd name="T1" fmla="*/ 1296 h 2590"/>
                <a:gd name="T2" fmla="*/ 1622 w 2586"/>
                <a:gd name="T3" fmla="*/ 964 h 2590"/>
                <a:gd name="T4" fmla="*/ 1850 w 2586"/>
                <a:gd name="T5" fmla="*/ 1192 h 2590"/>
                <a:gd name="T6" fmla="*/ 1966 w 2586"/>
                <a:gd name="T7" fmla="*/ 1073 h 2590"/>
                <a:gd name="T8" fmla="*/ 1966 w 2586"/>
                <a:gd name="T9" fmla="*/ 1640 h 2590"/>
                <a:gd name="T10" fmla="*/ 1402 w 2586"/>
                <a:gd name="T11" fmla="*/ 1640 h 2590"/>
                <a:gd name="T12" fmla="*/ 1518 w 2586"/>
                <a:gd name="T13" fmla="*/ 1521 h 2590"/>
                <a:gd name="T14" fmla="*/ 1293 w 2586"/>
                <a:gd name="T15" fmla="*/ 1296 h 2590"/>
                <a:gd name="T16" fmla="*/ 1293 w 2586"/>
                <a:gd name="T17" fmla="*/ 1358 h 2590"/>
                <a:gd name="T18" fmla="*/ 1229 w 2586"/>
                <a:gd name="T19" fmla="*/ 1358 h 2590"/>
                <a:gd name="T20" fmla="*/ 1293 w 2586"/>
                <a:gd name="T21" fmla="*/ 1294 h 2590"/>
                <a:gd name="T22" fmla="*/ 1293 w 2586"/>
                <a:gd name="T23" fmla="*/ 1296 h 2590"/>
                <a:gd name="T24" fmla="*/ 1923 w 2586"/>
                <a:gd name="T25" fmla="*/ 666 h 2590"/>
                <a:gd name="T26" fmla="*/ 1984 w 2586"/>
                <a:gd name="T27" fmla="*/ 602 h 2590"/>
                <a:gd name="T28" fmla="*/ 1984 w 2586"/>
                <a:gd name="T29" fmla="*/ 666 h 2590"/>
                <a:gd name="T30" fmla="*/ 1923 w 2586"/>
                <a:gd name="T31" fmla="*/ 666 h 2590"/>
                <a:gd name="T32" fmla="*/ 2586 w 2586"/>
                <a:gd name="T33" fmla="*/ 0 h 2590"/>
                <a:gd name="T34" fmla="*/ 0 w 2586"/>
                <a:gd name="T35" fmla="*/ 2590 h 2590"/>
                <a:gd name="T36" fmla="*/ 2586 w 2586"/>
                <a:gd name="T37" fmla="*/ 2590 h 2590"/>
                <a:gd name="T38" fmla="*/ 2586 w 2586"/>
                <a:gd name="T39" fmla="*/ 0 h 2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86" h="2590">
                  <a:moveTo>
                    <a:pt x="1293" y="1296"/>
                  </a:moveTo>
                  <a:lnTo>
                    <a:pt x="1622" y="964"/>
                  </a:lnTo>
                  <a:lnTo>
                    <a:pt x="1850" y="1192"/>
                  </a:lnTo>
                  <a:lnTo>
                    <a:pt x="1966" y="1073"/>
                  </a:lnTo>
                  <a:lnTo>
                    <a:pt x="1966" y="1640"/>
                  </a:lnTo>
                  <a:lnTo>
                    <a:pt x="1402" y="1640"/>
                  </a:lnTo>
                  <a:lnTo>
                    <a:pt x="1518" y="1521"/>
                  </a:lnTo>
                  <a:lnTo>
                    <a:pt x="1293" y="1296"/>
                  </a:lnTo>
                  <a:lnTo>
                    <a:pt x="1293" y="1358"/>
                  </a:lnTo>
                  <a:lnTo>
                    <a:pt x="1229" y="1358"/>
                  </a:lnTo>
                  <a:lnTo>
                    <a:pt x="1293" y="1294"/>
                  </a:lnTo>
                  <a:lnTo>
                    <a:pt x="1293" y="1296"/>
                  </a:lnTo>
                  <a:close/>
                  <a:moveTo>
                    <a:pt x="1923" y="666"/>
                  </a:moveTo>
                  <a:lnTo>
                    <a:pt x="1984" y="602"/>
                  </a:lnTo>
                  <a:lnTo>
                    <a:pt x="1984" y="666"/>
                  </a:lnTo>
                  <a:lnTo>
                    <a:pt x="1923" y="666"/>
                  </a:lnTo>
                  <a:close/>
                  <a:moveTo>
                    <a:pt x="2586" y="0"/>
                  </a:moveTo>
                  <a:lnTo>
                    <a:pt x="0" y="2590"/>
                  </a:lnTo>
                  <a:lnTo>
                    <a:pt x="2586" y="2590"/>
                  </a:lnTo>
                  <a:lnTo>
                    <a:pt x="2586" y="0"/>
                  </a:lnTo>
                  <a:close/>
                </a:path>
              </a:pathLst>
            </a:custGeom>
            <a:solidFill>
              <a:srgbClr val="E1E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 name="Freeform 7"/>
            <p:cNvSpPr>
              <a:spLocks noEditPoints="1"/>
            </p:cNvSpPr>
            <p:nvPr/>
          </p:nvSpPr>
          <p:spPr bwMode="auto">
            <a:xfrm>
              <a:off x="4043363" y="1373188"/>
              <a:ext cx="4105275" cy="4111625"/>
            </a:xfrm>
            <a:custGeom>
              <a:avLst/>
              <a:gdLst>
                <a:gd name="T0" fmla="*/ 1293 w 2586"/>
                <a:gd name="T1" fmla="*/ 1296 h 2590"/>
                <a:gd name="T2" fmla="*/ 1622 w 2586"/>
                <a:gd name="T3" fmla="*/ 964 h 2590"/>
                <a:gd name="T4" fmla="*/ 1850 w 2586"/>
                <a:gd name="T5" fmla="*/ 1192 h 2590"/>
                <a:gd name="T6" fmla="*/ 1966 w 2586"/>
                <a:gd name="T7" fmla="*/ 1073 h 2590"/>
                <a:gd name="T8" fmla="*/ 1966 w 2586"/>
                <a:gd name="T9" fmla="*/ 1640 h 2590"/>
                <a:gd name="T10" fmla="*/ 1402 w 2586"/>
                <a:gd name="T11" fmla="*/ 1640 h 2590"/>
                <a:gd name="T12" fmla="*/ 1518 w 2586"/>
                <a:gd name="T13" fmla="*/ 1521 h 2590"/>
                <a:gd name="T14" fmla="*/ 1293 w 2586"/>
                <a:gd name="T15" fmla="*/ 1296 h 2590"/>
                <a:gd name="T16" fmla="*/ 1293 w 2586"/>
                <a:gd name="T17" fmla="*/ 1358 h 2590"/>
                <a:gd name="T18" fmla="*/ 1229 w 2586"/>
                <a:gd name="T19" fmla="*/ 1358 h 2590"/>
                <a:gd name="T20" fmla="*/ 1293 w 2586"/>
                <a:gd name="T21" fmla="*/ 1294 h 2590"/>
                <a:gd name="T22" fmla="*/ 1293 w 2586"/>
                <a:gd name="T23" fmla="*/ 1296 h 2590"/>
                <a:gd name="T24" fmla="*/ 1923 w 2586"/>
                <a:gd name="T25" fmla="*/ 666 h 2590"/>
                <a:gd name="T26" fmla="*/ 1984 w 2586"/>
                <a:gd name="T27" fmla="*/ 602 h 2590"/>
                <a:gd name="T28" fmla="*/ 1984 w 2586"/>
                <a:gd name="T29" fmla="*/ 666 h 2590"/>
                <a:gd name="T30" fmla="*/ 1923 w 2586"/>
                <a:gd name="T31" fmla="*/ 666 h 2590"/>
                <a:gd name="T32" fmla="*/ 2586 w 2586"/>
                <a:gd name="T33" fmla="*/ 0 h 2590"/>
                <a:gd name="T34" fmla="*/ 0 w 2586"/>
                <a:gd name="T35" fmla="*/ 2590 h 2590"/>
                <a:gd name="T36" fmla="*/ 2586 w 2586"/>
                <a:gd name="T37" fmla="*/ 2590 h 2590"/>
                <a:gd name="T38" fmla="*/ 2586 w 2586"/>
                <a:gd name="T39" fmla="*/ 0 h 2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86" h="2590">
                  <a:moveTo>
                    <a:pt x="1293" y="1296"/>
                  </a:moveTo>
                  <a:lnTo>
                    <a:pt x="1622" y="964"/>
                  </a:lnTo>
                  <a:lnTo>
                    <a:pt x="1850" y="1192"/>
                  </a:lnTo>
                  <a:lnTo>
                    <a:pt x="1966" y="1073"/>
                  </a:lnTo>
                  <a:lnTo>
                    <a:pt x="1966" y="1640"/>
                  </a:lnTo>
                  <a:lnTo>
                    <a:pt x="1402" y="1640"/>
                  </a:lnTo>
                  <a:lnTo>
                    <a:pt x="1518" y="1521"/>
                  </a:lnTo>
                  <a:lnTo>
                    <a:pt x="1293" y="1296"/>
                  </a:lnTo>
                  <a:lnTo>
                    <a:pt x="1293" y="1358"/>
                  </a:lnTo>
                  <a:lnTo>
                    <a:pt x="1229" y="1358"/>
                  </a:lnTo>
                  <a:lnTo>
                    <a:pt x="1293" y="1294"/>
                  </a:lnTo>
                  <a:lnTo>
                    <a:pt x="1293" y="1296"/>
                  </a:lnTo>
                  <a:moveTo>
                    <a:pt x="1923" y="666"/>
                  </a:moveTo>
                  <a:lnTo>
                    <a:pt x="1984" y="602"/>
                  </a:lnTo>
                  <a:lnTo>
                    <a:pt x="1984" y="666"/>
                  </a:lnTo>
                  <a:lnTo>
                    <a:pt x="1923" y="666"/>
                  </a:lnTo>
                  <a:moveTo>
                    <a:pt x="2586" y="0"/>
                  </a:moveTo>
                  <a:lnTo>
                    <a:pt x="0" y="2590"/>
                  </a:lnTo>
                  <a:lnTo>
                    <a:pt x="2586" y="2590"/>
                  </a:lnTo>
                  <a:lnTo>
                    <a:pt x="25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8"/>
            <p:cNvSpPr>
              <a:spLocks/>
            </p:cNvSpPr>
            <p:nvPr/>
          </p:nvSpPr>
          <p:spPr bwMode="auto">
            <a:xfrm>
              <a:off x="4999038" y="4002088"/>
              <a:ext cx="1066800" cy="1068388"/>
            </a:xfrm>
            <a:custGeom>
              <a:avLst/>
              <a:gdLst>
                <a:gd name="T0" fmla="*/ 0 w 672"/>
                <a:gd name="T1" fmla="*/ 332 h 673"/>
                <a:gd name="T2" fmla="*/ 224 w 672"/>
                <a:gd name="T3" fmla="*/ 557 h 673"/>
                <a:gd name="T4" fmla="*/ 108 w 672"/>
                <a:gd name="T5" fmla="*/ 673 h 673"/>
                <a:gd name="T6" fmla="*/ 672 w 672"/>
                <a:gd name="T7" fmla="*/ 673 h 673"/>
                <a:gd name="T8" fmla="*/ 672 w 672"/>
                <a:gd name="T9" fmla="*/ 109 h 673"/>
                <a:gd name="T10" fmla="*/ 556 w 672"/>
                <a:gd name="T11" fmla="*/ 225 h 673"/>
                <a:gd name="T12" fmla="*/ 329 w 672"/>
                <a:gd name="T13" fmla="*/ 0 h 673"/>
                <a:gd name="T14" fmla="*/ 0 w 672"/>
                <a:gd name="T15" fmla="*/ 332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673">
                  <a:moveTo>
                    <a:pt x="0" y="332"/>
                  </a:moveTo>
                  <a:lnTo>
                    <a:pt x="224" y="557"/>
                  </a:lnTo>
                  <a:lnTo>
                    <a:pt x="108" y="673"/>
                  </a:lnTo>
                  <a:lnTo>
                    <a:pt x="672" y="673"/>
                  </a:lnTo>
                  <a:lnTo>
                    <a:pt x="672" y="109"/>
                  </a:lnTo>
                  <a:lnTo>
                    <a:pt x="556" y="225"/>
                  </a:lnTo>
                  <a:lnTo>
                    <a:pt x="329" y="0"/>
                  </a:lnTo>
                  <a:lnTo>
                    <a:pt x="0" y="332"/>
                  </a:lnTo>
                  <a:close/>
                </a:path>
              </a:pathLst>
            </a:cu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9"/>
            <p:cNvSpPr>
              <a:spLocks/>
            </p:cNvSpPr>
            <p:nvPr/>
          </p:nvSpPr>
          <p:spPr bwMode="auto">
            <a:xfrm>
              <a:off x="6096001" y="2903538"/>
              <a:ext cx="1068388" cy="1073150"/>
            </a:xfrm>
            <a:custGeom>
              <a:avLst/>
              <a:gdLst>
                <a:gd name="T0" fmla="*/ 0 w 673"/>
                <a:gd name="T1" fmla="*/ 332 h 676"/>
                <a:gd name="T2" fmla="*/ 225 w 673"/>
                <a:gd name="T3" fmla="*/ 557 h 676"/>
                <a:gd name="T4" fmla="*/ 109 w 673"/>
                <a:gd name="T5" fmla="*/ 676 h 676"/>
                <a:gd name="T6" fmla="*/ 673 w 673"/>
                <a:gd name="T7" fmla="*/ 676 h 676"/>
                <a:gd name="T8" fmla="*/ 673 w 673"/>
                <a:gd name="T9" fmla="*/ 109 h 676"/>
                <a:gd name="T10" fmla="*/ 557 w 673"/>
                <a:gd name="T11" fmla="*/ 228 h 676"/>
                <a:gd name="T12" fmla="*/ 329 w 673"/>
                <a:gd name="T13" fmla="*/ 0 h 676"/>
                <a:gd name="T14" fmla="*/ 0 w 673"/>
                <a:gd name="T15" fmla="*/ 332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676">
                  <a:moveTo>
                    <a:pt x="0" y="332"/>
                  </a:moveTo>
                  <a:lnTo>
                    <a:pt x="225" y="557"/>
                  </a:lnTo>
                  <a:lnTo>
                    <a:pt x="109" y="676"/>
                  </a:lnTo>
                  <a:lnTo>
                    <a:pt x="673" y="676"/>
                  </a:lnTo>
                  <a:lnTo>
                    <a:pt x="673" y="109"/>
                  </a:lnTo>
                  <a:lnTo>
                    <a:pt x="557" y="228"/>
                  </a:lnTo>
                  <a:lnTo>
                    <a:pt x="329" y="0"/>
                  </a:lnTo>
                  <a:lnTo>
                    <a:pt x="0" y="332"/>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10"/>
            <p:cNvSpPr>
              <a:spLocks/>
            </p:cNvSpPr>
            <p:nvPr/>
          </p:nvSpPr>
          <p:spPr bwMode="auto">
            <a:xfrm>
              <a:off x="6096001" y="2903538"/>
              <a:ext cx="1068388" cy="1073150"/>
            </a:xfrm>
            <a:custGeom>
              <a:avLst/>
              <a:gdLst>
                <a:gd name="T0" fmla="*/ 0 w 673"/>
                <a:gd name="T1" fmla="*/ 332 h 676"/>
                <a:gd name="T2" fmla="*/ 225 w 673"/>
                <a:gd name="T3" fmla="*/ 557 h 676"/>
                <a:gd name="T4" fmla="*/ 109 w 673"/>
                <a:gd name="T5" fmla="*/ 676 h 676"/>
                <a:gd name="T6" fmla="*/ 673 w 673"/>
                <a:gd name="T7" fmla="*/ 676 h 676"/>
                <a:gd name="T8" fmla="*/ 673 w 673"/>
                <a:gd name="T9" fmla="*/ 109 h 676"/>
                <a:gd name="T10" fmla="*/ 557 w 673"/>
                <a:gd name="T11" fmla="*/ 228 h 676"/>
                <a:gd name="T12" fmla="*/ 329 w 673"/>
                <a:gd name="T13" fmla="*/ 0 h 676"/>
                <a:gd name="T14" fmla="*/ 0 w 673"/>
                <a:gd name="T15" fmla="*/ 332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676">
                  <a:moveTo>
                    <a:pt x="0" y="332"/>
                  </a:moveTo>
                  <a:lnTo>
                    <a:pt x="225" y="557"/>
                  </a:lnTo>
                  <a:lnTo>
                    <a:pt x="109" y="676"/>
                  </a:lnTo>
                  <a:lnTo>
                    <a:pt x="673" y="676"/>
                  </a:lnTo>
                  <a:lnTo>
                    <a:pt x="673" y="109"/>
                  </a:lnTo>
                  <a:lnTo>
                    <a:pt x="557" y="228"/>
                  </a:lnTo>
                  <a:lnTo>
                    <a:pt x="329" y="0"/>
                  </a:lnTo>
                  <a:lnTo>
                    <a:pt x="0" y="3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11"/>
            <p:cNvSpPr>
              <a:spLocks/>
            </p:cNvSpPr>
            <p:nvPr/>
          </p:nvSpPr>
          <p:spPr bwMode="auto">
            <a:xfrm>
              <a:off x="7096126" y="2328863"/>
              <a:ext cx="96838" cy="101600"/>
            </a:xfrm>
            <a:custGeom>
              <a:avLst/>
              <a:gdLst>
                <a:gd name="T0" fmla="*/ 61 w 61"/>
                <a:gd name="T1" fmla="*/ 0 h 64"/>
                <a:gd name="T2" fmla="*/ 0 w 61"/>
                <a:gd name="T3" fmla="*/ 64 h 64"/>
                <a:gd name="T4" fmla="*/ 61 w 61"/>
                <a:gd name="T5" fmla="*/ 64 h 64"/>
                <a:gd name="T6" fmla="*/ 61 w 61"/>
                <a:gd name="T7" fmla="*/ 0 h 64"/>
              </a:gdLst>
              <a:ahLst/>
              <a:cxnLst>
                <a:cxn ang="0">
                  <a:pos x="T0" y="T1"/>
                </a:cxn>
                <a:cxn ang="0">
                  <a:pos x="T2" y="T3"/>
                </a:cxn>
                <a:cxn ang="0">
                  <a:pos x="T4" y="T5"/>
                </a:cxn>
                <a:cxn ang="0">
                  <a:pos x="T6" y="T7"/>
                </a:cxn>
              </a:cxnLst>
              <a:rect l="0" t="0" r="r" b="b"/>
              <a:pathLst>
                <a:path w="61" h="64">
                  <a:moveTo>
                    <a:pt x="61" y="0"/>
                  </a:moveTo>
                  <a:lnTo>
                    <a:pt x="0" y="64"/>
                  </a:lnTo>
                  <a:lnTo>
                    <a:pt x="61" y="64"/>
                  </a:lnTo>
                  <a:lnTo>
                    <a:pt x="61" y="0"/>
                  </a:lnTo>
                  <a:close/>
                </a:path>
              </a:pathLst>
            </a:custGeom>
            <a:solidFill>
              <a:srgbClr val="1B7D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12"/>
            <p:cNvSpPr>
              <a:spLocks/>
            </p:cNvSpPr>
            <p:nvPr/>
          </p:nvSpPr>
          <p:spPr bwMode="auto">
            <a:xfrm>
              <a:off x="7096126" y="2328863"/>
              <a:ext cx="96838" cy="101600"/>
            </a:xfrm>
            <a:custGeom>
              <a:avLst/>
              <a:gdLst>
                <a:gd name="T0" fmla="*/ 61 w 61"/>
                <a:gd name="T1" fmla="*/ 0 h 64"/>
                <a:gd name="T2" fmla="*/ 0 w 61"/>
                <a:gd name="T3" fmla="*/ 64 h 64"/>
                <a:gd name="T4" fmla="*/ 61 w 61"/>
                <a:gd name="T5" fmla="*/ 64 h 64"/>
                <a:gd name="T6" fmla="*/ 61 w 61"/>
                <a:gd name="T7" fmla="*/ 0 h 64"/>
              </a:gdLst>
              <a:ahLst/>
              <a:cxnLst>
                <a:cxn ang="0">
                  <a:pos x="T0" y="T1"/>
                </a:cxn>
                <a:cxn ang="0">
                  <a:pos x="T2" y="T3"/>
                </a:cxn>
                <a:cxn ang="0">
                  <a:pos x="T4" y="T5"/>
                </a:cxn>
                <a:cxn ang="0">
                  <a:pos x="T6" y="T7"/>
                </a:cxn>
              </a:cxnLst>
              <a:rect l="0" t="0" r="r" b="b"/>
              <a:pathLst>
                <a:path w="61" h="64">
                  <a:moveTo>
                    <a:pt x="61" y="0"/>
                  </a:moveTo>
                  <a:lnTo>
                    <a:pt x="0" y="64"/>
                  </a:lnTo>
                  <a:lnTo>
                    <a:pt x="61" y="64"/>
                  </a:lnTo>
                  <a:lnTo>
                    <a:pt x="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13"/>
            <p:cNvSpPr>
              <a:spLocks/>
            </p:cNvSpPr>
            <p:nvPr/>
          </p:nvSpPr>
          <p:spPr bwMode="auto">
            <a:xfrm>
              <a:off x="5994401" y="3427413"/>
              <a:ext cx="101600" cy="101600"/>
            </a:xfrm>
            <a:custGeom>
              <a:avLst/>
              <a:gdLst>
                <a:gd name="T0" fmla="*/ 64 w 64"/>
                <a:gd name="T1" fmla="*/ 0 h 64"/>
                <a:gd name="T2" fmla="*/ 0 w 64"/>
                <a:gd name="T3" fmla="*/ 64 h 64"/>
                <a:gd name="T4" fmla="*/ 64 w 64"/>
                <a:gd name="T5" fmla="*/ 64 h 64"/>
                <a:gd name="T6" fmla="*/ 64 w 64"/>
                <a:gd name="T7" fmla="*/ 2 h 64"/>
                <a:gd name="T8" fmla="*/ 64 w 64"/>
                <a:gd name="T9" fmla="*/ 2 h 64"/>
                <a:gd name="T10" fmla="*/ 64 w 64"/>
                <a:gd name="T11" fmla="*/ 2 h 64"/>
                <a:gd name="T12" fmla="*/ 64 w 6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64" h="64">
                  <a:moveTo>
                    <a:pt x="64" y="0"/>
                  </a:moveTo>
                  <a:lnTo>
                    <a:pt x="0" y="64"/>
                  </a:lnTo>
                  <a:lnTo>
                    <a:pt x="64" y="64"/>
                  </a:lnTo>
                  <a:lnTo>
                    <a:pt x="64" y="2"/>
                  </a:lnTo>
                  <a:lnTo>
                    <a:pt x="64" y="2"/>
                  </a:lnTo>
                  <a:lnTo>
                    <a:pt x="64" y="2"/>
                  </a:lnTo>
                  <a:lnTo>
                    <a:pt x="64" y="0"/>
                  </a:lnTo>
                  <a:close/>
                </a:path>
              </a:pathLst>
            </a:custGeom>
            <a:solidFill>
              <a:srgbClr val="373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4"/>
            <p:cNvSpPr>
              <a:spLocks/>
            </p:cNvSpPr>
            <p:nvPr/>
          </p:nvSpPr>
          <p:spPr bwMode="auto">
            <a:xfrm>
              <a:off x="5994401" y="3427413"/>
              <a:ext cx="101600" cy="101600"/>
            </a:xfrm>
            <a:custGeom>
              <a:avLst/>
              <a:gdLst>
                <a:gd name="T0" fmla="*/ 64 w 64"/>
                <a:gd name="T1" fmla="*/ 0 h 64"/>
                <a:gd name="T2" fmla="*/ 0 w 64"/>
                <a:gd name="T3" fmla="*/ 64 h 64"/>
                <a:gd name="T4" fmla="*/ 64 w 64"/>
                <a:gd name="T5" fmla="*/ 64 h 64"/>
                <a:gd name="T6" fmla="*/ 64 w 64"/>
                <a:gd name="T7" fmla="*/ 2 h 64"/>
                <a:gd name="T8" fmla="*/ 64 w 64"/>
                <a:gd name="T9" fmla="*/ 2 h 64"/>
                <a:gd name="T10" fmla="*/ 64 w 64"/>
                <a:gd name="T11" fmla="*/ 2 h 64"/>
                <a:gd name="T12" fmla="*/ 64 w 6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64" h="64">
                  <a:moveTo>
                    <a:pt x="64" y="0"/>
                  </a:moveTo>
                  <a:lnTo>
                    <a:pt x="0" y="64"/>
                  </a:lnTo>
                  <a:lnTo>
                    <a:pt x="64" y="64"/>
                  </a:lnTo>
                  <a:lnTo>
                    <a:pt x="64" y="2"/>
                  </a:lnTo>
                  <a:lnTo>
                    <a:pt x="64" y="2"/>
                  </a:lnTo>
                  <a:lnTo>
                    <a:pt x="64" y="2"/>
                  </a:lnTo>
                  <a:lnTo>
                    <a:pt x="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Rectangle 15"/>
            <p:cNvSpPr>
              <a:spLocks noChangeArrowheads="1"/>
            </p:cNvSpPr>
            <p:nvPr/>
          </p:nvSpPr>
          <p:spPr bwMode="auto">
            <a:xfrm>
              <a:off x="6096001" y="3430588"/>
              <a:ext cx="1588" cy="1588"/>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6"/>
            <p:cNvSpPr>
              <a:spLocks/>
            </p:cNvSpPr>
            <p:nvPr/>
          </p:nvSpPr>
          <p:spPr bwMode="auto">
            <a:xfrm>
              <a:off x="6096001" y="343058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21"/>
            <p:cNvSpPr>
              <a:spLocks/>
            </p:cNvSpPr>
            <p:nvPr/>
          </p:nvSpPr>
          <p:spPr bwMode="auto">
            <a:xfrm>
              <a:off x="6126163" y="1884363"/>
              <a:ext cx="1066800" cy="1068388"/>
            </a:xfrm>
            <a:custGeom>
              <a:avLst/>
              <a:gdLst>
                <a:gd name="T0" fmla="*/ 672 w 672"/>
                <a:gd name="T1" fmla="*/ 344 h 673"/>
                <a:gd name="T2" fmla="*/ 448 w 672"/>
                <a:gd name="T3" fmla="*/ 117 h 673"/>
                <a:gd name="T4" fmla="*/ 564 w 672"/>
                <a:gd name="T5" fmla="*/ 0 h 673"/>
                <a:gd name="T6" fmla="*/ 0 w 672"/>
                <a:gd name="T7" fmla="*/ 0 h 673"/>
                <a:gd name="T8" fmla="*/ 0 w 672"/>
                <a:gd name="T9" fmla="*/ 564 h 673"/>
                <a:gd name="T10" fmla="*/ 116 w 672"/>
                <a:gd name="T11" fmla="*/ 448 h 673"/>
                <a:gd name="T12" fmla="*/ 343 w 672"/>
                <a:gd name="T13" fmla="*/ 673 h 673"/>
                <a:gd name="T14" fmla="*/ 672 w 672"/>
                <a:gd name="T15" fmla="*/ 344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673">
                  <a:moveTo>
                    <a:pt x="672" y="344"/>
                  </a:moveTo>
                  <a:lnTo>
                    <a:pt x="448" y="117"/>
                  </a:lnTo>
                  <a:lnTo>
                    <a:pt x="564" y="0"/>
                  </a:lnTo>
                  <a:lnTo>
                    <a:pt x="0" y="0"/>
                  </a:lnTo>
                  <a:lnTo>
                    <a:pt x="0" y="564"/>
                  </a:lnTo>
                  <a:lnTo>
                    <a:pt x="116" y="448"/>
                  </a:lnTo>
                  <a:lnTo>
                    <a:pt x="343" y="673"/>
                  </a:lnTo>
                  <a:lnTo>
                    <a:pt x="672" y="344"/>
                  </a:lnTo>
                  <a:close/>
                </a:path>
              </a:pathLst>
            </a:custGeom>
            <a:solidFill>
              <a:srgbClr val="24A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22"/>
            <p:cNvSpPr>
              <a:spLocks/>
            </p:cNvSpPr>
            <p:nvPr/>
          </p:nvSpPr>
          <p:spPr bwMode="auto">
            <a:xfrm>
              <a:off x="4713288" y="3344863"/>
              <a:ext cx="217488" cy="217488"/>
            </a:xfrm>
            <a:custGeom>
              <a:avLst/>
              <a:gdLst>
                <a:gd name="T0" fmla="*/ 68 w 137"/>
                <a:gd name="T1" fmla="*/ 137 h 137"/>
                <a:gd name="T2" fmla="*/ 113 w 137"/>
                <a:gd name="T3" fmla="*/ 90 h 137"/>
                <a:gd name="T4" fmla="*/ 137 w 137"/>
                <a:gd name="T5" fmla="*/ 113 h 137"/>
                <a:gd name="T6" fmla="*/ 137 w 137"/>
                <a:gd name="T7" fmla="*/ 0 h 137"/>
                <a:gd name="T8" fmla="*/ 23 w 137"/>
                <a:gd name="T9" fmla="*/ 0 h 137"/>
                <a:gd name="T10" fmla="*/ 47 w 137"/>
                <a:gd name="T11" fmla="*/ 23 h 137"/>
                <a:gd name="T12" fmla="*/ 0 w 137"/>
                <a:gd name="T13" fmla="*/ 68 h 137"/>
                <a:gd name="T14" fmla="*/ 68 w 137"/>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37">
                  <a:moveTo>
                    <a:pt x="68" y="137"/>
                  </a:moveTo>
                  <a:lnTo>
                    <a:pt x="113" y="90"/>
                  </a:lnTo>
                  <a:lnTo>
                    <a:pt x="137" y="113"/>
                  </a:lnTo>
                  <a:lnTo>
                    <a:pt x="137" y="0"/>
                  </a:lnTo>
                  <a:lnTo>
                    <a:pt x="23" y="0"/>
                  </a:lnTo>
                  <a:lnTo>
                    <a:pt x="47" y="23"/>
                  </a:lnTo>
                  <a:lnTo>
                    <a:pt x="0" y="68"/>
                  </a:lnTo>
                  <a:lnTo>
                    <a:pt x="68" y="137"/>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23"/>
            <p:cNvSpPr>
              <a:spLocks/>
            </p:cNvSpPr>
            <p:nvPr/>
          </p:nvSpPr>
          <p:spPr bwMode="auto">
            <a:xfrm>
              <a:off x="5027613" y="2982913"/>
              <a:ext cx="1068388" cy="1071563"/>
            </a:xfrm>
            <a:custGeom>
              <a:avLst/>
              <a:gdLst>
                <a:gd name="T0" fmla="*/ 673 w 673"/>
                <a:gd name="T1" fmla="*/ 344 h 675"/>
                <a:gd name="T2" fmla="*/ 448 w 673"/>
                <a:gd name="T3" fmla="*/ 119 h 675"/>
                <a:gd name="T4" fmla="*/ 564 w 673"/>
                <a:gd name="T5" fmla="*/ 0 h 675"/>
                <a:gd name="T6" fmla="*/ 0 w 673"/>
                <a:gd name="T7" fmla="*/ 0 h 675"/>
                <a:gd name="T8" fmla="*/ 0 w 673"/>
                <a:gd name="T9" fmla="*/ 566 h 675"/>
                <a:gd name="T10" fmla="*/ 116 w 673"/>
                <a:gd name="T11" fmla="*/ 448 h 675"/>
                <a:gd name="T12" fmla="*/ 341 w 673"/>
                <a:gd name="T13" fmla="*/ 675 h 675"/>
                <a:gd name="T14" fmla="*/ 673 w 673"/>
                <a:gd name="T15" fmla="*/ 344 h 6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675">
                  <a:moveTo>
                    <a:pt x="673" y="344"/>
                  </a:moveTo>
                  <a:lnTo>
                    <a:pt x="448" y="119"/>
                  </a:lnTo>
                  <a:lnTo>
                    <a:pt x="564" y="0"/>
                  </a:lnTo>
                  <a:lnTo>
                    <a:pt x="0" y="0"/>
                  </a:lnTo>
                  <a:lnTo>
                    <a:pt x="0" y="566"/>
                  </a:lnTo>
                  <a:lnTo>
                    <a:pt x="116" y="448"/>
                  </a:lnTo>
                  <a:lnTo>
                    <a:pt x="341" y="675"/>
                  </a:lnTo>
                  <a:lnTo>
                    <a:pt x="673" y="344"/>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5" name="矩形 24"/>
          <p:cNvSpPr/>
          <p:nvPr/>
        </p:nvSpPr>
        <p:spPr>
          <a:xfrm>
            <a:off x="171978" y="644832"/>
            <a:ext cx="4572000" cy="830997"/>
          </a:xfrm>
          <a:prstGeom prst="rect">
            <a:avLst/>
          </a:prstGeom>
        </p:spPr>
        <p:txBody>
          <a:bodyPr>
            <a:spAutoFit/>
          </a:bodyPr>
          <a:lstStyle/>
          <a:p>
            <a:pPr marL="342900" lvl="0" indent="-3429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要与客人保持应有的距离，不可过分随便</a:t>
            </a:r>
            <a:endParaRPr lang="zh-CN" altLang="en-US" sz="2400" dirty="0"/>
          </a:p>
        </p:txBody>
      </p:sp>
      <p:sp>
        <p:nvSpPr>
          <p:cNvPr id="26" name="矩形 25"/>
          <p:cNvSpPr/>
          <p:nvPr/>
        </p:nvSpPr>
        <p:spPr>
          <a:xfrm>
            <a:off x="164823" y="1785675"/>
            <a:ext cx="4393874" cy="461665"/>
          </a:xfrm>
          <a:prstGeom prst="rect">
            <a:avLst/>
          </a:prstGeom>
        </p:spPr>
        <p:txBody>
          <a:bodyPr wrap="square">
            <a:spAutoFit/>
          </a:bodyPr>
          <a:lstStyle/>
          <a:p>
            <a:pPr marL="342900" lvl="0" indent="-3429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应保持楼层的绝对安静</a:t>
            </a:r>
          </a:p>
        </p:txBody>
      </p:sp>
      <p:sp>
        <p:nvSpPr>
          <p:cNvPr id="27" name="矩形 26"/>
          <p:cNvSpPr/>
          <p:nvPr/>
        </p:nvSpPr>
        <p:spPr>
          <a:xfrm>
            <a:off x="199708" y="2473281"/>
            <a:ext cx="3609688" cy="1200329"/>
          </a:xfrm>
          <a:prstGeom prst="rect">
            <a:avLst/>
          </a:prstGeom>
        </p:spPr>
        <p:txBody>
          <a:bodyPr wrap="square">
            <a:spAutoFit/>
          </a:bodyPr>
          <a:lstStyle/>
          <a:p>
            <a:pPr marL="342900" lvl="0" indent="-3429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在岗位工作时，不准吃口香糖，也不允许因工作劳累而靠墙休息</a:t>
            </a:r>
          </a:p>
        </p:txBody>
      </p:sp>
      <p:sp>
        <p:nvSpPr>
          <p:cNvPr id="28" name="矩形 27"/>
          <p:cNvSpPr/>
          <p:nvPr/>
        </p:nvSpPr>
        <p:spPr>
          <a:xfrm>
            <a:off x="199709" y="4546593"/>
            <a:ext cx="4358987" cy="461665"/>
          </a:xfrm>
          <a:prstGeom prst="rect">
            <a:avLst/>
          </a:prstGeom>
        </p:spPr>
        <p:txBody>
          <a:bodyPr wrap="square">
            <a:spAutoFit/>
          </a:bodyPr>
          <a:lstStyle/>
          <a:p>
            <a:pPr marL="342900" lvl="0" indent="-3429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不能随便接受客人的礼品</a:t>
            </a:r>
            <a:endParaRPr lang="zh-CN" altLang="en-US" sz="2400" dirty="0"/>
          </a:p>
        </p:txBody>
      </p:sp>
      <p:sp>
        <p:nvSpPr>
          <p:cNvPr id="21" name="矩形 20"/>
          <p:cNvSpPr/>
          <p:nvPr/>
        </p:nvSpPr>
        <p:spPr>
          <a:xfrm>
            <a:off x="228543" y="3806906"/>
            <a:ext cx="3403459" cy="461665"/>
          </a:xfrm>
          <a:prstGeom prst="rect">
            <a:avLst/>
          </a:prstGeom>
        </p:spPr>
        <p:txBody>
          <a:bodyPr wrap="square">
            <a:spAutoFit/>
          </a:bodyPr>
          <a:lstStyle/>
          <a:p>
            <a:pPr marL="342900" lvl="0" indent="-3429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注意保管好客房钥匙</a:t>
            </a:r>
            <a:endParaRPr lang="zh-CN" altLang="en-US" sz="2400" dirty="0"/>
          </a:p>
        </p:txBody>
      </p:sp>
      <p:sp>
        <p:nvSpPr>
          <p:cNvPr id="22" name="矩形 21"/>
          <p:cNvSpPr/>
          <p:nvPr/>
        </p:nvSpPr>
        <p:spPr>
          <a:xfrm>
            <a:off x="242363" y="5299156"/>
            <a:ext cx="3922776" cy="461665"/>
          </a:xfrm>
          <a:prstGeom prst="rect">
            <a:avLst/>
          </a:prstGeom>
        </p:spPr>
        <p:txBody>
          <a:bodyPr wrap="square">
            <a:spAutoFit/>
          </a:bodyPr>
          <a:lstStyle/>
          <a:p>
            <a:pPr marL="342900" lvl="0" indent="-3429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掌握</a:t>
            </a:r>
            <a:r>
              <a:rPr lang="zh-CN" altLang="en-US" sz="2400" dirty="0" smtClean="0">
                <a:latin typeface="微软雅黑" panose="020B0503020204020204" pitchFamily="34" charset="-122"/>
                <a:ea typeface="微软雅黑" panose="020B0503020204020204" pitchFamily="34" charset="-122"/>
              </a:rPr>
              <a:t>说“不”</a:t>
            </a:r>
            <a:r>
              <a:rPr lang="zh-CN" altLang="en-US" sz="2400" dirty="0">
                <a:latin typeface="微软雅黑" panose="020B0503020204020204" pitchFamily="34" charset="-122"/>
                <a:ea typeface="微软雅黑" panose="020B0503020204020204" pitchFamily="34" charset="-122"/>
              </a:rPr>
              <a:t>的艺术</a:t>
            </a:r>
            <a:endParaRPr lang="zh-CN" altLang="en-US" sz="2400" dirty="0"/>
          </a:p>
        </p:txBody>
      </p:sp>
      <p:sp>
        <p:nvSpPr>
          <p:cNvPr id="23" name="矩形 22"/>
          <p:cNvSpPr/>
          <p:nvPr/>
        </p:nvSpPr>
        <p:spPr>
          <a:xfrm>
            <a:off x="251298" y="5948381"/>
            <a:ext cx="3922776" cy="461665"/>
          </a:xfrm>
          <a:prstGeom prst="rect">
            <a:avLst/>
          </a:prstGeom>
        </p:spPr>
        <p:txBody>
          <a:bodyPr wrap="square">
            <a:spAutoFit/>
          </a:bodyPr>
          <a:lstStyle/>
          <a:p>
            <a:pPr marL="342900" lvl="0" indent="-3429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在工作中不能失态</a:t>
            </a:r>
            <a:endParaRPr lang="zh-CN" altLang="en-US" sz="2400" dirty="0"/>
          </a:p>
        </p:txBody>
      </p:sp>
    </p:spTree>
    <p:extLst>
      <p:ext uri="{BB962C8B-B14F-4D97-AF65-F5344CB8AC3E}">
        <p14:creationId xmlns:p14="http://schemas.microsoft.com/office/powerpoint/2010/main" val="6855670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95667" y="2516917"/>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1547790" y="2492935"/>
            <a:ext cx="475233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一、服务意识的培养</a:t>
            </a:r>
            <a:endParaRPr lang="en-US" altLang="zh-CN" sz="3000" b="1" dirty="0">
              <a:solidFill>
                <a:srgbClr val="CC3300"/>
              </a:solidFill>
              <a:latin typeface="黑体" pitchFamily="49" charset="-122"/>
              <a:ea typeface="黑体" pitchFamily="49" charset="-122"/>
            </a:endParaRPr>
          </a:p>
        </p:txBody>
      </p:sp>
      <p:sp>
        <p:nvSpPr>
          <p:cNvPr id="15" name="Text Box 2"/>
          <p:cNvSpPr txBox="1">
            <a:spLocks noChangeArrowheads="1"/>
          </p:cNvSpPr>
          <p:nvPr/>
        </p:nvSpPr>
        <p:spPr bwMode="auto">
          <a:xfrm>
            <a:off x="251699" y="1556871"/>
            <a:ext cx="928864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第二节 员工</a:t>
            </a:r>
            <a:r>
              <a:rPr lang="zh-CN" altLang="en-US" sz="3500" b="1" dirty="0">
                <a:solidFill>
                  <a:schemeClr val="accent1"/>
                </a:solidFill>
                <a:latin typeface="微软雅黑" pitchFamily="34" charset="-122"/>
                <a:ea typeface="微软雅黑" pitchFamily="34" charset="-122"/>
              </a:rPr>
              <a:t>服务意识的培养与职业道德教育</a:t>
            </a:r>
            <a:endParaRPr lang="en-US" altLang="zh-CN" sz="3500" b="1" dirty="0" smtClean="0">
              <a:solidFill>
                <a:schemeClr val="accent1"/>
              </a:solidFill>
              <a:latin typeface="微软雅黑" pitchFamily="34" charset="-122"/>
              <a:ea typeface="微软雅黑" pitchFamily="34" charset="-122"/>
            </a:endParaRPr>
          </a:p>
        </p:txBody>
      </p:sp>
      <p:grpSp>
        <p:nvGrpSpPr>
          <p:cNvPr id="35" name="Group 279"/>
          <p:cNvGrpSpPr/>
          <p:nvPr/>
        </p:nvGrpSpPr>
        <p:grpSpPr>
          <a:xfrm>
            <a:off x="1517402" y="3166454"/>
            <a:ext cx="785998" cy="785992"/>
            <a:chOff x="846989" y="1401020"/>
            <a:chExt cx="877416" cy="877416"/>
          </a:xfrm>
          <a:solidFill>
            <a:srgbClr val="FFC000"/>
          </a:solidFill>
          <a:effectLst/>
        </p:grpSpPr>
        <p:sp>
          <p:nvSpPr>
            <p:cNvPr id="36" name="Teardrop 22"/>
            <p:cNvSpPr/>
            <p:nvPr/>
          </p:nvSpPr>
          <p:spPr>
            <a:xfrm rot="8100000">
              <a:off x="846989" y="1401020"/>
              <a:ext cx="877416" cy="877416"/>
            </a:xfrm>
            <a:prstGeom prst="teardrop">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lumMod val="75000"/>
                    <a:lumOff val="25000"/>
                  </a:schemeClr>
                </a:solidFill>
              </a:endParaRPr>
            </a:p>
          </p:txBody>
        </p:sp>
        <p:sp>
          <p:nvSpPr>
            <p:cNvPr id="37" name="Oval 23"/>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b="1" dirty="0">
                <a:solidFill>
                  <a:schemeClr val="tx1">
                    <a:lumMod val="75000"/>
                    <a:lumOff val="25000"/>
                  </a:schemeClr>
                </a:solidFill>
              </a:endParaRPr>
            </a:p>
          </p:txBody>
        </p:sp>
      </p:grpSp>
      <p:sp>
        <p:nvSpPr>
          <p:cNvPr id="48" name="矩形 47"/>
          <p:cNvSpPr/>
          <p:nvPr/>
        </p:nvSpPr>
        <p:spPr>
          <a:xfrm>
            <a:off x="2195835" y="3667385"/>
            <a:ext cx="5811206" cy="2031325"/>
          </a:xfrm>
          <a:prstGeom prst="rect">
            <a:avLst/>
          </a:prstGeom>
        </p:spPr>
        <p:txBody>
          <a:bodyPr wrap="none">
            <a:spAutoFit/>
          </a:bodyPr>
          <a:lstStyle/>
          <a:p>
            <a:pPr lvl="0">
              <a:lnSpc>
                <a:spcPct val="150000"/>
              </a:lnSpc>
            </a:pPr>
            <a:r>
              <a:rPr lang="en-US" altLang="zh-CN" sz="2800" dirty="0" smtClean="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一</a:t>
            </a:r>
            <a:r>
              <a:rPr lang="en-US" altLang="zh-CN" sz="2800" dirty="0" smtClean="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正确理解“服务”概念的</a:t>
            </a:r>
            <a:r>
              <a:rPr lang="zh-CN" altLang="en-US" sz="2800" dirty="0" smtClean="0">
                <a:solidFill>
                  <a:srgbClr val="000000"/>
                </a:solidFill>
                <a:latin typeface="微软雅黑" panose="020B0503020204020204" pitchFamily="34" charset="-122"/>
                <a:ea typeface="微软雅黑" panose="020B0503020204020204" pitchFamily="34" charset="-122"/>
              </a:rPr>
              <a:t>内涵</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en-US" altLang="zh-CN" sz="2800" dirty="0" smtClean="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二</a:t>
            </a:r>
            <a:r>
              <a:rPr lang="en-US" altLang="zh-CN" sz="2800" dirty="0" smtClean="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树立“客人总是对的”的思想</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en-US" altLang="zh-CN" sz="2800" dirty="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三</a:t>
            </a:r>
            <a:r>
              <a:rPr lang="en-US" altLang="zh-CN" sz="2800" dirty="0" smtClean="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要有全心全意为客人服务的意识</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040032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0161018_08585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8800"/>
            <a:ext cx="9144000" cy="5832405"/>
          </a:xfrm>
          <a:prstGeom prst="rect">
            <a:avLst/>
          </a:prstGeom>
          <a:noFill/>
          <a:ln>
            <a:noFill/>
          </a:ln>
        </p:spPr>
      </p:pic>
      <p:sp>
        <p:nvSpPr>
          <p:cNvPr id="20" name="任意多边形 19"/>
          <p:cNvSpPr/>
          <p:nvPr/>
        </p:nvSpPr>
        <p:spPr>
          <a:xfrm rot="5400000">
            <a:off x="-1534310" y="2075021"/>
            <a:ext cx="5832405" cy="2779964"/>
          </a:xfrm>
          <a:custGeom>
            <a:avLst/>
            <a:gdLst>
              <a:gd name="connsiteX0" fmla="*/ 0 w 3516564"/>
              <a:gd name="connsiteY0" fmla="*/ 3060944 h 3060944"/>
              <a:gd name="connsiteX1" fmla="*/ 0 w 3516564"/>
              <a:gd name="connsiteY1" fmla="*/ 351657 h 3060944"/>
              <a:gd name="connsiteX2" fmla="*/ 3516564 w 3516564"/>
              <a:gd name="connsiteY2" fmla="*/ 0 h 3060944"/>
              <a:gd name="connsiteX3" fmla="*/ 3516564 w 3516564"/>
              <a:gd name="connsiteY3" fmla="*/ 3060944 h 3060944"/>
            </a:gdLst>
            <a:ahLst/>
            <a:cxnLst>
              <a:cxn ang="0">
                <a:pos x="connsiteX0" y="connsiteY0"/>
              </a:cxn>
              <a:cxn ang="0">
                <a:pos x="connsiteX1" y="connsiteY1"/>
              </a:cxn>
              <a:cxn ang="0">
                <a:pos x="connsiteX2" y="connsiteY2"/>
              </a:cxn>
              <a:cxn ang="0">
                <a:pos x="connsiteX3" y="connsiteY3"/>
              </a:cxn>
            </a:cxnLst>
            <a:rect l="l" t="t" r="r" b="b"/>
            <a:pathLst>
              <a:path w="3516564" h="3060944">
                <a:moveTo>
                  <a:pt x="0" y="3060944"/>
                </a:moveTo>
                <a:lnTo>
                  <a:pt x="0" y="351657"/>
                </a:lnTo>
                <a:lnTo>
                  <a:pt x="3516564" y="0"/>
                </a:lnTo>
                <a:lnTo>
                  <a:pt x="3516564" y="3060944"/>
                </a:lnTo>
                <a:close/>
              </a:path>
            </a:pathLst>
          </a:custGeom>
          <a:solidFill>
            <a:srgbClr val="267B98">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107"/>
          <p:cNvSpPr txBox="1"/>
          <p:nvPr/>
        </p:nvSpPr>
        <p:spPr>
          <a:xfrm>
            <a:off x="-8090" y="1557904"/>
            <a:ext cx="2491943" cy="3970318"/>
          </a:xfrm>
          <a:prstGeom prst="rect">
            <a:avLst/>
          </a:prstGeom>
          <a:noFill/>
        </p:spPr>
        <p:txBody>
          <a:bodyPr wrap="square" rtlCol="0">
            <a:spAutoFit/>
          </a:bodyPr>
          <a:lstStyle>
            <a:defPPr>
              <a:defRPr lang="zh-CN"/>
            </a:defPPr>
            <a:lvl1pPr algn="just">
              <a:lnSpc>
                <a:spcPct val="130000"/>
              </a:lnSpc>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2400" dirty="0">
                <a:solidFill>
                  <a:srgbClr val="FFFFCC"/>
                </a:solidFill>
              </a:rPr>
              <a:t>广州从化碧水湾温泉度假村员工看到客人走来，主动迎上前去为客人打伞，并用规范的语言提醒客人小心</a:t>
            </a:r>
            <a:r>
              <a:rPr lang="zh-CN" altLang="en-US" sz="2400" dirty="0" smtClean="0">
                <a:solidFill>
                  <a:srgbClr val="FFFFCC"/>
                </a:solidFill>
              </a:rPr>
              <a:t>台阶</a:t>
            </a:r>
            <a:r>
              <a:rPr lang="en-US" altLang="zh-CN" sz="2400" dirty="0" smtClean="0">
                <a:solidFill>
                  <a:srgbClr val="FFFFCC"/>
                </a:solidFill>
              </a:rPr>
              <a:t>.</a:t>
            </a:r>
            <a:endParaRPr lang="zh-CN" altLang="en-US" sz="2400" dirty="0">
              <a:solidFill>
                <a:srgbClr val="FFFFCC"/>
              </a:solidFill>
            </a:endParaRPr>
          </a:p>
        </p:txBody>
      </p:sp>
    </p:spTree>
    <p:extLst>
      <p:ext uri="{BB962C8B-B14F-4D97-AF65-F5344CB8AC3E}">
        <p14:creationId xmlns:p14="http://schemas.microsoft.com/office/powerpoint/2010/main" val="2165745447"/>
      </p:ext>
    </p:extLst>
  </p:cSld>
  <p:clrMapOvr>
    <a:masterClrMapping/>
  </p:clrMapOvr>
  <p:transition spd="slow">
    <p:pull/>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44074" y="293550"/>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596197" y="269568"/>
            <a:ext cx="475233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二、职业道德教育</a:t>
            </a:r>
            <a:endParaRPr lang="en-US" altLang="zh-CN" sz="3000" b="1" dirty="0">
              <a:solidFill>
                <a:srgbClr val="CC3300"/>
              </a:solidFill>
              <a:latin typeface="黑体" pitchFamily="49" charset="-122"/>
              <a:ea typeface="黑体" pitchFamily="49" charset="-122"/>
            </a:endParaRPr>
          </a:p>
        </p:txBody>
      </p:sp>
      <p:graphicFrame>
        <p:nvGraphicFramePr>
          <p:cNvPr id="2" name="图示 1"/>
          <p:cNvGraphicFramePr/>
          <p:nvPr>
            <p:extLst>
              <p:ext uri="{D42A27DB-BD31-4B8C-83A1-F6EECF244321}">
                <p14:modId xmlns:p14="http://schemas.microsoft.com/office/powerpoint/2010/main" val="954861613"/>
              </p:ext>
            </p:extLst>
          </p:nvPr>
        </p:nvGraphicFramePr>
        <p:xfrm>
          <a:off x="533151" y="260780"/>
          <a:ext cx="9864685" cy="6408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79195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9651" y="1453238"/>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821774" y="1429256"/>
            <a:ext cx="475233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一、培训的意义与原则</a:t>
            </a:r>
            <a:endParaRPr lang="en-US" altLang="zh-CN" sz="3000" b="1" dirty="0">
              <a:solidFill>
                <a:srgbClr val="CC3300"/>
              </a:solidFill>
              <a:latin typeface="黑体" pitchFamily="49" charset="-122"/>
              <a:ea typeface="黑体" pitchFamily="49" charset="-122"/>
            </a:endParaRPr>
          </a:p>
        </p:txBody>
      </p:sp>
      <p:sp>
        <p:nvSpPr>
          <p:cNvPr id="15" name="Text Box 2"/>
          <p:cNvSpPr txBox="1">
            <a:spLocks noChangeArrowheads="1"/>
          </p:cNvSpPr>
          <p:nvPr/>
        </p:nvSpPr>
        <p:spPr bwMode="auto">
          <a:xfrm>
            <a:off x="251699" y="208392"/>
            <a:ext cx="633644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500" b="1" dirty="0" smtClean="0">
                <a:solidFill>
                  <a:schemeClr val="accent1"/>
                </a:solidFill>
                <a:latin typeface="微软雅黑" pitchFamily="34" charset="-122"/>
                <a:ea typeface="微软雅黑" pitchFamily="34" charset="-122"/>
              </a:rPr>
              <a:t>第三节 客房</a:t>
            </a:r>
            <a:r>
              <a:rPr lang="zh-CN" altLang="en-US" sz="3500" b="1" dirty="0">
                <a:solidFill>
                  <a:schemeClr val="accent1"/>
                </a:solidFill>
                <a:latin typeface="微软雅黑" pitchFamily="34" charset="-122"/>
                <a:ea typeface="微软雅黑" pitchFamily="34" charset="-122"/>
              </a:rPr>
              <a:t>部员工的培训</a:t>
            </a:r>
            <a:endParaRPr lang="en-US" altLang="zh-CN" sz="3500" b="1" dirty="0" smtClean="0">
              <a:solidFill>
                <a:schemeClr val="accent1"/>
              </a:solidFill>
              <a:latin typeface="微软雅黑" pitchFamily="34" charset="-122"/>
              <a:ea typeface="微软雅黑" pitchFamily="34" charset="-122"/>
            </a:endParaRPr>
          </a:p>
        </p:txBody>
      </p:sp>
      <p:sp>
        <p:nvSpPr>
          <p:cNvPr id="48" name="矩形 47"/>
          <p:cNvSpPr/>
          <p:nvPr/>
        </p:nvSpPr>
        <p:spPr>
          <a:xfrm>
            <a:off x="1576368" y="2132910"/>
            <a:ext cx="830997" cy="2964914"/>
          </a:xfrm>
          <a:prstGeom prst="rect">
            <a:avLst/>
          </a:prstGeom>
        </p:spPr>
        <p:txBody>
          <a:bodyPr vert="eaVert"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（一）培训的意义</a:t>
            </a:r>
            <a:endParaRPr lang="en-US" altLang="zh-CN" sz="2800" dirty="0">
              <a:solidFill>
                <a:srgbClr val="000000"/>
              </a:solidFill>
              <a:latin typeface="微软雅黑" panose="020B0503020204020204" pitchFamily="34" charset="-122"/>
              <a:ea typeface="微软雅黑" panose="020B0503020204020204" pitchFamily="34" charset="-122"/>
            </a:endParaRPr>
          </a:p>
        </p:txBody>
      </p:sp>
      <p:graphicFrame>
        <p:nvGraphicFramePr>
          <p:cNvPr id="2" name="图示 1"/>
          <p:cNvGraphicFramePr/>
          <p:nvPr>
            <p:extLst>
              <p:ext uri="{D42A27DB-BD31-4B8C-83A1-F6EECF244321}">
                <p14:modId xmlns:p14="http://schemas.microsoft.com/office/powerpoint/2010/main" val="2920811418"/>
              </p:ext>
            </p:extLst>
          </p:nvPr>
        </p:nvGraphicFramePr>
        <p:xfrm>
          <a:off x="1891283" y="2348925"/>
          <a:ext cx="7696633" cy="39879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92287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5"/>
          <p:cNvGrpSpPr/>
          <p:nvPr/>
        </p:nvGrpSpPr>
        <p:grpSpPr>
          <a:xfrm>
            <a:off x="495554" y="3965892"/>
            <a:ext cx="1577975" cy="755651"/>
            <a:chOff x="1860550" y="2282826"/>
            <a:chExt cx="1577975" cy="755650"/>
          </a:xfrm>
        </p:grpSpPr>
        <p:sp>
          <p:nvSpPr>
            <p:cNvPr id="6" name="Freeform 5"/>
            <p:cNvSpPr>
              <a:spLocks noEditPoints="1"/>
            </p:cNvSpPr>
            <p:nvPr/>
          </p:nvSpPr>
          <p:spPr bwMode="auto">
            <a:xfrm>
              <a:off x="1860550" y="2282826"/>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2101850" y="2411413"/>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1860550" y="2552701"/>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 name="Group 63"/>
          <p:cNvGrpSpPr/>
          <p:nvPr/>
        </p:nvGrpSpPr>
        <p:grpSpPr>
          <a:xfrm>
            <a:off x="2128598" y="2935725"/>
            <a:ext cx="1577975" cy="755651"/>
            <a:chOff x="3247039" y="1681164"/>
            <a:chExt cx="1577975" cy="755650"/>
          </a:xfrm>
        </p:grpSpPr>
        <p:sp>
          <p:nvSpPr>
            <p:cNvPr id="10" name="Freeform 5"/>
            <p:cNvSpPr>
              <a:spLocks noEditPoints="1"/>
            </p:cNvSpPr>
            <p:nvPr/>
          </p:nvSpPr>
          <p:spPr bwMode="auto">
            <a:xfrm>
              <a:off x="3247039" y="1681164"/>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3488339" y="1809751"/>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3247039" y="1951039"/>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 name="Group 53"/>
          <p:cNvGrpSpPr/>
          <p:nvPr/>
        </p:nvGrpSpPr>
        <p:grpSpPr>
          <a:xfrm>
            <a:off x="3761643" y="3965892"/>
            <a:ext cx="1577975" cy="755651"/>
            <a:chOff x="5320891" y="1681164"/>
            <a:chExt cx="1577975" cy="755650"/>
          </a:xfrm>
        </p:grpSpPr>
        <p:sp>
          <p:nvSpPr>
            <p:cNvPr id="14" name="Freeform 5"/>
            <p:cNvSpPr>
              <a:spLocks noEditPoints="1"/>
            </p:cNvSpPr>
            <p:nvPr/>
          </p:nvSpPr>
          <p:spPr bwMode="auto">
            <a:xfrm>
              <a:off x="5320891" y="1681164"/>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a:off x="5562191" y="1809751"/>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a:off x="5320891" y="1951039"/>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 name="Group 52"/>
          <p:cNvGrpSpPr/>
          <p:nvPr/>
        </p:nvGrpSpPr>
        <p:grpSpPr>
          <a:xfrm>
            <a:off x="5394686" y="2935725"/>
            <a:ext cx="1577975" cy="755651"/>
            <a:chOff x="5320891" y="2802395"/>
            <a:chExt cx="1577975" cy="755650"/>
          </a:xfrm>
        </p:grpSpPr>
        <p:sp>
          <p:nvSpPr>
            <p:cNvPr id="18" name="Freeform 5"/>
            <p:cNvSpPr>
              <a:spLocks noEditPoints="1"/>
            </p:cNvSpPr>
            <p:nvPr/>
          </p:nvSpPr>
          <p:spPr bwMode="auto">
            <a:xfrm>
              <a:off x="5320891" y="2802395"/>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p:cNvSpPr>
            <p:nvPr/>
          </p:nvSpPr>
          <p:spPr bwMode="auto">
            <a:xfrm>
              <a:off x="5562191" y="2930982"/>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
            <p:cNvSpPr>
              <a:spLocks/>
            </p:cNvSpPr>
            <p:nvPr/>
          </p:nvSpPr>
          <p:spPr bwMode="auto">
            <a:xfrm>
              <a:off x="5320891" y="3072270"/>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83"/>
          <p:cNvGrpSpPr/>
          <p:nvPr/>
        </p:nvGrpSpPr>
        <p:grpSpPr>
          <a:xfrm>
            <a:off x="7027731" y="3965892"/>
            <a:ext cx="1577975" cy="755651"/>
            <a:chOff x="5320891" y="2802395"/>
            <a:chExt cx="1577975" cy="755650"/>
          </a:xfrm>
        </p:grpSpPr>
        <p:sp>
          <p:nvSpPr>
            <p:cNvPr id="22" name="Freeform 5"/>
            <p:cNvSpPr>
              <a:spLocks noEditPoints="1"/>
            </p:cNvSpPr>
            <p:nvPr/>
          </p:nvSpPr>
          <p:spPr bwMode="auto">
            <a:xfrm>
              <a:off x="5320891" y="2802395"/>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p:cNvSpPr>
            <p:nvPr/>
          </p:nvSpPr>
          <p:spPr bwMode="auto">
            <a:xfrm>
              <a:off x="5562191" y="2930982"/>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6">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p:nvSpPr>
          <p:spPr bwMode="auto">
            <a:xfrm>
              <a:off x="5320891" y="3072270"/>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6">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 name="Group 279"/>
          <p:cNvGrpSpPr/>
          <p:nvPr/>
        </p:nvGrpSpPr>
        <p:grpSpPr>
          <a:xfrm>
            <a:off x="4159826" y="3400692"/>
            <a:ext cx="781609" cy="781605"/>
            <a:chOff x="846989" y="1401020"/>
            <a:chExt cx="877416" cy="877416"/>
          </a:xfrm>
          <a:solidFill>
            <a:schemeClr val="bg1">
              <a:lumMod val="95000"/>
            </a:schemeClr>
          </a:solidFill>
          <a:effectLst/>
        </p:grpSpPr>
        <p:sp>
          <p:nvSpPr>
            <p:cNvPr id="26" name="Teardrop 31"/>
            <p:cNvSpPr/>
            <p:nvPr/>
          </p:nvSpPr>
          <p:spPr>
            <a:xfrm rot="8100000">
              <a:off x="846989" y="1401020"/>
              <a:ext cx="877416" cy="877416"/>
            </a:xfrm>
            <a:prstGeom prst="teardrop">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27" name="Oval 32"/>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28" name="Group 279"/>
          <p:cNvGrpSpPr/>
          <p:nvPr/>
        </p:nvGrpSpPr>
        <p:grpSpPr>
          <a:xfrm>
            <a:off x="7425914" y="3393000"/>
            <a:ext cx="781609" cy="781605"/>
            <a:chOff x="846989" y="1401020"/>
            <a:chExt cx="877416" cy="877416"/>
          </a:xfrm>
          <a:effectLst/>
        </p:grpSpPr>
        <p:sp>
          <p:nvSpPr>
            <p:cNvPr id="29" name="Teardrop 34"/>
            <p:cNvSpPr/>
            <p:nvPr/>
          </p:nvSpPr>
          <p:spPr>
            <a:xfrm rot="8100000">
              <a:off x="846989" y="1401020"/>
              <a:ext cx="877416" cy="877416"/>
            </a:xfrm>
            <a:prstGeom prst="teardrop">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30" name="Oval 35"/>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31" name="Group 279"/>
          <p:cNvGrpSpPr/>
          <p:nvPr/>
        </p:nvGrpSpPr>
        <p:grpSpPr>
          <a:xfrm>
            <a:off x="893737" y="3402234"/>
            <a:ext cx="781609" cy="781605"/>
            <a:chOff x="846989" y="1401020"/>
            <a:chExt cx="877416" cy="877416"/>
          </a:xfrm>
          <a:effectLst/>
        </p:grpSpPr>
        <p:sp>
          <p:nvSpPr>
            <p:cNvPr id="32" name="Teardrop 37"/>
            <p:cNvSpPr/>
            <p:nvPr/>
          </p:nvSpPr>
          <p:spPr>
            <a:xfrm rot="8100000">
              <a:off x="846989" y="1401020"/>
              <a:ext cx="877416" cy="877416"/>
            </a:xfrm>
            <a:prstGeom prst="teardrop">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33" name="Oval 38"/>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34" name="Group 279"/>
          <p:cNvGrpSpPr/>
          <p:nvPr/>
        </p:nvGrpSpPr>
        <p:grpSpPr>
          <a:xfrm>
            <a:off x="5792869" y="2367878"/>
            <a:ext cx="781609" cy="781605"/>
            <a:chOff x="846989" y="1401020"/>
            <a:chExt cx="877416" cy="877416"/>
          </a:xfrm>
          <a:effectLst/>
        </p:grpSpPr>
        <p:sp>
          <p:nvSpPr>
            <p:cNvPr id="35" name="Teardrop 40"/>
            <p:cNvSpPr/>
            <p:nvPr/>
          </p:nvSpPr>
          <p:spPr>
            <a:xfrm rot="8100000">
              <a:off x="846989" y="1401020"/>
              <a:ext cx="877416" cy="877416"/>
            </a:xfrm>
            <a:prstGeom prst="teardrop">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36" name="Oval 41"/>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37" name="Group 279"/>
          <p:cNvGrpSpPr/>
          <p:nvPr/>
        </p:nvGrpSpPr>
        <p:grpSpPr>
          <a:xfrm>
            <a:off x="2526781" y="2337332"/>
            <a:ext cx="781609" cy="781605"/>
            <a:chOff x="846989" y="1401020"/>
            <a:chExt cx="877416" cy="877416"/>
          </a:xfrm>
          <a:effectLst/>
        </p:grpSpPr>
        <p:sp>
          <p:nvSpPr>
            <p:cNvPr id="38" name="Teardrop 43"/>
            <p:cNvSpPr/>
            <p:nvPr/>
          </p:nvSpPr>
          <p:spPr>
            <a:xfrm rot="8100000">
              <a:off x="846989" y="1401020"/>
              <a:ext cx="877416" cy="877416"/>
            </a:xfrm>
            <a:prstGeom prst="teardrop">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39" name="Oval 44"/>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sp>
        <p:nvSpPr>
          <p:cNvPr id="56" name="矩形 55"/>
          <p:cNvSpPr/>
          <p:nvPr/>
        </p:nvSpPr>
        <p:spPr>
          <a:xfrm>
            <a:off x="52232" y="4921645"/>
            <a:ext cx="2658230" cy="461665"/>
          </a:xfrm>
          <a:prstGeom prst="rect">
            <a:avLst/>
          </a:prstGeom>
        </p:spPr>
        <p:txBody>
          <a:bodyPr wrap="square">
            <a:spAutoFit/>
          </a:bodyPr>
          <a:lstStyle/>
          <a:p>
            <a:pPr lvl="0" algn="ctr"/>
            <a:r>
              <a:rPr lang="zh-CN" altLang="en-US" sz="2400" dirty="0"/>
              <a:t>长期性</a:t>
            </a:r>
          </a:p>
        </p:txBody>
      </p:sp>
      <p:sp>
        <p:nvSpPr>
          <p:cNvPr id="57" name="矩形 56"/>
          <p:cNvSpPr/>
          <p:nvPr/>
        </p:nvSpPr>
        <p:spPr>
          <a:xfrm>
            <a:off x="2369898" y="1689219"/>
            <a:ext cx="1107996" cy="461665"/>
          </a:xfrm>
          <a:prstGeom prst="rect">
            <a:avLst/>
          </a:prstGeom>
        </p:spPr>
        <p:txBody>
          <a:bodyPr wrap="none">
            <a:spAutoFit/>
          </a:bodyPr>
          <a:lstStyle/>
          <a:p>
            <a:pPr lvl="0"/>
            <a:r>
              <a:rPr lang="zh-CN" altLang="en-US" sz="2400" dirty="0"/>
              <a:t>系统性</a:t>
            </a:r>
            <a:endParaRPr lang="zh-CN" altLang="zh-CN" sz="2400" dirty="0"/>
          </a:p>
        </p:txBody>
      </p:sp>
      <p:sp>
        <p:nvSpPr>
          <p:cNvPr id="58" name="矩形 57"/>
          <p:cNvSpPr/>
          <p:nvPr/>
        </p:nvSpPr>
        <p:spPr>
          <a:xfrm>
            <a:off x="3276190" y="4921642"/>
            <a:ext cx="2636465" cy="461665"/>
          </a:xfrm>
          <a:prstGeom prst="rect">
            <a:avLst/>
          </a:prstGeom>
        </p:spPr>
        <p:txBody>
          <a:bodyPr wrap="square">
            <a:spAutoFit/>
          </a:bodyPr>
          <a:lstStyle/>
          <a:p>
            <a:pPr lvl="0" algn="ctr"/>
            <a:r>
              <a:rPr lang="zh-CN" altLang="en-US" sz="2400" dirty="0"/>
              <a:t>层次性</a:t>
            </a:r>
            <a:endParaRPr lang="zh-CN" altLang="zh-CN" sz="2400" dirty="0"/>
          </a:p>
        </p:txBody>
      </p:sp>
      <p:sp>
        <p:nvSpPr>
          <p:cNvPr id="59" name="矩形 58"/>
          <p:cNvSpPr/>
          <p:nvPr/>
        </p:nvSpPr>
        <p:spPr>
          <a:xfrm>
            <a:off x="5635986" y="1752203"/>
            <a:ext cx="1107997" cy="461665"/>
          </a:xfrm>
          <a:prstGeom prst="rect">
            <a:avLst/>
          </a:prstGeom>
        </p:spPr>
        <p:txBody>
          <a:bodyPr wrap="none">
            <a:spAutoFit/>
          </a:bodyPr>
          <a:lstStyle/>
          <a:p>
            <a:pPr lvl="0" algn="ctr"/>
            <a:r>
              <a:rPr lang="zh-CN" altLang="zh-CN" sz="2400" dirty="0"/>
              <a:t>实效性</a:t>
            </a:r>
          </a:p>
        </p:txBody>
      </p:sp>
      <p:sp>
        <p:nvSpPr>
          <p:cNvPr id="60" name="矩形 59"/>
          <p:cNvSpPr/>
          <p:nvPr/>
        </p:nvSpPr>
        <p:spPr>
          <a:xfrm>
            <a:off x="6625391" y="4928159"/>
            <a:ext cx="2371221" cy="461665"/>
          </a:xfrm>
          <a:prstGeom prst="rect">
            <a:avLst/>
          </a:prstGeom>
        </p:spPr>
        <p:txBody>
          <a:bodyPr wrap="square">
            <a:spAutoFit/>
          </a:bodyPr>
          <a:lstStyle/>
          <a:p>
            <a:pPr lvl="0" algn="ctr"/>
            <a:r>
              <a:rPr lang="zh-CN" altLang="en-US" sz="2400" dirty="0"/>
              <a:t>科学性</a:t>
            </a:r>
            <a:endParaRPr lang="zh-CN" altLang="zh-CN" sz="2400" dirty="0"/>
          </a:p>
        </p:txBody>
      </p:sp>
      <p:sp>
        <p:nvSpPr>
          <p:cNvPr id="43" name="矩形 42"/>
          <p:cNvSpPr/>
          <p:nvPr/>
        </p:nvSpPr>
        <p:spPr>
          <a:xfrm>
            <a:off x="413019" y="476795"/>
            <a:ext cx="3057247" cy="662554"/>
          </a:xfrm>
          <a:prstGeom prst="rect">
            <a:avLst/>
          </a:prstGeom>
        </p:spPr>
        <p:txBody>
          <a:bodyPr vert="horz"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（二）培训的原则</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7136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accel="50000" decel="5000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 accel="50000" decel="50000"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1" accel="50000" decel="5000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4" accel="50000" decel="5000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1" accel="50000" decel="50000" fill="hold" nodeType="after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4" accel="50000" decel="5000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1" accel="50000" decel="50000"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a:effectLst>
            <a:outerShdw blurRad="50800" dist="50800" dir="5400000" algn="ctr" rotWithShape="0">
              <a:srgbClr val="000000">
                <a:alpha val="0"/>
              </a:srgbClr>
            </a:outerShdw>
          </a:effectLst>
        </p:spPr>
      </p:pic>
      <p:sp>
        <p:nvSpPr>
          <p:cNvPr id="137219" name="任意多边形 19"/>
          <p:cNvSpPr>
            <a:spLocks/>
          </p:cNvSpPr>
          <p:nvPr/>
        </p:nvSpPr>
        <p:spPr bwMode="auto">
          <a:xfrm>
            <a:off x="2" y="0"/>
            <a:ext cx="5430441" cy="6858000"/>
          </a:xfrm>
          <a:custGeom>
            <a:avLst/>
            <a:gdLst>
              <a:gd name="T0" fmla="*/ 460572 w 7239909"/>
              <a:gd name="T1" fmla="*/ 0 h 6857999"/>
              <a:gd name="T2" fmla="*/ 5548440 w 7239909"/>
              <a:gd name="T3" fmla="*/ 0 h 6857999"/>
              <a:gd name="T4" fmla="*/ 5700776 w 7239909"/>
              <a:gd name="T5" fmla="*/ 113861 h 6857999"/>
              <a:gd name="T6" fmla="*/ 7243304 w 7239909"/>
              <a:gd name="T7" fmla="*/ 3383190 h 6857999"/>
              <a:gd name="T8" fmla="*/ 5700777 w 7239909"/>
              <a:gd name="T9" fmla="*/ 6652525 h 6857999"/>
              <a:gd name="T10" fmla="*/ 5425865 w 7239909"/>
              <a:gd name="T11" fmla="*/ 6858004 h 6857999"/>
              <a:gd name="T12" fmla="*/ 583152 w 7239909"/>
              <a:gd name="T13" fmla="*/ 6858004 h 6857999"/>
              <a:gd name="T14" fmla="*/ 308238 w 7239909"/>
              <a:gd name="T15" fmla="*/ 6652525 h 6857999"/>
              <a:gd name="T16" fmla="*/ 7225 w 7239909"/>
              <a:gd name="T17" fmla="*/ 6379073 h 6857999"/>
              <a:gd name="T18" fmla="*/ 0 w 7239909"/>
              <a:gd name="T19" fmla="*/ 6371129 h 6857999"/>
              <a:gd name="T20" fmla="*/ 0 w 7239909"/>
              <a:gd name="T21" fmla="*/ 395257 h 6857999"/>
              <a:gd name="T22" fmla="*/ 7225 w 7239909"/>
              <a:gd name="T23" fmla="*/ 387313 h 6857999"/>
              <a:gd name="T24" fmla="*/ 308238 w 7239909"/>
              <a:gd name="T25" fmla="*/ 113861 h 6857999"/>
              <a:gd name="T26" fmla="*/ 460572 w 7239909"/>
              <a:gd name="T27" fmla="*/ 0 h 68579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39909" h="6857999">
                <a:moveTo>
                  <a:pt x="460357" y="0"/>
                </a:moveTo>
                <a:lnTo>
                  <a:pt x="5545840" y="0"/>
                </a:lnTo>
                <a:lnTo>
                  <a:pt x="5698103" y="113861"/>
                </a:lnTo>
                <a:cubicBezTo>
                  <a:pt x="6639723" y="890954"/>
                  <a:pt x="7239909" y="2066982"/>
                  <a:pt x="7239909" y="3383190"/>
                </a:cubicBezTo>
                <a:cubicBezTo>
                  <a:pt x="7239909" y="4699399"/>
                  <a:pt x="6639723" y="5875426"/>
                  <a:pt x="5698104" y="6652520"/>
                </a:cubicBezTo>
                <a:lnTo>
                  <a:pt x="5423320" y="6857999"/>
                </a:lnTo>
                <a:lnTo>
                  <a:pt x="582877" y="6857999"/>
                </a:lnTo>
                <a:lnTo>
                  <a:pt x="308093" y="6652520"/>
                </a:lnTo>
                <a:cubicBezTo>
                  <a:pt x="203468" y="6566176"/>
                  <a:pt x="103059" y="6474907"/>
                  <a:pt x="7220" y="6379068"/>
                </a:cubicBezTo>
                <a:lnTo>
                  <a:pt x="0" y="6371124"/>
                </a:lnTo>
                <a:lnTo>
                  <a:pt x="0" y="395257"/>
                </a:lnTo>
                <a:lnTo>
                  <a:pt x="7220" y="387313"/>
                </a:lnTo>
                <a:cubicBezTo>
                  <a:pt x="103059" y="291474"/>
                  <a:pt x="203469" y="200205"/>
                  <a:pt x="308093" y="113861"/>
                </a:cubicBezTo>
                <a:lnTo>
                  <a:pt x="460357" y="0"/>
                </a:lnTo>
                <a:close/>
              </a:path>
            </a:pathLst>
          </a:custGeom>
          <a:solidFill>
            <a:srgbClr val="2D3E50">
              <a:alpha val="32941"/>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2" name="矩形 132100"/>
          <p:cNvSpPr>
            <a:spLocks noRot="1" noChangeArrowheads="1"/>
          </p:cNvSpPr>
          <p:nvPr/>
        </p:nvSpPr>
        <p:spPr bwMode="auto">
          <a:xfrm>
            <a:off x="120255" y="4797095"/>
            <a:ext cx="4566047" cy="1717616"/>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nchorCtr="0"/>
          <a:lstStyle>
            <a:lvl1pPr marL="342900" indent="-342900"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marL="0" indent="0" algn="ctr">
              <a:lnSpc>
                <a:spcPct val="150000"/>
              </a:lnSpc>
              <a:buNone/>
            </a:pPr>
            <a:r>
              <a:rPr lang="zh-CN" altLang="en-US" dirty="0" smtClean="0">
                <a:solidFill>
                  <a:srgbClr val="FFFFCC"/>
                </a:solidFill>
                <a:effectLst>
                  <a:outerShdw blurRad="38100" dist="38100" dir="2700000" algn="tl">
                    <a:srgbClr val="000000">
                      <a:alpha val="43137"/>
                    </a:srgbClr>
                  </a:outerShdw>
                </a:effectLst>
              </a:rPr>
              <a:t>广州</a:t>
            </a:r>
            <a:r>
              <a:rPr lang="zh-CN" altLang="en-US" dirty="0">
                <a:solidFill>
                  <a:srgbClr val="FFFFCC"/>
                </a:solidFill>
                <a:effectLst>
                  <a:outerShdw blurRad="38100" dist="38100" dir="2700000" algn="tl">
                    <a:srgbClr val="000000">
                      <a:alpha val="43137"/>
                    </a:srgbClr>
                  </a:outerShdw>
                </a:effectLst>
              </a:rPr>
              <a:t>香格里拉大酒店：豪华</a:t>
            </a:r>
            <a:r>
              <a:rPr lang="zh-CN" altLang="en-US" dirty="0" smtClean="0">
                <a:solidFill>
                  <a:srgbClr val="FFFFCC"/>
                </a:solidFill>
                <a:effectLst>
                  <a:outerShdw blurRad="38100" dist="38100" dir="2700000" algn="tl">
                    <a:srgbClr val="000000">
                      <a:alpha val="43137"/>
                    </a:srgbClr>
                  </a:outerShdw>
                </a:effectLst>
              </a:rPr>
              <a:t>套房</a:t>
            </a:r>
            <a:endParaRPr lang="zh-CN" altLang="en-US"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705453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7421" y="1550630"/>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539544" y="1450563"/>
            <a:ext cx="475233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二、培训的内容与类型</a:t>
            </a:r>
            <a:endParaRPr lang="en-US" altLang="zh-CN" sz="3000" b="1" dirty="0">
              <a:solidFill>
                <a:srgbClr val="CC3300"/>
              </a:solidFill>
              <a:latin typeface="黑体" pitchFamily="49" charset="-122"/>
              <a:ea typeface="黑体" pitchFamily="49" charset="-122"/>
            </a:endParaRPr>
          </a:p>
        </p:txBody>
      </p:sp>
      <p:sp>
        <p:nvSpPr>
          <p:cNvPr id="48" name="矩形 47"/>
          <p:cNvSpPr/>
          <p:nvPr/>
        </p:nvSpPr>
        <p:spPr>
          <a:xfrm>
            <a:off x="971750" y="2161930"/>
            <a:ext cx="3057247" cy="662554"/>
          </a:xfrm>
          <a:prstGeom prst="rect">
            <a:avLst/>
          </a:prstGeom>
        </p:spPr>
        <p:txBody>
          <a:bodyPr vert="horz"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（一）培训的内容</a:t>
            </a:r>
            <a:endParaRPr lang="en-US" altLang="zh-CN" sz="2800" dirty="0">
              <a:solidFill>
                <a:srgbClr val="000000"/>
              </a:solidFill>
              <a:latin typeface="微软雅黑" panose="020B0503020204020204" pitchFamily="34" charset="-122"/>
              <a:ea typeface="微软雅黑" panose="020B0503020204020204" pitchFamily="34" charset="-122"/>
            </a:endParaRPr>
          </a:p>
        </p:txBody>
      </p:sp>
      <p:graphicFrame>
        <p:nvGraphicFramePr>
          <p:cNvPr id="2" name="图示 1"/>
          <p:cNvGraphicFramePr/>
          <p:nvPr>
            <p:extLst>
              <p:ext uri="{D42A27DB-BD31-4B8C-83A1-F6EECF244321}">
                <p14:modId xmlns:p14="http://schemas.microsoft.com/office/powerpoint/2010/main" val="590543112"/>
              </p:ext>
            </p:extLst>
          </p:nvPr>
        </p:nvGraphicFramePr>
        <p:xfrm>
          <a:off x="257314" y="2493207"/>
          <a:ext cx="8760176" cy="39879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41994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5"/>
          <p:cNvGrpSpPr/>
          <p:nvPr/>
        </p:nvGrpSpPr>
        <p:grpSpPr>
          <a:xfrm>
            <a:off x="495554" y="3965892"/>
            <a:ext cx="1577975" cy="755651"/>
            <a:chOff x="1860550" y="2282826"/>
            <a:chExt cx="1577975" cy="755650"/>
          </a:xfrm>
        </p:grpSpPr>
        <p:sp>
          <p:nvSpPr>
            <p:cNvPr id="6" name="Freeform 5"/>
            <p:cNvSpPr>
              <a:spLocks noEditPoints="1"/>
            </p:cNvSpPr>
            <p:nvPr/>
          </p:nvSpPr>
          <p:spPr bwMode="auto">
            <a:xfrm>
              <a:off x="1860550" y="2282826"/>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2101850" y="2411413"/>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1860550" y="2552701"/>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 name="Group 63"/>
          <p:cNvGrpSpPr/>
          <p:nvPr/>
        </p:nvGrpSpPr>
        <p:grpSpPr>
          <a:xfrm>
            <a:off x="2128598" y="2935725"/>
            <a:ext cx="1577975" cy="755651"/>
            <a:chOff x="3247039" y="1681164"/>
            <a:chExt cx="1577975" cy="755650"/>
          </a:xfrm>
        </p:grpSpPr>
        <p:sp>
          <p:nvSpPr>
            <p:cNvPr id="10" name="Freeform 5"/>
            <p:cNvSpPr>
              <a:spLocks noEditPoints="1"/>
            </p:cNvSpPr>
            <p:nvPr/>
          </p:nvSpPr>
          <p:spPr bwMode="auto">
            <a:xfrm>
              <a:off x="3247039" y="1681164"/>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3488339" y="1809751"/>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3247039" y="1951039"/>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 name="Group 53"/>
          <p:cNvGrpSpPr/>
          <p:nvPr/>
        </p:nvGrpSpPr>
        <p:grpSpPr>
          <a:xfrm>
            <a:off x="3761643" y="3965892"/>
            <a:ext cx="1577975" cy="755651"/>
            <a:chOff x="5320891" y="1681164"/>
            <a:chExt cx="1577975" cy="755650"/>
          </a:xfrm>
        </p:grpSpPr>
        <p:sp>
          <p:nvSpPr>
            <p:cNvPr id="14" name="Freeform 5"/>
            <p:cNvSpPr>
              <a:spLocks noEditPoints="1"/>
            </p:cNvSpPr>
            <p:nvPr/>
          </p:nvSpPr>
          <p:spPr bwMode="auto">
            <a:xfrm>
              <a:off x="5320891" y="1681164"/>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a:off x="5562191" y="1809751"/>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a:off x="5320891" y="1951039"/>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 name="Group 52"/>
          <p:cNvGrpSpPr/>
          <p:nvPr/>
        </p:nvGrpSpPr>
        <p:grpSpPr>
          <a:xfrm>
            <a:off x="5394686" y="2935725"/>
            <a:ext cx="1577975" cy="755651"/>
            <a:chOff x="5320891" y="2802395"/>
            <a:chExt cx="1577975" cy="755650"/>
          </a:xfrm>
        </p:grpSpPr>
        <p:sp>
          <p:nvSpPr>
            <p:cNvPr id="18" name="Freeform 5"/>
            <p:cNvSpPr>
              <a:spLocks noEditPoints="1"/>
            </p:cNvSpPr>
            <p:nvPr/>
          </p:nvSpPr>
          <p:spPr bwMode="auto">
            <a:xfrm>
              <a:off x="5320891" y="2802395"/>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p:cNvSpPr>
            <p:nvPr/>
          </p:nvSpPr>
          <p:spPr bwMode="auto">
            <a:xfrm>
              <a:off x="5562191" y="2930982"/>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
            <p:cNvSpPr>
              <a:spLocks/>
            </p:cNvSpPr>
            <p:nvPr/>
          </p:nvSpPr>
          <p:spPr bwMode="auto">
            <a:xfrm>
              <a:off x="5320891" y="3072270"/>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83"/>
          <p:cNvGrpSpPr/>
          <p:nvPr/>
        </p:nvGrpSpPr>
        <p:grpSpPr>
          <a:xfrm>
            <a:off x="7027731" y="3965892"/>
            <a:ext cx="1577975" cy="755651"/>
            <a:chOff x="5320891" y="2802395"/>
            <a:chExt cx="1577975" cy="755650"/>
          </a:xfrm>
        </p:grpSpPr>
        <p:sp>
          <p:nvSpPr>
            <p:cNvPr id="22" name="Freeform 5"/>
            <p:cNvSpPr>
              <a:spLocks noEditPoints="1"/>
            </p:cNvSpPr>
            <p:nvPr/>
          </p:nvSpPr>
          <p:spPr bwMode="auto">
            <a:xfrm>
              <a:off x="5320891" y="2802395"/>
              <a:ext cx="1577975" cy="531813"/>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p:cNvSpPr>
            <p:nvPr/>
          </p:nvSpPr>
          <p:spPr bwMode="auto">
            <a:xfrm>
              <a:off x="5562191" y="2930982"/>
              <a:ext cx="1095375" cy="230188"/>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chemeClr val="accent6">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p:nvSpPr>
          <p:spPr bwMode="auto">
            <a:xfrm>
              <a:off x="5320891" y="3072270"/>
              <a:ext cx="1577975" cy="485775"/>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solidFill>
              <a:schemeClr val="accent6">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 name="Group 279"/>
          <p:cNvGrpSpPr/>
          <p:nvPr/>
        </p:nvGrpSpPr>
        <p:grpSpPr>
          <a:xfrm>
            <a:off x="4159826" y="3400692"/>
            <a:ext cx="781609" cy="781605"/>
            <a:chOff x="846989" y="1401020"/>
            <a:chExt cx="877416" cy="877416"/>
          </a:xfrm>
          <a:solidFill>
            <a:schemeClr val="bg1">
              <a:lumMod val="95000"/>
            </a:schemeClr>
          </a:solidFill>
          <a:effectLst/>
        </p:grpSpPr>
        <p:sp>
          <p:nvSpPr>
            <p:cNvPr id="26" name="Teardrop 31"/>
            <p:cNvSpPr/>
            <p:nvPr/>
          </p:nvSpPr>
          <p:spPr>
            <a:xfrm rot="8100000">
              <a:off x="846989" y="1401020"/>
              <a:ext cx="877416" cy="877416"/>
            </a:xfrm>
            <a:prstGeom prst="teardrop">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27" name="Oval 32"/>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28" name="Group 279"/>
          <p:cNvGrpSpPr/>
          <p:nvPr/>
        </p:nvGrpSpPr>
        <p:grpSpPr>
          <a:xfrm>
            <a:off x="7425914" y="3393000"/>
            <a:ext cx="781609" cy="781605"/>
            <a:chOff x="846989" y="1401020"/>
            <a:chExt cx="877416" cy="877416"/>
          </a:xfrm>
          <a:effectLst/>
        </p:grpSpPr>
        <p:sp>
          <p:nvSpPr>
            <p:cNvPr id="29" name="Teardrop 34"/>
            <p:cNvSpPr/>
            <p:nvPr/>
          </p:nvSpPr>
          <p:spPr>
            <a:xfrm rot="8100000">
              <a:off x="846989" y="1401020"/>
              <a:ext cx="877416" cy="877416"/>
            </a:xfrm>
            <a:prstGeom prst="teardrop">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30" name="Oval 35"/>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31" name="Group 279"/>
          <p:cNvGrpSpPr/>
          <p:nvPr/>
        </p:nvGrpSpPr>
        <p:grpSpPr>
          <a:xfrm>
            <a:off x="893737" y="3402234"/>
            <a:ext cx="781609" cy="781605"/>
            <a:chOff x="846989" y="1401020"/>
            <a:chExt cx="877416" cy="877416"/>
          </a:xfrm>
          <a:effectLst/>
        </p:grpSpPr>
        <p:sp>
          <p:nvSpPr>
            <p:cNvPr id="32" name="Teardrop 37"/>
            <p:cNvSpPr/>
            <p:nvPr/>
          </p:nvSpPr>
          <p:spPr>
            <a:xfrm rot="8100000">
              <a:off x="846989" y="1401020"/>
              <a:ext cx="877416" cy="877416"/>
            </a:xfrm>
            <a:prstGeom prst="teardrop">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33" name="Oval 38"/>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34" name="Group 279"/>
          <p:cNvGrpSpPr/>
          <p:nvPr/>
        </p:nvGrpSpPr>
        <p:grpSpPr>
          <a:xfrm>
            <a:off x="5792869" y="2367878"/>
            <a:ext cx="781609" cy="781605"/>
            <a:chOff x="846989" y="1401020"/>
            <a:chExt cx="877416" cy="877416"/>
          </a:xfrm>
          <a:effectLst/>
        </p:grpSpPr>
        <p:sp>
          <p:nvSpPr>
            <p:cNvPr id="35" name="Teardrop 40"/>
            <p:cNvSpPr/>
            <p:nvPr/>
          </p:nvSpPr>
          <p:spPr>
            <a:xfrm rot="8100000">
              <a:off x="846989" y="1401020"/>
              <a:ext cx="877416" cy="877416"/>
            </a:xfrm>
            <a:prstGeom prst="teardrop">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36" name="Oval 41"/>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grpSp>
        <p:nvGrpSpPr>
          <p:cNvPr id="37" name="Group 279"/>
          <p:cNvGrpSpPr/>
          <p:nvPr/>
        </p:nvGrpSpPr>
        <p:grpSpPr>
          <a:xfrm>
            <a:off x="2526781" y="2337332"/>
            <a:ext cx="781609" cy="781605"/>
            <a:chOff x="846989" y="1401020"/>
            <a:chExt cx="877416" cy="877416"/>
          </a:xfrm>
          <a:effectLst/>
        </p:grpSpPr>
        <p:sp>
          <p:nvSpPr>
            <p:cNvPr id="38" name="Teardrop 43"/>
            <p:cNvSpPr/>
            <p:nvPr/>
          </p:nvSpPr>
          <p:spPr>
            <a:xfrm rot="8100000">
              <a:off x="846989" y="1401020"/>
              <a:ext cx="877416" cy="877416"/>
            </a:xfrm>
            <a:prstGeom prst="teardrop">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39" name="Oval 44"/>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lumMod val="75000"/>
                    <a:lumOff val="25000"/>
                  </a:schemeClr>
                </a:solidFill>
              </a:endParaRPr>
            </a:p>
          </p:txBody>
        </p:sp>
      </p:grpSp>
      <p:sp>
        <p:nvSpPr>
          <p:cNvPr id="56" name="矩形 55"/>
          <p:cNvSpPr/>
          <p:nvPr/>
        </p:nvSpPr>
        <p:spPr>
          <a:xfrm>
            <a:off x="52232" y="4921645"/>
            <a:ext cx="2658230" cy="461665"/>
          </a:xfrm>
          <a:prstGeom prst="rect">
            <a:avLst/>
          </a:prstGeom>
        </p:spPr>
        <p:txBody>
          <a:bodyPr wrap="square">
            <a:spAutoFit/>
          </a:bodyPr>
          <a:lstStyle/>
          <a:p>
            <a:pPr lvl="0" algn="ctr"/>
            <a:r>
              <a:rPr lang="zh-CN" altLang="en-US" sz="2400" dirty="0"/>
              <a:t>岗前培训</a:t>
            </a:r>
          </a:p>
        </p:txBody>
      </p:sp>
      <p:sp>
        <p:nvSpPr>
          <p:cNvPr id="57" name="矩形 56"/>
          <p:cNvSpPr/>
          <p:nvPr/>
        </p:nvSpPr>
        <p:spPr>
          <a:xfrm>
            <a:off x="2209699" y="1689219"/>
            <a:ext cx="1415772" cy="461665"/>
          </a:xfrm>
          <a:prstGeom prst="rect">
            <a:avLst/>
          </a:prstGeom>
        </p:spPr>
        <p:txBody>
          <a:bodyPr wrap="none">
            <a:spAutoFit/>
          </a:bodyPr>
          <a:lstStyle/>
          <a:p>
            <a:pPr lvl="0"/>
            <a:r>
              <a:rPr lang="zh-CN" altLang="en-US" sz="2400" dirty="0"/>
              <a:t>日常训练</a:t>
            </a:r>
            <a:endParaRPr lang="zh-CN" altLang="zh-CN" sz="2400" dirty="0"/>
          </a:p>
        </p:txBody>
      </p:sp>
      <p:sp>
        <p:nvSpPr>
          <p:cNvPr id="58" name="矩形 57"/>
          <p:cNvSpPr/>
          <p:nvPr/>
        </p:nvSpPr>
        <p:spPr>
          <a:xfrm>
            <a:off x="3276190" y="4921642"/>
            <a:ext cx="2636465" cy="461665"/>
          </a:xfrm>
          <a:prstGeom prst="rect">
            <a:avLst/>
          </a:prstGeom>
        </p:spPr>
        <p:txBody>
          <a:bodyPr wrap="square">
            <a:spAutoFit/>
          </a:bodyPr>
          <a:lstStyle/>
          <a:p>
            <a:pPr lvl="0" algn="ctr"/>
            <a:r>
              <a:rPr lang="zh-CN" altLang="en-US" sz="2400" dirty="0"/>
              <a:t>下岗培训</a:t>
            </a:r>
            <a:endParaRPr lang="zh-CN" altLang="zh-CN" sz="2400" dirty="0"/>
          </a:p>
        </p:txBody>
      </p:sp>
      <p:sp>
        <p:nvSpPr>
          <p:cNvPr id="59" name="矩形 58"/>
          <p:cNvSpPr/>
          <p:nvPr/>
        </p:nvSpPr>
        <p:spPr>
          <a:xfrm>
            <a:off x="5482098" y="1752203"/>
            <a:ext cx="1415773" cy="461665"/>
          </a:xfrm>
          <a:prstGeom prst="rect">
            <a:avLst/>
          </a:prstGeom>
        </p:spPr>
        <p:txBody>
          <a:bodyPr wrap="none">
            <a:spAutoFit/>
          </a:bodyPr>
          <a:lstStyle/>
          <a:p>
            <a:pPr lvl="0" algn="ctr"/>
            <a:r>
              <a:rPr lang="zh-CN" altLang="en-US" sz="2400" dirty="0"/>
              <a:t>专题培训</a:t>
            </a:r>
            <a:endParaRPr lang="zh-CN" altLang="zh-CN" sz="2400" dirty="0"/>
          </a:p>
        </p:txBody>
      </p:sp>
      <p:sp>
        <p:nvSpPr>
          <p:cNvPr id="60" name="矩形 59"/>
          <p:cNvSpPr/>
          <p:nvPr/>
        </p:nvSpPr>
        <p:spPr>
          <a:xfrm>
            <a:off x="6625391" y="4928159"/>
            <a:ext cx="2371221" cy="461665"/>
          </a:xfrm>
          <a:prstGeom prst="rect">
            <a:avLst/>
          </a:prstGeom>
        </p:spPr>
        <p:txBody>
          <a:bodyPr wrap="square">
            <a:spAutoFit/>
          </a:bodyPr>
          <a:lstStyle/>
          <a:p>
            <a:pPr lvl="0" algn="ctr"/>
            <a:r>
              <a:rPr lang="zh-CN" altLang="en-US" sz="2400" dirty="0"/>
              <a:t>管理培训</a:t>
            </a:r>
            <a:endParaRPr lang="zh-CN" altLang="zh-CN" sz="2400" dirty="0"/>
          </a:p>
        </p:txBody>
      </p:sp>
      <p:sp>
        <p:nvSpPr>
          <p:cNvPr id="43" name="矩形 42"/>
          <p:cNvSpPr/>
          <p:nvPr/>
        </p:nvSpPr>
        <p:spPr>
          <a:xfrm>
            <a:off x="413019" y="476795"/>
            <a:ext cx="3057247" cy="662554"/>
          </a:xfrm>
          <a:prstGeom prst="rect">
            <a:avLst/>
          </a:prstGeom>
        </p:spPr>
        <p:txBody>
          <a:bodyPr vert="horz"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（二）培训的类型</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55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accel="50000" decel="5000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 accel="50000" decel="50000"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1" accel="50000" decel="5000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4" accel="50000" decel="5000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1" accel="50000" decel="50000" fill="hold" nodeType="after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4" accel="50000" decel="5000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1" accel="50000" decel="50000"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814536" y="1818307"/>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17" name="TextBox 16"/>
          <p:cNvSpPr txBox="1"/>
          <p:nvPr/>
        </p:nvSpPr>
        <p:spPr>
          <a:xfrm>
            <a:off x="5364055" y="3140979"/>
            <a:ext cx="3651145" cy="1754326"/>
          </a:xfrm>
          <a:prstGeom prst="rect">
            <a:avLst/>
          </a:prstGeom>
          <a:noFill/>
        </p:spPr>
        <p:txBody>
          <a:bodyPr wrap="square" rtlCol="0">
            <a:spAutoFit/>
          </a:bodyPr>
          <a:lstStyle/>
          <a:p>
            <a:pPr>
              <a:lnSpc>
                <a:spcPct val="150000"/>
              </a:lnSpc>
            </a:pPr>
            <a:r>
              <a:rPr lang="zh-CN" altLang="en-US" sz="2400" dirty="0">
                <a:latin typeface="+mn-ea"/>
                <a:ea typeface="+mn-ea"/>
              </a:rPr>
              <a:t>新员工的入职指导通常包括两方面的内容：即酒店</a:t>
            </a:r>
            <a:r>
              <a:rPr lang="zh-CN" altLang="en-US" sz="2400" dirty="0" smtClean="0">
                <a:latin typeface="+mn-ea"/>
                <a:ea typeface="+mn-ea"/>
              </a:rPr>
              <a:t>介绍和</a:t>
            </a:r>
            <a:r>
              <a:rPr lang="zh-CN" altLang="en-US" sz="2400" dirty="0">
                <a:latin typeface="+mn-ea"/>
                <a:ea typeface="+mn-ea"/>
              </a:rPr>
              <a:t>具体工作</a:t>
            </a:r>
            <a:r>
              <a:rPr lang="zh-CN" altLang="en-US" sz="2400" dirty="0" smtClean="0">
                <a:latin typeface="+mn-ea"/>
                <a:ea typeface="+mn-ea"/>
              </a:rPr>
              <a:t>指导。</a:t>
            </a:r>
            <a:endParaRPr lang="zh-CN" altLang="en-US" sz="2400" dirty="0">
              <a:latin typeface="+mn-ea"/>
              <a:ea typeface="+mn-ea"/>
            </a:endParaRPr>
          </a:p>
        </p:txBody>
      </p:sp>
      <p:sp>
        <p:nvSpPr>
          <p:cNvPr id="11" name="Text Box 3"/>
          <p:cNvSpPr txBox="1">
            <a:spLocks noChangeArrowheads="1"/>
          </p:cNvSpPr>
          <p:nvPr/>
        </p:nvSpPr>
        <p:spPr bwMode="auto">
          <a:xfrm>
            <a:off x="5166659" y="1768276"/>
            <a:ext cx="408934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三、新员工的入职指导</a:t>
            </a:r>
            <a:endParaRPr lang="en-US" altLang="zh-CN" sz="3000" b="1" dirty="0">
              <a:solidFill>
                <a:srgbClr val="CC3300"/>
              </a:solidFill>
              <a:latin typeface="黑体" pitchFamily="49" charset="-122"/>
              <a:ea typeface="黑体" pitchFamily="49" charset="-122"/>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18" y="1196845"/>
            <a:ext cx="4497387" cy="4986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3327339"/>
      </p:ext>
    </p:extLst>
  </p:cSld>
  <p:clrMapOvr>
    <a:masterClrMapping/>
  </p:clrMapOvr>
  <p:transition spd="slow">
    <p:push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725" y="1644075"/>
            <a:ext cx="7632531" cy="4547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9592896"/>
      </p:ext>
    </p:extLst>
  </p:cSld>
  <p:clrMapOvr>
    <a:masterClrMapping/>
  </p:clrMapOvr>
  <p:transition spd="slow">
    <p:push di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9677" y="1345185"/>
            <a:ext cx="447034" cy="550608"/>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5" name="矩形 14"/>
          <p:cNvSpPr/>
          <p:nvPr/>
        </p:nvSpPr>
        <p:spPr>
          <a:xfrm>
            <a:off x="244796" y="1411817"/>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194" y="1521672"/>
            <a:ext cx="5676900"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395710" y="260780"/>
            <a:ext cx="4134465" cy="662554"/>
          </a:xfrm>
          <a:prstGeom prst="rect">
            <a:avLst/>
          </a:prstGeom>
        </p:spPr>
        <p:txBody>
          <a:bodyPr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（二）入职指导日程安排</a:t>
            </a:r>
            <a:endParaRPr lang="en-US" altLang="zh-CN" sz="2800" dirty="0">
              <a:solidFill>
                <a:srgbClr val="000000"/>
              </a:solidFill>
              <a:latin typeface="微软雅黑" panose="020B0503020204020204" pitchFamily="34" charset="-122"/>
              <a:ea typeface="微软雅黑" panose="020B0503020204020204" pitchFamily="34" charset="-122"/>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885" y="2564940"/>
            <a:ext cx="5705475" cy="3744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807558"/>
      </p:ext>
    </p:extLst>
  </p:cSld>
  <p:clrMapOvr>
    <a:masterClrMapping/>
  </p:clrMapOvr>
  <p:transition spd="slow">
    <p:push di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04" y="1484865"/>
            <a:ext cx="498157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4061" y="2737424"/>
            <a:ext cx="5312223" cy="35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187421" y="432852"/>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539544" y="332785"/>
            <a:ext cx="56165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四、新员工的入职培训项目</a:t>
            </a:r>
            <a:endParaRPr lang="en-US" altLang="zh-CN" sz="3000" b="1" dirty="0">
              <a:solidFill>
                <a:srgbClr val="CC3300"/>
              </a:solidFill>
              <a:latin typeface="黑体" pitchFamily="49" charset="-122"/>
              <a:ea typeface="黑体" pitchFamily="49" charset="-122"/>
            </a:endParaRPr>
          </a:p>
        </p:txBody>
      </p:sp>
      <p:sp>
        <p:nvSpPr>
          <p:cNvPr id="11" name="矩形 10"/>
          <p:cNvSpPr/>
          <p:nvPr/>
        </p:nvSpPr>
        <p:spPr>
          <a:xfrm>
            <a:off x="244796" y="1411817"/>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650961843"/>
      </p:ext>
    </p:extLst>
  </p:cSld>
  <p:clrMapOvr>
    <a:masterClrMapping/>
  </p:clrMapOvr>
  <p:transition spd="slow">
    <p:push di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7421" y="1550630"/>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539544" y="1450563"/>
            <a:ext cx="475233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五、培训计划的制定</a:t>
            </a:r>
            <a:endParaRPr lang="en-US" altLang="zh-CN" sz="3000" b="1" dirty="0">
              <a:solidFill>
                <a:srgbClr val="CC3300"/>
              </a:solidFill>
              <a:latin typeface="黑体" pitchFamily="49" charset="-122"/>
              <a:ea typeface="黑体" pitchFamily="49" charset="-122"/>
            </a:endParaRPr>
          </a:p>
        </p:txBody>
      </p:sp>
      <p:sp>
        <p:nvSpPr>
          <p:cNvPr id="48" name="矩形 47"/>
          <p:cNvSpPr/>
          <p:nvPr/>
        </p:nvSpPr>
        <p:spPr>
          <a:xfrm>
            <a:off x="971750" y="2161930"/>
            <a:ext cx="3416320" cy="662554"/>
          </a:xfrm>
          <a:prstGeom prst="rect">
            <a:avLst/>
          </a:prstGeom>
        </p:spPr>
        <p:txBody>
          <a:bodyPr vert="horz"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（一）发现培训需求</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2290853" y="3068975"/>
            <a:ext cx="6002039" cy="2308324"/>
          </a:xfrm>
          <a:prstGeom prst="rect">
            <a:avLst/>
          </a:prstGeom>
          <a:noFill/>
        </p:spPr>
        <p:txBody>
          <a:bodyPr wrap="square" rtlCol="0">
            <a:spAutoFit/>
          </a:bodyPr>
          <a:lstStyle/>
          <a:p>
            <a:pPr>
              <a:lnSpc>
                <a:spcPct val="150000"/>
              </a:lnSpc>
            </a:pPr>
            <a:r>
              <a:rPr lang="zh-CN" altLang="en-US" sz="2400" dirty="0">
                <a:latin typeface="+mn-ea"/>
                <a:ea typeface="+mn-ea"/>
              </a:rPr>
              <a:t>前台与客房管理人员通过分析工作中带有普遍性的问题和根据酒店或部门制定的工作目标与现状之间的差距来确定是否需要培训、何时实施培训和怎样进行培训。</a:t>
            </a:r>
          </a:p>
        </p:txBody>
      </p:sp>
    </p:spTree>
    <p:extLst>
      <p:ext uri="{BB962C8B-B14F-4D97-AF65-F5344CB8AC3E}">
        <p14:creationId xmlns:p14="http://schemas.microsoft.com/office/powerpoint/2010/main" val="1651197662"/>
      </p:ext>
    </p:extLst>
  </p:cSld>
  <p:clrMapOvr>
    <a:masterClrMapping/>
  </p:clrMapOvr>
  <p:transition spd="slow">
    <p:push dir="u"/>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a:off x="582693" y="1499376"/>
            <a:ext cx="3416320" cy="662554"/>
          </a:xfrm>
          <a:prstGeom prst="rect">
            <a:avLst/>
          </a:prstGeom>
        </p:spPr>
        <p:txBody>
          <a:bodyPr vert="horz"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（二）制定培训计划</a:t>
            </a:r>
            <a:endParaRPr lang="en-US" altLang="zh-CN" sz="2800" dirty="0">
              <a:solidFill>
                <a:srgbClr val="000000"/>
              </a:solidFill>
              <a:latin typeface="微软雅黑" panose="020B0503020204020204" pitchFamily="34" charset="-122"/>
              <a:ea typeface="微软雅黑" panose="020B0503020204020204" pitchFamily="34" charset="-122"/>
            </a:endParaRPr>
          </a:p>
        </p:txBody>
      </p:sp>
      <p:graphicFrame>
        <p:nvGraphicFramePr>
          <p:cNvPr id="2" name="图示 1"/>
          <p:cNvGraphicFramePr/>
          <p:nvPr>
            <p:extLst>
              <p:ext uri="{D42A27DB-BD31-4B8C-83A1-F6EECF244321}">
                <p14:modId xmlns:p14="http://schemas.microsoft.com/office/powerpoint/2010/main" val="1629659273"/>
              </p:ext>
            </p:extLst>
          </p:nvPr>
        </p:nvGraphicFramePr>
        <p:xfrm>
          <a:off x="19395" y="1628961"/>
          <a:ext cx="8964304" cy="5128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0631552"/>
      </p:ext>
    </p:extLst>
  </p:cSld>
  <p:clrMapOvr>
    <a:masterClrMapping/>
  </p:clrMapOvr>
  <p:transition spd="slow">
    <p:push dir="u"/>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10666" y="432852"/>
            <a:ext cx="352123" cy="453931"/>
            <a:chOff x="1101969" y="1465385"/>
            <a:chExt cx="679206" cy="567843"/>
          </a:xfrm>
          <a:solidFill>
            <a:schemeClr val="accent1"/>
          </a:solidFill>
        </p:grpSpPr>
        <p:sp>
          <p:nvSpPr>
            <p:cNvPr id="10" name="Rectangle 9"/>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8" name="Text Box 3"/>
          <p:cNvSpPr txBox="1">
            <a:spLocks noChangeArrowheads="1"/>
          </p:cNvSpPr>
          <p:nvPr/>
        </p:nvSpPr>
        <p:spPr bwMode="auto">
          <a:xfrm>
            <a:off x="562789" y="332785"/>
            <a:ext cx="475233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sym typeface="Calibri" pitchFamily="34" charset="0"/>
              </a:defRPr>
            </a:lvl1pPr>
            <a:lvl2pPr marL="742950" indent="-285750" eaLnBrk="0" hangingPunct="0">
              <a:spcBef>
                <a:spcPct val="20000"/>
              </a:spcBef>
              <a:buChar char="–"/>
              <a:defRPr sz="2800">
                <a:solidFill>
                  <a:schemeClr val="tx1"/>
                </a:solidFill>
                <a:latin typeface="Arial" charset="0"/>
                <a:ea typeface="宋体" charset="-122"/>
                <a:sym typeface="Calibri" pitchFamily="34" charset="0"/>
              </a:defRPr>
            </a:lvl2pPr>
            <a:lvl3pPr marL="1143000" indent="-228600" eaLnBrk="0" hangingPunct="0">
              <a:spcBef>
                <a:spcPct val="20000"/>
              </a:spcBef>
              <a:buChar char="•"/>
              <a:defRPr sz="2400">
                <a:solidFill>
                  <a:schemeClr val="tx1"/>
                </a:solidFill>
                <a:latin typeface="Arial" charset="0"/>
                <a:ea typeface="宋体" charset="-122"/>
                <a:sym typeface="Calibri" pitchFamily="34" charset="0"/>
              </a:defRPr>
            </a:lvl3pPr>
            <a:lvl4pPr marL="1600200" indent="-228600" eaLnBrk="0" hangingPunct="0">
              <a:spcBef>
                <a:spcPct val="20000"/>
              </a:spcBef>
              <a:buChar char="–"/>
              <a:defRPr sz="2000">
                <a:solidFill>
                  <a:schemeClr val="tx1"/>
                </a:solidFill>
                <a:latin typeface="Arial" charset="0"/>
                <a:ea typeface="宋体" charset="-122"/>
                <a:sym typeface="Calibri" pitchFamily="34" charset="0"/>
              </a:defRPr>
            </a:lvl4pPr>
            <a:lvl5pPr marL="2057400" indent="-228600" eaLnBrk="0" hangingPunct="0">
              <a:spcBef>
                <a:spcPct val="20000"/>
              </a:spcBef>
              <a:buChar char="»"/>
              <a:defRPr sz="2000">
                <a:solidFill>
                  <a:schemeClr val="tx1"/>
                </a:solidFill>
                <a:latin typeface="Arial"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Calibri" pitchFamily="34" charset="0"/>
              </a:defRPr>
            </a:lvl9pPr>
          </a:lstStyle>
          <a:p>
            <a:pPr eaLnBrk="1" hangingPunct="1">
              <a:spcBef>
                <a:spcPct val="50000"/>
              </a:spcBef>
              <a:buNone/>
            </a:pPr>
            <a:r>
              <a:rPr lang="zh-CN" altLang="en-US" sz="3000" b="1" dirty="0">
                <a:solidFill>
                  <a:srgbClr val="CC3300"/>
                </a:solidFill>
                <a:latin typeface="黑体" pitchFamily="49" charset="-122"/>
                <a:ea typeface="黑体" pitchFamily="49" charset="-122"/>
              </a:rPr>
              <a:t>六、如何增强培训效果</a:t>
            </a:r>
            <a:endParaRPr lang="en-US" altLang="zh-CN" sz="3000" b="1" dirty="0">
              <a:solidFill>
                <a:srgbClr val="CC3300"/>
              </a:solidFill>
              <a:latin typeface="黑体" pitchFamily="49" charset="-122"/>
              <a:ea typeface="黑体" pitchFamily="49" charset="-122"/>
            </a:endParaRPr>
          </a:p>
        </p:txBody>
      </p:sp>
      <p:sp>
        <p:nvSpPr>
          <p:cNvPr id="48" name="矩形 47"/>
          <p:cNvSpPr/>
          <p:nvPr/>
        </p:nvSpPr>
        <p:spPr>
          <a:xfrm>
            <a:off x="532401" y="1556870"/>
            <a:ext cx="8443337" cy="4616648"/>
          </a:xfrm>
          <a:prstGeom prst="rect">
            <a:avLst/>
          </a:prstGeom>
        </p:spPr>
        <p:txBody>
          <a:bodyPr vert="horz" wrap="none">
            <a:spAutoFit/>
          </a:bodyPr>
          <a:lstStyle/>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（一）有关人员能够正确认识培训的重要</a:t>
            </a:r>
            <a:r>
              <a:rPr lang="zh-CN" altLang="en-US" sz="2800" dirty="0" smtClean="0">
                <a:solidFill>
                  <a:srgbClr val="000000"/>
                </a:solidFill>
                <a:latin typeface="微软雅黑" panose="020B0503020204020204" pitchFamily="34" charset="-122"/>
                <a:ea typeface="微软雅黑" panose="020B0503020204020204" pitchFamily="34" charset="-122"/>
              </a:rPr>
              <a:t>意义</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（二）部门及酒店领导重视培训，并能给予</a:t>
            </a:r>
            <a:r>
              <a:rPr lang="zh-CN" altLang="en-US" sz="2800" dirty="0" smtClean="0">
                <a:solidFill>
                  <a:srgbClr val="000000"/>
                </a:solidFill>
                <a:latin typeface="微软雅黑" panose="020B0503020204020204" pitchFamily="34" charset="-122"/>
                <a:ea typeface="微软雅黑" panose="020B0503020204020204" pitchFamily="34" charset="-122"/>
              </a:rPr>
              <a:t>大力支持</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（三）要使培训工作长期化、</a:t>
            </a:r>
            <a:r>
              <a:rPr lang="zh-CN" altLang="en-US" sz="2800" dirty="0" smtClean="0">
                <a:solidFill>
                  <a:srgbClr val="000000"/>
                </a:solidFill>
                <a:latin typeface="微软雅黑" panose="020B0503020204020204" pitchFamily="34" charset="-122"/>
                <a:ea typeface="微软雅黑" panose="020B0503020204020204" pitchFamily="34" charset="-122"/>
              </a:rPr>
              <a:t>制度化</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smtClean="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四）要做好本部门的年度、季度和月度培训</a:t>
            </a:r>
            <a:r>
              <a:rPr lang="zh-CN" altLang="en-US" sz="2800" dirty="0" smtClean="0">
                <a:solidFill>
                  <a:srgbClr val="000000"/>
                </a:solidFill>
                <a:latin typeface="微软雅黑" panose="020B0503020204020204" pitchFamily="34" charset="-122"/>
                <a:ea typeface="微软雅黑" panose="020B0503020204020204" pitchFamily="34" charset="-122"/>
              </a:rPr>
              <a:t>计划</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（五）运用培训的</a:t>
            </a:r>
            <a:r>
              <a:rPr lang="zh-CN" altLang="en-US" sz="2800" dirty="0" smtClean="0">
                <a:solidFill>
                  <a:srgbClr val="000000"/>
                </a:solidFill>
                <a:latin typeface="微软雅黑" panose="020B0503020204020204" pitchFamily="34" charset="-122"/>
                <a:ea typeface="微软雅黑" panose="020B0503020204020204" pitchFamily="34" charset="-122"/>
              </a:rPr>
              <a:t>艺术</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smtClean="0">
                <a:solidFill>
                  <a:srgbClr val="000000"/>
                </a:solidFill>
                <a:latin typeface="微软雅黑" panose="020B0503020204020204" pitchFamily="34" charset="-122"/>
                <a:ea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rPr>
              <a:t>六）做好培训的考核和</a:t>
            </a:r>
            <a:r>
              <a:rPr lang="zh-CN" altLang="en-US" sz="2800" dirty="0" smtClean="0">
                <a:solidFill>
                  <a:srgbClr val="000000"/>
                </a:solidFill>
                <a:latin typeface="微软雅黑" panose="020B0503020204020204" pitchFamily="34" charset="-122"/>
                <a:ea typeface="微软雅黑" panose="020B0503020204020204" pitchFamily="34" charset="-122"/>
              </a:rPr>
              <a:t>评估</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lvl="0">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（七）做好培训的激励</a:t>
            </a:r>
            <a:endParaRPr lang="en-US" altLang="zh-CN" sz="28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40359746"/>
      </p:ext>
    </p:extLst>
  </p:cSld>
  <p:clrMapOvr>
    <a:masterClrMapping/>
  </p:clrMapOvr>
  <p:transition spd="slow">
    <p:push di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44796" y="1411817"/>
            <a:ext cx="447034" cy="550608"/>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687121"/>
            <a:ext cx="8207972" cy="4455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6727432"/>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2.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3.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4.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A000120141119A11PPBG</Template>
  <TotalTime>7401</TotalTime>
  <Pages>0</Pages>
  <Words>21479</Words>
  <Characters>0</Characters>
  <Application>Microsoft Office PowerPoint</Application>
  <DocSecurity>0</DocSecurity>
  <PresentationFormat>全屏显示(4:3)</PresentationFormat>
  <Lines>0</Lines>
  <Paragraphs>1942</Paragraphs>
  <Slides>402</Slides>
  <Notes>295</Notes>
  <HiddenSlides>0</HiddenSlides>
  <MMClips>0</MMClips>
  <ScaleCrop>false</ScaleCrop>
  <HeadingPairs>
    <vt:vector size="8" baseType="variant">
      <vt:variant>
        <vt:lpstr>已用的字体</vt:lpstr>
      </vt:variant>
      <vt:variant>
        <vt:i4>21</vt:i4>
      </vt:variant>
      <vt:variant>
        <vt:lpstr>主题</vt:lpstr>
      </vt:variant>
      <vt:variant>
        <vt:i4>1</vt:i4>
      </vt:variant>
      <vt:variant>
        <vt:lpstr>嵌入 OLE 服务器</vt:lpstr>
      </vt:variant>
      <vt:variant>
        <vt:i4>1</vt:i4>
      </vt:variant>
      <vt:variant>
        <vt:lpstr>幻灯片标题</vt:lpstr>
      </vt:variant>
      <vt:variant>
        <vt:i4>402</vt:i4>
      </vt:variant>
    </vt:vector>
  </HeadingPairs>
  <TitlesOfParts>
    <vt:vector size="425" baseType="lpstr">
      <vt:lpstr>Akzidenz-Grotesk BQ Condensed</vt:lpstr>
      <vt:lpstr>Batang</vt:lpstr>
      <vt:lpstr>Gungsuh</vt:lpstr>
      <vt:lpstr>맑은 고딕</vt:lpstr>
      <vt:lpstr>Segoe UI Black</vt:lpstr>
      <vt:lpstr>Segoe UI Emoji</vt:lpstr>
      <vt:lpstr>等线</vt:lpstr>
      <vt:lpstr>方正综艺简体</vt:lpstr>
      <vt:lpstr>黑体</vt:lpstr>
      <vt:lpstr>华文楷体</vt:lpstr>
      <vt:lpstr>华文细黑</vt:lpstr>
      <vt:lpstr>楷体</vt:lpstr>
      <vt:lpstr>宋体</vt:lpstr>
      <vt:lpstr>微软雅黑</vt:lpstr>
      <vt:lpstr>Algerian</vt:lpstr>
      <vt:lpstr>Arial</vt:lpstr>
      <vt:lpstr>Calibri</vt:lpstr>
      <vt:lpstr>Calibri Light</vt:lpstr>
      <vt:lpstr>Impact</vt:lpstr>
      <vt:lpstr>Times New Roman</vt:lpstr>
      <vt:lpstr>Wingdings</vt:lpstr>
      <vt:lpstr>Office 主题​​</vt:lpstr>
      <vt:lpstr>图表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CharactersWithSpaces>0</CharactersWithSpaces>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123</cp:lastModifiedBy>
  <cp:revision>838</cp:revision>
  <dcterms:created xsi:type="dcterms:W3CDTF">2013-03-26T04:43:00Z</dcterms:created>
  <dcterms:modified xsi:type="dcterms:W3CDTF">2017-12-13T13:47:41Z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2052-10.1.0.5511</vt:lpwstr>
  </property>
</Properties>
</file>